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73" r:id="rId2"/>
    <p:sldId id="269" r:id="rId3"/>
    <p:sldId id="277" r:id="rId4"/>
    <p:sldId id="276" r:id="rId5"/>
    <p:sldId id="278" r:id="rId6"/>
    <p:sldId id="279" r:id="rId7"/>
    <p:sldId id="283" r:id="rId8"/>
    <p:sldId id="280" r:id="rId9"/>
    <p:sldId id="285" r:id="rId10"/>
    <p:sldId id="284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B45B6D8-62DF-6549-8FC7-D033C3B5C85B}">
          <p14:sldIdLst>
            <p14:sldId id="273"/>
            <p14:sldId id="269"/>
            <p14:sldId id="277"/>
            <p14:sldId id="276"/>
            <p14:sldId id="278"/>
            <p14:sldId id="279"/>
            <p14:sldId id="283"/>
            <p14:sldId id="280"/>
            <p14:sldId id="285"/>
            <p14:sldId id="284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sen, Sarah" initials="P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6303"/>
  </p:normalViewPr>
  <p:slideViewPr>
    <p:cSldViewPr snapToGrid="0" snapToObjects="1">
      <p:cViewPr varScale="1">
        <p:scale>
          <a:sx n="87" d="100"/>
          <a:sy n="87" d="100"/>
        </p:scale>
        <p:origin x="73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4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5E27-A296-F44B-84B0-AC952D0BE94C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4944-764F-5B40-8338-5CA4132B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89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58D72-C327-EF43-A0EF-8BF1F3816E5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A989-EC45-0845-9225-6BBE81AD3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542" y="5377443"/>
            <a:ext cx="519004" cy="5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46" y="5317210"/>
            <a:ext cx="1729314" cy="639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542" y="5377443"/>
            <a:ext cx="519004" cy="5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46" y="5317210"/>
            <a:ext cx="1729314" cy="639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51" y="273686"/>
            <a:ext cx="8623296" cy="585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CATEGORY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39" y="1234440"/>
            <a:ext cx="3638405" cy="4942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651" y="273686"/>
            <a:ext cx="8258412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939" y="1426464"/>
            <a:ext cx="3638405" cy="475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</a:t>
            </a: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681" y="6292713"/>
            <a:ext cx="458642" cy="4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0" y="6252612"/>
            <a:ext cx="1465602" cy="5419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19176" y="751742"/>
            <a:ext cx="8494776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0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8" r:id="rId2"/>
    <p:sldLayoutId id="2147483674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@BradTaylorGroup.com" TargetMode="External"/><Relationship Id="rId2" Type="http://schemas.openxmlformats.org/officeDocument/2006/relationships/hyperlink" Target="mailto:Timur.Ender@PortlandOregon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73686"/>
            <a:ext cx="8915399" cy="1609978"/>
          </a:xfrm>
        </p:spPr>
        <p:txBody>
          <a:bodyPr>
            <a:normAutofit/>
          </a:bodyPr>
          <a:lstStyle/>
          <a:p>
            <a:r>
              <a:rPr lang="en-US" sz="4800" dirty="0"/>
              <a:t>SW Multnomah/Garden Home Intersection Project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6939" y="5129150"/>
            <a:ext cx="8258412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b="0" i="1" dirty="0"/>
              <a:t>City Council		February 20, 2019</a:t>
            </a:r>
          </a:p>
        </p:txBody>
      </p:sp>
    </p:spTree>
    <p:extLst>
      <p:ext uri="{BB962C8B-B14F-4D97-AF65-F5344CB8AC3E}">
        <p14:creationId xmlns:p14="http://schemas.microsoft.com/office/powerpoint/2010/main" val="131086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96CC-C557-405C-8A58-29A21044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Requested Council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438D3-1DE7-4C34-9B5B-99FE38A6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39" y="1426465"/>
            <a:ext cx="7088741" cy="3633216"/>
          </a:xfrm>
        </p:spPr>
        <p:txBody>
          <a:bodyPr>
            <a:normAutofit/>
          </a:bodyPr>
          <a:lstStyle/>
          <a:p>
            <a:r>
              <a:rPr lang="en-US" sz="2400" dirty="0"/>
              <a:t>Accept $1M in funding from Washington County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Authorize IGA with Washington County</a:t>
            </a:r>
          </a:p>
        </p:txBody>
      </p:sp>
    </p:spTree>
    <p:extLst>
      <p:ext uri="{BB962C8B-B14F-4D97-AF65-F5344CB8AC3E}">
        <p14:creationId xmlns:p14="http://schemas.microsoft.com/office/powerpoint/2010/main" val="255973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Public Involvement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51" y="950603"/>
            <a:ext cx="8672084" cy="4750499"/>
          </a:xfrm>
        </p:spPr>
        <p:txBody>
          <a:bodyPr>
            <a:normAutofit/>
          </a:bodyPr>
          <a:lstStyle/>
          <a:p>
            <a:r>
              <a:rPr lang="en-US" sz="2600"/>
              <a:t>Office </a:t>
            </a:r>
            <a:r>
              <a:rPr lang="en-US" sz="2600" dirty="0"/>
              <a:t>hours</a:t>
            </a:r>
          </a:p>
          <a:p>
            <a:r>
              <a:rPr lang="en-US" sz="2600" dirty="0"/>
              <a:t>Online survey </a:t>
            </a:r>
          </a:p>
          <a:p>
            <a:r>
              <a:rPr lang="en-US" sz="2600" dirty="0"/>
              <a:t>Email List</a:t>
            </a:r>
          </a:p>
          <a:p>
            <a:r>
              <a:rPr lang="en-US" sz="2600" dirty="0"/>
              <a:t>https://www.portlandoregon.gov/transportation/GH</a:t>
            </a:r>
          </a:p>
          <a:p>
            <a:r>
              <a:rPr lang="en-US" sz="2600" dirty="0"/>
              <a:t>Contact 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Timur Ender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Timur.Ender@PortlandOregon.gov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Capital Project Manager</a:t>
            </a:r>
          </a:p>
          <a:p>
            <a:pPr marL="0" indent="0">
              <a:buNone/>
            </a:pPr>
            <a:r>
              <a:rPr lang="en-US" dirty="0"/>
              <a:t>Portland Bureau of Transportation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94A42A3-6A9E-4CB2-9FA4-334226FC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857" y="3885039"/>
            <a:ext cx="4511004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Brad Taylor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Brad@BradTaylorGroup.com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Multnomah/Garden Home Project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Involvement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8286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2" y="5091762"/>
            <a:ext cx="5875644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4330" y="5091763"/>
            <a:ext cx="223065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 intersection safety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FC017-0264-42A9-ADE3-30A3D876F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33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2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38" y="1426465"/>
            <a:ext cx="8887061" cy="4330524"/>
          </a:xfrm>
        </p:spPr>
        <p:txBody>
          <a:bodyPr/>
          <a:lstStyle/>
          <a:p>
            <a:pPr fontAlgn="base"/>
            <a:r>
              <a:rPr lang="en-US" sz="3000" b="1" dirty="0"/>
              <a:t>Alternatives Analysis &amp; Online open house:</a:t>
            </a:r>
            <a:r>
              <a:rPr lang="en-US" sz="3000" dirty="0"/>
              <a:t> </a:t>
            </a:r>
            <a:r>
              <a:rPr lang="en-US" sz="2800" dirty="0"/>
              <a:t>December 2018- Spring 2019</a:t>
            </a:r>
          </a:p>
          <a:p>
            <a:pPr fontAlgn="base"/>
            <a:r>
              <a:rPr lang="en-US" sz="3000" b="1" dirty="0"/>
              <a:t>Design:</a:t>
            </a:r>
            <a:r>
              <a:rPr lang="en-US" sz="3000" dirty="0"/>
              <a:t>  Summer 2019- Summer 2020</a:t>
            </a:r>
          </a:p>
          <a:p>
            <a:pPr fontAlgn="base"/>
            <a:r>
              <a:rPr lang="en-US" sz="3000" b="1" dirty="0"/>
              <a:t>Right-of-Way:</a:t>
            </a:r>
            <a:r>
              <a:rPr lang="en-US" sz="3000" dirty="0"/>
              <a:t>  Spring 2020 – Summer 2020</a:t>
            </a:r>
          </a:p>
          <a:p>
            <a:pPr fontAlgn="base"/>
            <a:r>
              <a:rPr lang="en-US" sz="3000" b="1" dirty="0"/>
              <a:t>Construction:</a:t>
            </a:r>
            <a:r>
              <a:rPr lang="en-US" sz="3000" dirty="0"/>
              <a:t>  Spring 2021 – Fall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5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accent2"/>
                </a:solidFill>
              </a:rPr>
              <a:t>Multi-jurisdictional partnership &amp;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39" y="1426465"/>
            <a:ext cx="6955624" cy="4274540"/>
          </a:xfrm>
        </p:spPr>
        <p:txBody>
          <a:bodyPr/>
          <a:lstStyle/>
          <a:p>
            <a:r>
              <a:rPr lang="en-US" sz="3000" dirty="0"/>
              <a:t>Washington County</a:t>
            </a:r>
          </a:p>
          <a:p>
            <a:r>
              <a:rPr lang="en-US" sz="3000" dirty="0"/>
              <a:t>City of Beaverton </a:t>
            </a:r>
          </a:p>
          <a:p>
            <a:r>
              <a:rPr lang="en-US" sz="3000" dirty="0"/>
              <a:t>Beaverton School District</a:t>
            </a:r>
          </a:p>
          <a:p>
            <a:r>
              <a:rPr lang="en-US" sz="3000" dirty="0"/>
              <a:t>Portland Fire &amp; Rescue</a:t>
            </a:r>
          </a:p>
          <a:p>
            <a:r>
              <a:rPr lang="en-US" sz="3000" dirty="0"/>
              <a:t>Tualatin Valley Fire &amp; Rescue</a:t>
            </a:r>
          </a:p>
          <a:p>
            <a:r>
              <a:rPr lang="en-US" sz="3000" dirty="0"/>
              <a:t>TriMet</a:t>
            </a:r>
          </a:p>
          <a:p>
            <a:r>
              <a:rPr lang="en-US" sz="3000" dirty="0"/>
              <a:t>Bureau of Environmental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8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Signal Option</a:t>
            </a:r>
          </a:p>
        </p:txBody>
      </p:sp>
      <p:pic>
        <p:nvPicPr>
          <p:cNvPr id="5" name="Content Placeholder 4" descr="A car driving on a road&#10;&#10;Description generated with very high confidence">
            <a:extLst>
              <a:ext uri="{FF2B5EF4-FFF2-40B4-BE49-F238E27FC236}">
                <a16:creationId xmlns:a16="http://schemas.microsoft.com/office/drawing/2014/main" id="{489EA84A-F074-4BAF-8425-D76FFB154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13" y="1670180"/>
            <a:ext cx="8583574" cy="42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Roundabout Option</a:t>
            </a:r>
          </a:p>
        </p:txBody>
      </p:sp>
      <p:pic>
        <p:nvPicPr>
          <p:cNvPr id="5" name="Content Placeholder 4" descr="A picture containing road, way, scene, sky&#10;&#10;Description generated with very high confidence">
            <a:extLst>
              <a:ext uri="{FF2B5EF4-FFF2-40B4-BE49-F238E27FC236}">
                <a16:creationId xmlns:a16="http://schemas.microsoft.com/office/drawing/2014/main" id="{22B2CFEA-7348-4603-930D-EAA6400E6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858297"/>
            <a:ext cx="8178799" cy="40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2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iding a bicycle on a city street&#10;&#10;Description generated with very high confidence">
            <a:extLst>
              <a:ext uri="{FF2B5EF4-FFF2-40B4-BE49-F238E27FC236}">
                <a16:creationId xmlns:a16="http://schemas.microsoft.com/office/drawing/2014/main" id="{D19DC03B-A03C-4B3D-96BC-7C21969A5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04" r="12496"/>
          <a:stretch/>
        </p:blipFill>
        <p:spPr>
          <a:xfrm>
            <a:off x="343922" y="157583"/>
            <a:ext cx="6817563" cy="51131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558" y="4096138"/>
            <a:ext cx="4584220" cy="10972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/>
              <a:t>Potential two-way walking/biking space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E1DA00-5EC5-40CF-9C23-70C5AFDC7B2A}"/>
              </a:ext>
            </a:extLst>
          </p:cNvPr>
          <p:cNvSpPr txBox="1"/>
          <p:nvPr/>
        </p:nvSpPr>
        <p:spPr>
          <a:xfrm>
            <a:off x="158620" y="5154215"/>
            <a:ext cx="8416213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Enhanced biking/walking space on Multnomah between Garden Home &amp; Multnomah Village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2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Public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39" y="1426464"/>
            <a:ext cx="8396173" cy="4629103"/>
          </a:xfrm>
        </p:spPr>
        <p:txBody>
          <a:bodyPr/>
          <a:lstStyle/>
          <a:p>
            <a:r>
              <a:rPr lang="en-US" sz="2800" dirty="0"/>
              <a:t>12/20/18- Online Survey launched</a:t>
            </a:r>
          </a:p>
          <a:p>
            <a:r>
              <a:rPr lang="en-US" sz="2800" dirty="0"/>
              <a:t>1/7/19- Mailer to 8,000 residents</a:t>
            </a:r>
          </a:p>
          <a:p>
            <a:r>
              <a:rPr lang="en-US" sz="2800" dirty="0"/>
              <a:t>1/8/19- Bike Advisory </a:t>
            </a:r>
            <a:r>
              <a:rPr lang="en-US" sz="2800" dirty="0" err="1"/>
              <a:t>Cmte</a:t>
            </a:r>
            <a:endParaRPr lang="en-US" sz="2800" dirty="0"/>
          </a:p>
          <a:p>
            <a:r>
              <a:rPr lang="en-US" sz="2800" dirty="0"/>
              <a:t>1/9/19- Door to Door outreach</a:t>
            </a:r>
          </a:p>
          <a:p>
            <a:r>
              <a:rPr lang="en-US" sz="2800" dirty="0"/>
              <a:t>1/17/19- Open House at Garden Home Rec Center</a:t>
            </a:r>
          </a:p>
          <a:p>
            <a:pPr marL="0" indent="0">
              <a:buNone/>
            </a:pPr>
            <a:r>
              <a:rPr lang="en-US" sz="2800" dirty="0"/>
              <a:t>(130 attendees)</a:t>
            </a:r>
          </a:p>
          <a:p>
            <a:r>
              <a:rPr lang="en-US" sz="2800" dirty="0"/>
              <a:t>1/22 &amp; 1/25 – Office Hours at Garden Home Growlers (open to all ages)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1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38E1-F0F1-47B6-9692-11033CDF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Online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E9C4-82A7-4538-8202-424A94A0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39" y="838199"/>
            <a:ext cx="8258412" cy="4750499"/>
          </a:xfrm>
        </p:spPr>
        <p:txBody>
          <a:bodyPr/>
          <a:lstStyle/>
          <a:p>
            <a:r>
              <a:rPr lang="en-US" sz="2600" dirty="0"/>
              <a:t>860 respondents</a:t>
            </a:r>
          </a:p>
          <a:p>
            <a:endParaRPr lang="en-US" sz="2600" dirty="0"/>
          </a:p>
          <a:p>
            <a:r>
              <a:rPr lang="en-US" sz="2600" dirty="0"/>
              <a:t>Cost NOT being a factor, </a:t>
            </a:r>
            <a:r>
              <a:rPr lang="en-US" sz="2600" b="1" dirty="0"/>
              <a:t>70% </a:t>
            </a:r>
            <a:r>
              <a:rPr lang="en-US" sz="2600" dirty="0"/>
              <a:t>supported roundabout </a:t>
            </a:r>
          </a:p>
          <a:p>
            <a:r>
              <a:rPr lang="en-US" sz="2600" dirty="0"/>
              <a:t>Cost &amp; Time as factors, </a:t>
            </a:r>
            <a:r>
              <a:rPr lang="en-US" sz="2600" b="1" dirty="0">
                <a:solidFill>
                  <a:schemeClr val="tx1"/>
                </a:solidFill>
              </a:rPr>
              <a:t>64% </a:t>
            </a:r>
            <a:r>
              <a:rPr lang="en-US" sz="2600" dirty="0"/>
              <a:t>supported roundabout</a:t>
            </a:r>
          </a:p>
          <a:p>
            <a:endParaRPr lang="en-US" sz="2700" dirty="0"/>
          </a:p>
          <a:p>
            <a:r>
              <a:rPr lang="en-US" sz="2700" dirty="0"/>
              <a:t>Top 3 safety concerns</a:t>
            </a:r>
          </a:p>
          <a:p>
            <a:pPr lvl="1"/>
            <a:r>
              <a:rPr lang="en-US" sz="2700" dirty="0"/>
              <a:t>Too many cars (51%)</a:t>
            </a:r>
          </a:p>
          <a:p>
            <a:pPr lvl="1"/>
            <a:r>
              <a:rPr lang="en-US" sz="2700" dirty="0"/>
              <a:t>Right-of-way ambiguity (49%)</a:t>
            </a:r>
          </a:p>
          <a:p>
            <a:pPr lvl="1"/>
            <a:r>
              <a:rPr lang="en-US" sz="2700" dirty="0"/>
              <a:t>Drivers travel too fast (48%)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7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11180</TotalTime>
  <Words>240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SW Multnomah/Garden Home Intersection Project</vt:lpstr>
      <vt:lpstr>Background</vt:lpstr>
      <vt:lpstr>Timeline </vt:lpstr>
      <vt:lpstr>Multi-jurisdictional partnership &amp; coordination</vt:lpstr>
      <vt:lpstr>Signal Option</vt:lpstr>
      <vt:lpstr>Roundabout Option</vt:lpstr>
      <vt:lpstr>Potential two-way walking/biking space</vt:lpstr>
      <vt:lpstr>Public Engagement</vt:lpstr>
      <vt:lpstr>Online Survey Results</vt:lpstr>
      <vt:lpstr>Requested Council Action </vt:lpstr>
      <vt:lpstr>Public Involvement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Petersen, Sarah</dc:creator>
  <cp:lastModifiedBy>Ender, Timur</cp:lastModifiedBy>
  <cp:revision>70</cp:revision>
  <dcterms:created xsi:type="dcterms:W3CDTF">2017-03-28T20:10:46Z</dcterms:created>
  <dcterms:modified xsi:type="dcterms:W3CDTF">2019-02-19T21:14:06Z</dcterms:modified>
</cp:coreProperties>
</file>