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59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3" autoAdjust="0"/>
    <p:restoredTop sz="94660"/>
  </p:normalViewPr>
  <p:slideViewPr>
    <p:cSldViewPr snapToGrid="0" showGuides="1">
      <p:cViewPr varScale="1">
        <p:scale>
          <a:sx n="53" d="100"/>
          <a:sy n="53" d="100"/>
        </p:scale>
        <p:origin x="547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3EACC-B784-40BB-B738-FCDF848DCB5A}" type="datetimeFigureOut">
              <a:rPr lang="en-US" smtClean="0"/>
              <a:t>2/20/2019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78775-802C-4ACC-94C9-2E79D4B2974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0710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3EACC-B784-40BB-B738-FCDF848DCB5A}" type="datetimeFigureOut">
              <a:rPr lang="en-US" smtClean="0"/>
              <a:t>2/20/2019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78775-802C-4ACC-94C9-2E79D4B2974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776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3EACC-B784-40BB-B738-FCDF848DCB5A}" type="datetimeFigureOut">
              <a:rPr lang="en-US" smtClean="0"/>
              <a:t>2/20/2019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78775-802C-4ACC-94C9-2E79D4B2974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6158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9F9216AE-2A21-408C-896E-EB127F5B7F7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 r="1209"/>
          <a:stretch/>
        </p:blipFill>
        <p:spPr>
          <a:xfrm>
            <a:off x="-10160" y="-71120"/>
            <a:ext cx="12275429" cy="176180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3EACC-B784-40BB-B738-FCDF848DCB5A}" type="datetimeFigureOut">
              <a:rPr lang="en-US" smtClean="0"/>
              <a:t>2/20/2019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78775-802C-4ACC-94C9-2E79D4B2974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8542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3EACC-B784-40BB-B738-FCDF848DCB5A}" type="datetimeFigureOut">
              <a:rPr lang="en-US" smtClean="0"/>
              <a:t>2/20/2019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78775-802C-4ACC-94C9-2E79D4B2974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3247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3EACC-B784-40BB-B738-FCDF848DCB5A}" type="datetimeFigureOut">
              <a:rPr lang="en-US" smtClean="0"/>
              <a:t>2/20/2019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78775-802C-4ACC-94C9-2E79D4B2974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5716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3EACC-B784-40BB-B738-FCDF848DCB5A}" type="datetimeFigureOut">
              <a:rPr lang="en-US" smtClean="0"/>
              <a:t>2/20/2019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78775-802C-4ACC-94C9-2E79D4B2974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4591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3EACC-B784-40BB-B738-FCDF848DCB5A}" type="datetimeFigureOut">
              <a:rPr lang="en-US" smtClean="0"/>
              <a:t>2/20/2019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78775-802C-4ACC-94C9-2E79D4B2974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9472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3EACC-B784-40BB-B738-FCDF848DCB5A}" type="datetimeFigureOut">
              <a:rPr lang="en-US" smtClean="0"/>
              <a:t>2/20/2019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78775-802C-4ACC-94C9-2E79D4B2974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2684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3EACC-B784-40BB-B738-FCDF848DCB5A}" type="datetimeFigureOut">
              <a:rPr lang="en-US" smtClean="0"/>
              <a:t>2/20/2019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78775-802C-4ACC-94C9-2E79D4B2974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9494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3EACC-B784-40BB-B738-FCDF848DCB5A}" type="datetimeFigureOut">
              <a:rPr lang="en-US" smtClean="0"/>
              <a:t>2/20/2019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78775-802C-4ACC-94C9-2E79D4B2974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8761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E3EACC-B784-40BB-B738-FCDF848DCB5A}" type="datetimeFigureOut">
              <a:rPr lang="en-US" smtClean="0"/>
              <a:t>2/20/2019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E78775-802C-4ACC-94C9-2E79D4B2974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9280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 cstate="email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0160" y="-71120"/>
            <a:ext cx="12425680" cy="692912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9760" y="1122363"/>
            <a:ext cx="10993120" cy="2387600"/>
          </a:xfrm>
        </p:spPr>
        <p:txBody>
          <a:bodyPr>
            <a:normAutofit/>
          </a:bodyPr>
          <a:lstStyle/>
          <a:p>
            <a:pPr algn="l"/>
            <a:r>
              <a:rPr lang="en-US" sz="4800" b="1" dirty="0">
                <a:solidFill>
                  <a:schemeClr val="accent5">
                    <a:lumMod val="50000"/>
                  </a:schemeClr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Amend Notification Timeline </a:t>
            </a:r>
            <a:br>
              <a:rPr lang="en-US" sz="4800" b="1" dirty="0">
                <a:solidFill>
                  <a:schemeClr val="accent5">
                    <a:lumMod val="50000"/>
                  </a:schemeClr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</a:br>
            <a:r>
              <a:rPr lang="en-US" sz="4800" b="1" dirty="0">
                <a:solidFill>
                  <a:schemeClr val="accent5">
                    <a:lumMod val="50000"/>
                  </a:schemeClr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and Compliance Documentation </a:t>
            </a:r>
            <a:br>
              <a:rPr lang="en-US" sz="4800" b="1" dirty="0">
                <a:solidFill>
                  <a:schemeClr val="accent5">
                    <a:lumMod val="50000"/>
                  </a:schemeClr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</a:br>
            <a:r>
              <a:rPr lang="en-US" sz="4800" b="1" dirty="0">
                <a:solidFill>
                  <a:schemeClr val="accent5">
                    <a:lumMod val="50000"/>
                  </a:schemeClr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for URM Buildings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2160" y="3632518"/>
            <a:ext cx="8981440" cy="1579562"/>
          </a:xfrm>
        </p:spPr>
        <p:txBody>
          <a:bodyPr>
            <a:noAutofit/>
          </a:bodyPr>
          <a:lstStyle/>
          <a:p>
            <a:pPr algn="l"/>
            <a:r>
              <a:rPr lang="en-US" sz="2800" b="1" dirty="0">
                <a:solidFill>
                  <a:schemeClr val="accent5">
                    <a:lumMod val="75000"/>
                  </a:schemeClr>
                </a:solidFill>
              </a:rPr>
              <a:t>Jonna Papaefthimiou, AICP </a:t>
            </a:r>
          </a:p>
          <a:p>
            <a:pPr algn="l"/>
            <a:r>
              <a:rPr lang="en-US" sz="2800" b="1" dirty="0">
                <a:solidFill>
                  <a:schemeClr val="accent5">
                    <a:lumMod val="75000"/>
                  </a:schemeClr>
                </a:solidFill>
              </a:rPr>
              <a:t>Planning, Policy, and Community Programs Manager</a:t>
            </a:r>
          </a:p>
          <a:p>
            <a:pPr algn="l"/>
            <a:r>
              <a:rPr lang="en-US" sz="2800" b="1" dirty="0">
                <a:solidFill>
                  <a:schemeClr val="accent5">
                    <a:lumMod val="75000"/>
                  </a:schemeClr>
                </a:solidFill>
              </a:rPr>
              <a:t>Portland Bureau of Emergency Management</a:t>
            </a:r>
          </a:p>
          <a:p>
            <a:pPr algn="l"/>
            <a:endParaRPr lang="en-US" sz="2800" b="1" dirty="0">
              <a:solidFill>
                <a:schemeClr val="accent5">
                  <a:lumMod val="75000"/>
                </a:schemeClr>
              </a:solidFill>
            </a:endParaRPr>
          </a:p>
          <a:p>
            <a:pPr algn="l"/>
            <a:r>
              <a:rPr lang="en-US" sz="2800" b="1" dirty="0">
                <a:solidFill>
                  <a:schemeClr val="accent5">
                    <a:lumMod val="75000"/>
                  </a:schemeClr>
                </a:solidFill>
              </a:rPr>
              <a:t>February 20, 2019</a:t>
            </a:r>
          </a:p>
        </p:txBody>
      </p:sp>
    </p:spTree>
    <p:extLst>
      <p:ext uri="{BB962C8B-B14F-4D97-AF65-F5344CB8AC3E}">
        <p14:creationId xmlns:p14="http://schemas.microsoft.com/office/powerpoint/2010/main" val="5776580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49605"/>
            <a:ext cx="10764520" cy="1325563"/>
          </a:xfrm>
        </p:spPr>
        <p:txBody>
          <a:bodyPr>
            <a:noAutofit/>
          </a:bodyPr>
          <a:lstStyle/>
          <a:p>
            <a:pPr>
              <a:lnSpc>
                <a:spcPct val="70000"/>
              </a:lnSpc>
              <a:spcBef>
                <a:spcPts val="1000"/>
              </a:spcBef>
            </a:pPr>
            <a:r>
              <a:rPr lang="en-US" sz="4800" b="1" dirty="0">
                <a:solidFill>
                  <a:schemeClr val="accent5">
                    <a:lumMod val="50000"/>
                  </a:schemeClr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Current Code: </a:t>
            </a:r>
            <a:br>
              <a:rPr lang="en-US" sz="4800" b="1" dirty="0">
                <a:solidFill>
                  <a:schemeClr val="accent5">
                    <a:lumMod val="50000"/>
                  </a:schemeClr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</a:br>
            <a:r>
              <a:rPr lang="en-US" sz="4800" b="1" dirty="0">
                <a:solidFill>
                  <a:schemeClr val="accent1">
                    <a:lumMod val="75000"/>
                  </a:schemeClr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notification requirement</a:t>
            </a:r>
            <a:br>
              <a:rPr lang="en-US" sz="5400" b="1" dirty="0">
                <a:solidFill>
                  <a:schemeClr val="accent5">
                    <a:lumMod val="50000"/>
                  </a:schemeClr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</a:br>
            <a:endParaRPr lang="en-US" sz="5400" b="1" dirty="0">
              <a:solidFill>
                <a:schemeClr val="accent5">
                  <a:lumMod val="5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97088"/>
            <a:ext cx="10515600" cy="4351338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accent5">
                    <a:lumMod val="50000"/>
                  </a:schemeClr>
                </a:solidFill>
              </a:rPr>
              <a:t>Requires </a:t>
            </a:r>
            <a:r>
              <a:rPr lang="en-US" sz="3600" b="1" u="sng" dirty="0">
                <a:solidFill>
                  <a:schemeClr val="accent5">
                    <a:lumMod val="50000"/>
                  </a:schemeClr>
                </a:solidFill>
              </a:rPr>
              <a:t>for-profit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</a:rPr>
              <a:t> URM building owners to post placards and notify </a:t>
            </a:r>
            <a:r>
              <a:rPr lang="en-US" sz="3600" b="1" u="sng" dirty="0">
                <a:solidFill>
                  <a:schemeClr val="accent5">
                    <a:lumMod val="50000"/>
                  </a:schemeClr>
                </a:solidFill>
              </a:rPr>
              <a:t>tenants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</a:rPr>
              <a:t> that a building is a URM by </a:t>
            </a:r>
            <a:r>
              <a:rPr lang="en-US" sz="3600" b="1" u="sng" dirty="0">
                <a:solidFill>
                  <a:schemeClr val="accent5">
                    <a:lumMod val="50000"/>
                  </a:schemeClr>
                </a:solidFill>
              </a:rPr>
              <a:t>March 1, 2019.</a:t>
            </a:r>
          </a:p>
          <a:p>
            <a:r>
              <a:rPr lang="en-US" sz="3600" b="1" dirty="0">
                <a:solidFill>
                  <a:schemeClr val="accent5">
                    <a:lumMod val="50000"/>
                  </a:schemeClr>
                </a:solidFill>
              </a:rPr>
              <a:t>Non-profits have </a:t>
            </a:r>
            <a:br>
              <a:rPr lang="en-US" sz="3600" b="1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</a:rPr>
              <a:t>until November 1, 2020.</a:t>
            </a:r>
          </a:p>
        </p:txBody>
      </p:sp>
      <p:sp>
        <p:nvSpPr>
          <p:cNvPr id="5" name="Rectangle 4"/>
          <p:cNvSpPr/>
          <p:nvPr/>
        </p:nvSpPr>
        <p:spPr>
          <a:xfrm>
            <a:off x="6324600" y="4262022"/>
            <a:ext cx="5506720" cy="2308324"/>
          </a:xfrm>
          <a:prstGeom prst="rect">
            <a:avLst/>
          </a:prstGeom>
          <a:ln w="28575">
            <a:solidFill>
              <a:schemeClr val="accent5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  <a:cs typeface="+mj-cs"/>
              </a:rPr>
              <a:t>THIS IS AN UNREINFORCED MASONRY BUILDING. UNREINFORCED MASONRY BUILDINGS MAY BE UNSAFE IN THE EVENT OF A MAJOR EARTHQUAKE.</a:t>
            </a:r>
          </a:p>
        </p:txBody>
      </p:sp>
    </p:spTree>
    <p:extLst>
      <p:ext uri="{BB962C8B-B14F-4D97-AF65-F5344CB8AC3E}">
        <p14:creationId xmlns:p14="http://schemas.microsoft.com/office/powerpoint/2010/main" val="19624887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734040" cy="1325563"/>
          </a:xfrm>
        </p:spPr>
        <p:txBody>
          <a:bodyPr>
            <a:normAutofit/>
          </a:bodyPr>
          <a:lstStyle/>
          <a:p>
            <a:pPr>
              <a:lnSpc>
                <a:spcPct val="70000"/>
              </a:lnSpc>
              <a:spcBef>
                <a:spcPts val="1000"/>
              </a:spcBef>
            </a:pPr>
            <a:r>
              <a:rPr lang="en-US" sz="4800" b="1" dirty="0">
                <a:solidFill>
                  <a:schemeClr val="accent5">
                    <a:lumMod val="50000"/>
                  </a:schemeClr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Changes timeline to post placard</a:t>
            </a:r>
            <a:endParaRPr lang="en-US" sz="4800" b="1" dirty="0">
              <a:solidFill>
                <a:schemeClr val="accent5">
                  <a:lumMod val="5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chemeClr val="accent1">
                    <a:lumMod val="75000"/>
                  </a:schemeClr>
                </a:solidFill>
              </a:rPr>
              <a:t>Gives </a:t>
            </a:r>
            <a:r>
              <a:rPr lang="en-US" sz="3600" b="1" u="sng" dirty="0">
                <a:solidFill>
                  <a:schemeClr val="accent1">
                    <a:lumMod val="75000"/>
                  </a:schemeClr>
                </a:solidFill>
              </a:rPr>
              <a:t>all</a:t>
            </a: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</a:rPr>
              <a:t> building owners until </a:t>
            </a:r>
            <a:r>
              <a:rPr lang="en-US" sz="3600" b="1" u="sng" dirty="0">
                <a:solidFill>
                  <a:schemeClr val="accent1">
                    <a:lumMod val="75000"/>
                  </a:schemeClr>
                </a:solidFill>
              </a:rPr>
              <a:t>November 1, 2020 </a:t>
            </a: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</a:rPr>
              <a:t>to post the warning placard.  </a:t>
            </a:r>
          </a:p>
          <a:p>
            <a:pPr marL="0" indent="0">
              <a:buNone/>
            </a:pPr>
            <a:endParaRPr lang="en-US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43022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70000"/>
              </a:lnSpc>
              <a:spcBef>
                <a:spcPts val="1000"/>
              </a:spcBef>
            </a:pPr>
            <a:r>
              <a:rPr lang="en-US" sz="4800" b="1" dirty="0">
                <a:solidFill>
                  <a:schemeClr val="accent5">
                    <a:lumMod val="50000"/>
                  </a:schemeClr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Changes notification in lease</a:t>
            </a:r>
            <a:endParaRPr lang="en-US" sz="4800" b="1" dirty="0">
              <a:solidFill>
                <a:schemeClr val="accent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chemeClr val="accent1">
                    <a:lumMod val="75000"/>
                  </a:schemeClr>
                </a:solidFill>
              </a:rPr>
              <a:t>Requires owners to notify </a:t>
            </a:r>
            <a:r>
              <a:rPr lang="en-US" sz="3600" b="1" u="sng" dirty="0">
                <a:solidFill>
                  <a:schemeClr val="accent1">
                    <a:lumMod val="75000"/>
                  </a:schemeClr>
                </a:solidFill>
              </a:rPr>
              <a:t>prospective tenants </a:t>
            </a: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</a:rPr>
              <a:t>of URM status when they complete a rental application, rather than when they sign the lease. </a:t>
            </a:r>
          </a:p>
          <a:p>
            <a:r>
              <a:rPr lang="en-US" sz="3600" b="1" dirty="0">
                <a:solidFill>
                  <a:schemeClr val="accent1">
                    <a:lumMod val="75000"/>
                  </a:schemeClr>
                </a:solidFill>
              </a:rPr>
              <a:t>Sets compliance date of </a:t>
            </a:r>
            <a:r>
              <a:rPr lang="en-US" sz="3600" b="1" u="sng" dirty="0">
                <a:solidFill>
                  <a:schemeClr val="accent1">
                    <a:lumMod val="75000"/>
                  </a:schemeClr>
                </a:solidFill>
              </a:rPr>
              <a:t>June 1, 2019. </a:t>
            </a:r>
          </a:p>
        </p:txBody>
      </p:sp>
    </p:spTree>
    <p:extLst>
      <p:ext uri="{BB962C8B-B14F-4D97-AF65-F5344CB8AC3E}">
        <p14:creationId xmlns:p14="http://schemas.microsoft.com/office/powerpoint/2010/main" val="33876870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70000"/>
              </a:lnSpc>
              <a:spcBef>
                <a:spcPts val="1000"/>
              </a:spcBef>
            </a:pPr>
            <a:r>
              <a:rPr lang="en-US" sz="4800" b="1" dirty="0">
                <a:solidFill>
                  <a:schemeClr val="accent5">
                    <a:lumMod val="50000"/>
                  </a:schemeClr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Current Code:</a:t>
            </a:r>
            <a:br>
              <a:rPr lang="en-US" sz="4800" b="1" dirty="0">
                <a:solidFill>
                  <a:schemeClr val="accent5">
                    <a:lumMod val="50000"/>
                  </a:schemeClr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</a:br>
            <a:r>
              <a:rPr lang="en-US" sz="4800" b="1" dirty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documentation of compliance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chemeClr val="accent1">
                    <a:lumMod val="75000"/>
                  </a:schemeClr>
                </a:solidFill>
              </a:rPr>
              <a:t>Requires building owners to record </a:t>
            </a:r>
            <a:r>
              <a:rPr lang="en-US" sz="3600" b="1" u="sng" dirty="0">
                <a:solidFill>
                  <a:schemeClr val="accent1">
                    <a:lumMod val="75000"/>
                  </a:schemeClr>
                </a:solidFill>
              </a:rPr>
              <a:t>on property title </a:t>
            </a: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</a:rPr>
              <a:t>requirement to retain placard and continue to notify new tenants of URM status.  Binding on future owners.  </a:t>
            </a:r>
          </a:p>
        </p:txBody>
      </p:sp>
    </p:spTree>
    <p:extLst>
      <p:ext uri="{BB962C8B-B14F-4D97-AF65-F5344CB8AC3E}">
        <p14:creationId xmlns:p14="http://schemas.microsoft.com/office/powerpoint/2010/main" val="31482365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70000"/>
              </a:lnSpc>
              <a:spcBef>
                <a:spcPts val="1000"/>
              </a:spcBef>
            </a:pPr>
            <a:r>
              <a:rPr lang="en-US" sz="4800" b="1" dirty="0">
                <a:solidFill>
                  <a:schemeClr val="accent5">
                    <a:lumMod val="50000"/>
                  </a:schemeClr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Changes requirement to record</a:t>
            </a:r>
            <a:endParaRPr lang="en-US" sz="4800" b="1" dirty="0">
              <a:solidFill>
                <a:schemeClr val="accent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u="sng" dirty="0">
                <a:solidFill>
                  <a:schemeClr val="accent1">
                    <a:lumMod val="75000"/>
                  </a:schemeClr>
                </a:solidFill>
              </a:rPr>
              <a:t>Eliminates</a:t>
            </a: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</a:rPr>
              <a:t> the requirement to put URM placard and notification requirements on the title.  </a:t>
            </a:r>
          </a:p>
          <a:p>
            <a:r>
              <a:rPr lang="en-US" sz="3600" b="1" dirty="0">
                <a:solidFill>
                  <a:schemeClr val="accent1">
                    <a:lumMod val="75000"/>
                  </a:schemeClr>
                </a:solidFill>
              </a:rPr>
              <a:t>Requires owners to acknowledge this obligation in writing to BDS. </a:t>
            </a:r>
          </a:p>
        </p:txBody>
      </p:sp>
    </p:spTree>
    <p:extLst>
      <p:ext uri="{BB962C8B-B14F-4D97-AF65-F5344CB8AC3E}">
        <p14:creationId xmlns:p14="http://schemas.microsoft.com/office/powerpoint/2010/main" val="8883687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7682D3CE-E7B6-4431-AF4E-81439F94F5B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-71120"/>
            <a:ext cx="12425680" cy="692912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9760" y="1122362"/>
            <a:ext cx="4989732" cy="1295523"/>
          </a:xfrm>
        </p:spPr>
        <p:txBody>
          <a:bodyPr>
            <a:normAutofit/>
          </a:bodyPr>
          <a:lstStyle/>
          <a:p>
            <a:pPr algn="l"/>
            <a:r>
              <a:rPr lang="en-US" sz="4800" b="1" dirty="0">
                <a:solidFill>
                  <a:schemeClr val="accent5">
                    <a:lumMod val="50000"/>
                  </a:schemeClr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Questions? 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4459B25-A521-4866-87BF-32BCA8FA6E03}"/>
              </a:ext>
            </a:extLst>
          </p:cNvPr>
          <p:cNvSpPr txBox="1">
            <a:spLocks/>
          </p:cNvSpPr>
          <p:nvPr/>
        </p:nvSpPr>
        <p:spPr>
          <a:xfrm>
            <a:off x="5423290" y="4668593"/>
            <a:ext cx="4989732" cy="129552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800" b="1" dirty="0">
                <a:solidFill>
                  <a:schemeClr val="accent5">
                    <a:lumMod val="50000"/>
                  </a:schemeClr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Thank you. </a:t>
            </a:r>
          </a:p>
        </p:txBody>
      </p:sp>
    </p:spTree>
    <p:extLst>
      <p:ext uri="{BB962C8B-B14F-4D97-AF65-F5344CB8AC3E}">
        <p14:creationId xmlns:p14="http://schemas.microsoft.com/office/powerpoint/2010/main" val="22077523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194</Words>
  <Application>Microsoft Office PowerPoint</Application>
  <PresentationFormat>Widescreen</PresentationFormat>
  <Paragraphs>22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Adobe Gothic Std B</vt:lpstr>
      <vt:lpstr>Arial</vt:lpstr>
      <vt:lpstr>Calibri</vt:lpstr>
      <vt:lpstr>Calibri Light</vt:lpstr>
      <vt:lpstr>Office Theme</vt:lpstr>
      <vt:lpstr>Amend Notification Timeline  and Compliance Documentation  for URM Buildings </vt:lpstr>
      <vt:lpstr>Current Code:  notification requirement </vt:lpstr>
      <vt:lpstr>Changes timeline to post placard</vt:lpstr>
      <vt:lpstr>Changes notification in lease</vt:lpstr>
      <vt:lpstr>Current Code: documentation of compliance</vt:lpstr>
      <vt:lpstr>Changes requirement to record</vt:lpstr>
      <vt:lpstr>Questions?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Amend Notification Timeline  and Compliance Documentation  for URM Buildings</dc:title>
  <dc:creator>Jonna Papaefthimiou</dc:creator>
  <cp:lastModifiedBy>Papaefthimiou, Jonna</cp:lastModifiedBy>
  <cp:revision>24</cp:revision>
  <dcterms:created xsi:type="dcterms:W3CDTF">2019-02-18T04:32:10Z</dcterms:created>
  <dcterms:modified xsi:type="dcterms:W3CDTF">2019-02-20T09:08:42Z</dcterms:modified>
</cp:coreProperties>
</file>