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96" r:id="rId2"/>
    <p:sldId id="297" r:id="rId3"/>
    <p:sldId id="271" r:id="rId4"/>
    <p:sldId id="268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2EB02A67-5869-42C6-B403-5E452CE67CA2}">
          <p14:sldIdLst>
            <p14:sldId id="296"/>
            <p14:sldId id="297"/>
            <p14:sldId id="271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FFCC"/>
    <a:srgbClr val="FFFFCC"/>
    <a:srgbClr val="006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1" autoAdjust="0"/>
    <p:restoredTop sz="84162" autoAdjust="0"/>
  </p:normalViewPr>
  <p:slideViewPr>
    <p:cSldViewPr>
      <p:cViewPr varScale="1">
        <p:scale>
          <a:sx n="106" d="100"/>
          <a:sy n="106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1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76603-E8AA-4D03-A32F-81EEC8D064B0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3062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73576"/>
            <a:ext cx="560832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8649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6"/>
            <a:ext cx="303864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FC077-6DD1-4578-A332-86914850D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7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example is the straw pipe.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called the straw pipe because it connects one slough to another, like a straw. </a:t>
            </a:r>
          </a:p>
          <a:p>
            <a:r>
              <a:rPr lang="en-US" dirty="0"/>
              <a:t>This 60” pipe is Located under business park. </a:t>
            </a:r>
          </a:p>
          <a:p>
            <a:r>
              <a:rPr lang="en-US" dirty="0"/>
              <a:t>The Roads are NE 82</a:t>
            </a:r>
            <a:r>
              <a:rPr lang="en-US" baseline="30000" dirty="0"/>
              <a:t>nd</a:t>
            </a:r>
            <a:r>
              <a:rPr lang="en-US" dirty="0"/>
              <a:t>, NE Alderwood and NE 79</a:t>
            </a:r>
            <a:r>
              <a:rPr lang="en-US" baseline="30000" dirty="0"/>
              <a:t>th</a:t>
            </a:r>
            <a:r>
              <a:rPr lang="en-US" dirty="0"/>
              <a:t> Court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 show you some cool pictures that illustrate what we have found out about its history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pipe connects two sloughs: McBride Slough on the north to the main channel of the Columbia Slough – essentially the water flows from McBride Slough to the main Slough</a:t>
            </a:r>
          </a:p>
          <a:p>
            <a:pPr lvl="1"/>
            <a:r>
              <a:rPr lang="en-US" dirty="0"/>
              <a:t>(McBride Slough used to drain to the Columbia River, but can no longer do so because of the Columbia River Levee)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documentation we have uncovered is absolutely fascinating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FC077-6DD1-4578-A332-86914850D3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2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FC077-6DD1-4578-A332-86914850D3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2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example is the straw pipe.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called the straw pipe because it connects one slough to another, like a straw. </a:t>
            </a:r>
          </a:p>
          <a:p>
            <a:r>
              <a:rPr lang="en-US" dirty="0"/>
              <a:t>This 60” pipe is Located under business park. </a:t>
            </a:r>
          </a:p>
          <a:p>
            <a:r>
              <a:rPr lang="en-US" dirty="0"/>
              <a:t>The Roads are NE 82</a:t>
            </a:r>
            <a:r>
              <a:rPr lang="en-US" baseline="30000" dirty="0"/>
              <a:t>nd</a:t>
            </a:r>
            <a:r>
              <a:rPr lang="en-US" dirty="0"/>
              <a:t>, NE Alderwood and NE 79</a:t>
            </a:r>
            <a:r>
              <a:rPr lang="en-US" baseline="30000" dirty="0"/>
              <a:t>th</a:t>
            </a:r>
            <a:r>
              <a:rPr lang="en-US" dirty="0"/>
              <a:t> Court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 show you some cool pictures that illustrate what we have found out about its history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pipe connects two sloughs: McBride Slough on the north to the main channel of the Columbia Slough – essentially the water flows from McBride Slough to the main Slough</a:t>
            </a:r>
          </a:p>
          <a:p>
            <a:pPr lvl="1"/>
            <a:r>
              <a:rPr lang="en-US" dirty="0"/>
              <a:t>(McBride Slough used to drain to the Columbia River, but can no longer do so because of the Columbia River Levee)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documentation we have uncovered is absolutely fascinating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FC077-6DD1-4578-A332-86914850D3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90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A1F16043-7CC9-47C8-8A82-FCF00724B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66800" y="1524000"/>
            <a:ext cx="7924800" cy="1600200"/>
          </a:xfrm>
        </p:spPr>
        <p:txBody>
          <a:bodyPr/>
          <a:lstStyle>
            <a:lvl1pPr algn="r">
              <a:defRPr b="0"/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2286000"/>
            <a:ext cx="4953000" cy="15240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423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9703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304800"/>
            <a:ext cx="20574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0198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03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1590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27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07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183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587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35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40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79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>
            <a:extLst>
              <a:ext uri="{FF2B5EF4-FFF2-40B4-BE49-F238E27FC236}">
                <a16:creationId xmlns:a16="http://schemas.microsoft.com/office/drawing/2014/main" id="{D21FA7D0-7DE5-4615-A366-E517155B44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6325">
                  <a:alpha val="48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3963CC68-6ACE-4BA8-AEC5-F154A5A25C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gradFill rotWithShape="1">
            <a:gsLst>
              <a:gs pos="0">
                <a:srgbClr val="006325">
                  <a:alpha val="48000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028" name="Text Box 11">
            <a:extLst>
              <a:ext uri="{FF2B5EF4-FFF2-40B4-BE49-F238E27FC236}">
                <a16:creationId xmlns:a16="http://schemas.microsoft.com/office/drawing/2014/main" id="{44B86B0F-CA22-4F2D-8FB8-082D32BE2D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4400" y="6477000"/>
            <a:ext cx="7239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325"/>
                </a:solidFill>
                <a:latin typeface="Calibri" panose="020F0502020204030204" pitchFamily="34" charset="0"/>
              </a:rPr>
              <a:t>Environmental Services   l    Ownership and Responsibilities of Public Infrastructure</a:t>
            </a:r>
          </a:p>
        </p:txBody>
      </p:sp>
      <p:sp>
        <p:nvSpPr>
          <p:cNvPr id="1029" name="Text Box 12">
            <a:extLst>
              <a:ext uri="{FF2B5EF4-FFF2-40B4-BE49-F238E27FC236}">
                <a16:creationId xmlns:a16="http://schemas.microsoft.com/office/drawing/2014/main" id="{3AB0D34D-711A-4347-A2CE-16688F8384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77200" y="6477000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210FAA8C-14A1-45AF-AAFF-A8A1C47DAA82}" type="slidenum">
              <a:rPr lang="en-US" altLang="en-US" sz="1000" b="1" smtClean="0">
                <a:solidFill>
                  <a:srgbClr val="006325"/>
                </a:solidFill>
                <a:latin typeface="Calibri" panose="020F050202020403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b="1">
              <a:solidFill>
                <a:srgbClr val="006325"/>
              </a:solidFill>
              <a:latin typeface="Calibri" panose="020F0502020204030204" pitchFamily="34" charset="0"/>
            </a:endParaRPr>
          </a:p>
        </p:txBody>
      </p:sp>
      <p:pic>
        <p:nvPicPr>
          <p:cNvPr id="1030" name="Picture 13" descr="Heron">
            <a:extLst>
              <a:ext uri="{FF2B5EF4-FFF2-40B4-BE49-F238E27FC236}">
                <a16:creationId xmlns:a16="http://schemas.microsoft.com/office/drawing/2014/main" id="{D15461A0-11D1-45D8-8F2E-1CBFF55DA5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7032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14">
            <a:extLst>
              <a:ext uri="{FF2B5EF4-FFF2-40B4-BE49-F238E27FC236}">
                <a16:creationId xmlns:a16="http://schemas.microsoft.com/office/drawing/2014/main" id="{EC60C0C9-BA49-4524-8758-8B2EEAFCD62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04800" y="914400"/>
            <a:ext cx="8229600" cy="0"/>
          </a:xfrm>
          <a:prstGeom prst="line">
            <a:avLst/>
          </a:prstGeom>
          <a:noFill/>
          <a:ln w="25400">
            <a:solidFill>
              <a:srgbClr val="00632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19">
            <a:extLst>
              <a:ext uri="{FF2B5EF4-FFF2-40B4-BE49-F238E27FC236}">
                <a16:creationId xmlns:a16="http://schemas.microsoft.com/office/drawing/2014/main" id="{569B989C-E210-4254-8189-D30D7361D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3" name="Rectangle 20">
            <a:extLst>
              <a:ext uri="{FF2B5EF4-FFF2-40B4-BE49-F238E27FC236}">
                <a16:creationId xmlns:a16="http://schemas.microsoft.com/office/drawing/2014/main" id="{D1DC1492-12BA-4100-BC62-17BC82CB9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632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6325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E46D0A4-7A58-44DF-9558-9B30335335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67627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 City Council Item #151: </a:t>
            </a:r>
            <a:r>
              <a:rPr lang="en-US" altLang="en-US" sz="2000" dirty="0"/>
              <a:t>Acquire riparian parcels along the Columbia Slough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B9CFB31-33CB-4F1E-ABD3-C7D084A041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2286000"/>
            <a:ext cx="5791200" cy="1752600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altLang="en-US" b="1" dirty="0"/>
              <a:t>Nancy Hendrickson</a:t>
            </a:r>
            <a:endParaRPr lang="en-US" altLang="en-US" dirty="0"/>
          </a:p>
          <a:p>
            <a:pPr eaLnBrk="1" hangingPunct="1">
              <a:spcBef>
                <a:spcPts val="300"/>
              </a:spcBef>
            </a:pPr>
            <a:r>
              <a:rPr lang="en-US" altLang="en-US" dirty="0"/>
              <a:t>Columbia Watersheds Management</a:t>
            </a:r>
          </a:p>
          <a:p>
            <a:pPr eaLnBrk="1" hangingPunct="1">
              <a:spcBef>
                <a:spcPts val="300"/>
              </a:spcBef>
            </a:pPr>
            <a:r>
              <a:rPr lang="en-US" altLang="en-US" sz="1600" dirty="0"/>
              <a:t>February 20, 2019</a:t>
            </a:r>
          </a:p>
        </p:txBody>
      </p:sp>
    </p:spTree>
    <p:extLst>
      <p:ext uri="{BB962C8B-B14F-4D97-AF65-F5344CB8AC3E}">
        <p14:creationId xmlns:p14="http://schemas.microsoft.com/office/powerpoint/2010/main" val="120005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AF23-319F-48CF-A5FF-D0724B9D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98FF83-8E6A-46D8-BAF5-CEFE1A8C2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72570"/>
            <a:ext cx="10065325" cy="6512859"/>
          </a:xfrm>
        </p:spPr>
      </p:pic>
    </p:spTree>
    <p:extLst>
      <p:ext uri="{BB962C8B-B14F-4D97-AF65-F5344CB8AC3E}">
        <p14:creationId xmlns:p14="http://schemas.microsoft.com/office/powerpoint/2010/main" val="146062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8BCB903-6288-4A1B-9D87-2C1C589E1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89302"/>
            <a:ext cx="8229600" cy="1143000"/>
          </a:xfrm>
        </p:spPr>
        <p:txBody>
          <a:bodyPr/>
          <a:lstStyle/>
          <a:p>
            <a:pPr eaLnBrk="1" hangingPunct="1">
              <a:spcBef>
                <a:spcPct val="15000"/>
              </a:spcBef>
            </a:pPr>
            <a:r>
              <a:rPr lang="en-US" altLang="en-US" sz="3200" dirty="0"/>
              <a:t>Riparian Parcels along the Columbia Slough</a:t>
            </a:r>
            <a:br>
              <a:rPr lang="en-US" altLang="en-US" dirty="0"/>
            </a:br>
            <a:endParaRPr lang="en-US" altLang="en-US" sz="1800" b="0" dirty="0">
              <a:solidFill>
                <a:schemeClr val="tx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696DFFD-35EE-4AE4-9A3C-389A8149E4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65238"/>
            <a:ext cx="8686800" cy="4525962"/>
          </a:xfrm>
        </p:spPr>
        <p:txBody>
          <a:bodyPr/>
          <a:lstStyle/>
          <a:p>
            <a:pPr marL="0" indent="0" eaLnBrk="1" hangingPunct="1">
              <a:spcBef>
                <a:spcPct val="15000"/>
              </a:spcBef>
              <a:buNone/>
            </a:pPr>
            <a:endParaRPr lang="en-US" altLang="en-US" sz="2400" b="1" dirty="0">
              <a:solidFill>
                <a:srgbClr val="008000"/>
              </a:solidFill>
            </a:endParaRPr>
          </a:p>
          <a:p>
            <a:pPr marL="457200" indent="-457200" eaLnBrk="1" hangingPunct="1">
              <a:spcBef>
                <a:spcPct val="15000"/>
              </a:spcBef>
              <a:buFont typeface="+mj-lt"/>
              <a:buAutoNum type="arabicParenR"/>
              <a:tabLst>
                <a:tab pos="465138" algn="l"/>
              </a:tabLst>
            </a:pPr>
            <a:r>
              <a:rPr lang="en-US" altLang="en-US" sz="2400" b="1" dirty="0">
                <a:solidFill>
                  <a:srgbClr val="008000"/>
                </a:solidFill>
              </a:rPr>
              <a:t>11 acres near Big Four Corners Natural Area</a:t>
            </a:r>
          </a:p>
          <a:p>
            <a:pPr marL="457200" indent="-457200" eaLnBrk="1" hangingPunct="1">
              <a:spcBef>
                <a:spcPct val="15000"/>
              </a:spcBef>
              <a:buFont typeface="+mj-lt"/>
              <a:buAutoNum type="arabicParenR"/>
              <a:tabLst>
                <a:tab pos="465138" algn="l"/>
              </a:tabLst>
            </a:pPr>
            <a:endParaRPr lang="en-US" altLang="en-US" sz="2400" b="1" dirty="0">
              <a:solidFill>
                <a:srgbClr val="008000"/>
              </a:solidFill>
            </a:endParaRPr>
          </a:p>
          <a:p>
            <a:pPr marL="457200" indent="-457200" eaLnBrk="1" hangingPunct="1">
              <a:spcBef>
                <a:spcPct val="15000"/>
              </a:spcBef>
              <a:buFont typeface="+mj-lt"/>
              <a:buAutoNum type="arabicParenR"/>
              <a:tabLst>
                <a:tab pos="465138" algn="l"/>
              </a:tabLst>
            </a:pPr>
            <a:r>
              <a:rPr lang="en-US" altLang="en-US" sz="2400" b="1" dirty="0">
                <a:solidFill>
                  <a:srgbClr val="008000"/>
                </a:solidFill>
              </a:rPr>
              <a:t>Restoration and protection</a:t>
            </a:r>
          </a:p>
          <a:p>
            <a:pPr marL="457200" indent="-457200" eaLnBrk="1" hangingPunct="1">
              <a:spcBef>
                <a:spcPct val="15000"/>
              </a:spcBef>
              <a:buFont typeface="+mj-lt"/>
              <a:buAutoNum type="arabicParenR"/>
              <a:tabLst>
                <a:tab pos="465138" algn="l"/>
              </a:tabLst>
            </a:pPr>
            <a:endParaRPr lang="en-US" altLang="en-US" sz="2400" b="1" dirty="0">
              <a:solidFill>
                <a:srgbClr val="008000"/>
              </a:solidFill>
            </a:endParaRPr>
          </a:p>
          <a:p>
            <a:pPr marL="457200" indent="-457200" eaLnBrk="1" hangingPunct="1">
              <a:spcBef>
                <a:spcPct val="15000"/>
              </a:spcBef>
              <a:buFont typeface="+mj-lt"/>
              <a:buAutoNum type="arabicParenR"/>
              <a:tabLst>
                <a:tab pos="465138" algn="l"/>
              </a:tabLst>
            </a:pPr>
            <a:r>
              <a:rPr lang="en-US" altLang="en-US" sz="2400" b="1" dirty="0">
                <a:solidFill>
                  <a:srgbClr val="008000"/>
                </a:solidFill>
              </a:rPr>
              <a:t>Riparian canopy for temperature reduction</a:t>
            </a:r>
          </a:p>
          <a:p>
            <a:pPr marL="0" indent="0" eaLnBrk="1" hangingPunct="1">
              <a:spcBef>
                <a:spcPct val="15000"/>
              </a:spcBef>
              <a:buNone/>
              <a:tabLst>
                <a:tab pos="465138" algn="l"/>
              </a:tabLst>
            </a:pPr>
            <a:endParaRPr lang="en-US" altLang="en-US" sz="2400" b="1" dirty="0">
              <a:solidFill>
                <a:srgbClr val="008000"/>
              </a:solidFill>
            </a:endParaRPr>
          </a:p>
          <a:p>
            <a:pPr marL="0" indent="0" eaLnBrk="1" hangingPunct="1">
              <a:spcBef>
                <a:spcPct val="15000"/>
              </a:spcBef>
              <a:buNone/>
              <a:tabLst>
                <a:tab pos="465138" algn="l"/>
              </a:tabLst>
            </a:pPr>
            <a:endParaRPr lang="en-US" altLang="en-US" sz="2400" b="1" dirty="0">
              <a:solidFill>
                <a:srgbClr val="008000"/>
              </a:solidFill>
            </a:endParaRPr>
          </a:p>
          <a:p>
            <a:pPr marL="0" indent="0" eaLnBrk="1" hangingPunct="1">
              <a:spcBef>
                <a:spcPct val="15000"/>
              </a:spcBef>
              <a:buNone/>
              <a:tabLst>
                <a:tab pos="465138" algn="l"/>
              </a:tabLst>
            </a:pPr>
            <a:endParaRPr lang="en-US" altLang="en-US" sz="2400" b="1" dirty="0">
              <a:solidFill>
                <a:srgbClr val="008000"/>
              </a:solidFill>
            </a:endParaRPr>
          </a:p>
          <a:p>
            <a:pPr eaLnBrk="1" hangingPunct="1">
              <a:spcBef>
                <a:spcPct val="15000"/>
              </a:spcBef>
              <a:buFont typeface="+mj-lt"/>
              <a:buAutoNum type="arabicParenR"/>
            </a:pPr>
            <a:endParaRPr lang="en-US" altLang="en-US" sz="2400" b="1" dirty="0">
              <a:solidFill>
                <a:srgbClr val="008000"/>
              </a:solidFill>
            </a:endParaRPr>
          </a:p>
          <a:p>
            <a:pPr marL="0" indent="0" eaLnBrk="1" hangingPunct="1">
              <a:spcBef>
                <a:spcPct val="15000"/>
              </a:spcBef>
              <a:buNone/>
            </a:pPr>
            <a:endParaRPr lang="en-US" altLang="en-US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472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0AF23-319F-48CF-A5FF-D0724B9D7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Here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7B815B-304E-4531-B37E-29BE29BF9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60"/>
            <a:ext cx="9220200" cy="7124702"/>
          </a:xfrm>
        </p:spPr>
      </p:pic>
    </p:spTree>
    <p:extLst>
      <p:ext uri="{BB962C8B-B14F-4D97-AF65-F5344CB8AC3E}">
        <p14:creationId xmlns:p14="http://schemas.microsoft.com/office/powerpoint/2010/main" val="26708489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3025</TotalTime>
  <Words>306</Words>
  <Application>Microsoft Office PowerPoint</Application>
  <PresentationFormat>On-screen Show (4:3)</PresentationFormat>
  <Paragraphs>35</Paragraphs>
  <Slides>4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Default Design</vt:lpstr>
      <vt:lpstr> City Council Item #151: Acquire riparian parcels along the Columbia Slough</vt:lpstr>
      <vt:lpstr>Title Here</vt:lpstr>
      <vt:lpstr>Riparian Parcels along the Columbia Slough </vt:lpstr>
      <vt:lpstr>Title Here</vt:lpstr>
    </vt:vector>
  </TitlesOfParts>
  <Company>City of Portland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kmartinek</dc:creator>
  <cp:lastModifiedBy>Hendrickson, Nancy</cp:lastModifiedBy>
  <cp:revision>142</cp:revision>
  <cp:lastPrinted>2019-02-13T17:06:40Z</cp:lastPrinted>
  <dcterms:created xsi:type="dcterms:W3CDTF">2013-10-16T16:39:34Z</dcterms:created>
  <dcterms:modified xsi:type="dcterms:W3CDTF">2019-02-20T17:05:31Z</dcterms:modified>
</cp:coreProperties>
</file>