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sldIdLst>
    <p:sldId id="291" r:id="rId3"/>
    <p:sldId id="263" r:id="rId4"/>
    <p:sldId id="297" r:id="rId5"/>
    <p:sldId id="294" r:id="rId6"/>
    <p:sldId id="292" r:id="rId7"/>
    <p:sldId id="295" r:id="rId8"/>
    <p:sldId id="298" r:id="rId9"/>
    <p:sldId id="286" r:id="rId10"/>
    <p:sldId id="296" r:id="rId11"/>
    <p:sldId id="278" r:id="rId12"/>
    <p:sldId id="2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092"/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68" y="2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Housing Units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2001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  <c:pt idx="4">
                  <c:v>2005</c:v>
                </c:pt>
                <c:pt idx="5">
                  <c:v> </c:v>
                </c:pt>
                <c:pt idx="6">
                  <c:v> </c:v>
                </c:pt>
                <c:pt idx="7">
                  <c:v> </c:v>
                </c:pt>
                <c:pt idx="8">
                  <c:v> </c:v>
                </c:pt>
                <c:pt idx="9">
                  <c:v>2010</c:v>
                </c:pt>
                <c:pt idx="10">
                  <c:v> </c:v>
                </c:pt>
                <c:pt idx="11">
                  <c:v> </c:v>
                </c:pt>
                <c:pt idx="12">
                  <c:v> </c:v>
                </c:pt>
                <c:pt idx="13">
                  <c:v> </c:v>
                </c:pt>
                <c:pt idx="14">
                  <c:v>2015</c:v>
                </c:pt>
                <c:pt idx="15">
                  <c:v> </c:v>
                </c:pt>
                <c:pt idx="16">
                  <c:v> </c:v>
                </c:pt>
                <c:pt idx="17">
                  <c:v> </c:v>
                </c:pt>
                <c:pt idx="18">
                  <c:v> </c:v>
                </c:pt>
                <c:pt idx="19">
                  <c:v>2020</c:v>
                </c:pt>
              </c:strCache>
            </c:strRef>
          </c:cat>
          <c:val>
            <c:numRef>
              <c:f>Sheet1!$B$2:$B$21</c:f>
              <c:numCache>
                <c:formatCode>_(* #,##0_);_(* \(#,##0\);_(* "-"??_);_(@_)</c:formatCode>
                <c:ptCount val="20"/>
                <c:pt idx="0">
                  <c:v>2855</c:v>
                </c:pt>
                <c:pt idx="1">
                  <c:v>3325</c:v>
                </c:pt>
                <c:pt idx="2">
                  <c:v>4209</c:v>
                </c:pt>
                <c:pt idx="3">
                  <c:v>6456</c:v>
                </c:pt>
                <c:pt idx="4">
                  <c:v>7767</c:v>
                </c:pt>
                <c:pt idx="5">
                  <c:v>8858</c:v>
                </c:pt>
                <c:pt idx="6">
                  <c:v>9572</c:v>
                </c:pt>
                <c:pt idx="7">
                  <c:v>10958</c:v>
                </c:pt>
                <c:pt idx="8">
                  <c:v>11629</c:v>
                </c:pt>
                <c:pt idx="9">
                  <c:v>12087</c:v>
                </c:pt>
                <c:pt idx="10">
                  <c:v>12903</c:v>
                </c:pt>
                <c:pt idx="11">
                  <c:v>13744</c:v>
                </c:pt>
                <c:pt idx="12">
                  <c:v>14141</c:v>
                </c:pt>
                <c:pt idx="13">
                  <c:v>14329</c:v>
                </c:pt>
                <c:pt idx="14">
                  <c:v>17236</c:v>
                </c:pt>
                <c:pt idx="15">
                  <c:v>18500</c:v>
                </c:pt>
                <c:pt idx="16">
                  <c:v>19700</c:v>
                </c:pt>
                <c:pt idx="17">
                  <c:v>20900</c:v>
                </c:pt>
                <c:pt idx="18">
                  <c:v>21100</c:v>
                </c:pt>
                <c:pt idx="19">
                  <c:v>23000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A2-4820-9C02-DE5D1A4D19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756567328"/>
        <c:axId val="-2013728592"/>
      </c:barChart>
      <c:catAx>
        <c:axId val="1756567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-2013728592"/>
        <c:crosses val="autoZero"/>
        <c:auto val="1"/>
        <c:lblAlgn val="ctr"/>
        <c:lblOffset val="100"/>
        <c:noMultiLvlLbl val="0"/>
      </c:catAx>
      <c:valAx>
        <c:axId val="-2013728592"/>
        <c:scaling>
          <c:orientation val="minMax"/>
          <c:max val="24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1756567328"/>
        <c:crosses val="autoZero"/>
        <c:crossBetween val="between"/>
        <c:majorUnit val="2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EAE08-4283-4607-A0FE-DD8E0E868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181C15-5702-44DF-B6A2-FEAF381C19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0141A-BCA8-411C-84DF-4E486A7F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6679-E6D7-4882-B10F-292D76D01F1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97469-10EB-47AC-A796-06EDD4CDA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200F8-060E-4743-89B4-0C9A43F7E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0AF0-D708-40A9-8D1C-ED1B58F9E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8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C66DF-9019-4AB3-BBA6-AF6FE2657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4DB223-8AA6-4C65-AAC6-42E7D1C74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0EFA2-E41E-44EA-92A2-1039CDC22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6679-E6D7-4882-B10F-292D76D01F1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439FE-E8F7-4404-98B6-7182B8D5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D4E0F-0A3C-43C9-BBD8-5B49095FA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0AF0-D708-40A9-8D1C-ED1B58F9E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06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5B4A1F-97CF-45B9-84F0-3CDFD7CBF5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7D05FF-5546-4F34-8ACE-99D838BE51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3BE7B-DE8E-4938-9264-35E5B8D72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6679-E6D7-4882-B10F-292D76D01F1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85517-DC7D-4719-BF32-BA7745111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A72B7-3234-46DE-A885-EDFCB0694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0AF0-D708-40A9-8D1C-ED1B58F9E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39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6200000" flipH="1" flipV="1">
            <a:off x="6731961" y="1544614"/>
            <a:ext cx="4386842" cy="5302848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/>
          <p:cNvSpPr/>
          <p:nvPr userDrawn="1"/>
        </p:nvSpPr>
        <p:spPr>
          <a:xfrm rot="5400000" flipH="1" flipV="1">
            <a:off x="6731961" y="89456"/>
            <a:ext cx="4386842" cy="5302848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685809" y="938152"/>
            <a:ext cx="4500748" cy="2174858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09" y="5359829"/>
            <a:ext cx="2272263" cy="604101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686550" y="3265960"/>
            <a:ext cx="4500563" cy="16683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5734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hrt/table/photo and sideba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4218432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02277" y="497389"/>
            <a:ext cx="3075313" cy="1628592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2435225"/>
            <a:ext cx="3075305" cy="3816350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18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Bold bullet list. Click to edit</a:t>
            </a:r>
          </a:p>
        </p:txBody>
      </p:sp>
      <p:sp>
        <p:nvSpPr>
          <p:cNvPr id="10" name="Content Placeholder 15"/>
          <p:cNvSpPr>
            <a:spLocks noGrp="1"/>
          </p:cNvSpPr>
          <p:nvPr>
            <p:ph sz="quarter" idx="13"/>
          </p:nvPr>
        </p:nvSpPr>
        <p:spPr>
          <a:xfrm>
            <a:off x="4822825" y="496888"/>
            <a:ext cx="6597947" cy="5754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428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6200000" flipH="1" flipV="1">
            <a:off x="6731961" y="1544614"/>
            <a:ext cx="4386842" cy="5302848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/>
          <p:cNvSpPr/>
          <p:nvPr userDrawn="1"/>
        </p:nvSpPr>
        <p:spPr>
          <a:xfrm rot="5400000" flipH="1" flipV="1">
            <a:off x="6731961" y="89456"/>
            <a:ext cx="4386842" cy="5302848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685809" y="938152"/>
            <a:ext cx="4500748" cy="2174858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09" y="5359829"/>
            <a:ext cx="2272263" cy="604101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6686550" y="3265960"/>
            <a:ext cx="4500563" cy="16683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52205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/>
          <p:nvPr userDrawn="1"/>
        </p:nvSpPr>
        <p:spPr>
          <a:xfrm flipH="1">
            <a:off x="4927002" y="349892"/>
            <a:ext cx="4158710" cy="4028469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6"/>
          <p:cNvSpPr/>
          <p:nvPr userDrawn="1"/>
        </p:nvSpPr>
        <p:spPr>
          <a:xfrm rot="10800000" flipH="1">
            <a:off x="7673430" y="349895"/>
            <a:ext cx="4158710" cy="4028467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5210613" y="659595"/>
            <a:ext cx="6296576" cy="141894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210630" y="2169886"/>
            <a:ext cx="6297158" cy="98589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charset="0"/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934" y="3416367"/>
            <a:ext cx="2638255" cy="70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31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/>
          <p:nvPr userDrawn="1"/>
        </p:nvSpPr>
        <p:spPr>
          <a:xfrm rot="16200000" flipH="1" flipV="1">
            <a:off x="910281" y="1544614"/>
            <a:ext cx="4386842" cy="5302848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 rot="5400000" flipH="1" flipV="1">
            <a:off x="910281" y="89456"/>
            <a:ext cx="4386842" cy="5302848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864129" y="938152"/>
            <a:ext cx="4500748" cy="2174858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864870" y="3265960"/>
            <a:ext cx="4500563" cy="16683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29" y="5359828"/>
            <a:ext cx="2272263" cy="60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/>
          <p:nvPr userDrawn="1"/>
        </p:nvSpPr>
        <p:spPr>
          <a:xfrm flipH="1">
            <a:off x="4927002" y="349892"/>
            <a:ext cx="4158710" cy="4028469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6"/>
          <p:cNvSpPr/>
          <p:nvPr userDrawn="1"/>
        </p:nvSpPr>
        <p:spPr>
          <a:xfrm rot="10800000" flipH="1">
            <a:off x="7673430" y="349895"/>
            <a:ext cx="4158710" cy="4028467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210613" y="659595"/>
            <a:ext cx="6296576" cy="141894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5210630" y="2169886"/>
            <a:ext cx="6297158" cy="98589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934" y="3416367"/>
            <a:ext cx="2638255" cy="70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33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Streetcar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rot="16200000" flipH="1" flipV="1">
            <a:off x="319247" y="1476453"/>
            <a:ext cx="4934169" cy="4760999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6"/>
          <p:cNvSpPr/>
          <p:nvPr userDrawn="1"/>
        </p:nvSpPr>
        <p:spPr>
          <a:xfrm rot="5400000" flipH="1" flipV="1">
            <a:off x="817034" y="-1375896"/>
            <a:ext cx="3938593" cy="4761001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712720" y="875604"/>
            <a:ext cx="426394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</a:pPr>
            <a:r>
              <a:rPr lang="en-US" sz="28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Transports people</a:t>
            </a:r>
            <a:r>
              <a:rPr lang="en-US" sz="2800" b="1" i="0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&amp; </a:t>
            </a:r>
            <a:r>
              <a:rPr lang="en-US" sz="28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transforms places.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712720" y="2354198"/>
            <a:ext cx="417056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Designed fo</a:t>
            </a:r>
            <a:r>
              <a:rPr lang="en-US" sz="19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 </a:t>
            </a:r>
            <a:r>
              <a:rPr lang="en-US" sz="1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urban circulation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9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19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</a:t>
            </a:r>
            <a:r>
              <a:rPr lang="en-US" sz="1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omplement to existing transit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Connects people to places</a:t>
            </a:r>
          </a:p>
        </p:txBody>
      </p:sp>
    </p:spTree>
    <p:extLst>
      <p:ext uri="{BB962C8B-B14F-4D97-AF65-F5344CB8AC3E}">
        <p14:creationId xmlns:p14="http://schemas.microsoft.com/office/powerpoint/2010/main" val="1963703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Streetc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10" y="2245946"/>
            <a:ext cx="6940299" cy="46305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70" y="-1145028"/>
            <a:ext cx="6984930" cy="46194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86717" y="2245946"/>
            <a:ext cx="6940299" cy="46305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31257" y="-1145028"/>
            <a:ext cx="6984930" cy="461942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0313107" y="2625945"/>
            <a:ext cx="192802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700" b="1" i="0">
                <a:solidFill>
                  <a:schemeClr val="accent3"/>
                </a:solidFill>
                <a:latin typeface="Halis GR Black" charset="0"/>
                <a:ea typeface="Halis GR Black" charset="0"/>
                <a:cs typeface="Halis GR Black" charset="0"/>
              </a:rPr>
              <a:t>2001</a:t>
            </a:r>
            <a:endParaRPr lang="en-US" sz="5700" b="1" i="0" dirty="0">
              <a:solidFill>
                <a:schemeClr val="accent3"/>
              </a:solidFill>
              <a:latin typeface="Halis GR Black" charset="0"/>
              <a:ea typeface="Halis GR Black" charset="0"/>
              <a:cs typeface="Halis GR Black" charset="0"/>
            </a:endParaRPr>
          </a:p>
        </p:txBody>
      </p:sp>
      <p:sp>
        <p:nvSpPr>
          <p:cNvPr id="11" name="Rectangle 6"/>
          <p:cNvSpPr/>
          <p:nvPr userDrawn="1"/>
        </p:nvSpPr>
        <p:spPr>
          <a:xfrm rot="16200000" flipH="1" flipV="1">
            <a:off x="319247" y="1476453"/>
            <a:ext cx="4934169" cy="4760999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/>
          <p:cNvSpPr/>
          <p:nvPr userDrawn="1"/>
        </p:nvSpPr>
        <p:spPr>
          <a:xfrm rot="5400000" flipH="1" flipV="1">
            <a:off x="817034" y="-1375896"/>
            <a:ext cx="3938593" cy="4761001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64546" y="2478676"/>
            <a:ext cx="417056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New businesses and storefronts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9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New housing			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lang="en-US" sz="1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17,000 housing units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charset="0"/>
              <a:buChar char="o"/>
              <a:tabLst/>
              <a:defRPr/>
            </a:pPr>
            <a:r>
              <a:rPr lang="en-US" sz="1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X,XXX affordable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9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9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One new housing unit=one new</a:t>
            </a:r>
            <a:r>
              <a:rPr lang="en-US" sz="1900" b="0" i="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rider</a:t>
            </a:r>
            <a:endParaRPr lang="en-US" sz="1900" b="0" i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717857" y="875604"/>
            <a:ext cx="426394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200"/>
              </a:spcBef>
            </a:pPr>
            <a:r>
              <a:rPr lang="en-US" sz="28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Powerful benefits</a:t>
            </a:r>
            <a:r>
              <a:rPr lang="en-US" sz="2800" b="1" i="0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for</a:t>
            </a:r>
            <a:r>
              <a:rPr lang="en-US" sz="28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neighborhoods. </a:t>
            </a:r>
          </a:p>
        </p:txBody>
      </p:sp>
    </p:spTree>
    <p:extLst>
      <p:ext uri="{BB962C8B-B14F-4D97-AF65-F5344CB8AC3E}">
        <p14:creationId xmlns:p14="http://schemas.microsoft.com/office/powerpoint/2010/main" val="1977493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D780C-E840-46F9-A9EE-66CC6D587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FE7AE-7699-43A4-ACB1-9C8186EDF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C4990-0930-4DF0-A63E-EA6251B10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6679-E6D7-4882-B10F-292D76D01F1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F116D-C940-4063-B71C-8D0AB7089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344B2-C154-4F09-BB3B-516D7C9D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0AF0-D708-40A9-8D1C-ED1B58F9E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80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/pull quot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 userDrawn="1"/>
        </p:nvSpPr>
        <p:spPr>
          <a:xfrm rot="5400000" flipV="1">
            <a:off x="6895980" y="1563934"/>
            <a:ext cx="4934169" cy="4760999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6"/>
          <p:cNvSpPr/>
          <p:nvPr userDrawn="1"/>
        </p:nvSpPr>
        <p:spPr>
          <a:xfrm rot="16200000" flipV="1">
            <a:off x="7393767" y="-1375896"/>
            <a:ext cx="3938593" cy="4761001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6255521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6255521 w 11729041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7092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1208186"/>
              <a:gd name="connsiteX1" fmla="*/ 4674172 w 5473520"/>
              <a:gd name="connsiteY1" fmla="*/ 0 h 1208186"/>
              <a:gd name="connsiteX2" fmla="*/ 5471341 w 5473520"/>
              <a:gd name="connsiteY2" fmla="*/ 1208186 h 1208186"/>
              <a:gd name="connsiteX3" fmla="*/ 1594 w 5473520"/>
              <a:gd name="connsiteY3" fmla="*/ 1199641 h 1208186"/>
              <a:gd name="connsiteX4" fmla="*/ 0 w 5473520"/>
              <a:gd name="connsiteY4" fmla="*/ 0 h 1208186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1594 w 5473520"/>
              <a:gd name="connsiteY3" fmla="*/ 4936754 h 4936754"/>
              <a:gd name="connsiteX4" fmla="*/ 0 w 5473520"/>
              <a:gd name="connsiteY4" fmla="*/ 0 h 4936754"/>
              <a:gd name="connsiteX0" fmla="*/ 0 w 5836345"/>
              <a:gd name="connsiteY0" fmla="*/ 0 h 5344407"/>
              <a:gd name="connsiteX1" fmla="*/ 4674172 w 5836345"/>
              <a:gd name="connsiteY1" fmla="*/ 0 h 5344407"/>
              <a:gd name="connsiteX2" fmla="*/ 5471341 w 5836345"/>
              <a:gd name="connsiteY2" fmla="*/ 1208186 h 5344407"/>
              <a:gd name="connsiteX3" fmla="*/ 5473148 w 5836345"/>
              <a:gd name="connsiteY3" fmla="*/ 4932219 h 5344407"/>
              <a:gd name="connsiteX4" fmla="*/ 1594 w 5836345"/>
              <a:gd name="connsiteY4" fmla="*/ 4936754 h 5344407"/>
              <a:gd name="connsiteX5" fmla="*/ 0 w 5836345"/>
              <a:gd name="connsiteY5" fmla="*/ 0 h 5344407"/>
              <a:gd name="connsiteX0" fmla="*/ 0 w 5836345"/>
              <a:gd name="connsiteY0" fmla="*/ 0 h 5146907"/>
              <a:gd name="connsiteX1" fmla="*/ 4674172 w 5836345"/>
              <a:gd name="connsiteY1" fmla="*/ 0 h 5146907"/>
              <a:gd name="connsiteX2" fmla="*/ 5471341 w 5836345"/>
              <a:gd name="connsiteY2" fmla="*/ 1208186 h 5146907"/>
              <a:gd name="connsiteX3" fmla="*/ 5473148 w 5836345"/>
              <a:gd name="connsiteY3" fmla="*/ 4932219 h 5146907"/>
              <a:gd name="connsiteX4" fmla="*/ 1594 w 5836345"/>
              <a:gd name="connsiteY4" fmla="*/ 4936754 h 5146907"/>
              <a:gd name="connsiteX5" fmla="*/ 0 w 5836345"/>
              <a:gd name="connsiteY5" fmla="*/ 0 h 5146907"/>
              <a:gd name="connsiteX0" fmla="*/ 0 w 5836345"/>
              <a:gd name="connsiteY0" fmla="*/ 0 h 4936754"/>
              <a:gd name="connsiteX1" fmla="*/ 4674172 w 5836345"/>
              <a:gd name="connsiteY1" fmla="*/ 0 h 4936754"/>
              <a:gd name="connsiteX2" fmla="*/ 5471341 w 5836345"/>
              <a:gd name="connsiteY2" fmla="*/ 1208186 h 4936754"/>
              <a:gd name="connsiteX3" fmla="*/ 5473148 w 5836345"/>
              <a:gd name="connsiteY3" fmla="*/ 4932219 h 4936754"/>
              <a:gd name="connsiteX4" fmla="*/ 1594 w 5836345"/>
              <a:gd name="connsiteY4" fmla="*/ 4936754 h 4936754"/>
              <a:gd name="connsiteX5" fmla="*/ 0 w 5836345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  <a:gd name="connsiteX0" fmla="*/ 0 w 5473520"/>
              <a:gd name="connsiteY0" fmla="*/ 0 h 4936754"/>
              <a:gd name="connsiteX1" fmla="*/ 4674172 w 5473520"/>
              <a:gd name="connsiteY1" fmla="*/ 0 h 4936754"/>
              <a:gd name="connsiteX2" fmla="*/ 5471341 w 5473520"/>
              <a:gd name="connsiteY2" fmla="*/ 1208186 h 4936754"/>
              <a:gd name="connsiteX3" fmla="*/ 5473148 w 5473520"/>
              <a:gd name="connsiteY3" fmla="*/ 4932219 h 4936754"/>
              <a:gd name="connsiteX4" fmla="*/ 1594 w 5473520"/>
              <a:gd name="connsiteY4" fmla="*/ 4936754 h 4936754"/>
              <a:gd name="connsiteX5" fmla="*/ 0 w 5473520"/>
              <a:gd name="connsiteY5" fmla="*/ 0 h 4936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3520" h="4936754">
                <a:moveTo>
                  <a:pt x="0" y="0"/>
                </a:moveTo>
                <a:lnTo>
                  <a:pt x="4674172" y="0"/>
                </a:lnTo>
                <a:cubicBezTo>
                  <a:pt x="5555748" y="13523"/>
                  <a:pt x="5471340" y="819525"/>
                  <a:pt x="5471341" y="1208186"/>
                </a:cubicBezTo>
                <a:cubicBezTo>
                  <a:pt x="5466682" y="4481875"/>
                  <a:pt x="5470373" y="2752336"/>
                  <a:pt x="5473148" y="4932219"/>
                </a:cubicBezTo>
                <a:lnTo>
                  <a:pt x="1594" y="4936754"/>
                </a:lnTo>
                <a:cubicBezTo>
                  <a:pt x="1063" y="4536874"/>
                  <a:pt x="531" y="3998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7317569" y="496888"/>
            <a:ext cx="4090987" cy="1255712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7317568" y="1887538"/>
            <a:ext cx="4090987" cy="414207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754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ullets and phot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311" y="0"/>
            <a:ext cx="4218432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57" y="1953592"/>
            <a:ext cx="6633928" cy="4193284"/>
          </a:xfrm>
        </p:spPr>
        <p:txBody>
          <a:bodyPr>
            <a:normAutofit/>
          </a:bodyPr>
          <a:lstStyle>
            <a:lvl1pPr marL="285750" indent="-285750" algn="l">
              <a:buFont typeface="Arial" charset="0"/>
              <a:buChar char="•"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bullet list</a:t>
            </a:r>
          </a:p>
        </p:txBody>
      </p:sp>
      <p:sp>
        <p:nvSpPr>
          <p:cNvPr id="7" name="Rectangle 6"/>
          <p:cNvSpPr/>
          <p:nvPr userDrawn="1"/>
        </p:nvSpPr>
        <p:spPr>
          <a:xfrm flipV="1">
            <a:off x="-933225" y="269788"/>
            <a:ext cx="10843036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9041" h="1208186">
                <a:moveTo>
                  <a:pt x="0" y="0"/>
                </a:moveTo>
                <a:lnTo>
                  <a:pt x="10929693" y="0"/>
                </a:lnTo>
                <a:cubicBezTo>
                  <a:pt x="11811269" y="13523"/>
                  <a:pt x="11726861" y="819525"/>
                  <a:pt x="11726862" y="1208186"/>
                </a:cubicBezTo>
                <a:lnTo>
                  <a:pt x="0" y="120818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9756" y="497389"/>
            <a:ext cx="9357079" cy="707438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1576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68" y="0"/>
            <a:ext cx="4218432" cy="6858000"/>
          </a:xfrm>
          <a:prstGeom prst="rect">
            <a:avLst/>
          </a:prstGeom>
        </p:spPr>
      </p:pic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57" y="1953592"/>
            <a:ext cx="6633928" cy="4193284"/>
          </a:xfrm>
        </p:spPr>
        <p:txBody>
          <a:bodyPr>
            <a:normAutofit/>
          </a:bodyPr>
          <a:lstStyle>
            <a:lvl1pPr marL="285750" indent="-285750" algn="l">
              <a:buFont typeface="Arial" charset="0"/>
              <a:buChar char="•"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bullet list     </a:t>
            </a:r>
          </a:p>
        </p:txBody>
      </p:sp>
      <p:sp>
        <p:nvSpPr>
          <p:cNvPr id="9" name="Rectangle 6"/>
          <p:cNvSpPr/>
          <p:nvPr userDrawn="1"/>
        </p:nvSpPr>
        <p:spPr>
          <a:xfrm flipV="1">
            <a:off x="-933225" y="269788"/>
            <a:ext cx="10843036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29041" h="1208186">
                <a:moveTo>
                  <a:pt x="0" y="0"/>
                </a:moveTo>
                <a:lnTo>
                  <a:pt x="10929693" y="0"/>
                </a:lnTo>
                <a:cubicBezTo>
                  <a:pt x="11811269" y="13523"/>
                  <a:pt x="11726861" y="819525"/>
                  <a:pt x="11726862" y="1208186"/>
                </a:cubicBezTo>
                <a:lnTo>
                  <a:pt x="0" y="1208186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59757" y="497389"/>
            <a:ext cx="8941443" cy="707438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1922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and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59757" y="497389"/>
            <a:ext cx="10572535" cy="707438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56" y="3160386"/>
            <a:ext cx="10572535" cy="2862042"/>
          </a:xfrm>
        </p:spPr>
        <p:txBody>
          <a:bodyPr>
            <a:normAutofit/>
          </a:bodyPr>
          <a:lstStyle>
            <a:lvl1pPr marL="285750" indent="-285750" algn="l"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bullet list    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60400" y="1772143"/>
            <a:ext cx="10571163" cy="1160462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918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li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659757" y="497389"/>
            <a:ext cx="10572535" cy="707438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57" y="2280798"/>
            <a:ext cx="5162974" cy="3866077"/>
          </a:xfrm>
        </p:spPr>
        <p:txBody>
          <a:bodyPr>
            <a:normAutofit/>
          </a:bodyPr>
          <a:lstStyle>
            <a:lvl1pPr marL="285750" indent="-285750" algn="l"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bullet list    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6348248" y="2280745"/>
            <a:ext cx="5157826" cy="3865434"/>
          </a:xfrm>
        </p:spPr>
        <p:txBody>
          <a:bodyPr>
            <a:normAutofit/>
          </a:bodyPr>
          <a:lstStyle>
            <a:lvl1pPr>
              <a:defRPr sz="1800" b="0" i="0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bullet list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60400" y="1807779"/>
            <a:ext cx="5162550" cy="378209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List Title: </a:t>
            </a:r>
            <a:endParaRPr lang="en-US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348248" y="1807779"/>
            <a:ext cx="5162550" cy="378209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List Title: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71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etcar today &amp; Ma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5057774" y="0"/>
            <a:ext cx="713422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5525301" y="497389"/>
            <a:ext cx="6376505" cy="1002799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525952" y="1771650"/>
            <a:ext cx="6376488" cy="4479925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1800" b="1" i="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Bold bullet list. Click to edit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60" y="-83667"/>
            <a:ext cx="5032881" cy="7025333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392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hrt/table/photo and sideba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973568" y="0"/>
            <a:ext cx="4218432" cy="685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475845" y="497389"/>
            <a:ext cx="3075313" cy="1628592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476488" y="2435225"/>
            <a:ext cx="3075305" cy="3816350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18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Bold bullet list. Click to edit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3"/>
          </p:nvPr>
        </p:nvSpPr>
        <p:spPr>
          <a:xfrm>
            <a:off x="1" y="0"/>
            <a:ext cx="7973568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984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hrt/table/photo and sideba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4218432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02277" y="497389"/>
            <a:ext cx="3075313" cy="1628592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2435225"/>
            <a:ext cx="3075305" cy="3816350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18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Bold bullet list. Click to edit</a:t>
            </a:r>
          </a:p>
        </p:txBody>
      </p:sp>
      <p:sp>
        <p:nvSpPr>
          <p:cNvPr id="10" name="Content Placeholder 15"/>
          <p:cNvSpPr>
            <a:spLocks noGrp="1"/>
          </p:cNvSpPr>
          <p:nvPr>
            <p:ph sz="quarter" idx="13"/>
          </p:nvPr>
        </p:nvSpPr>
        <p:spPr>
          <a:xfrm>
            <a:off x="4822825" y="496888"/>
            <a:ext cx="6597947" cy="5754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905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/table/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9757" y="1923803"/>
            <a:ext cx="5269950" cy="404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34" y="1923803"/>
            <a:ext cx="5269950" cy="404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59757" y="497389"/>
            <a:ext cx="10572535" cy="707438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709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hart/table/photo/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659757" y="1923803"/>
            <a:ext cx="10761014" cy="40494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659757" y="497389"/>
            <a:ext cx="10634319" cy="707438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39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948CC-3A0A-4568-AF4D-7C7907B2E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76F49-4344-4D38-AE86-C226EEF77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54A3C-4A45-4007-9B3D-0E10CB720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6679-E6D7-4882-B10F-292D76D01F1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C2121-BF82-4E68-AB84-58C8AA277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F4EDB-34BD-4C64-9111-308619FD7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0AF0-D708-40A9-8D1C-ED1B58F9E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440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ecar fu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659756" y="497389"/>
            <a:ext cx="1036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Streetcar</a:t>
            </a:r>
            <a:r>
              <a:rPr lang="en-US" sz="3600" b="1" i="0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en-US" sz="36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Funding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59757" y="1746286"/>
            <a:ext cx="108281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i="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TRIMET – CITY STREETCAR MASTER AGREEMENT </a:t>
            </a:r>
            <a:br>
              <a:rPr lang="en-US" sz="2400" b="1" i="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400" b="1" i="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FY 2016/17 OPERATIONS FUNDING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821696" y="2888569"/>
            <a:ext cx="3675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A/B LOOP OPERATIONS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6319537" y="2888568"/>
            <a:ext cx="3675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rPr>
              <a:t>NORTH/SOUTH (NS) OPERATIONS</a:t>
            </a:r>
          </a:p>
        </p:txBody>
      </p:sp>
      <p:sp>
        <p:nvSpPr>
          <p:cNvPr id="13" name="Triangle 12"/>
          <p:cNvSpPr/>
          <p:nvPr userDrawn="1"/>
        </p:nvSpPr>
        <p:spPr>
          <a:xfrm>
            <a:off x="3287990" y="5216932"/>
            <a:ext cx="472720" cy="472720"/>
          </a:xfrm>
          <a:prstGeom prst="triangle">
            <a:avLst/>
          </a:prstGeom>
          <a:solidFill>
            <a:schemeClr val="bg1">
              <a:lumMod val="75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ectangle 13"/>
          <p:cNvSpPr/>
          <p:nvPr userDrawn="1"/>
        </p:nvSpPr>
        <p:spPr>
          <a:xfrm>
            <a:off x="2106189" y="5019020"/>
            <a:ext cx="2836321" cy="191609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oup 14"/>
          <p:cNvGrpSpPr/>
          <p:nvPr userDrawn="1"/>
        </p:nvGrpSpPr>
        <p:grpSpPr>
          <a:xfrm>
            <a:off x="2137704" y="3307143"/>
            <a:ext cx="1134528" cy="1689186"/>
            <a:chOff x="328974" y="768958"/>
            <a:chExt cx="1134528" cy="1689186"/>
          </a:xfrm>
        </p:grpSpPr>
        <p:sp>
          <p:nvSpPr>
            <p:cNvPr id="19" name="Rounded Rectangle 18"/>
            <p:cNvSpPr/>
            <p:nvPr userDrawn="1"/>
          </p:nvSpPr>
          <p:spPr>
            <a:xfrm>
              <a:off x="328974" y="768958"/>
              <a:ext cx="1134528" cy="168918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6"/>
            <p:cNvSpPr/>
            <p:nvPr userDrawn="1"/>
          </p:nvSpPr>
          <p:spPr>
            <a:xfrm>
              <a:off x="384357" y="824341"/>
              <a:ext cx="1023762" cy="15784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i="0" kern="1200" dirty="0">
                  <a:latin typeface="Arial Black" charset="0"/>
                  <a:ea typeface="Arial Black" charset="0"/>
                  <a:cs typeface="Arial Black" charset="0"/>
                </a:rPr>
                <a:t>50%</a:t>
              </a:r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3776467" y="3307143"/>
            <a:ext cx="1134528" cy="1689186"/>
            <a:chOff x="1967737" y="768958"/>
            <a:chExt cx="1134528" cy="1689186"/>
          </a:xfrm>
        </p:grpSpPr>
        <p:sp>
          <p:nvSpPr>
            <p:cNvPr id="17" name="Rounded Rectangle 16"/>
            <p:cNvSpPr/>
            <p:nvPr userDrawn="1"/>
          </p:nvSpPr>
          <p:spPr>
            <a:xfrm>
              <a:off x="1967737" y="768958"/>
              <a:ext cx="1134528" cy="168918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8"/>
            <p:cNvSpPr/>
            <p:nvPr userDrawn="1"/>
          </p:nvSpPr>
          <p:spPr>
            <a:xfrm>
              <a:off x="2023120" y="824341"/>
              <a:ext cx="1023762" cy="15784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9540" tIns="129540" rIns="129540" bIns="129540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i="0" kern="1200" dirty="0">
                  <a:latin typeface="Arial Black" charset="0"/>
                  <a:ea typeface="Arial Black" charset="0"/>
                  <a:cs typeface="Arial Black" charset="0"/>
                </a:rPr>
                <a:t>50%</a:t>
              </a:r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2137705" y="3584940"/>
            <a:ext cx="1134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CITY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3645766" y="3584939"/>
            <a:ext cx="1395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TRIMET</a:t>
            </a:r>
          </a:p>
        </p:txBody>
      </p:sp>
      <p:sp>
        <p:nvSpPr>
          <p:cNvPr id="23" name="Triangle 22"/>
          <p:cNvSpPr/>
          <p:nvPr userDrawn="1"/>
        </p:nvSpPr>
        <p:spPr>
          <a:xfrm>
            <a:off x="7900702" y="5197222"/>
            <a:ext cx="483814" cy="483814"/>
          </a:xfrm>
          <a:prstGeom prst="triangle">
            <a:avLst/>
          </a:prstGeom>
          <a:solidFill>
            <a:schemeClr val="bg1">
              <a:lumMod val="75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Rectangle 23"/>
          <p:cNvSpPr/>
          <p:nvPr userDrawn="1"/>
        </p:nvSpPr>
        <p:spPr>
          <a:xfrm rot="748493">
            <a:off x="6685826" y="4993846"/>
            <a:ext cx="2913566" cy="208417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6" name="Group 25"/>
          <p:cNvGrpSpPr/>
          <p:nvPr userDrawn="1"/>
        </p:nvGrpSpPr>
        <p:grpSpPr>
          <a:xfrm>
            <a:off x="8389973" y="3253281"/>
            <a:ext cx="1161153" cy="1728828"/>
            <a:chOff x="2272266" y="797671"/>
            <a:chExt cx="1161153" cy="1728828"/>
          </a:xfrm>
        </p:grpSpPr>
        <p:sp>
          <p:nvSpPr>
            <p:cNvPr id="27" name="Rounded Rectangle 26"/>
            <p:cNvSpPr/>
            <p:nvPr userDrawn="1"/>
          </p:nvSpPr>
          <p:spPr>
            <a:xfrm>
              <a:off x="2272266" y="797671"/>
              <a:ext cx="1161153" cy="172882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8"/>
            <p:cNvSpPr/>
            <p:nvPr userDrawn="1"/>
          </p:nvSpPr>
          <p:spPr>
            <a:xfrm>
              <a:off x="2328949" y="854354"/>
              <a:ext cx="1047787" cy="16154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i="0" kern="1200" dirty="0">
                  <a:latin typeface="Arial Black" charset="0"/>
                  <a:ea typeface="Arial Black" charset="0"/>
                  <a:cs typeface="Arial Black" charset="0"/>
                </a:rPr>
                <a:t>85%</a:t>
              </a:r>
            </a:p>
          </p:txBody>
        </p:sp>
      </p:grpSp>
      <p:grpSp>
        <p:nvGrpSpPr>
          <p:cNvPr id="31" name="Group 30"/>
          <p:cNvGrpSpPr/>
          <p:nvPr userDrawn="1"/>
        </p:nvGrpSpPr>
        <p:grpSpPr>
          <a:xfrm>
            <a:off x="6827983" y="4052536"/>
            <a:ext cx="1166045" cy="589617"/>
            <a:chOff x="742562" y="1580735"/>
            <a:chExt cx="748723" cy="589617"/>
          </a:xfrm>
        </p:grpSpPr>
        <p:sp>
          <p:nvSpPr>
            <p:cNvPr id="32" name="Rounded Rectangle 31"/>
            <p:cNvSpPr/>
            <p:nvPr userDrawn="1"/>
          </p:nvSpPr>
          <p:spPr>
            <a:xfrm>
              <a:off x="742562" y="1580735"/>
              <a:ext cx="748723" cy="58961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ounded Rectangle 6"/>
            <p:cNvSpPr/>
            <p:nvPr userDrawn="1"/>
          </p:nvSpPr>
          <p:spPr>
            <a:xfrm>
              <a:off x="771345" y="1609518"/>
              <a:ext cx="691157" cy="5320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i="0" kern="1200" dirty="0">
                  <a:latin typeface="Arial Black" charset="0"/>
                  <a:ea typeface="Arial Black" charset="0"/>
                  <a:cs typeface="Arial Black" charset="0"/>
                </a:rPr>
                <a:t>15%</a:t>
              </a:r>
            </a:p>
          </p:txBody>
        </p:sp>
      </p:grpSp>
      <p:sp>
        <p:nvSpPr>
          <p:cNvPr id="37" name="Rectangle 36"/>
          <p:cNvSpPr/>
          <p:nvPr userDrawn="1"/>
        </p:nvSpPr>
        <p:spPr>
          <a:xfrm>
            <a:off x="6852137" y="3721951"/>
            <a:ext cx="1134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i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  <a:t>CITY</a:t>
            </a:r>
          </a:p>
        </p:txBody>
      </p:sp>
      <p:sp>
        <p:nvSpPr>
          <p:cNvPr id="38" name="Rectangle 37"/>
          <p:cNvSpPr/>
          <p:nvPr userDrawn="1"/>
        </p:nvSpPr>
        <p:spPr>
          <a:xfrm>
            <a:off x="8277437" y="3596284"/>
            <a:ext cx="13959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TRIMET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08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etcar servi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659756" y="497389"/>
            <a:ext cx="1036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Meeting Streetcar Service Needs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7240" y="6356350"/>
            <a:ext cx="6833532" cy="365125"/>
          </a:xfrm>
        </p:spPr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487884" y="6356350"/>
            <a:ext cx="414556" cy="365125"/>
          </a:xfrm>
        </p:spPr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3604243" y="3796719"/>
            <a:ext cx="2451590" cy="925483"/>
          </a:xfrm>
          <a:prstGeom prst="rect">
            <a:avLst/>
          </a:prstGeom>
          <a:solidFill>
            <a:schemeClr val="accent1">
              <a:lumMod val="20000"/>
              <a:lumOff val="80000"/>
              <a:alpha val="33000"/>
            </a:schemeClr>
          </a:solidFill>
          <a:ln w="25400">
            <a:solidFill>
              <a:schemeClr val="accent1">
                <a:lumMod val="20000"/>
                <a:lumOff val="8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i="0" u="none" strike="noStrike" kern="1200" baseline="0" dirty="0">
              <a:solidFill>
                <a:srgbClr val="0D0D0D"/>
              </a:solidFill>
              <a:latin typeface="Halis GR Book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592495" y="4551371"/>
            <a:ext cx="2475087" cy="11938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i="0" u="none" strike="noStrike" kern="1200" baseline="0" dirty="0">
              <a:solidFill>
                <a:srgbClr val="0D0D0D"/>
              </a:solidFill>
              <a:latin typeface="Halis GR Book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8690751" y="3204132"/>
            <a:ext cx="2475087" cy="25447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i="0" u="none" strike="noStrike" kern="1200" baseline="0" dirty="0">
              <a:solidFill>
                <a:srgbClr val="0D0D0D"/>
              </a:solidFill>
              <a:latin typeface="Halis GR Book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141624" y="4458949"/>
            <a:ext cx="2475087" cy="12899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0" i="0" u="none" strike="noStrike" kern="1200" baseline="0" dirty="0">
              <a:solidFill>
                <a:srgbClr val="0D0D0D"/>
              </a:solidFill>
              <a:latin typeface="Halis GR Book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141625" y="3282990"/>
            <a:ext cx="2475087" cy="12244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  <a:t>Goal:</a:t>
            </a:r>
            <a:r>
              <a:rPr lang="en-US" sz="1800" b="1" i="0" baseline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  <a:t> 22 cars</a:t>
            </a:r>
            <a:endParaRPr lang="en-US" sz="1800" b="1" i="0" dirty="0">
              <a:solidFill>
                <a:schemeClr val="accent1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 algn="ctr" rtl="0"/>
            <a:r>
              <a:rPr lang="en-US" sz="1400" b="0" i="0" u="none" strike="noStrike" kern="1200" baseline="0" dirty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Frequent service transit: </a:t>
            </a:r>
            <a:br>
              <a:rPr lang="en-US" sz="1400" b="0" i="0" u="none" strike="noStrike" kern="1200" baseline="0" dirty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400" b="0" i="0" u="none" strike="noStrike" kern="1200" baseline="0" dirty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Every 15 minutes, all day on every line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8690753" y="2013641"/>
            <a:ext cx="2475087" cy="12244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  <a:t>Goal:</a:t>
            </a:r>
            <a:r>
              <a:rPr lang="en-US" sz="1800" b="1" i="0" baseline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  <a:t> 28 cars</a:t>
            </a:r>
            <a:endParaRPr lang="en-US" sz="1800" b="1" i="0" dirty="0">
              <a:solidFill>
                <a:schemeClr val="accent1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 algn="ctr" rtl="0"/>
            <a:r>
              <a:rPr lang="en-US" sz="1400" b="0" i="0" u="none" strike="noStrike" kern="1200" baseline="0" dirty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City goal: 10 minute services, all day on every line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043369" y="4559847"/>
            <a:ext cx="2475087" cy="11900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  <a:t>Currently: 17 cars</a:t>
            </a:r>
          </a:p>
          <a:p>
            <a:pPr algn="ctr"/>
            <a:r>
              <a:rPr lang="en-US" sz="1400" b="0" i="0" kern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From July 2016 to</a:t>
            </a:r>
            <a:r>
              <a:rPr lang="en-US" sz="1400" b="0" i="0" kern="1200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b="0" i="0" kern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charset="0"/>
                <a:ea typeface="Arial" charset="0"/>
                <a:cs typeface="Arial" charset="0"/>
              </a:rPr>
              <a:t>June 2017 service was cut 182 times due to a lack of available streetcar</a:t>
            </a:r>
            <a:endParaRPr lang="en-US" sz="1400" b="0" i="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945834" y="4231149"/>
            <a:ext cx="2572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EXISTING SERVICE</a:t>
            </a:r>
            <a:endParaRPr lang="en-US" sz="1400" b="1" i="0" dirty="0">
              <a:solidFill>
                <a:schemeClr val="tx1">
                  <a:lumMod val="75000"/>
                  <a:lumOff val="25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945834" y="2976331"/>
            <a:ext cx="2572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PROMISED BASE SERVICE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945833" y="1706340"/>
            <a:ext cx="273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FUTURE PLANNED</a:t>
            </a:r>
            <a:r>
              <a:rPr lang="en-US" sz="1400" b="1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 </a:t>
            </a:r>
            <a:r>
              <a:rPr lang="en-US" sz="14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SERVICE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043369" y="5793744"/>
            <a:ext cx="10213911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1043369" y="4507488"/>
            <a:ext cx="10122471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1043369" y="3238141"/>
            <a:ext cx="10122471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1043369" y="1968794"/>
            <a:ext cx="10122471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45832" y="5781299"/>
            <a:ext cx="3675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i="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TODAY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7531809" y="5793744"/>
            <a:ext cx="3675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i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2025</a:t>
            </a:r>
            <a:endParaRPr lang="en-US" sz="1400" b="1" i="0" dirty="0">
              <a:solidFill>
                <a:schemeClr val="bg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3565176" y="4503934"/>
            <a:ext cx="2475087" cy="131235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i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  <a:t>Goal: 20 cars</a:t>
            </a:r>
            <a:br>
              <a:rPr lang="en-US" sz="1800" b="1" i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</a:br>
            <a:r>
              <a:rPr lang="en-US" sz="1800" b="1" i="0" dirty="0">
                <a:solidFill>
                  <a:schemeClr val="accent1"/>
                </a:solidFill>
                <a:latin typeface="Arial Black" charset="0"/>
                <a:ea typeface="Arial Black" charset="0"/>
                <a:cs typeface="Arial Black" charset="0"/>
              </a:rPr>
              <a:t>(17 available)</a:t>
            </a:r>
          </a:p>
          <a:p>
            <a:pPr algn="ctr" rtl="0"/>
            <a:r>
              <a:rPr lang="en-US" sz="1400" b="0" i="0" u="none" strike="noStrike" kern="1200" baseline="0" dirty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3 cars acquired to replace </a:t>
            </a:r>
          </a:p>
          <a:p>
            <a:pPr algn="ctr" rtl="0"/>
            <a:r>
              <a:rPr lang="en-US" sz="1400" b="0" i="0" u="none" strike="noStrike" kern="1200" baseline="0" dirty="0">
                <a:solidFill>
                  <a:srgbClr val="0D0D0D"/>
                </a:solidFill>
                <a:latin typeface="Arial" charset="0"/>
                <a:ea typeface="Arial" charset="0"/>
                <a:cs typeface="Arial" charset="0"/>
              </a:rPr>
              <a:t>older cars being overhauled</a:t>
            </a:r>
          </a:p>
        </p:txBody>
      </p:sp>
    </p:spTree>
    <p:extLst>
      <p:ext uri="{BB962C8B-B14F-4D97-AF65-F5344CB8AC3E}">
        <p14:creationId xmlns:p14="http://schemas.microsoft.com/office/powerpoint/2010/main" val="4242262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re ca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 userDrawn="1"/>
        </p:nvGrpSpPr>
        <p:grpSpPr>
          <a:xfrm>
            <a:off x="2102886" y="1877802"/>
            <a:ext cx="7118935" cy="4478548"/>
            <a:chOff x="2102886" y="1877802"/>
            <a:chExt cx="7118935" cy="4478548"/>
          </a:xfrm>
        </p:grpSpPr>
        <p:graphicFrame>
          <p:nvGraphicFramePr>
            <p:cNvPr id="40" name="Content Placeholder 5"/>
            <p:cNvGraphicFramePr>
              <a:graphicFrameLocks/>
            </p:cNvGraphicFramePr>
            <p:nvPr userDrawn="1">
              <p:extLst/>
            </p:nvPr>
          </p:nvGraphicFramePr>
          <p:xfrm>
            <a:off x="2432595" y="1877802"/>
            <a:ext cx="6789226" cy="447854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1" name="TextBox 40"/>
            <p:cNvSpPr txBox="1"/>
            <p:nvPr userDrawn="1"/>
          </p:nvSpPr>
          <p:spPr>
            <a:xfrm rot="16200000">
              <a:off x="1011371" y="3596060"/>
              <a:ext cx="244463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0" i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Total Number</a:t>
              </a:r>
              <a:r>
                <a:rPr lang="en-US" sz="1100" b="0" i="0" baseline="0" dirty="0">
                  <a:solidFill>
                    <a:schemeClr val="tx2"/>
                  </a:solidFill>
                  <a:latin typeface="Arial" charset="0"/>
                  <a:ea typeface="Arial" charset="0"/>
                  <a:cs typeface="Arial" charset="0"/>
                </a:rPr>
                <a:t> of Housing Units</a:t>
              </a:r>
              <a:endParaRPr lang="en-US" sz="1100" b="0" i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42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 userDrawn="1"/>
        </p:nvSpPr>
        <p:spPr>
          <a:xfrm>
            <a:off x="659756" y="497389"/>
            <a:ext cx="1036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Path to More Cars</a:t>
            </a:r>
          </a:p>
        </p:txBody>
      </p:sp>
      <p:grpSp>
        <p:nvGrpSpPr>
          <p:cNvPr id="44" name="Group 43"/>
          <p:cNvGrpSpPr/>
          <p:nvPr userDrawn="1"/>
        </p:nvGrpSpPr>
        <p:grpSpPr>
          <a:xfrm>
            <a:off x="3199281" y="2636430"/>
            <a:ext cx="5785062" cy="2540632"/>
            <a:chOff x="3199280" y="2636430"/>
            <a:chExt cx="5954441" cy="2540632"/>
          </a:xfrm>
        </p:grpSpPr>
        <p:sp>
          <p:nvSpPr>
            <p:cNvPr id="45" name="Freeform 44"/>
            <p:cNvSpPr/>
            <p:nvPr userDrawn="1"/>
          </p:nvSpPr>
          <p:spPr>
            <a:xfrm>
              <a:off x="3199280" y="2636430"/>
              <a:ext cx="5954441" cy="2540632"/>
            </a:xfrm>
            <a:custGeom>
              <a:avLst/>
              <a:gdLst>
                <a:gd name="connsiteX0" fmla="*/ 0 w 6791739"/>
                <a:gd name="connsiteY0" fmla="*/ 1875183 h 1875183"/>
                <a:gd name="connsiteX1" fmla="*/ 364435 w 6791739"/>
                <a:gd name="connsiteY1" fmla="*/ 1808922 h 1875183"/>
                <a:gd name="connsiteX2" fmla="*/ 722244 w 6791739"/>
                <a:gd name="connsiteY2" fmla="*/ 1702905 h 1875183"/>
                <a:gd name="connsiteX3" fmla="*/ 1073426 w 6791739"/>
                <a:gd name="connsiteY3" fmla="*/ 1590261 h 1875183"/>
                <a:gd name="connsiteX4" fmla="*/ 1431235 w 6791739"/>
                <a:gd name="connsiteY4" fmla="*/ 1464366 h 1875183"/>
                <a:gd name="connsiteX5" fmla="*/ 1789044 w 6791739"/>
                <a:gd name="connsiteY5" fmla="*/ 1311966 h 1875183"/>
                <a:gd name="connsiteX6" fmla="*/ 2160105 w 6791739"/>
                <a:gd name="connsiteY6" fmla="*/ 1093305 h 1875183"/>
                <a:gd name="connsiteX7" fmla="*/ 2498035 w 6791739"/>
                <a:gd name="connsiteY7" fmla="*/ 934279 h 1875183"/>
                <a:gd name="connsiteX8" fmla="*/ 2862470 w 6791739"/>
                <a:gd name="connsiteY8" fmla="*/ 1020418 h 1875183"/>
                <a:gd name="connsiteX9" fmla="*/ 3220279 w 6791739"/>
                <a:gd name="connsiteY9" fmla="*/ 974035 h 1875183"/>
                <a:gd name="connsiteX10" fmla="*/ 3578087 w 6791739"/>
                <a:gd name="connsiteY10" fmla="*/ 1093305 h 1875183"/>
                <a:gd name="connsiteX11" fmla="*/ 3942522 w 6791739"/>
                <a:gd name="connsiteY11" fmla="*/ 974035 h 1875183"/>
                <a:gd name="connsiteX12" fmla="*/ 4287079 w 6791739"/>
                <a:gd name="connsiteY12" fmla="*/ 742122 h 1875183"/>
                <a:gd name="connsiteX13" fmla="*/ 4651513 w 6791739"/>
                <a:gd name="connsiteY13" fmla="*/ 682487 h 1875183"/>
                <a:gd name="connsiteX14" fmla="*/ 4996070 w 6791739"/>
                <a:gd name="connsiteY14" fmla="*/ 609600 h 1875183"/>
                <a:gd name="connsiteX15" fmla="*/ 6791739 w 6791739"/>
                <a:gd name="connsiteY15" fmla="*/ 0 h 1875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791739" h="1875183">
                  <a:moveTo>
                    <a:pt x="0" y="1875183"/>
                  </a:moveTo>
                  <a:lnTo>
                    <a:pt x="364435" y="1808922"/>
                  </a:lnTo>
                  <a:lnTo>
                    <a:pt x="722244" y="1702905"/>
                  </a:lnTo>
                  <a:lnTo>
                    <a:pt x="1073426" y="1590261"/>
                  </a:lnTo>
                  <a:lnTo>
                    <a:pt x="1431235" y="1464366"/>
                  </a:lnTo>
                  <a:lnTo>
                    <a:pt x="1789044" y="1311966"/>
                  </a:lnTo>
                  <a:lnTo>
                    <a:pt x="2160105" y="1093305"/>
                  </a:lnTo>
                  <a:lnTo>
                    <a:pt x="2498035" y="934279"/>
                  </a:lnTo>
                  <a:lnTo>
                    <a:pt x="2862470" y="1020418"/>
                  </a:lnTo>
                  <a:lnTo>
                    <a:pt x="3220279" y="974035"/>
                  </a:lnTo>
                  <a:lnTo>
                    <a:pt x="3578087" y="1093305"/>
                  </a:lnTo>
                  <a:lnTo>
                    <a:pt x="3942522" y="974035"/>
                  </a:lnTo>
                  <a:lnTo>
                    <a:pt x="4287079" y="742122"/>
                  </a:lnTo>
                  <a:lnTo>
                    <a:pt x="4651513" y="682487"/>
                  </a:lnTo>
                  <a:lnTo>
                    <a:pt x="4996070" y="609600"/>
                  </a:lnTo>
                  <a:lnTo>
                    <a:pt x="6791739" y="0"/>
                  </a:lnTo>
                </a:path>
              </a:pathLst>
            </a:custGeom>
            <a:noFill/>
            <a:ln w="508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/>
            <p:cNvSpPr txBox="1"/>
            <p:nvPr userDrawn="1"/>
          </p:nvSpPr>
          <p:spPr>
            <a:xfrm>
              <a:off x="4911510" y="3413681"/>
              <a:ext cx="18892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i="0" dirty="0">
                  <a:solidFill>
                    <a:schemeClr val="bg2"/>
                  </a:solidFill>
                  <a:latin typeface="Arial Black" charset="0"/>
                  <a:ea typeface="Arial Black" charset="0"/>
                  <a:cs typeface="Arial Black" charset="0"/>
                </a:rPr>
                <a:t>Streetcar</a:t>
              </a:r>
              <a:r>
                <a:rPr lang="en-US" sz="1200" b="1" i="0" baseline="0" dirty="0">
                  <a:solidFill>
                    <a:schemeClr val="bg2"/>
                  </a:solidFill>
                  <a:latin typeface="Arial Black" charset="0"/>
                  <a:ea typeface="Arial Black" charset="0"/>
                  <a:cs typeface="Arial Black" charset="0"/>
                </a:rPr>
                <a:t> Ridership</a:t>
              </a:r>
              <a:endParaRPr lang="en-US" sz="1200" b="1" i="0" dirty="0">
                <a:solidFill>
                  <a:schemeClr val="bg2"/>
                </a:solidFill>
                <a:latin typeface="Arial Black" charset="0"/>
                <a:ea typeface="Arial Black" charset="0"/>
                <a:cs typeface="Arial Black" charset="0"/>
              </a:endParaRPr>
            </a:p>
          </p:txBody>
        </p:sp>
        <p:cxnSp>
          <p:nvCxnSpPr>
            <p:cNvPr id="48" name="Straight Arrow Connector 47"/>
            <p:cNvCxnSpPr/>
            <p:nvPr userDrawn="1"/>
          </p:nvCxnSpPr>
          <p:spPr>
            <a:xfrm>
              <a:off x="6729591" y="3563539"/>
              <a:ext cx="267629" cy="0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587240" y="6356350"/>
            <a:ext cx="6833532" cy="365125"/>
          </a:xfrm>
        </p:spPr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487884" y="6356350"/>
            <a:ext cx="414556" cy="365125"/>
          </a:xfrm>
        </p:spPr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2" name="TextBox 51"/>
          <p:cNvSpPr txBox="1"/>
          <p:nvPr userDrawn="1"/>
        </p:nvSpPr>
        <p:spPr>
          <a:xfrm rot="16200000">
            <a:off x="7477855" y="3966846"/>
            <a:ext cx="3705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0" i="0" dirty="0">
                <a:solidFill>
                  <a:schemeClr val="accent5"/>
                </a:solidFill>
                <a:latin typeface="Halis GR Book" charset="0"/>
                <a:ea typeface="Halis GR Book" charset="0"/>
                <a:cs typeface="Halis GR Book" charset="0"/>
              </a:rPr>
              <a:t>Number of Streetcars</a:t>
            </a:r>
          </a:p>
          <a:p>
            <a:pPr algn="ctr"/>
            <a:r>
              <a:rPr lang="en-US" sz="1100" b="0" i="0" dirty="0">
                <a:solidFill>
                  <a:schemeClr val="accent5"/>
                </a:solidFill>
                <a:latin typeface="Halis GR Book" charset="0"/>
                <a:ea typeface="Halis GR Book" charset="0"/>
                <a:cs typeface="Halis GR Book" charset="0"/>
              </a:rPr>
              <a:t> Available for Service</a:t>
            </a:r>
          </a:p>
        </p:txBody>
      </p:sp>
      <p:sp>
        <p:nvSpPr>
          <p:cNvPr id="53" name="TextBox 52"/>
          <p:cNvSpPr txBox="1"/>
          <p:nvPr userDrawn="1"/>
        </p:nvSpPr>
        <p:spPr>
          <a:xfrm>
            <a:off x="9102175" y="5850499"/>
            <a:ext cx="7876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dirty="0">
                <a:solidFill>
                  <a:schemeClr val="accent5"/>
                </a:solidFill>
                <a:latin typeface="Halis GR Book" charset="0"/>
                <a:ea typeface="Halis GR Book" charset="0"/>
                <a:cs typeface="Halis GR Book" charset="0"/>
              </a:rPr>
              <a:t>0</a:t>
            </a:r>
          </a:p>
        </p:txBody>
      </p:sp>
      <p:sp>
        <p:nvSpPr>
          <p:cNvPr id="54" name="TextBox 53"/>
          <p:cNvSpPr txBox="1"/>
          <p:nvPr userDrawn="1"/>
        </p:nvSpPr>
        <p:spPr>
          <a:xfrm>
            <a:off x="9102174" y="1911878"/>
            <a:ext cx="7876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dirty="0">
                <a:solidFill>
                  <a:schemeClr val="accent5"/>
                </a:solidFill>
                <a:latin typeface="Halis GR Book" charset="0"/>
                <a:ea typeface="Halis GR Book" charset="0"/>
                <a:cs typeface="Halis GR Book" charset="0"/>
              </a:rPr>
              <a:t>22</a:t>
            </a:r>
          </a:p>
        </p:txBody>
      </p:sp>
      <p:sp>
        <p:nvSpPr>
          <p:cNvPr id="55" name="TextBox 54"/>
          <p:cNvSpPr txBox="1"/>
          <p:nvPr userDrawn="1"/>
        </p:nvSpPr>
        <p:spPr>
          <a:xfrm>
            <a:off x="3103702" y="4415722"/>
            <a:ext cx="787651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2001</a:t>
            </a:r>
          </a:p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5 cars</a:t>
            </a:r>
          </a:p>
        </p:txBody>
      </p:sp>
      <p:sp>
        <p:nvSpPr>
          <p:cNvPr id="56" name="TextBox 55"/>
          <p:cNvSpPr txBox="1"/>
          <p:nvPr userDrawn="1"/>
        </p:nvSpPr>
        <p:spPr>
          <a:xfrm>
            <a:off x="3715000" y="4197849"/>
            <a:ext cx="787651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2003</a:t>
            </a:r>
          </a:p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7 cars</a:t>
            </a:r>
          </a:p>
        </p:txBody>
      </p:sp>
      <p:sp>
        <p:nvSpPr>
          <p:cNvPr id="57" name="TextBox 56"/>
          <p:cNvSpPr txBox="1"/>
          <p:nvPr userDrawn="1"/>
        </p:nvSpPr>
        <p:spPr>
          <a:xfrm>
            <a:off x="4620445" y="3668170"/>
            <a:ext cx="787651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2006</a:t>
            </a:r>
          </a:p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10 cars</a:t>
            </a:r>
          </a:p>
        </p:txBody>
      </p:sp>
      <p:sp>
        <p:nvSpPr>
          <p:cNvPr id="58" name="TextBox 57"/>
          <p:cNvSpPr txBox="1"/>
          <p:nvPr userDrawn="1"/>
        </p:nvSpPr>
        <p:spPr>
          <a:xfrm>
            <a:off x="6993530" y="2384408"/>
            <a:ext cx="787651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i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2014</a:t>
            </a:r>
            <a:endParaRPr lang="en-US" sz="1100" b="1" i="0" dirty="0">
              <a:solidFill>
                <a:schemeClr val="accent5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17 cars</a:t>
            </a:r>
          </a:p>
        </p:txBody>
      </p:sp>
      <p:sp>
        <p:nvSpPr>
          <p:cNvPr id="59" name="TextBox 58"/>
          <p:cNvSpPr txBox="1"/>
          <p:nvPr userDrawn="1"/>
        </p:nvSpPr>
        <p:spPr>
          <a:xfrm>
            <a:off x="8954888" y="3024113"/>
            <a:ext cx="1009092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2019</a:t>
            </a:r>
          </a:p>
          <a:p>
            <a:pPr>
              <a:lnSpc>
                <a:spcPct val="80000"/>
              </a:lnSpc>
            </a:pPr>
            <a:r>
              <a:rPr lang="en-US" sz="1100" b="1" i="0" dirty="0">
                <a:solidFill>
                  <a:schemeClr val="accent5"/>
                </a:solidFill>
                <a:latin typeface="Arial Black" charset="0"/>
                <a:ea typeface="Arial Black" charset="0"/>
                <a:cs typeface="Arial Black" charset="0"/>
              </a:rPr>
              <a:t>14 cars</a:t>
            </a:r>
          </a:p>
        </p:txBody>
      </p:sp>
      <p:sp>
        <p:nvSpPr>
          <p:cNvPr id="60" name="Freeform 59"/>
          <p:cNvSpPr/>
          <p:nvPr userDrawn="1"/>
        </p:nvSpPr>
        <p:spPr>
          <a:xfrm>
            <a:off x="3197412" y="2743200"/>
            <a:ext cx="5779247" cy="2032000"/>
          </a:xfrm>
          <a:custGeom>
            <a:avLst/>
            <a:gdLst>
              <a:gd name="connsiteX0" fmla="*/ 0 w 5779247"/>
              <a:gd name="connsiteY0" fmla="*/ 2026024 h 2032000"/>
              <a:gd name="connsiteX1" fmla="*/ 615576 w 5779247"/>
              <a:gd name="connsiteY1" fmla="*/ 2032000 h 2032000"/>
              <a:gd name="connsiteX2" fmla="*/ 615576 w 5779247"/>
              <a:gd name="connsiteY2" fmla="*/ 1804894 h 2032000"/>
              <a:gd name="connsiteX3" fmla="*/ 1524000 w 5779247"/>
              <a:gd name="connsiteY3" fmla="*/ 1810871 h 2032000"/>
              <a:gd name="connsiteX4" fmla="*/ 1524000 w 5779247"/>
              <a:gd name="connsiteY4" fmla="*/ 1267012 h 2032000"/>
              <a:gd name="connsiteX5" fmla="*/ 3944470 w 5779247"/>
              <a:gd name="connsiteY5" fmla="*/ 1261035 h 2032000"/>
              <a:gd name="connsiteX6" fmla="*/ 3920564 w 5779247"/>
              <a:gd name="connsiteY6" fmla="*/ 0 h 2032000"/>
              <a:gd name="connsiteX7" fmla="*/ 5402729 w 5779247"/>
              <a:gd name="connsiteY7" fmla="*/ 5976 h 2032000"/>
              <a:gd name="connsiteX8" fmla="*/ 5402729 w 5779247"/>
              <a:gd name="connsiteY8" fmla="*/ 525929 h 2032000"/>
              <a:gd name="connsiteX9" fmla="*/ 5779247 w 5779247"/>
              <a:gd name="connsiteY9" fmla="*/ 525929 h 20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79247" h="2032000">
                <a:moveTo>
                  <a:pt x="0" y="2026024"/>
                </a:moveTo>
                <a:lnTo>
                  <a:pt x="615576" y="2032000"/>
                </a:lnTo>
                <a:lnTo>
                  <a:pt x="615576" y="1804894"/>
                </a:lnTo>
                <a:lnTo>
                  <a:pt x="1524000" y="1810871"/>
                </a:lnTo>
                <a:lnTo>
                  <a:pt x="1524000" y="1267012"/>
                </a:lnTo>
                <a:lnTo>
                  <a:pt x="3944470" y="1261035"/>
                </a:lnTo>
                <a:lnTo>
                  <a:pt x="3920564" y="0"/>
                </a:lnTo>
                <a:lnTo>
                  <a:pt x="5402729" y="5976"/>
                </a:lnTo>
                <a:lnTo>
                  <a:pt x="5402729" y="525929"/>
                </a:lnTo>
                <a:lnTo>
                  <a:pt x="5779247" y="525929"/>
                </a:lnTo>
              </a:path>
            </a:pathLst>
          </a:custGeom>
          <a:noFill/>
          <a:ln w="41275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24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ding from ho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7" y="1966587"/>
            <a:ext cx="11058286" cy="4056236"/>
          </a:xfrm>
          <a:prstGeom prst="rect">
            <a:avLst/>
          </a:prstGeom>
        </p:spPr>
      </p:pic>
      <p:sp>
        <p:nvSpPr>
          <p:cNvPr id="5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659756" y="497389"/>
            <a:ext cx="1036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Riding From Home</a:t>
            </a:r>
            <a:endParaRPr lang="en-US" sz="36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9770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fordable housing ma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659756" y="550141"/>
            <a:ext cx="1046544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6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Affordable Housing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23" y="1470249"/>
            <a:ext cx="8875137" cy="479507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893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dership demographic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659756" y="497389"/>
            <a:ext cx="1036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A System that Serves Everyone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6" y="1737929"/>
            <a:ext cx="10364384" cy="42672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9561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dership demographic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6" y="1737644"/>
            <a:ext cx="10365766" cy="426776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659756" y="497389"/>
            <a:ext cx="1036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A System that Serves Everyone</a:t>
            </a:r>
          </a:p>
        </p:txBody>
      </p:sp>
    </p:spTree>
    <p:extLst>
      <p:ext uri="{BB962C8B-B14F-4D97-AF65-F5344CB8AC3E}">
        <p14:creationId xmlns:p14="http://schemas.microsoft.com/office/powerpoint/2010/main" val="2713201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dership graphic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659756" y="497389"/>
            <a:ext cx="10761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Connecting the Entire</a:t>
            </a:r>
            <a:r>
              <a:rPr lang="en-US" sz="3600" b="1" i="0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Community</a:t>
            </a:r>
            <a:endParaRPr lang="en-US" sz="36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6" y="1760305"/>
            <a:ext cx="10256962" cy="4222448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714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dership graphic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54" y="1763824"/>
            <a:ext cx="10239863" cy="421541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59756" y="497389"/>
            <a:ext cx="10761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Connecting the Entire</a:t>
            </a:r>
            <a:r>
              <a:rPr lang="en-US" sz="3600" b="1" i="0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Community</a:t>
            </a:r>
            <a:endParaRPr lang="en-US" sz="36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01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dership graphic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6" y="1763824"/>
            <a:ext cx="10239862" cy="421541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59756" y="497389"/>
            <a:ext cx="10761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Connecting the Entire</a:t>
            </a:r>
            <a:r>
              <a:rPr lang="en-US" sz="3600" b="1" i="0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Community</a:t>
            </a:r>
            <a:endParaRPr lang="en-US" sz="36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578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CD4E5-B137-47D9-993D-E8776A103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EE69C-E68B-44E3-AE0C-64077E599B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44A89A-BCDE-4582-927C-1F96D0CA8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7FC26-D7B3-436C-875D-9BA7B763F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6679-E6D7-4882-B10F-292D76D01F1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B9886-2235-4F9A-93D4-2F205FE27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AE050C-48E9-493F-B7B6-E2921D5F7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0AF0-D708-40A9-8D1C-ED1B58F9E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90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dership graphic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 flipV="1">
            <a:off x="-90682" y="269788"/>
            <a:ext cx="11593474" cy="1116920"/>
          </a:xfrm>
          <a:custGeom>
            <a:avLst/>
            <a:gdLst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1576807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576807"/>
              <a:gd name="connsiteY0" fmla="*/ 0 h 1208186"/>
              <a:gd name="connsiteX1" fmla="*/ 10929693 w 11576807"/>
              <a:gd name="connsiteY1" fmla="*/ 0 h 1208186"/>
              <a:gd name="connsiteX2" fmla="*/ 11576807 w 11576807"/>
              <a:gd name="connsiteY2" fmla="*/ 1208186 h 1208186"/>
              <a:gd name="connsiteX3" fmla="*/ 0 w 11576807"/>
              <a:gd name="connsiteY3" fmla="*/ 1208186 h 1208186"/>
              <a:gd name="connsiteX4" fmla="*/ 0 w 11576807"/>
              <a:gd name="connsiteY4" fmla="*/ 0 h 1208186"/>
              <a:gd name="connsiteX0" fmla="*/ 0 w 11605074"/>
              <a:gd name="connsiteY0" fmla="*/ 0 h 1208186"/>
              <a:gd name="connsiteX1" fmla="*/ 10929693 w 11605074"/>
              <a:gd name="connsiteY1" fmla="*/ 0 h 1208186"/>
              <a:gd name="connsiteX2" fmla="*/ 11576807 w 11605074"/>
              <a:gd name="connsiteY2" fmla="*/ 1208186 h 1208186"/>
              <a:gd name="connsiteX3" fmla="*/ 0 w 11605074"/>
              <a:gd name="connsiteY3" fmla="*/ 1208186 h 1208186"/>
              <a:gd name="connsiteX4" fmla="*/ 0 w 11605074"/>
              <a:gd name="connsiteY4" fmla="*/ 0 h 1208186"/>
              <a:gd name="connsiteX0" fmla="*/ 0 w 11729041"/>
              <a:gd name="connsiteY0" fmla="*/ 0 h 1208186"/>
              <a:gd name="connsiteX1" fmla="*/ 10929693 w 11729041"/>
              <a:gd name="connsiteY1" fmla="*/ 0 h 1208186"/>
              <a:gd name="connsiteX2" fmla="*/ 11726862 w 11729041"/>
              <a:gd name="connsiteY2" fmla="*/ 1208186 h 1208186"/>
              <a:gd name="connsiteX3" fmla="*/ 0 w 11729041"/>
              <a:gd name="connsiteY3" fmla="*/ 1208186 h 1208186"/>
              <a:gd name="connsiteX4" fmla="*/ 0 w 11729041"/>
              <a:gd name="connsiteY4" fmla="*/ 0 h 1208186"/>
              <a:gd name="connsiteX0" fmla="*/ 0 w 12527156"/>
              <a:gd name="connsiteY0" fmla="*/ 0 h 1208186"/>
              <a:gd name="connsiteX1" fmla="*/ 11727808 w 12527156"/>
              <a:gd name="connsiteY1" fmla="*/ 0 h 1208186"/>
              <a:gd name="connsiteX2" fmla="*/ 12524977 w 12527156"/>
              <a:gd name="connsiteY2" fmla="*/ 1208186 h 1208186"/>
              <a:gd name="connsiteX3" fmla="*/ 798115 w 12527156"/>
              <a:gd name="connsiteY3" fmla="*/ 1208186 h 1208186"/>
              <a:gd name="connsiteX4" fmla="*/ 0 w 12527156"/>
              <a:gd name="connsiteY4" fmla="*/ 0 h 1208186"/>
              <a:gd name="connsiteX0" fmla="*/ 13643 w 12540799"/>
              <a:gd name="connsiteY0" fmla="*/ 0 h 1208186"/>
              <a:gd name="connsiteX1" fmla="*/ 11741451 w 12540799"/>
              <a:gd name="connsiteY1" fmla="*/ 0 h 1208186"/>
              <a:gd name="connsiteX2" fmla="*/ 12538620 w 12540799"/>
              <a:gd name="connsiteY2" fmla="*/ 1208186 h 1208186"/>
              <a:gd name="connsiteX3" fmla="*/ 0 w 12540799"/>
              <a:gd name="connsiteY3" fmla="*/ 1208186 h 1208186"/>
              <a:gd name="connsiteX4" fmla="*/ 13643 w 12540799"/>
              <a:gd name="connsiteY4" fmla="*/ 0 h 120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40799" h="1208186">
                <a:moveTo>
                  <a:pt x="13643" y="0"/>
                </a:moveTo>
                <a:lnTo>
                  <a:pt x="11741451" y="0"/>
                </a:lnTo>
                <a:cubicBezTo>
                  <a:pt x="12623027" y="13523"/>
                  <a:pt x="12538619" y="819525"/>
                  <a:pt x="12538620" y="1208186"/>
                </a:cubicBezTo>
                <a:lnTo>
                  <a:pt x="0" y="1208186"/>
                </a:lnTo>
                <a:lnTo>
                  <a:pt x="13643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56" y="1763824"/>
            <a:ext cx="10239862" cy="421541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>
                <a:latin typeface="Arial" charset="0"/>
                <a:ea typeface="Arial" charset="0"/>
                <a:cs typeface="Arial" charset="0"/>
              </a:rPr>
              <a:t>   Presentation Name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659756" y="497389"/>
            <a:ext cx="10761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Connecting the Entire</a:t>
            </a:r>
            <a:r>
              <a:rPr lang="en-US" sz="3600" b="1" i="0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Community</a:t>
            </a:r>
            <a:endParaRPr lang="en-US" sz="36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6132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535219" y="2610803"/>
            <a:ext cx="66533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i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Thank</a:t>
            </a:r>
            <a:r>
              <a:rPr lang="en-US" sz="8800" b="1" i="0" baseline="0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 you</a:t>
            </a:r>
            <a:endParaRPr lang="en-US" sz="8800" b="1" i="0" dirty="0">
              <a:solidFill>
                <a:schemeClr val="bg1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87" y="5580447"/>
            <a:ext cx="2638255" cy="701404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123461" y="5580447"/>
            <a:ext cx="7437090" cy="701404"/>
          </a:xfrm>
        </p:spPr>
        <p:txBody>
          <a:bodyPr>
            <a:normAutofit/>
          </a:bodyPr>
          <a:lstStyle>
            <a:lvl1pPr marL="0" indent="0">
              <a:lnSpc>
                <a:spcPct val="70000"/>
              </a:lnSpc>
              <a:buNone/>
              <a:defRPr sz="1400" b="0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  <a:p>
            <a:pPr lvl="0"/>
            <a:r>
              <a:rPr lang="en-US" dirty="0"/>
              <a:t>Name Name, Job Title</a:t>
            </a:r>
          </a:p>
          <a:p>
            <a:pPr lvl="0"/>
            <a:r>
              <a:rPr lang="en-US" dirty="0"/>
              <a:t>Dan Bower, PSI Executive Director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740235" y="5580447"/>
            <a:ext cx="0" cy="70140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0874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9820E-16B0-4A5A-80CC-F7A3E738A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8E330-41EC-4558-9C94-CA575D6E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FF7D8-A907-420D-8E84-E266A237FC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2B2713-D747-46B6-AB3F-18A1BC03D1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356FCD-A083-4D28-8C9A-8C76ED59A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17F836-6260-4E59-98D0-AA17DE4E9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6679-E6D7-4882-B10F-292D76D01F1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58313E-47D4-433B-9B99-E8C5CA379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78FDFC-9EDA-46F1-9F59-8AA3836D6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0AF0-D708-40A9-8D1C-ED1B58F9E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18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76823-84BB-4B63-8192-A2C0C288B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1D6D8C-F12E-4C5D-B722-8B809269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6679-E6D7-4882-B10F-292D76D01F1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3D10CE-EE76-4FCA-B70B-3484265A7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B72492-1D44-49CE-B0CA-4CFD01AF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0AF0-D708-40A9-8D1C-ED1B58F9E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12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8173BB-7B06-487C-B623-CDFDC1D18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6679-E6D7-4882-B10F-292D76D01F1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8407B1-0791-4FE3-90EC-EF4E08C59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17FC-E511-484B-8957-7796CB3B0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0AF0-D708-40A9-8D1C-ED1B58F9E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88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81089-E337-4BA2-9FFA-CD886A1B9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8B9A3-4A5C-458F-A74B-FAED75BC5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6AC011-2DFD-43F1-9454-5ADAD5CD1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5E5C9-D11B-4533-A64A-0E1130F90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6679-E6D7-4882-B10F-292D76D01F1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BA94CB-7CB7-41D0-9251-9618029E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BCA0F-5109-4B17-86AF-4671AD5F1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0AF0-D708-40A9-8D1C-ED1B58F9E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81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3681D-EC14-4680-82CE-9234B0646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40584F-B8B8-4362-BD65-4FB20220D6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D16896-E2D0-4D2C-B8AC-F66A450B5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C5388B-2403-41F7-9AF9-F9F7A6144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56679-E6D7-4882-B10F-292D76D01F1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E4FFF7-FFC9-48D9-8A70-A7E7DCE9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D4E05A-74E1-4C9C-8A3A-5EA689778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0AF0-D708-40A9-8D1C-ED1B58F9E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1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3C17E-7D2F-46A0-9B62-3265AF558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C5CB66-4FB3-43CB-A59B-B02CAF4D0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C69E4-2CE4-4AFA-88AD-208562F5E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56679-E6D7-4882-B10F-292D76D01F19}" type="datetimeFigureOut">
              <a:rPr lang="en-US" smtClean="0"/>
              <a:t>2/26/2019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2A61-2D20-4EF8-BD9A-81E187FA6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820F4C-E2F1-4599-AED5-1239EA74F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E0AF0-D708-40A9-8D1C-ED1B58F9E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7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8791" y="365125"/>
            <a:ext cx="11493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8791" y="1825625"/>
            <a:ext cx="1149364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87240" y="6356350"/>
            <a:ext cx="68335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PORTLAND STREETCAR   </a:t>
            </a:r>
            <a:r>
              <a:rPr lang="en-US" dirty="0">
                <a:latin typeface="Halis GR Book" charset="0"/>
                <a:ea typeface="Halis GR Book" charset="0"/>
                <a:cs typeface="Halis GR Book" charset="0"/>
              </a:rPr>
              <a:t>|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  Presentation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7884" y="6356350"/>
            <a:ext cx="4145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55975D1-D3AE-8746-8006-A965D8A5F3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282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1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png"/><Relationship Id="rId4" Type="http://schemas.openxmlformats.org/officeDocument/2006/relationships/image" Target="../media/image2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5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85808" y="938152"/>
            <a:ext cx="4681275" cy="2174858"/>
          </a:xfrm>
        </p:spPr>
        <p:txBody>
          <a:bodyPr/>
          <a:lstStyle/>
          <a:p>
            <a:r>
              <a:rPr lang="en-US" sz="3600" dirty="0">
                <a:latin typeface="Halis R Bold" panose="02000505030000020004" pitchFamily="50" charset="0"/>
              </a:rPr>
              <a:t>Portland Streetcar</a:t>
            </a:r>
            <a:br>
              <a:rPr lang="en-US" sz="3600" dirty="0">
                <a:latin typeface="Halis R Bold" panose="02000505030000020004" pitchFamily="50" charset="0"/>
              </a:rPr>
            </a:br>
            <a:r>
              <a:rPr lang="en-US" sz="3600" dirty="0">
                <a:latin typeface="Halis R Bold" panose="02000505030000020004" pitchFamily="50" charset="0"/>
              </a:rPr>
              <a:t>2018 Annual Report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Halis R Regular" panose="02000505040000020004" pitchFamily="50" charset="0"/>
              </a:rPr>
              <a:t>Presentation to City Council</a:t>
            </a:r>
          </a:p>
          <a:p>
            <a:r>
              <a:rPr lang="en-US" dirty="0">
                <a:latin typeface="Halis R Regular" panose="02000505040000020004" pitchFamily="50" charset="0"/>
              </a:rPr>
              <a:t>Dan Bower, PSI Executive Director</a:t>
            </a:r>
          </a:p>
          <a:p>
            <a:r>
              <a:rPr lang="en-US" dirty="0">
                <a:latin typeface="Halis R Regular" panose="02000505040000020004" pitchFamily="50" charset="0"/>
              </a:rPr>
              <a:t>February 27,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002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659756" y="6356350"/>
            <a:ext cx="107610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333092"/>
                </a:solidFill>
                <a:effectLst/>
                <a:uLnTx/>
                <a:uFillTx/>
                <a:latin typeface="Halis GR" charset="0"/>
                <a:ea typeface="Halis GR" charset="0"/>
                <a:cs typeface="Halis GR" charset="0"/>
              </a:rPr>
              <a:t>PORTLAND STREETCAR  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333092"/>
                </a:solidFill>
                <a:effectLst/>
                <a:uLnTx/>
                <a:uFillTx/>
                <a:latin typeface="Halis GR Book" charset="0"/>
                <a:ea typeface="Halis GR Book" charset="0"/>
                <a:cs typeface="Halis GR Book" charset="0"/>
              </a:rPr>
              <a:t>|   Presentation Name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33092"/>
              </a:solidFill>
              <a:effectLst/>
              <a:uLnTx/>
              <a:uFillTx/>
              <a:latin typeface="Halis GR Book" charset="0"/>
              <a:ea typeface="Halis GR Book" charset="0"/>
              <a:cs typeface="Halis GR Book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487884" y="6356350"/>
            <a:ext cx="41455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5975D1-D3AE-8746-8006-A965D8A5F3E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333092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33092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495F50-9A6C-4678-8251-55AF03C1B422}"/>
              </a:ext>
            </a:extLst>
          </p:cNvPr>
          <p:cNvSpPr/>
          <p:nvPr/>
        </p:nvSpPr>
        <p:spPr>
          <a:xfrm>
            <a:off x="659756" y="536895"/>
            <a:ext cx="4851811" cy="595619"/>
          </a:xfrm>
          <a:prstGeom prst="rect">
            <a:avLst/>
          </a:prstGeom>
          <a:ln>
            <a:solidFill>
              <a:srgbClr val="333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4E1A5F-85B1-4CA6-B227-573EB13B4A51}"/>
              </a:ext>
            </a:extLst>
          </p:cNvPr>
          <p:cNvSpPr/>
          <p:nvPr/>
        </p:nvSpPr>
        <p:spPr>
          <a:xfrm>
            <a:off x="-41491" y="1577130"/>
            <a:ext cx="12192000" cy="5280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dirty="0"/>
              <a:t>Project management and oversight</a:t>
            </a:r>
          </a:p>
          <a:p>
            <a:pPr lvl="0"/>
            <a:r>
              <a:rPr lang="en-US" dirty="0"/>
              <a:t>Funding, operations planning and partnerships</a:t>
            </a:r>
          </a:p>
          <a:p>
            <a:pPr lvl="0"/>
            <a:r>
              <a:rPr lang="en-US" dirty="0"/>
              <a:t>Project need and alternatives analysis/network planning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5BC902-AFCD-4346-8E25-AD54415CEB28}"/>
              </a:ext>
            </a:extLst>
          </p:cNvPr>
          <p:cNvSpPr txBox="1"/>
          <p:nvPr/>
        </p:nvSpPr>
        <p:spPr>
          <a:xfrm>
            <a:off x="369116" y="486561"/>
            <a:ext cx="96795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Halis R Bold" panose="02000505030000020004" pitchFamily="50" charset="0"/>
              </a:rPr>
              <a:t>City Funds and Federal Planning Grant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1818D9-A3F2-4A3C-A4A8-7508FC347E67}"/>
              </a:ext>
            </a:extLst>
          </p:cNvPr>
          <p:cNvSpPr/>
          <p:nvPr/>
        </p:nvSpPr>
        <p:spPr>
          <a:xfrm>
            <a:off x="2714596" y="1974798"/>
            <a:ext cx="1817283" cy="1539662"/>
          </a:xfrm>
          <a:prstGeom prst="roundRect">
            <a:avLst>
              <a:gd name="adj" fmla="val 10000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7000" b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Picture 2" descr="Image result for city of portland seal">
            <a:extLst>
              <a:ext uri="{FF2B5EF4-FFF2-40B4-BE49-F238E27FC236}">
                <a16:creationId xmlns:a16="http://schemas.microsoft.com/office/drawing/2014/main" id="{7461D2EE-33BE-4083-BE93-F5D4E559C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91" y="4133518"/>
            <a:ext cx="1617991" cy="158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87D522-9E35-4630-A3BC-058A28E62BCF}"/>
              </a:ext>
            </a:extLst>
          </p:cNvPr>
          <p:cNvSpPr txBox="1"/>
          <p:nvPr/>
        </p:nvSpPr>
        <p:spPr>
          <a:xfrm>
            <a:off x="4291555" y="2156084"/>
            <a:ext cx="5645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333092"/>
                </a:solidFill>
                <a:latin typeface="Halis R Bold" panose="02000505030000020004" pitchFamily="50" charset="0"/>
              </a:rPr>
              <a:t>$120,000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333092"/>
                </a:solidFill>
                <a:latin typeface="Halis R Bold" panose="02000505030000020004" pitchFamily="50" charset="0"/>
              </a:rPr>
              <a:t>Project management and oversight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333092"/>
                </a:solidFill>
                <a:latin typeface="Halis R Bold" panose="02000505030000020004" pitchFamily="50" charset="0"/>
              </a:rPr>
              <a:t>Funding, operations planning and partnerships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333092"/>
                </a:solidFill>
                <a:latin typeface="Halis R Bold" panose="02000505030000020004" pitchFamily="50" charset="0"/>
              </a:rPr>
              <a:t>Project need and alternatives analysis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DF770F-50A2-4402-8D42-D51C82DD78D7}"/>
              </a:ext>
            </a:extLst>
          </p:cNvPr>
          <p:cNvSpPr/>
          <p:nvPr/>
        </p:nvSpPr>
        <p:spPr>
          <a:xfrm>
            <a:off x="2126718" y="421256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333092"/>
                </a:solidFill>
                <a:latin typeface="Halis R Bold" panose="02000505030000020004" pitchFamily="50" charset="0"/>
              </a:rPr>
              <a:t>$370,000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333092"/>
                </a:solidFill>
                <a:latin typeface="Halis R Bold" panose="02000505030000020004" pitchFamily="50" charset="0"/>
              </a:rPr>
              <a:t>Land use evaluation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333092"/>
                </a:solidFill>
                <a:latin typeface="Halis R Bold" panose="02000505030000020004" pitchFamily="50" charset="0"/>
              </a:rPr>
              <a:t>Jobs/housing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333092"/>
                </a:solidFill>
                <a:latin typeface="Halis R Bold" panose="02000505030000020004" pitchFamily="50" charset="0"/>
              </a:rPr>
              <a:t>Equity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333092"/>
                </a:solidFill>
                <a:latin typeface="Halis R Bold" panose="02000505030000020004" pitchFamily="50" charset="0"/>
              </a:rPr>
              <a:t>Streetcar engineering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CAE2F5-F0FB-4A21-B235-509CD9CB47FF}"/>
              </a:ext>
            </a:extLst>
          </p:cNvPr>
          <p:cNvSpPr/>
          <p:nvPr/>
        </p:nvSpPr>
        <p:spPr>
          <a:xfrm>
            <a:off x="7354184" y="4100116"/>
            <a:ext cx="46380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333092"/>
                </a:solidFill>
                <a:latin typeface="Halis R Bold" panose="02000505030000020004" pitchFamily="50" charset="0"/>
              </a:rPr>
              <a:t>$1.3M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333092"/>
                </a:solidFill>
                <a:latin typeface="Halis R Bold" panose="02000505030000020004" pitchFamily="50" charset="0"/>
              </a:rPr>
              <a:t>Land use planning and development assistance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333092"/>
                </a:solidFill>
                <a:latin typeface="Halis R Bold" panose="02000505030000020004" pitchFamily="50" charset="0"/>
              </a:rPr>
              <a:t>Transportation/traffic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>
                  <a:solidFill>
                    <a:schemeClr val="bg1"/>
                  </a:solidFill>
                </a:ln>
                <a:solidFill>
                  <a:srgbClr val="333092"/>
                </a:solidFill>
                <a:latin typeface="Halis R Bold" panose="02000505030000020004" pitchFamily="50" charset="0"/>
              </a:rPr>
              <a:t>Includes full corridor connection to Hollywood Town Center</a:t>
            </a:r>
          </a:p>
        </p:txBody>
      </p:sp>
      <p:pic>
        <p:nvPicPr>
          <p:cNvPr id="7170" name="Picture 2" descr="Image result for federal transit authority">
            <a:extLst>
              <a:ext uri="{FF2B5EF4-FFF2-40B4-BE49-F238E27FC236}">
                <a16:creationId xmlns:a16="http://schemas.microsoft.com/office/drawing/2014/main" id="{C1355235-835B-4E11-B059-7710357A5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673" y="4227328"/>
            <a:ext cx="14382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123461" y="5691673"/>
            <a:ext cx="7437090" cy="652566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latin typeface="Halis R Bold" panose="02000505030000020004" pitchFamily="50" charset="0"/>
              </a:rPr>
              <a:t>Dan Bower, PSI Executive Director</a:t>
            </a:r>
          </a:p>
          <a:p>
            <a:pPr lvl="0"/>
            <a:r>
              <a:rPr lang="en-US" dirty="0">
                <a:latin typeface="Halis R Bold" panose="02000505030000020004" pitchFamily="50" charset="0"/>
              </a:rPr>
              <a:t>February 27, 2019</a:t>
            </a:r>
          </a:p>
        </p:txBody>
      </p:sp>
    </p:spTree>
    <p:extLst>
      <p:ext uri="{BB962C8B-B14F-4D97-AF65-F5344CB8AC3E}">
        <p14:creationId xmlns:p14="http://schemas.microsoft.com/office/powerpoint/2010/main" val="11614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1F39750-ECF5-4F53-A60D-E0280A43EE03}"/>
              </a:ext>
            </a:extLst>
          </p:cNvPr>
          <p:cNvSpPr/>
          <p:nvPr/>
        </p:nvSpPr>
        <p:spPr>
          <a:xfrm>
            <a:off x="0" y="-27993"/>
            <a:ext cx="4301412" cy="6951306"/>
          </a:xfrm>
          <a:prstGeom prst="rect">
            <a:avLst/>
          </a:prstGeom>
          <a:solidFill>
            <a:srgbClr val="8DC63F"/>
          </a:solidFill>
          <a:ln>
            <a:solidFill>
              <a:srgbClr val="8D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>
          <a:xfrm>
            <a:off x="4301412" y="6356350"/>
            <a:ext cx="7890588" cy="365125"/>
          </a:xfrm>
        </p:spPr>
        <p:txBody>
          <a:bodyPr/>
          <a:lstStyle/>
          <a:p>
            <a:r>
              <a:rPr lang="en-US" sz="2000" b="1" dirty="0">
                <a:solidFill>
                  <a:schemeClr val="accent1"/>
                </a:solidFill>
                <a:latin typeface="Halis GR" charset="0"/>
                <a:ea typeface="Halis GR" charset="0"/>
                <a:cs typeface="Halis GR" charset="0"/>
              </a:rPr>
              <a:t>Wheelchair Ramp Deployment: 2018</a:t>
            </a:r>
            <a:endParaRPr lang="en-US" sz="2000" dirty="0">
              <a:solidFill>
                <a:schemeClr val="accent1"/>
              </a:solidFill>
              <a:latin typeface="Halis GR Book" charset="0"/>
              <a:ea typeface="Halis GR Book" charset="0"/>
              <a:cs typeface="Halis GR Book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02277" y="-335130"/>
            <a:ext cx="3075313" cy="1628592"/>
          </a:xfrm>
        </p:spPr>
        <p:txBody>
          <a:bodyPr>
            <a:normAutofit/>
          </a:bodyPr>
          <a:lstStyle/>
          <a:p>
            <a:r>
              <a:rPr lang="en-US" dirty="0">
                <a:latin typeface="Halis R Bold" panose="02000505030000020004" pitchFamily="50" charset="0"/>
              </a:rPr>
              <a:t>Ridership</a:t>
            </a:r>
            <a:br>
              <a:rPr lang="en-US" dirty="0">
                <a:latin typeface="Halis R Bold" panose="02000505030000020004" pitchFamily="50" charset="0"/>
              </a:rPr>
            </a:br>
            <a:r>
              <a:rPr lang="en-US" dirty="0">
                <a:latin typeface="Halis R Bold" panose="02000505030000020004" pitchFamily="50" charset="0"/>
              </a:rPr>
              <a:t>&amp; Service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02920" y="1345147"/>
            <a:ext cx="3075305" cy="4125594"/>
          </a:xfrm>
        </p:spPr>
        <p:txBody>
          <a:bodyPr>
            <a:noAutofit/>
          </a:bodyPr>
          <a:lstStyle/>
          <a:p>
            <a:r>
              <a:rPr lang="en-US" sz="2400" dirty="0">
                <a:latin typeface="Halis R Bold" panose="02000505030000020004" pitchFamily="50" charset="0"/>
              </a:rPr>
              <a:t>Approximately 15,000 riders per day</a:t>
            </a:r>
          </a:p>
          <a:p>
            <a:endParaRPr lang="en-US" sz="2400" dirty="0">
              <a:latin typeface="Halis R Bold" panose="02000505030000020004" pitchFamily="50" charset="0"/>
            </a:endParaRPr>
          </a:p>
          <a:p>
            <a:r>
              <a:rPr lang="en-US" sz="2400" dirty="0">
                <a:latin typeface="Halis R Bold" panose="02000505030000020004" pitchFamily="50" charset="0"/>
              </a:rPr>
              <a:t>82% on-time performance (up from 80% in 2017)</a:t>
            </a:r>
          </a:p>
          <a:p>
            <a:endParaRPr lang="en-US" sz="2400" dirty="0">
              <a:latin typeface="Halis R Bold" panose="02000505030000020004" pitchFamily="50" charset="0"/>
            </a:endParaRPr>
          </a:p>
          <a:p>
            <a:r>
              <a:rPr lang="en-US" sz="2400" dirty="0">
                <a:latin typeface="Halis R Bold" panose="02000505030000020004" pitchFamily="50" charset="0"/>
              </a:rPr>
              <a:t>Wheelchair ramp deployed 35+ times per hour</a:t>
            </a:r>
          </a:p>
          <a:p>
            <a:endParaRPr lang="en-US" sz="2400" dirty="0">
              <a:latin typeface="Halis R Bold" panose="02000505030000020004" pitchFamily="50" charset="0"/>
            </a:endParaRPr>
          </a:p>
          <a:p>
            <a:r>
              <a:rPr lang="en-US" sz="2400" dirty="0">
                <a:latin typeface="Halis R Bold" panose="02000505030000020004" pitchFamily="50" charset="0"/>
              </a:rPr>
              <a:t>12 streetcars at peak service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981ED1A-35DE-424B-8CA5-853E42EFBA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710347"/>
              </p:ext>
            </p:extLst>
          </p:nvPr>
        </p:nvGraphicFramePr>
        <p:xfrm>
          <a:off x="5892929" y="584200"/>
          <a:ext cx="4660900" cy="568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r:id="rId3" imgW="4660200" imgH="5688720" progId="">
                  <p:embed/>
                </p:oleObj>
              </mc:Choice>
              <mc:Fallback>
                <p:oleObj r:id="rId3" imgW="4660200" imgH="56887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92929" y="584200"/>
                        <a:ext cx="4660900" cy="5688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C442F06-308B-4FD8-8BC5-95D77D2B7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7756" y="-27993"/>
            <a:ext cx="5292434" cy="688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0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1F39750-ECF5-4F53-A60D-E0280A43EE03}"/>
              </a:ext>
            </a:extLst>
          </p:cNvPr>
          <p:cNvSpPr/>
          <p:nvPr/>
        </p:nvSpPr>
        <p:spPr>
          <a:xfrm>
            <a:off x="0" y="-27993"/>
            <a:ext cx="4301412" cy="6951306"/>
          </a:xfrm>
          <a:prstGeom prst="rect">
            <a:avLst/>
          </a:prstGeom>
          <a:solidFill>
            <a:srgbClr val="333092"/>
          </a:solidFill>
          <a:ln>
            <a:solidFill>
              <a:srgbClr val="333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>
          <a:xfrm>
            <a:off x="4301412" y="6356350"/>
            <a:ext cx="7890588" cy="3651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Halis GR" charset="0"/>
                <a:ea typeface="Halis GR" charset="0"/>
                <a:cs typeface="Halis GR" charset="0"/>
              </a:rPr>
              <a:t>BAT Lane on NE Grand Avenue</a:t>
            </a:r>
            <a:endParaRPr lang="en-US" dirty="0">
              <a:solidFill>
                <a:schemeClr val="accent1"/>
              </a:solidFill>
              <a:latin typeface="Halis GR Book" charset="0"/>
              <a:ea typeface="Halis GR Book" charset="0"/>
              <a:cs typeface="Halis GR Book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02277" y="-416559"/>
            <a:ext cx="3075313" cy="1791451"/>
          </a:xfrm>
        </p:spPr>
        <p:txBody>
          <a:bodyPr>
            <a:normAutofit/>
          </a:bodyPr>
          <a:lstStyle/>
          <a:p>
            <a:r>
              <a:rPr lang="en-US" dirty="0">
                <a:latin typeface="Halis R Bold" panose="02000505030000020004" pitchFamily="50" charset="0"/>
              </a:rPr>
              <a:t>Improving Performance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02920" y="1858854"/>
            <a:ext cx="3075305" cy="4125594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Halis R Bold" panose="02000505030000020004" pitchFamily="50" charset="0"/>
              </a:rPr>
              <a:t>Business Access and Transit lane on NE Grand Avenue</a:t>
            </a:r>
          </a:p>
          <a:p>
            <a:endParaRPr lang="en-US" sz="2400" dirty="0">
              <a:latin typeface="Halis R Bold" panose="02000505030000020004" pitchFamily="50" charset="0"/>
            </a:endParaRPr>
          </a:p>
          <a:p>
            <a:r>
              <a:rPr lang="en-US" sz="2400" dirty="0">
                <a:latin typeface="Halis R Bold" panose="02000505030000020004" pitchFamily="50" charset="0"/>
              </a:rPr>
              <a:t>Pilot project for Enhanced Transit Corridors/Central City in Motion plan</a:t>
            </a:r>
          </a:p>
          <a:p>
            <a:endParaRPr lang="en-US" sz="2400" dirty="0">
              <a:latin typeface="Halis R Bold" panose="02000505030000020004" pitchFamily="50" charset="0"/>
            </a:endParaRPr>
          </a:p>
          <a:p>
            <a:r>
              <a:rPr lang="en-US" sz="2400" dirty="0">
                <a:latin typeface="Halis R Bold" panose="02000505030000020004" pitchFamily="50" charset="0"/>
              </a:rPr>
              <a:t>Will be implemented by end of April 2019</a:t>
            </a:r>
          </a:p>
          <a:p>
            <a:endParaRPr lang="en-US" dirty="0">
              <a:latin typeface="Halis R Bold" panose="02000505030000020004" pitchFamily="50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D4A944D-C9BB-4869-B0D7-D0CD6EB78F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5986143"/>
              </p:ext>
            </p:extLst>
          </p:nvPr>
        </p:nvGraphicFramePr>
        <p:xfrm>
          <a:off x="5427306" y="705194"/>
          <a:ext cx="5638800" cy="565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r:id="rId3" imgW="7453800" imgH="7466400" progId="">
                  <p:embed/>
                </p:oleObj>
              </mc:Choice>
              <mc:Fallback>
                <p:oleObj r:id="rId3" imgW="7453800" imgH="7466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27306" y="705194"/>
                        <a:ext cx="5638800" cy="565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94146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120263-1705-4D85-88CD-43C73B28F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F39750-ECF5-4F53-A60D-E0280A43EE03}"/>
              </a:ext>
            </a:extLst>
          </p:cNvPr>
          <p:cNvSpPr/>
          <p:nvPr/>
        </p:nvSpPr>
        <p:spPr>
          <a:xfrm>
            <a:off x="7898977" y="-46653"/>
            <a:ext cx="4301412" cy="6951306"/>
          </a:xfrm>
          <a:prstGeom prst="rect">
            <a:avLst/>
          </a:prstGeom>
          <a:solidFill>
            <a:srgbClr val="8DC63F"/>
          </a:solidFill>
          <a:ln>
            <a:solidFill>
              <a:srgbClr val="8DC6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463438" y="-304308"/>
            <a:ext cx="3075313" cy="1628592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latin typeface="Halis R Bold" panose="02000505030000020004" pitchFamily="50" charset="0"/>
              </a:rPr>
              <a:t>Walkable Development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464081" y="1560903"/>
            <a:ext cx="3075305" cy="4125594"/>
          </a:xfrm>
        </p:spPr>
        <p:txBody>
          <a:bodyPr>
            <a:noAutofit/>
          </a:bodyPr>
          <a:lstStyle/>
          <a:p>
            <a:r>
              <a:rPr lang="en-US" sz="2200" dirty="0">
                <a:latin typeface="Halis R Bold" panose="02000505030000020004" pitchFamily="50" charset="0"/>
              </a:rPr>
              <a:t>2,936 new housing units built along the route in 2018</a:t>
            </a:r>
          </a:p>
          <a:p>
            <a:endParaRPr lang="en-US" sz="2200" dirty="0">
              <a:latin typeface="Halis R Bold" panose="02000505030000020004" pitchFamily="50" charset="0"/>
            </a:endParaRPr>
          </a:p>
          <a:p>
            <a:r>
              <a:rPr lang="en-US" sz="2200" dirty="0">
                <a:latin typeface="Halis R Bold" panose="02000505030000020004" pitchFamily="50" charset="0"/>
              </a:rPr>
              <a:t>49% of all housing units built in last 20 years are on the streetcar line</a:t>
            </a:r>
          </a:p>
          <a:p>
            <a:endParaRPr lang="en-US" sz="2200" dirty="0">
              <a:latin typeface="Halis R Bold" panose="02000505030000020004" pitchFamily="50" charset="0"/>
            </a:endParaRPr>
          </a:p>
          <a:p>
            <a:r>
              <a:rPr lang="en-US" sz="2200" dirty="0">
                <a:latin typeface="Halis R Bold" panose="02000505030000020004" pitchFamily="50" charset="0"/>
              </a:rPr>
              <a:t>11,282 units planned or under construction</a:t>
            </a:r>
          </a:p>
          <a:p>
            <a:endParaRPr lang="en-US" sz="2200" dirty="0">
              <a:latin typeface="Halis R Bold" panose="02000505030000020004" pitchFamily="50" charset="0"/>
            </a:endParaRPr>
          </a:p>
          <a:p>
            <a:r>
              <a:rPr lang="en-US" sz="2200" dirty="0">
                <a:latin typeface="Halis R Bold" panose="02000505030000020004" pitchFamily="50" charset="0"/>
              </a:rPr>
              <a:t>32% of Portland’s jobs are along the route</a:t>
            </a:r>
          </a:p>
        </p:txBody>
      </p:sp>
    </p:spTree>
    <p:extLst>
      <p:ext uri="{BB962C8B-B14F-4D97-AF65-F5344CB8AC3E}">
        <p14:creationId xmlns:p14="http://schemas.microsoft.com/office/powerpoint/2010/main" val="1907156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659756" y="6356350"/>
            <a:ext cx="107610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333092"/>
                </a:solidFill>
                <a:effectLst/>
                <a:uLnTx/>
                <a:uFillTx/>
                <a:latin typeface="Halis GR" charset="0"/>
                <a:ea typeface="Halis GR" charset="0"/>
                <a:cs typeface="Halis GR" charset="0"/>
              </a:rPr>
              <a:t>PORTLAND STREETCAR  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333092"/>
                </a:solidFill>
                <a:effectLst/>
                <a:uLnTx/>
                <a:uFillTx/>
                <a:latin typeface="Halis GR Book" charset="0"/>
                <a:ea typeface="Halis GR Book" charset="0"/>
                <a:cs typeface="Halis GR Book" charset="0"/>
              </a:rPr>
              <a:t>|   Presentation Name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33092"/>
              </a:solidFill>
              <a:effectLst/>
              <a:uLnTx/>
              <a:uFillTx/>
              <a:latin typeface="Halis GR Book" charset="0"/>
              <a:ea typeface="Halis GR Book" charset="0"/>
              <a:cs typeface="Halis GR Book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487884" y="6356350"/>
            <a:ext cx="41455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5975D1-D3AE-8746-8006-A965D8A5F3E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333092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33092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2706F4-55C6-4136-A8F9-8A3B297FF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1"/>
            <a:ext cx="12192000" cy="68524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36F48D-1DB8-4224-B747-D41B98DFA585}"/>
              </a:ext>
            </a:extLst>
          </p:cNvPr>
          <p:cNvSpPr/>
          <p:nvPr/>
        </p:nvSpPr>
        <p:spPr>
          <a:xfrm>
            <a:off x="8920065" y="6484776"/>
            <a:ext cx="2982375" cy="167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A9CAEA-D7DE-4D15-96B6-09234A8954B4}"/>
              </a:ext>
            </a:extLst>
          </p:cNvPr>
          <p:cNvSpPr/>
          <p:nvPr/>
        </p:nvSpPr>
        <p:spPr>
          <a:xfrm>
            <a:off x="659756" y="570451"/>
            <a:ext cx="8081572" cy="51172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FA5EBB-C585-4496-B230-12BE1C53596F}"/>
              </a:ext>
            </a:extLst>
          </p:cNvPr>
          <p:cNvSpPr/>
          <p:nvPr/>
        </p:nvSpPr>
        <p:spPr>
          <a:xfrm>
            <a:off x="528908" y="434781"/>
            <a:ext cx="80041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Halis R Bold" panose="02000505030000020004" pitchFamily="50" charset="0"/>
              </a:rPr>
              <a:t>A System That Serves Everyone</a:t>
            </a:r>
          </a:p>
        </p:txBody>
      </p:sp>
    </p:spTree>
    <p:extLst>
      <p:ext uri="{BB962C8B-B14F-4D97-AF65-F5344CB8AC3E}">
        <p14:creationId xmlns:p14="http://schemas.microsoft.com/office/powerpoint/2010/main" val="2761419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659756" y="6356350"/>
            <a:ext cx="107610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333092"/>
                </a:solidFill>
                <a:effectLst/>
                <a:uLnTx/>
                <a:uFillTx/>
                <a:latin typeface="Halis GR" charset="0"/>
                <a:ea typeface="Halis GR" charset="0"/>
                <a:cs typeface="Halis GR" charset="0"/>
              </a:rPr>
              <a:t>PORTLAND STREETCAR  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333092"/>
                </a:solidFill>
                <a:effectLst/>
                <a:uLnTx/>
                <a:uFillTx/>
                <a:latin typeface="Halis GR Book" charset="0"/>
                <a:ea typeface="Halis GR Book" charset="0"/>
                <a:cs typeface="Halis GR Book" charset="0"/>
              </a:rPr>
              <a:t>|   Presentation Name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33092"/>
              </a:solidFill>
              <a:effectLst/>
              <a:uLnTx/>
              <a:uFillTx/>
              <a:latin typeface="Halis GR Book" charset="0"/>
              <a:ea typeface="Halis GR Book" charset="0"/>
              <a:cs typeface="Halis GR Book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487884" y="6356350"/>
            <a:ext cx="41455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5975D1-D3AE-8746-8006-A965D8A5F3E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333092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33092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36F48D-1DB8-4224-B747-D41B98DFA585}"/>
              </a:ext>
            </a:extLst>
          </p:cNvPr>
          <p:cNvSpPr/>
          <p:nvPr/>
        </p:nvSpPr>
        <p:spPr>
          <a:xfrm>
            <a:off x="8920065" y="6484776"/>
            <a:ext cx="2982375" cy="167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A9CAEA-D7DE-4D15-96B6-09234A8954B4}"/>
              </a:ext>
            </a:extLst>
          </p:cNvPr>
          <p:cNvSpPr/>
          <p:nvPr/>
        </p:nvSpPr>
        <p:spPr>
          <a:xfrm>
            <a:off x="659756" y="570451"/>
            <a:ext cx="8081572" cy="51172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FA5EBB-C585-4496-B230-12BE1C53596F}"/>
              </a:ext>
            </a:extLst>
          </p:cNvPr>
          <p:cNvSpPr/>
          <p:nvPr/>
        </p:nvSpPr>
        <p:spPr>
          <a:xfrm>
            <a:off x="528908" y="434781"/>
            <a:ext cx="54906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Halis R Bold" panose="02000505030000020004" pitchFamily="50" charset="0"/>
              </a:rPr>
              <a:t>Vehicle Maintenance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FD00C3-2E71-4175-A930-134E2AE5C941}"/>
              </a:ext>
            </a:extLst>
          </p:cNvPr>
          <p:cNvSpPr/>
          <p:nvPr/>
        </p:nvSpPr>
        <p:spPr>
          <a:xfrm>
            <a:off x="1" y="1879134"/>
            <a:ext cx="12192000" cy="4978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AC0E29-C09C-4577-AE8D-4B9D63BACF4E}"/>
              </a:ext>
            </a:extLst>
          </p:cNvPr>
          <p:cNvSpPr txBox="1"/>
          <p:nvPr/>
        </p:nvSpPr>
        <p:spPr>
          <a:xfrm>
            <a:off x="453005" y="1799612"/>
            <a:ext cx="59645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 w="0">
                  <a:noFill/>
                </a:ln>
                <a:solidFill>
                  <a:srgbClr val="333092"/>
                </a:solidFill>
                <a:latin typeface="Halis R Bold" panose="02000505030000020004" pitchFamily="50" charset="0"/>
              </a:rPr>
              <a:t>Three derailments in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n w="0">
                <a:noFill/>
              </a:ln>
              <a:solidFill>
                <a:srgbClr val="333092"/>
              </a:solidFill>
              <a:latin typeface="Halis R Bold" panose="02000505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 w="0">
                  <a:noFill/>
                </a:ln>
                <a:solidFill>
                  <a:srgbClr val="333092"/>
                </a:solidFill>
                <a:latin typeface="Halis R Bold" panose="02000505030000020004" pitchFamily="50" charset="0"/>
              </a:rPr>
              <a:t>Reduced peak service to 12 streetcars to maintain available spare vehicles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n w="0">
                <a:solidFill>
                  <a:schemeClr val="bg1"/>
                </a:solidFill>
              </a:ln>
              <a:solidFill>
                <a:schemeClr val="accent1"/>
              </a:solidFill>
              <a:latin typeface="Halis R Bold" panose="02000505030000020004" pitchFamily="50" charset="0"/>
            </a:endParaRPr>
          </a:p>
          <a:p>
            <a:endParaRPr lang="en-US" dirty="0">
              <a:latin typeface="Halis R Bold" panose="02000505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alis R Bold" panose="02000505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alis R Bold" panose="02000505030000020004" pitchFamily="50" charset="0"/>
            </a:endParaRPr>
          </a:p>
        </p:txBody>
      </p:sp>
      <p:pic>
        <p:nvPicPr>
          <p:cNvPr id="2050" name="Picture 2" descr="photo">
            <a:extLst>
              <a:ext uri="{FF2B5EF4-FFF2-40B4-BE49-F238E27FC236}">
                <a16:creationId xmlns:a16="http://schemas.microsoft.com/office/drawing/2014/main" id="{A5136F85-9B26-4289-BFE5-267762304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610" y="1711354"/>
            <a:ext cx="5328816" cy="299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Image result for portland streetcar derailment">
            <a:extLst>
              <a:ext uri="{FF2B5EF4-FFF2-40B4-BE49-F238E27FC236}">
                <a16:creationId xmlns:a16="http://schemas.microsoft.com/office/drawing/2014/main" id="{A331E255-5E7E-4AD5-ADE8-6A9F36166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32" y="3364134"/>
            <a:ext cx="5964573" cy="335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786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659756" y="6356350"/>
            <a:ext cx="107610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333092"/>
                </a:solidFill>
                <a:effectLst/>
                <a:uLnTx/>
                <a:uFillTx/>
                <a:latin typeface="Halis GR" charset="0"/>
                <a:ea typeface="Halis GR" charset="0"/>
                <a:cs typeface="Halis GR" charset="0"/>
              </a:rPr>
              <a:t>PORTLAND STREETCAR   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333092"/>
                </a:solidFill>
                <a:effectLst/>
                <a:uLnTx/>
                <a:uFillTx/>
                <a:latin typeface="Halis GR Book" charset="0"/>
                <a:ea typeface="Halis GR Book" charset="0"/>
                <a:cs typeface="Halis GR Book" charset="0"/>
              </a:rPr>
              <a:t>|   Presentation Name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33092"/>
              </a:solidFill>
              <a:effectLst/>
              <a:uLnTx/>
              <a:uFillTx/>
              <a:latin typeface="Halis GR Book" charset="0"/>
              <a:ea typeface="Halis GR Book" charset="0"/>
              <a:cs typeface="Halis GR Book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11487884" y="6356350"/>
            <a:ext cx="41455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5975D1-D3AE-8746-8006-A965D8A5F3E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333092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333092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36F48D-1DB8-4224-B747-D41B98DFA585}"/>
              </a:ext>
            </a:extLst>
          </p:cNvPr>
          <p:cNvSpPr/>
          <p:nvPr/>
        </p:nvSpPr>
        <p:spPr>
          <a:xfrm>
            <a:off x="8920065" y="6484776"/>
            <a:ext cx="2982375" cy="1679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A9CAEA-D7DE-4D15-96B6-09234A8954B4}"/>
              </a:ext>
            </a:extLst>
          </p:cNvPr>
          <p:cNvSpPr/>
          <p:nvPr/>
        </p:nvSpPr>
        <p:spPr>
          <a:xfrm>
            <a:off x="659756" y="570451"/>
            <a:ext cx="8081572" cy="51172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FA5EBB-C585-4496-B230-12BE1C53596F}"/>
              </a:ext>
            </a:extLst>
          </p:cNvPr>
          <p:cNvSpPr/>
          <p:nvPr/>
        </p:nvSpPr>
        <p:spPr>
          <a:xfrm>
            <a:off x="899103" y="2011729"/>
            <a:ext cx="28079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Halis R Bold" panose="02000505030000020004" pitchFamily="50" charset="0"/>
              </a:rPr>
              <a:t>3 New Cars in Service Fall 2020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FD00C3-2E71-4175-A930-134E2AE5C941}"/>
              </a:ext>
            </a:extLst>
          </p:cNvPr>
          <p:cNvSpPr/>
          <p:nvPr/>
        </p:nvSpPr>
        <p:spPr>
          <a:xfrm>
            <a:off x="1" y="1879134"/>
            <a:ext cx="12192000" cy="4978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AC0E29-C09C-4577-AE8D-4B9D63BACF4E}"/>
              </a:ext>
            </a:extLst>
          </p:cNvPr>
          <p:cNvSpPr txBox="1"/>
          <p:nvPr/>
        </p:nvSpPr>
        <p:spPr>
          <a:xfrm>
            <a:off x="453005" y="2088859"/>
            <a:ext cx="5964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alis R Bold" panose="02000505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alis R Bold" panose="02000505030000020004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alis R Bold" panose="02000505030000020004" pitchFamily="50" charset="0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086E45E9-F4A2-4E01-AFFB-E8E743448BA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70195" y="4224141"/>
          <a:ext cx="5964573" cy="2428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r:id="rId3" imgW="11072880" imgH="4507920" progId="">
                  <p:embed/>
                </p:oleObj>
              </mc:Choice>
              <mc:Fallback>
                <p:oleObj r:id="rId3" imgW="11072880" imgH="4507920" progId="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086E45E9-F4A2-4E01-AFFB-E8E743448B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0195" y="4224141"/>
                        <a:ext cx="5964573" cy="2428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8" name="Picture 4" descr="Welding on Jig-Car Roof-1.jpg">
            <a:extLst>
              <a:ext uri="{FF2B5EF4-FFF2-40B4-BE49-F238E27FC236}">
                <a16:creationId xmlns:a16="http://schemas.microsoft.com/office/drawing/2014/main" id="{FE114092-FCE5-4CE4-B49C-DDC28A764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43" y="1580123"/>
            <a:ext cx="5816107" cy="326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16107D-7274-4FFF-87F7-47CC7409D596}"/>
              </a:ext>
            </a:extLst>
          </p:cNvPr>
          <p:cNvSpPr txBox="1"/>
          <p:nvPr/>
        </p:nvSpPr>
        <p:spPr>
          <a:xfrm>
            <a:off x="370195" y="486561"/>
            <a:ext cx="9359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Halis R Bold" panose="02000505030000020004" pitchFamily="50" charset="0"/>
              </a:rPr>
              <a:t>3 New Streetcars in Service Fall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8A9D82-DA45-4D65-8644-374050B3CDB8}"/>
              </a:ext>
            </a:extLst>
          </p:cNvPr>
          <p:cNvSpPr txBox="1"/>
          <p:nvPr/>
        </p:nvSpPr>
        <p:spPr>
          <a:xfrm>
            <a:off x="6704962" y="5635868"/>
            <a:ext cx="4595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092"/>
                </a:solidFill>
                <a:latin typeface="Halis R Bold" panose="02000505030000020004" pitchFamily="50" charset="0"/>
              </a:rPr>
              <a:t>Brookville Equipment Corp.,</a:t>
            </a:r>
          </a:p>
          <a:p>
            <a:r>
              <a:rPr lang="en-US" dirty="0">
                <a:solidFill>
                  <a:srgbClr val="333092"/>
                </a:solidFill>
                <a:latin typeface="Halis R Bold" panose="02000505030000020004" pitchFamily="50" charset="0"/>
              </a:rPr>
              <a:t>Brookville, Pennsylvania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FA457A-24E5-4984-BCE0-ED40802FF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545" y="5498135"/>
            <a:ext cx="5831149" cy="11388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7A37FB-918D-4D49-B593-D76EA85EA0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997" y="4279794"/>
            <a:ext cx="5921223" cy="1181266"/>
          </a:xfrm>
          <a:prstGeom prst="rect">
            <a:avLst/>
          </a:prstGeom>
        </p:spPr>
      </p:pic>
      <p:pic>
        <p:nvPicPr>
          <p:cNvPr id="6146" name="Picture 2" descr="MKE-EndCars-Car3.jpg">
            <a:extLst>
              <a:ext uri="{FF2B5EF4-FFF2-40B4-BE49-F238E27FC236}">
                <a16:creationId xmlns:a16="http://schemas.microsoft.com/office/drawing/2014/main" id="{EFFC4A1B-5FBF-46F5-8307-A8619CA75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24079"/>
            <a:ext cx="5831149" cy="352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43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0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Halis R Bold" panose="02000505030000020004" pitchFamily="50" charset="0"/>
              </a:rPr>
              <a:t>New Streetcar Systems in 2018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317568" y="2326077"/>
            <a:ext cx="4090987" cy="4142070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Halis R Bold" panose="02000505030000020004" pitchFamily="50" charset="0"/>
              </a:rPr>
              <a:t>Milwaukee, WI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Halis R Bold" panose="02000505030000020004" pitchFamily="50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Halis R Bold" panose="02000505030000020004" pitchFamily="50" charset="0"/>
              </a:rPr>
              <a:t>Oklahoma City, OK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Halis R Bold" panose="02000505030000020004" pitchFamily="50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Halis R Bold" panose="02000505030000020004" pitchFamily="50" charset="0"/>
              </a:rPr>
              <a:t>El Paso, TX</a:t>
            </a:r>
          </a:p>
        </p:txBody>
      </p:sp>
      <p:pic>
        <p:nvPicPr>
          <p:cNvPr id="7170" name="Picture 2" descr="Image result for oklahoma city streetcar">
            <a:extLst>
              <a:ext uri="{FF2B5EF4-FFF2-40B4-BE49-F238E27FC236}">
                <a16:creationId xmlns:a16="http://schemas.microsoft.com/office/drawing/2014/main" id="{6155040C-98F1-4462-8257-176B703CB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0792"/>
            <a:ext cx="6984769" cy="414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milwaukee streetcar">
            <a:extLst>
              <a:ext uri="{FF2B5EF4-FFF2-40B4-BE49-F238E27FC236}">
                <a16:creationId xmlns:a16="http://schemas.microsoft.com/office/drawing/2014/main" id="{5C554656-A7DF-4B78-A62B-858608EBB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84769" cy="366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68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C73DF7-4E86-4EB2-B636-A6929ECE7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4420"/>
            <a:ext cx="13716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F39750-ECF5-4F53-A60D-E0280A43EE03}"/>
              </a:ext>
            </a:extLst>
          </p:cNvPr>
          <p:cNvSpPr/>
          <p:nvPr/>
        </p:nvSpPr>
        <p:spPr>
          <a:xfrm>
            <a:off x="7898977" y="-46653"/>
            <a:ext cx="4301412" cy="6951306"/>
          </a:xfrm>
          <a:prstGeom prst="rect">
            <a:avLst/>
          </a:prstGeom>
          <a:solidFill>
            <a:srgbClr val="333092"/>
          </a:solidFill>
          <a:ln>
            <a:solidFill>
              <a:srgbClr val="3330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270697" y="-787186"/>
            <a:ext cx="3657599" cy="1628592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latin typeface="Halis R Bold" panose="02000505030000020004" pitchFamily="50" charset="0"/>
              </a:rPr>
              <a:t>Moving Forward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464081" y="1108846"/>
            <a:ext cx="3075305" cy="4125594"/>
          </a:xfrm>
        </p:spPr>
        <p:txBody>
          <a:bodyPr>
            <a:noAutofit/>
          </a:bodyPr>
          <a:lstStyle/>
          <a:p>
            <a:r>
              <a:rPr lang="en-US" sz="2000" dirty="0">
                <a:latin typeface="Halis R Bold" panose="02000505030000020004" pitchFamily="50" charset="0"/>
              </a:rPr>
              <a:t>Planned extension to Montgomery Park</a:t>
            </a:r>
          </a:p>
          <a:p>
            <a:endParaRPr lang="en-US" sz="2000" dirty="0">
              <a:latin typeface="Halis R Bold" panose="02000505030000020004" pitchFamily="50" charset="0"/>
            </a:endParaRPr>
          </a:p>
          <a:p>
            <a:r>
              <a:rPr lang="en-US" sz="2000" dirty="0">
                <a:latin typeface="Halis R Bold" panose="02000505030000020004" pitchFamily="50" charset="0"/>
              </a:rPr>
              <a:t>Connects to Albina and Broadway Corridor</a:t>
            </a:r>
          </a:p>
          <a:p>
            <a:endParaRPr lang="en-US" sz="2000" dirty="0">
              <a:latin typeface="Halis R Bold" panose="02000505030000020004" pitchFamily="50" charset="0"/>
            </a:endParaRPr>
          </a:p>
          <a:p>
            <a:r>
              <a:rPr lang="en-US" sz="2000" dirty="0">
                <a:latin typeface="Halis R Bold" panose="02000505030000020004" pitchFamily="50" charset="0"/>
              </a:rPr>
              <a:t>45+ acres of land for redevelopment</a:t>
            </a:r>
          </a:p>
          <a:p>
            <a:endParaRPr lang="en-US" sz="2000" dirty="0">
              <a:latin typeface="Halis R Bold" panose="02000505030000020004" pitchFamily="50" charset="0"/>
            </a:endParaRPr>
          </a:p>
          <a:p>
            <a:r>
              <a:rPr lang="en-US" sz="2000" dirty="0">
                <a:latin typeface="Halis R Bold" panose="02000505030000020004" pitchFamily="50" charset="0"/>
              </a:rPr>
              <a:t>Access to Forest Park and the Willamette</a:t>
            </a:r>
          </a:p>
          <a:p>
            <a:endParaRPr lang="en-US" sz="2000" dirty="0">
              <a:latin typeface="Halis R Bold" panose="02000505030000020004" pitchFamily="50" charset="0"/>
            </a:endParaRPr>
          </a:p>
          <a:p>
            <a:r>
              <a:rPr lang="en-US" sz="2000" dirty="0">
                <a:latin typeface="Halis R Bold" panose="02000505030000020004" pitchFamily="50" charset="0"/>
              </a:rPr>
              <a:t>Coalition of property owners pursuing Local Improvement District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2B2DC4-C65D-4560-AF2A-8E5B45A18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" y="3734977"/>
            <a:ext cx="7890588" cy="312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7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Streetcar Brand">
      <a:dk1>
        <a:srgbClr val="000000"/>
      </a:dk1>
      <a:lt1>
        <a:srgbClr val="FFFFFF"/>
      </a:lt1>
      <a:dk2>
        <a:srgbClr val="333092"/>
      </a:dk2>
      <a:lt2>
        <a:srgbClr val="8DC63F"/>
      </a:lt2>
      <a:accent1>
        <a:srgbClr val="333092"/>
      </a:accent1>
      <a:accent2>
        <a:srgbClr val="8DC63F"/>
      </a:accent2>
      <a:accent3>
        <a:srgbClr val="DB0962"/>
      </a:accent3>
      <a:accent4>
        <a:srgbClr val="FBB034"/>
      </a:accent4>
      <a:accent5>
        <a:srgbClr val="F15B40"/>
      </a:accent5>
      <a:accent6>
        <a:srgbClr val="003E7E"/>
      </a:accent6>
      <a:hlink>
        <a:srgbClr val="8DC63F"/>
      </a:hlink>
      <a:folHlink>
        <a:srgbClr val="00000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2756</TotalTime>
  <Words>334</Words>
  <Application>Microsoft Office PowerPoint</Application>
  <PresentationFormat>Widescreen</PresentationFormat>
  <Paragraphs>83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Arial Black</vt:lpstr>
      <vt:lpstr>Arial Hebrew</vt:lpstr>
      <vt:lpstr>Calibri</vt:lpstr>
      <vt:lpstr>Calibri Light</vt:lpstr>
      <vt:lpstr>Courier New</vt:lpstr>
      <vt:lpstr>Halis GR</vt:lpstr>
      <vt:lpstr>Halis GR Black</vt:lpstr>
      <vt:lpstr>Halis GR Book</vt:lpstr>
      <vt:lpstr>Halis R Bold</vt:lpstr>
      <vt:lpstr>Halis R Regular</vt:lpstr>
      <vt:lpstr>Office Theme</vt:lpstr>
      <vt:lpstr>1_Office Theme</vt:lpstr>
      <vt:lpstr>Portland Streetcar 2018 Annual Report</vt:lpstr>
      <vt:lpstr>Ridership &amp; Service</vt:lpstr>
      <vt:lpstr>Improving Performance</vt:lpstr>
      <vt:lpstr>Walkable Development</vt:lpstr>
      <vt:lpstr>PowerPoint Presentation</vt:lpstr>
      <vt:lpstr>PowerPoint Presentation</vt:lpstr>
      <vt:lpstr>PowerPoint Presentation</vt:lpstr>
      <vt:lpstr>PowerPoint Presentation</vt:lpstr>
      <vt:lpstr>Moving Forward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Portland Streetcar 2018 Annual Report</dc:title>
  <dc:creator>Andrew Plambeck</dc:creator>
  <cp:lastModifiedBy>Dan Bower</cp:lastModifiedBy>
  <cp:revision>24</cp:revision>
  <dcterms:created xsi:type="dcterms:W3CDTF">2019-02-19T22:08:37Z</dcterms:created>
  <dcterms:modified xsi:type="dcterms:W3CDTF">2019-02-27T16:41:49Z</dcterms:modified>
</cp:coreProperties>
</file>