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22" r:id="rId2"/>
    <p:sldId id="1052" r:id="rId3"/>
    <p:sldId id="1070" r:id="rId4"/>
    <p:sldId id="1071" r:id="rId5"/>
    <p:sldId id="1074" r:id="rId6"/>
    <p:sldId id="1075" r:id="rId7"/>
    <p:sldId id="1076" r:id="rId8"/>
    <p:sldId id="1077" r:id="rId9"/>
    <p:sldId id="1078" r:id="rId10"/>
    <p:sldId id="1079" r:id="rId11"/>
    <p:sldId id="1080" r:id="rId12"/>
    <p:sldId id="1081" r:id="rId13"/>
    <p:sldId id="1082" r:id="rId14"/>
    <p:sldId id="1083" r:id="rId15"/>
    <p:sldId id="1084" r:id="rId16"/>
    <p:sldId id="1068" r:id="rId17"/>
    <p:sldId id="1047" r:id="rId18"/>
    <p:sldId id="1057" r:id="rId19"/>
    <p:sldId id="1055" r:id="rId20"/>
    <p:sldId id="1033" r:id="rId21"/>
    <p:sldId id="1058" r:id="rId22"/>
    <p:sldId id="1089" r:id="rId23"/>
    <p:sldId id="1088" r:id="rId24"/>
    <p:sldId id="1093" r:id="rId25"/>
    <p:sldId id="1061" r:id="rId26"/>
    <p:sldId id="1060" r:id="rId27"/>
    <p:sldId id="1062" r:id="rId28"/>
    <p:sldId id="1063" r:id="rId29"/>
    <p:sldId id="1066" r:id="rId30"/>
    <p:sldId id="1087" r:id="rId31"/>
    <p:sldId id="1064" r:id="rId32"/>
    <p:sldId id="1065" r:id="rId33"/>
    <p:sldId id="1067" r:id="rId34"/>
    <p:sldId id="1085" r:id="rId35"/>
    <p:sldId id="1072" r:id="rId36"/>
    <p:sldId id="1073" r:id="rId3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BE0AE41-9F24-4C89-9190-BE0500830FDE}">
          <p14:sldIdLst>
            <p14:sldId id="522"/>
            <p14:sldId id="1052"/>
            <p14:sldId id="1070"/>
            <p14:sldId id="1071"/>
            <p14:sldId id="1074"/>
            <p14:sldId id="1075"/>
            <p14:sldId id="1076"/>
            <p14:sldId id="1077"/>
            <p14:sldId id="1078"/>
            <p14:sldId id="1079"/>
            <p14:sldId id="1080"/>
            <p14:sldId id="1081"/>
            <p14:sldId id="1082"/>
            <p14:sldId id="1083"/>
            <p14:sldId id="1084"/>
            <p14:sldId id="1068"/>
            <p14:sldId id="1047"/>
            <p14:sldId id="1057"/>
            <p14:sldId id="1055"/>
            <p14:sldId id="1033"/>
            <p14:sldId id="1058"/>
            <p14:sldId id="1089"/>
            <p14:sldId id="1088"/>
            <p14:sldId id="1093"/>
            <p14:sldId id="1061"/>
            <p14:sldId id="1060"/>
            <p14:sldId id="1062"/>
            <p14:sldId id="1063"/>
            <p14:sldId id="1066"/>
            <p14:sldId id="1087"/>
            <p14:sldId id="1064"/>
            <p14:sldId id="1065"/>
            <p14:sldId id="1067"/>
            <p14:sldId id="1085"/>
            <p14:sldId id="1072"/>
            <p14:sldId id="10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8900"/>
    <a:srgbClr val="A8AB9A"/>
    <a:srgbClr val="BDCCA1"/>
    <a:srgbClr val="4F7921"/>
    <a:srgbClr val="A6A7A4"/>
    <a:srgbClr val="CF3218"/>
    <a:srgbClr val="707070"/>
    <a:srgbClr val="DCDCDD"/>
    <a:srgbClr val="DCDCDC"/>
    <a:srgbClr val="D4D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7" autoAdjust="0"/>
    <p:restoredTop sz="91849" autoAdjust="0"/>
  </p:normalViewPr>
  <p:slideViewPr>
    <p:cSldViewPr snapToGrid="0" showGuides="1">
      <p:cViewPr varScale="1">
        <p:scale>
          <a:sx n="109" d="100"/>
          <a:sy n="109" d="100"/>
        </p:scale>
        <p:origin x="144" y="27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6" d="100"/>
        <a:sy n="36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22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0" cy="481727"/>
          </a:xfrm>
          <a:prstGeom prst="rect">
            <a:avLst/>
          </a:prstGeom>
        </p:spPr>
        <p:txBody>
          <a:bodyPr vert="horz" lIns="96594" tIns="48296" rIns="96594" bIns="4829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594" tIns="48296" rIns="96594" bIns="48296" rtlCol="0"/>
          <a:lstStyle>
            <a:lvl1pPr algn="r">
              <a:defRPr sz="1300"/>
            </a:lvl1pPr>
          </a:lstStyle>
          <a:p>
            <a:fld id="{299B410F-FB61-4AEC-9BC4-2AA1CA84E9DC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6594" tIns="48296" rIns="96594" bIns="4829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594" tIns="48296" rIns="96594" bIns="48296" rtlCol="0" anchor="b"/>
          <a:lstStyle>
            <a:lvl1pPr algn="r">
              <a:defRPr sz="1300"/>
            </a:lvl1pPr>
          </a:lstStyle>
          <a:p>
            <a:fld id="{89C83608-A23B-4E28-8C39-9E489EE4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1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0" cy="481727"/>
          </a:xfrm>
          <a:prstGeom prst="rect">
            <a:avLst/>
          </a:prstGeom>
        </p:spPr>
        <p:txBody>
          <a:bodyPr vert="horz" lIns="96594" tIns="48296" rIns="96594" bIns="4829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594" tIns="48296" rIns="96594" bIns="48296" rtlCol="0"/>
          <a:lstStyle>
            <a:lvl1pPr algn="r">
              <a:defRPr sz="1300"/>
            </a:lvl1pPr>
          </a:lstStyle>
          <a:p>
            <a:fld id="{2551BBF6-9BEB-4067-8FCC-C67C86782E7D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4" tIns="48296" rIns="96594" bIns="482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594" tIns="48296" rIns="96594" bIns="482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6594" tIns="48296" rIns="96594" bIns="4829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594" tIns="48296" rIns="96594" bIns="48296" rtlCol="0" anchor="b"/>
          <a:lstStyle>
            <a:lvl1pPr algn="r">
              <a:defRPr sz="1300"/>
            </a:lvl1pPr>
          </a:lstStyle>
          <a:p>
            <a:fld id="{BFB5BBD8-B235-4B6C-8A11-2B193697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22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52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40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59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33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9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22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5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49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54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6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7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45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40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96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57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8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7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43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7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40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26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60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966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171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514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09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94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769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6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96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57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0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45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98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Maximum:  	92,600-13,500 sf / 204 = 	454 stalls</a:t>
            </a:r>
          </a:p>
          <a:p>
            <a:r>
              <a:rPr lang="en-US" dirty="0"/>
              <a:t>Potential need:  	</a:t>
            </a:r>
          </a:p>
          <a:p>
            <a:pPr lvl="1"/>
            <a:r>
              <a:rPr lang="en-US" sz="2400" dirty="0"/>
              <a:t>Clinics :		74,600 sf / 250 = 	298 stalls (min)</a:t>
            </a:r>
          </a:p>
          <a:p>
            <a:pPr lvl="1"/>
            <a:r>
              <a:rPr lang="en-US" sz="2400" dirty="0"/>
              <a:t>ASC:		4 OR x 15 = 		</a:t>
            </a:r>
            <a:r>
              <a:rPr lang="en-US" sz="2400" u="sng" dirty="0"/>
              <a:t>  60 </a:t>
            </a:r>
            <a:r>
              <a:rPr lang="en-US" sz="2400" dirty="0"/>
              <a:t>stalls (approx.)</a:t>
            </a:r>
          </a:p>
          <a:p>
            <a:pPr lvl="1"/>
            <a:r>
              <a:rPr lang="en-US" sz="2400" dirty="0"/>
              <a:t>Total					358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1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237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76410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58998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241586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4174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006762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889350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76410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358998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4241586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4174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8006762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9889350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4470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536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043953" y="1992722"/>
            <a:ext cx="2028585" cy="2018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07253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6101123" y="1992722"/>
            <a:ext cx="2028585" cy="2018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12970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10158293" y="1992722"/>
            <a:ext cx="2028585" cy="20183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15368" y="4011066"/>
            <a:ext cx="2028585" cy="2018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043953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4072537" y="4011066"/>
            <a:ext cx="2028585" cy="2018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101122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8129706" y="4011066"/>
            <a:ext cx="2028585" cy="2018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0158291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476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5368" y="1992722"/>
            <a:ext cx="6085752" cy="403668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6101123" y="1992722"/>
            <a:ext cx="2028585" cy="2018344"/>
          </a:xfrm>
          <a:prstGeom prst="rect">
            <a:avLst/>
          </a:prstGeom>
          <a:solidFill>
            <a:srgbClr val="00A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12970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10158293" y="1992722"/>
            <a:ext cx="2028585" cy="2018344"/>
          </a:xfrm>
          <a:prstGeom prst="rect">
            <a:avLst/>
          </a:prstGeom>
          <a:solidFill>
            <a:srgbClr val="1C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101122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8129706" y="4011066"/>
            <a:ext cx="2028585" cy="2018344"/>
          </a:xfrm>
          <a:prstGeom prst="rect">
            <a:avLst/>
          </a:prstGeom>
          <a:solidFill>
            <a:srgbClr val="22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0158291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4499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1792938"/>
            <a:ext cx="4971570" cy="326315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306030" y="1792938"/>
            <a:ext cx="4971570" cy="326315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661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792938"/>
            <a:ext cx="12192000" cy="304800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724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Slide">
    <p:bg>
      <p:bgPr>
        <a:solidFill>
          <a:srgbClr val="5456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1640542"/>
            <a:ext cx="10542495" cy="3469340"/>
          </a:xfrm>
          <a:custGeom>
            <a:avLst/>
            <a:gdLst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9159368 w 9159368"/>
              <a:gd name="connsiteY3" fmla="*/ 3048003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7192255 w 9159368"/>
              <a:gd name="connsiteY3" fmla="*/ 3017267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7176887 w 9159368"/>
              <a:gd name="connsiteY3" fmla="*/ 3040319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368" h="3048003">
                <a:moveTo>
                  <a:pt x="0" y="0"/>
                </a:moveTo>
                <a:lnTo>
                  <a:pt x="9159368" y="0"/>
                </a:lnTo>
                <a:lnTo>
                  <a:pt x="9159368" y="0"/>
                </a:lnTo>
                <a:lnTo>
                  <a:pt x="7176887" y="3040319"/>
                </a:lnTo>
                <a:lnTo>
                  <a:pt x="0" y="304800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Parallelogram 1"/>
          <p:cNvSpPr/>
          <p:nvPr userDrawn="1"/>
        </p:nvSpPr>
        <p:spPr>
          <a:xfrm>
            <a:off x="7904944" y="0"/>
            <a:ext cx="3903489" cy="5701553"/>
          </a:xfrm>
          <a:prstGeom prst="parallelogram">
            <a:avLst>
              <a:gd name="adj" fmla="val 95463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/>
          <p:cNvSpPr/>
          <p:nvPr userDrawn="1"/>
        </p:nvSpPr>
        <p:spPr>
          <a:xfrm>
            <a:off x="7369623" y="2942985"/>
            <a:ext cx="2680361" cy="3915015"/>
          </a:xfrm>
          <a:prstGeom prst="parallelogram">
            <a:avLst>
              <a:gd name="adj" fmla="val 95463"/>
            </a:avLst>
          </a:prstGeom>
          <a:solidFill>
            <a:srgbClr val="C4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 baseline="0">
                <a:solidFill>
                  <a:srgbClr val="007935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783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2062554"/>
            <a:ext cx="12192001" cy="2312946"/>
          </a:xfrm>
          <a:custGeom>
            <a:avLst/>
            <a:gdLst>
              <a:gd name="connsiteX0" fmla="*/ 1 w 12192001"/>
              <a:gd name="connsiteY0" fmla="*/ 1905640 h 2312946"/>
              <a:gd name="connsiteX1" fmla="*/ 11595207 w 12192001"/>
              <a:gd name="connsiteY1" fmla="*/ 1905640 h 2312946"/>
              <a:gd name="connsiteX2" fmla="*/ 11595207 w 12192001"/>
              <a:gd name="connsiteY2" fmla="*/ 2312946 h 2312946"/>
              <a:gd name="connsiteX3" fmla="*/ 1 w 12192001"/>
              <a:gd name="connsiteY3" fmla="*/ 2312946 h 2312946"/>
              <a:gd name="connsiteX4" fmla="*/ 596794 w 12192001"/>
              <a:gd name="connsiteY4" fmla="*/ 1429230 h 2312946"/>
              <a:gd name="connsiteX5" fmla="*/ 12192000 w 12192001"/>
              <a:gd name="connsiteY5" fmla="*/ 1429230 h 2312946"/>
              <a:gd name="connsiteX6" fmla="*/ 12192000 w 12192001"/>
              <a:gd name="connsiteY6" fmla="*/ 1836536 h 2312946"/>
              <a:gd name="connsiteX7" fmla="*/ 596794 w 12192001"/>
              <a:gd name="connsiteY7" fmla="*/ 1836536 h 2312946"/>
              <a:gd name="connsiteX8" fmla="*/ 2 w 12192001"/>
              <a:gd name="connsiteY8" fmla="*/ 952820 h 2312946"/>
              <a:gd name="connsiteX9" fmla="*/ 11595208 w 12192001"/>
              <a:gd name="connsiteY9" fmla="*/ 952820 h 2312946"/>
              <a:gd name="connsiteX10" fmla="*/ 11595208 w 12192001"/>
              <a:gd name="connsiteY10" fmla="*/ 1360126 h 2312946"/>
              <a:gd name="connsiteX11" fmla="*/ 2 w 12192001"/>
              <a:gd name="connsiteY11" fmla="*/ 1360126 h 2312946"/>
              <a:gd name="connsiteX12" fmla="*/ 596794 w 12192001"/>
              <a:gd name="connsiteY12" fmla="*/ 476410 h 2312946"/>
              <a:gd name="connsiteX13" fmla="*/ 12192001 w 12192001"/>
              <a:gd name="connsiteY13" fmla="*/ 476410 h 2312946"/>
              <a:gd name="connsiteX14" fmla="*/ 12192001 w 12192001"/>
              <a:gd name="connsiteY14" fmla="*/ 883716 h 2312946"/>
              <a:gd name="connsiteX15" fmla="*/ 596794 w 12192001"/>
              <a:gd name="connsiteY15" fmla="*/ 883716 h 2312946"/>
              <a:gd name="connsiteX16" fmla="*/ 0 w 12192001"/>
              <a:gd name="connsiteY16" fmla="*/ 0 h 2312946"/>
              <a:gd name="connsiteX17" fmla="*/ 11595207 w 12192001"/>
              <a:gd name="connsiteY17" fmla="*/ 0 h 2312946"/>
              <a:gd name="connsiteX18" fmla="*/ 11595207 w 12192001"/>
              <a:gd name="connsiteY18" fmla="*/ 407306 h 2312946"/>
              <a:gd name="connsiteX19" fmla="*/ 0 w 12192001"/>
              <a:gd name="connsiteY19" fmla="*/ 407306 h 231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1" h="2312946">
                <a:moveTo>
                  <a:pt x="1" y="1905640"/>
                </a:moveTo>
                <a:lnTo>
                  <a:pt x="11595207" y="1905640"/>
                </a:lnTo>
                <a:lnTo>
                  <a:pt x="11595207" y="2312946"/>
                </a:lnTo>
                <a:lnTo>
                  <a:pt x="1" y="2312946"/>
                </a:lnTo>
                <a:close/>
                <a:moveTo>
                  <a:pt x="596794" y="1429230"/>
                </a:moveTo>
                <a:lnTo>
                  <a:pt x="12192000" y="1429230"/>
                </a:lnTo>
                <a:lnTo>
                  <a:pt x="12192000" y="1836536"/>
                </a:lnTo>
                <a:lnTo>
                  <a:pt x="596794" y="1836536"/>
                </a:lnTo>
                <a:close/>
                <a:moveTo>
                  <a:pt x="2" y="952820"/>
                </a:moveTo>
                <a:lnTo>
                  <a:pt x="11595208" y="952820"/>
                </a:lnTo>
                <a:lnTo>
                  <a:pt x="11595208" y="1360126"/>
                </a:lnTo>
                <a:lnTo>
                  <a:pt x="2" y="1360126"/>
                </a:lnTo>
                <a:close/>
                <a:moveTo>
                  <a:pt x="596794" y="476410"/>
                </a:moveTo>
                <a:lnTo>
                  <a:pt x="12192001" y="476410"/>
                </a:lnTo>
                <a:lnTo>
                  <a:pt x="12192001" y="883716"/>
                </a:lnTo>
                <a:lnTo>
                  <a:pt x="596794" y="883716"/>
                </a:lnTo>
                <a:close/>
                <a:moveTo>
                  <a:pt x="0" y="0"/>
                </a:moveTo>
                <a:lnTo>
                  <a:pt x="11595207" y="0"/>
                </a:lnTo>
                <a:lnTo>
                  <a:pt x="11595207" y="407306"/>
                </a:lnTo>
                <a:lnTo>
                  <a:pt x="0" y="40730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 baseline="0">
                <a:solidFill>
                  <a:srgbClr val="007935"/>
                </a:solidFill>
                <a:latin typeface="Verdana" panose="020B0604030504040204" pitchFamily="34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227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1831358"/>
            <a:ext cx="4646279" cy="400850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8"/>
            <a:ext cx="2822600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5" y="3990571"/>
            <a:ext cx="5668254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26692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675611" y="0"/>
            <a:ext cx="2533825" cy="512525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326602" y="2328262"/>
            <a:ext cx="2533825" cy="4529738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326602" y="0"/>
            <a:ext cx="2533825" cy="2205318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675610" y="5225143"/>
            <a:ext cx="2533825" cy="1632856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3140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390812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804674" y="2470417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2812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76674" y="2470417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96505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615568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982250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348932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715613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 baseline="0">
                <a:solidFill>
                  <a:srgbClr val="00B050"/>
                </a:solidFill>
                <a:latin typeface="Tahoma" panose="020B0604030504040204" pitchFamily="34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3969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21" hasCustomPrompt="1"/>
          </p:nvPr>
        </p:nvSpPr>
        <p:spPr>
          <a:xfrm>
            <a:off x="4502845" y="-484095"/>
            <a:ext cx="7050098" cy="7468880"/>
          </a:xfrm>
          <a:custGeom>
            <a:avLst/>
            <a:gdLst>
              <a:gd name="connsiteX0" fmla="*/ 2734512 w 7050098"/>
              <a:gd name="connsiteY0" fmla="*/ 2159214 h 7468880"/>
              <a:gd name="connsiteX1" fmla="*/ 3265712 w 7050098"/>
              <a:gd name="connsiteY1" fmla="*/ 2159214 h 7468880"/>
              <a:gd name="connsiteX2" fmla="*/ 1545492 w 7050098"/>
              <a:gd name="connsiteY2" fmla="*/ 7322884 h 7468880"/>
              <a:gd name="connsiteX3" fmla="*/ 1014292 w 7050098"/>
              <a:gd name="connsiteY3" fmla="*/ 7322884 h 7468880"/>
              <a:gd name="connsiteX4" fmla="*/ 4935986 w 7050098"/>
              <a:gd name="connsiteY4" fmla="*/ 1828799 h 7468880"/>
              <a:gd name="connsiteX5" fmla="*/ 5467186 w 7050098"/>
              <a:gd name="connsiteY5" fmla="*/ 1828799 h 7468880"/>
              <a:gd name="connsiteX6" fmla="*/ 3746966 w 7050098"/>
              <a:gd name="connsiteY6" fmla="*/ 6992470 h 7468880"/>
              <a:gd name="connsiteX7" fmla="*/ 3215766 w 7050098"/>
              <a:gd name="connsiteY7" fmla="*/ 6992470 h 7468880"/>
              <a:gd name="connsiteX8" fmla="*/ 1720220 w 7050098"/>
              <a:gd name="connsiteY8" fmla="*/ 1575228 h 7468880"/>
              <a:gd name="connsiteX9" fmla="*/ 2251420 w 7050098"/>
              <a:gd name="connsiteY9" fmla="*/ 1575228 h 7468880"/>
              <a:gd name="connsiteX10" fmla="*/ 531200 w 7050098"/>
              <a:gd name="connsiteY10" fmla="*/ 6738898 h 7468880"/>
              <a:gd name="connsiteX11" fmla="*/ 0 w 7050098"/>
              <a:gd name="connsiteY11" fmla="*/ 6738898 h 7468880"/>
              <a:gd name="connsiteX12" fmla="*/ 4809210 w 7050098"/>
              <a:gd name="connsiteY12" fmla="*/ 1267865 h 7468880"/>
              <a:gd name="connsiteX13" fmla="*/ 5040724 w 7050098"/>
              <a:gd name="connsiteY13" fmla="*/ 1267865 h 7468880"/>
              <a:gd name="connsiteX14" fmla="*/ 3020818 w 7050098"/>
              <a:gd name="connsiteY14" fmla="*/ 7468880 h 7468880"/>
              <a:gd name="connsiteX15" fmla="*/ 2789304 w 7050098"/>
              <a:gd name="connsiteY15" fmla="*/ 7468880 h 7468880"/>
              <a:gd name="connsiteX16" fmla="*/ 4255957 w 7050098"/>
              <a:gd name="connsiteY16" fmla="*/ 1121869 h 7468880"/>
              <a:gd name="connsiteX17" fmla="*/ 4487471 w 7050098"/>
              <a:gd name="connsiteY17" fmla="*/ 1121869 h 7468880"/>
              <a:gd name="connsiteX18" fmla="*/ 2467565 w 7050098"/>
              <a:gd name="connsiteY18" fmla="*/ 7322884 h 7468880"/>
              <a:gd name="connsiteX19" fmla="*/ 2236051 w 7050098"/>
              <a:gd name="connsiteY19" fmla="*/ 7322884 h 7468880"/>
              <a:gd name="connsiteX20" fmla="*/ 5818294 w 7050098"/>
              <a:gd name="connsiteY20" fmla="*/ 1037345 h 7468880"/>
              <a:gd name="connsiteX21" fmla="*/ 7050098 w 7050098"/>
              <a:gd name="connsiteY21" fmla="*/ 1037345 h 7468880"/>
              <a:gd name="connsiteX22" fmla="*/ 5308182 w 7050098"/>
              <a:gd name="connsiteY22" fmla="*/ 6201015 h 7468880"/>
              <a:gd name="connsiteX23" fmla="*/ 4076378 w 7050098"/>
              <a:gd name="connsiteY23" fmla="*/ 6201015 h 7468880"/>
              <a:gd name="connsiteX24" fmla="*/ 3794908 w 7050098"/>
              <a:gd name="connsiteY24" fmla="*/ 791456 h 7468880"/>
              <a:gd name="connsiteX25" fmla="*/ 4326108 w 7050098"/>
              <a:gd name="connsiteY25" fmla="*/ 791456 h 7468880"/>
              <a:gd name="connsiteX26" fmla="*/ 2605888 w 7050098"/>
              <a:gd name="connsiteY26" fmla="*/ 5955126 h 7468880"/>
              <a:gd name="connsiteX27" fmla="*/ 2074688 w 7050098"/>
              <a:gd name="connsiteY27" fmla="*/ 5955126 h 7468880"/>
              <a:gd name="connsiteX28" fmla="*/ 2603884 w 7050098"/>
              <a:gd name="connsiteY28" fmla="*/ 729984 h 7468880"/>
              <a:gd name="connsiteX29" fmla="*/ 3135084 w 7050098"/>
              <a:gd name="connsiteY29" fmla="*/ 729984 h 7468880"/>
              <a:gd name="connsiteX30" fmla="*/ 1414864 w 7050098"/>
              <a:gd name="connsiteY30" fmla="*/ 5893654 h 7468880"/>
              <a:gd name="connsiteX31" fmla="*/ 883664 w 7050098"/>
              <a:gd name="connsiteY31" fmla="*/ 5893654 h 7468880"/>
              <a:gd name="connsiteX32" fmla="*/ 4912944 w 7050098"/>
              <a:gd name="connsiteY32" fmla="*/ 0 h 7468880"/>
              <a:gd name="connsiteX33" fmla="*/ 5144458 w 7050098"/>
              <a:gd name="connsiteY33" fmla="*/ 0 h 7468880"/>
              <a:gd name="connsiteX34" fmla="*/ 3124552 w 7050098"/>
              <a:gd name="connsiteY34" fmla="*/ 6201015 h 7468880"/>
              <a:gd name="connsiteX35" fmla="*/ 2893038 w 7050098"/>
              <a:gd name="connsiteY35" fmla="*/ 6201015 h 7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50098" h="7468880">
                <a:moveTo>
                  <a:pt x="2734512" y="2159214"/>
                </a:moveTo>
                <a:lnTo>
                  <a:pt x="3265712" y="2159214"/>
                </a:lnTo>
                <a:lnTo>
                  <a:pt x="1545492" y="7322884"/>
                </a:lnTo>
                <a:lnTo>
                  <a:pt x="1014292" y="7322884"/>
                </a:lnTo>
                <a:close/>
                <a:moveTo>
                  <a:pt x="4935986" y="1828799"/>
                </a:moveTo>
                <a:lnTo>
                  <a:pt x="5467186" y="1828799"/>
                </a:lnTo>
                <a:lnTo>
                  <a:pt x="3746966" y="6992470"/>
                </a:lnTo>
                <a:lnTo>
                  <a:pt x="3215766" y="6992470"/>
                </a:lnTo>
                <a:close/>
                <a:moveTo>
                  <a:pt x="1720220" y="1575228"/>
                </a:moveTo>
                <a:lnTo>
                  <a:pt x="2251420" y="1575228"/>
                </a:lnTo>
                <a:lnTo>
                  <a:pt x="531200" y="6738898"/>
                </a:lnTo>
                <a:lnTo>
                  <a:pt x="0" y="6738898"/>
                </a:lnTo>
                <a:close/>
                <a:moveTo>
                  <a:pt x="4809210" y="1267865"/>
                </a:moveTo>
                <a:lnTo>
                  <a:pt x="5040724" y="1267865"/>
                </a:lnTo>
                <a:lnTo>
                  <a:pt x="3020818" y="7468880"/>
                </a:lnTo>
                <a:lnTo>
                  <a:pt x="2789304" y="7468880"/>
                </a:lnTo>
                <a:close/>
                <a:moveTo>
                  <a:pt x="4255957" y="1121869"/>
                </a:moveTo>
                <a:lnTo>
                  <a:pt x="4487471" y="1121869"/>
                </a:lnTo>
                <a:lnTo>
                  <a:pt x="2467565" y="7322884"/>
                </a:lnTo>
                <a:lnTo>
                  <a:pt x="2236051" y="7322884"/>
                </a:lnTo>
                <a:close/>
                <a:moveTo>
                  <a:pt x="5818294" y="1037345"/>
                </a:moveTo>
                <a:lnTo>
                  <a:pt x="7050098" y="1037345"/>
                </a:lnTo>
                <a:lnTo>
                  <a:pt x="5308182" y="6201015"/>
                </a:lnTo>
                <a:lnTo>
                  <a:pt x="4076378" y="6201015"/>
                </a:lnTo>
                <a:close/>
                <a:moveTo>
                  <a:pt x="3794908" y="791456"/>
                </a:moveTo>
                <a:lnTo>
                  <a:pt x="4326108" y="791456"/>
                </a:lnTo>
                <a:lnTo>
                  <a:pt x="2605888" y="5955126"/>
                </a:lnTo>
                <a:lnTo>
                  <a:pt x="2074688" y="5955126"/>
                </a:lnTo>
                <a:close/>
                <a:moveTo>
                  <a:pt x="2603884" y="729984"/>
                </a:moveTo>
                <a:lnTo>
                  <a:pt x="3135084" y="729984"/>
                </a:lnTo>
                <a:lnTo>
                  <a:pt x="1414864" y="5893654"/>
                </a:lnTo>
                <a:lnTo>
                  <a:pt x="883664" y="5893654"/>
                </a:lnTo>
                <a:close/>
                <a:moveTo>
                  <a:pt x="4912944" y="0"/>
                </a:moveTo>
                <a:lnTo>
                  <a:pt x="5144458" y="0"/>
                </a:lnTo>
                <a:lnTo>
                  <a:pt x="3124552" y="6201015"/>
                </a:lnTo>
                <a:lnTo>
                  <a:pt x="2893038" y="620101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271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1977" y="2469133"/>
            <a:ext cx="4299355" cy="266265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3080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70180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828800" y="2522921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57600" y="4351721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86400" y="70180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06911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44814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609139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73464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8780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7075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701181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27866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Oval Callout 8"/>
          <p:cNvSpPr/>
          <p:nvPr userDrawn="1"/>
        </p:nvSpPr>
        <p:spPr>
          <a:xfrm>
            <a:off x="1360074" y="2147078"/>
            <a:ext cx="2777779" cy="1967112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 userDrawn="1"/>
        </p:nvSpPr>
        <p:spPr>
          <a:xfrm>
            <a:off x="4780918" y="2147078"/>
            <a:ext cx="2777779" cy="1967112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 userDrawn="1"/>
        </p:nvSpPr>
        <p:spPr>
          <a:xfrm>
            <a:off x="8122025" y="2147078"/>
            <a:ext cx="2777779" cy="1967112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525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7075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657470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27866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794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191026" y="1978030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solidFill>
            <a:srgbClr val="1C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91026" y="1978029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6201016" y="1978030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solidFill>
            <a:srgbClr val="22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01016" y="1978029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1191026" y="4129559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solidFill>
            <a:srgbClr val="22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91026" y="4129558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6201016" y="4129559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solidFill>
            <a:srgbClr val="1C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201016" y="4129558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rgbClr val="FEE1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8739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978029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057990" y="1978029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134011" y="1978030"/>
            <a:ext cx="3923979" cy="2517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1351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83341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659085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134829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3429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1171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134855" y="993989"/>
            <a:ext cx="1922289" cy="1967547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3152046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rgbClr val="00B050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862652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6336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166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544491" y="1978029"/>
            <a:ext cx="2674043" cy="2674043"/>
          </a:xfrm>
          <a:prstGeom prst="round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37627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14078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49809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285540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821271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8834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14078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14078" y="4068087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54911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154911" y="4068087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8405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14078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1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29924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6121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1978030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2743201" y="1978030"/>
            <a:ext cx="3342554" cy="18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85755" y="1978030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7914556" y="1978030"/>
            <a:ext cx="3342554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914400" y="4021983"/>
            <a:ext cx="3342554" cy="18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256954" y="401690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085754" y="4021983"/>
            <a:ext cx="3342554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428308" y="401690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73534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10958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39650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110958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39650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407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233902" y="-7684"/>
            <a:ext cx="7958098" cy="6865684"/>
          </a:xfrm>
          <a:custGeom>
            <a:avLst/>
            <a:gdLst>
              <a:gd name="connsiteX0" fmla="*/ 0 w 5406998"/>
              <a:gd name="connsiteY0" fmla="*/ 0 h 6858000"/>
              <a:gd name="connsiteX1" fmla="*/ 5406998 w 5406998"/>
              <a:gd name="connsiteY1" fmla="*/ 0 h 6858000"/>
              <a:gd name="connsiteX2" fmla="*/ 5406998 w 5406998"/>
              <a:gd name="connsiteY2" fmla="*/ 6858000 h 6858000"/>
              <a:gd name="connsiteX3" fmla="*/ 0 w 5406998"/>
              <a:gd name="connsiteY3" fmla="*/ 6858000 h 6858000"/>
              <a:gd name="connsiteX4" fmla="*/ 0 w 5406998"/>
              <a:gd name="connsiteY4" fmla="*/ 0 h 6858000"/>
              <a:gd name="connsiteX0" fmla="*/ 1705855 w 5406998"/>
              <a:gd name="connsiteY0" fmla="*/ 0 h 6865684"/>
              <a:gd name="connsiteX1" fmla="*/ 5406998 w 5406998"/>
              <a:gd name="connsiteY1" fmla="*/ 7684 h 6865684"/>
              <a:gd name="connsiteX2" fmla="*/ 5406998 w 5406998"/>
              <a:gd name="connsiteY2" fmla="*/ 6865684 h 6865684"/>
              <a:gd name="connsiteX3" fmla="*/ 0 w 5406998"/>
              <a:gd name="connsiteY3" fmla="*/ 6865684 h 6865684"/>
              <a:gd name="connsiteX4" fmla="*/ 1705855 w 5406998"/>
              <a:gd name="connsiteY4" fmla="*/ 0 h 6865684"/>
              <a:gd name="connsiteX0" fmla="*/ 1705855 w 5406998"/>
              <a:gd name="connsiteY0" fmla="*/ 0 h 6865684"/>
              <a:gd name="connsiteX1" fmla="*/ 5406998 w 5406998"/>
              <a:gd name="connsiteY1" fmla="*/ 7684 h 6865684"/>
              <a:gd name="connsiteX2" fmla="*/ 5406998 w 5406998"/>
              <a:gd name="connsiteY2" fmla="*/ 6865684 h 6865684"/>
              <a:gd name="connsiteX3" fmla="*/ 0 w 5406998"/>
              <a:gd name="connsiteY3" fmla="*/ 6865684 h 6865684"/>
              <a:gd name="connsiteX4" fmla="*/ 1705855 w 5406998"/>
              <a:gd name="connsiteY4" fmla="*/ 0 h 6865684"/>
              <a:gd name="connsiteX0" fmla="*/ 2056942 w 5758085"/>
              <a:gd name="connsiteY0" fmla="*/ 0 h 6865684"/>
              <a:gd name="connsiteX1" fmla="*/ 5758085 w 5758085"/>
              <a:gd name="connsiteY1" fmla="*/ 7684 h 6865684"/>
              <a:gd name="connsiteX2" fmla="*/ 5758085 w 5758085"/>
              <a:gd name="connsiteY2" fmla="*/ 6865684 h 6865684"/>
              <a:gd name="connsiteX3" fmla="*/ 351087 w 5758085"/>
              <a:gd name="connsiteY3" fmla="*/ 6865684 h 6865684"/>
              <a:gd name="connsiteX4" fmla="*/ 696868 w 5758085"/>
              <a:gd name="connsiteY4" fmla="*/ 3957277 h 6865684"/>
              <a:gd name="connsiteX5" fmla="*/ 2056942 w 5758085"/>
              <a:gd name="connsiteY5" fmla="*/ 0 h 6865684"/>
              <a:gd name="connsiteX0" fmla="*/ 4389220 w 8090363"/>
              <a:gd name="connsiteY0" fmla="*/ 0 h 6865684"/>
              <a:gd name="connsiteX1" fmla="*/ 8090363 w 8090363"/>
              <a:gd name="connsiteY1" fmla="*/ 7684 h 6865684"/>
              <a:gd name="connsiteX2" fmla="*/ 8090363 w 8090363"/>
              <a:gd name="connsiteY2" fmla="*/ 6865684 h 6865684"/>
              <a:gd name="connsiteX3" fmla="*/ 132265 w 8090363"/>
              <a:gd name="connsiteY3" fmla="*/ 6858000 h 6865684"/>
              <a:gd name="connsiteX4" fmla="*/ 3029146 w 8090363"/>
              <a:gd name="connsiteY4" fmla="*/ 3957277 h 6865684"/>
              <a:gd name="connsiteX5" fmla="*/ 4389220 w 8090363"/>
              <a:gd name="connsiteY5" fmla="*/ 0 h 6865684"/>
              <a:gd name="connsiteX0" fmla="*/ 4373716 w 8074859"/>
              <a:gd name="connsiteY0" fmla="*/ 0 h 6865684"/>
              <a:gd name="connsiteX1" fmla="*/ 8074859 w 8074859"/>
              <a:gd name="connsiteY1" fmla="*/ 7684 h 6865684"/>
              <a:gd name="connsiteX2" fmla="*/ 8074859 w 8074859"/>
              <a:gd name="connsiteY2" fmla="*/ 6865684 h 6865684"/>
              <a:gd name="connsiteX3" fmla="*/ 116761 w 8074859"/>
              <a:gd name="connsiteY3" fmla="*/ 6858000 h 6865684"/>
              <a:gd name="connsiteX4" fmla="*/ 3551525 w 8074859"/>
              <a:gd name="connsiteY4" fmla="*/ 3388659 h 6865684"/>
              <a:gd name="connsiteX5" fmla="*/ 4373716 w 8074859"/>
              <a:gd name="connsiteY5" fmla="*/ 0 h 6865684"/>
              <a:gd name="connsiteX0" fmla="*/ 4256955 w 7958098"/>
              <a:gd name="connsiteY0" fmla="*/ 0 h 6865684"/>
              <a:gd name="connsiteX1" fmla="*/ 7958098 w 7958098"/>
              <a:gd name="connsiteY1" fmla="*/ 7684 h 6865684"/>
              <a:gd name="connsiteX2" fmla="*/ 7958098 w 7958098"/>
              <a:gd name="connsiteY2" fmla="*/ 6865684 h 6865684"/>
              <a:gd name="connsiteX3" fmla="*/ 0 w 7958098"/>
              <a:gd name="connsiteY3" fmla="*/ 6858000 h 6865684"/>
              <a:gd name="connsiteX4" fmla="*/ 3434764 w 7958098"/>
              <a:gd name="connsiteY4" fmla="*/ 3388659 h 6865684"/>
              <a:gd name="connsiteX5" fmla="*/ 4256955 w 7958098"/>
              <a:gd name="connsiteY5" fmla="*/ 0 h 68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8098" h="6865684">
                <a:moveTo>
                  <a:pt x="4256955" y="0"/>
                </a:moveTo>
                <a:lnTo>
                  <a:pt x="7958098" y="7684"/>
                </a:lnTo>
                <a:lnTo>
                  <a:pt x="7958098" y="6865684"/>
                </a:lnTo>
                <a:lnTo>
                  <a:pt x="0" y="6858000"/>
                </a:lnTo>
                <a:cubicBezTo>
                  <a:pt x="186124" y="4290893"/>
                  <a:pt x="3150455" y="4532940"/>
                  <a:pt x="3434764" y="3388659"/>
                </a:cubicBezTo>
                <a:cubicBezTo>
                  <a:pt x="3719073" y="2244378"/>
                  <a:pt x="3413419" y="658266"/>
                  <a:pt x="4256955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rgbClr val="C40004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1117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rgbClr val="C40004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114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5401876" y="0"/>
            <a:ext cx="6101121" cy="6858000"/>
          </a:xfrm>
          <a:custGeom>
            <a:avLst/>
            <a:gdLst>
              <a:gd name="connsiteX0" fmla="*/ 3752417 w 6101121"/>
              <a:gd name="connsiteY0" fmla="*/ 1340864 h 6858000"/>
              <a:gd name="connsiteX1" fmla="*/ 6101121 w 6101121"/>
              <a:gd name="connsiteY1" fmla="*/ 1340864 h 6858000"/>
              <a:gd name="connsiteX2" fmla="*/ 4446444 w 6101121"/>
              <a:gd name="connsiteY2" fmla="*/ 6858000 h 6858000"/>
              <a:gd name="connsiteX3" fmla="*/ 2097740 w 6101121"/>
              <a:gd name="connsiteY3" fmla="*/ 6858000 h 6858000"/>
              <a:gd name="connsiteX4" fmla="*/ 1654677 w 6101121"/>
              <a:gd name="connsiteY4" fmla="*/ 0 h 6858000"/>
              <a:gd name="connsiteX5" fmla="*/ 4003381 w 6101121"/>
              <a:gd name="connsiteY5" fmla="*/ 0 h 6858000"/>
              <a:gd name="connsiteX6" fmla="*/ 2348704 w 6101121"/>
              <a:gd name="connsiteY6" fmla="*/ 5517136 h 6858000"/>
              <a:gd name="connsiteX7" fmla="*/ 0 w 6101121"/>
              <a:gd name="connsiteY7" fmla="*/ 55171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1121" h="6858000">
                <a:moveTo>
                  <a:pt x="3752417" y="1340864"/>
                </a:moveTo>
                <a:lnTo>
                  <a:pt x="6101121" y="1340864"/>
                </a:lnTo>
                <a:lnTo>
                  <a:pt x="4446444" y="6858000"/>
                </a:lnTo>
                <a:lnTo>
                  <a:pt x="2097740" y="6858000"/>
                </a:lnTo>
                <a:close/>
                <a:moveTo>
                  <a:pt x="1654677" y="0"/>
                </a:moveTo>
                <a:lnTo>
                  <a:pt x="4003381" y="0"/>
                </a:lnTo>
                <a:lnTo>
                  <a:pt x="2348704" y="5517136"/>
                </a:lnTo>
                <a:lnTo>
                  <a:pt x="0" y="551713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rgbClr val="C40004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5893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309666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34855" y="1682369"/>
            <a:ext cx="1922289" cy="1967547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9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5909022" y="-1242546"/>
            <a:ext cx="5809348" cy="9008283"/>
          </a:xfrm>
          <a:custGeom>
            <a:avLst/>
            <a:gdLst>
              <a:gd name="connsiteX0" fmla="*/ 4534337 w 5809348"/>
              <a:gd name="connsiteY0" fmla="*/ 6013267 h 9008283"/>
              <a:gd name="connsiteX1" fmla="*/ 5809348 w 5809348"/>
              <a:gd name="connsiteY1" fmla="*/ 6013267 h 9008283"/>
              <a:gd name="connsiteX2" fmla="*/ 4911095 w 5809348"/>
              <a:gd name="connsiteY2" fmla="*/ 9008283 h 9008283"/>
              <a:gd name="connsiteX3" fmla="*/ 3636084 w 5809348"/>
              <a:gd name="connsiteY3" fmla="*/ 9008283 h 9008283"/>
              <a:gd name="connsiteX4" fmla="*/ 3395564 w 5809348"/>
              <a:gd name="connsiteY4" fmla="*/ 5285369 h 9008283"/>
              <a:gd name="connsiteX5" fmla="*/ 4670575 w 5809348"/>
              <a:gd name="connsiteY5" fmla="*/ 5285369 h 9008283"/>
              <a:gd name="connsiteX6" fmla="*/ 3772322 w 5809348"/>
              <a:gd name="connsiteY6" fmla="*/ 8280386 h 9008283"/>
              <a:gd name="connsiteX7" fmla="*/ 2497311 w 5809348"/>
              <a:gd name="connsiteY7" fmla="*/ 8280386 h 9008283"/>
              <a:gd name="connsiteX8" fmla="*/ 2252179 w 5809348"/>
              <a:gd name="connsiteY8" fmla="*/ 4542398 h 9008283"/>
              <a:gd name="connsiteX9" fmla="*/ 3527190 w 5809348"/>
              <a:gd name="connsiteY9" fmla="*/ 4542398 h 9008283"/>
              <a:gd name="connsiteX10" fmla="*/ 2628937 w 5809348"/>
              <a:gd name="connsiteY10" fmla="*/ 7537414 h 9008283"/>
              <a:gd name="connsiteX11" fmla="*/ 1353926 w 5809348"/>
              <a:gd name="connsiteY11" fmla="*/ 7537414 h 9008283"/>
              <a:gd name="connsiteX12" fmla="*/ 1113406 w 5809348"/>
              <a:gd name="connsiteY12" fmla="*/ 3814500 h 9008283"/>
              <a:gd name="connsiteX13" fmla="*/ 2388417 w 5809348"/>
              <a:gd name="connsiteY13" fmla="*/ 3814500 h 9008283"/>
              <a:gd name="connsiteX14" fmla="*/ 1490164 w 5809348"/>
              <a:gd name="connsiteY14" fmla="*/ 6809517 h 9008283"/>
              <a:gd name="connsiteX15" fmla="*/ 215153 w 5809348"/>
              <a:gd name="connsiteY15" fmla="*/ 6809517 h 9008283"/>
              <a:gd name="connsiteX16" fmla="*/ 4319184 w 5809348"/>
              <a:gd name="connsiteY16" fmla="*/ 2198767 h 9008283"/>
              <a:gd name="connsiteX17" fmla="*/ 5594195 w 5809348"/>
              <a:gd name="connsiteY17" fmla="*/ 2198767 h 9008283"/>
              <a:gd name="connsiteX18" fmla="*/ 4695942 w 5809348"/>
              <a:gd name="connsiteY18" fmla="*/ 5193783 h 9008283"/>
              <a:gd name="connsiteX19" fmla="*/ 3420931 w 5809348"/>
              <a:gd name="connsiteY19" fmla="*/ 5193783 h 9008283"/>
              <a:gd name="connsiteX20" fmla="*/ 3180411 w 5809348"/>
              <a:gd name="connsiteY20" fmla="*/ 1470869 h 9008283"/>
              <a:gd name="connsiteX21" fmla="*/ 4455422 w 5809348"/>
              <a:gd name="connsiteY21" fmla="*/ 1470869 h 9008283"/>
              <a:gd name="connsiteX22" fmla="*/ 3557169 w 5809348"/>
              <a:gd name="connsiteY22" fmla="*/ 4465886 h 9008283"/>
              <a:gd name="connsiteX23" fmla="*/ 2282158 w 5809348"/>
              <a:gd name="connsiteY23" fmla="*/ 4465886 h 9008283"/>
              <a:gd name="connsiteX24" fmla="*/ 2037026 w 5809348"/>
              <a:gd name="connsiteY24" fmla="*/ 727898 h 9008283"/>
              <a:gd name="connsiteX25" fmla="*/ 3312037 w 5809348"/>
              <a:gd name="connsiteY25" fmla="*/ 727898 h 9008283"/>
              <a:gd name="connsiteX26" fmla="*/ 2413784 w 5809348"/>
              <a:gd name="connsiteY26" fmla="*/ 3722914 h 9008283"/>
              <a:gd name="connsiteX27" fmla="*/ 1138773 w 5809348"/>
              <a:gd name="connsiteY27" fmla="*/ 3722914 h 9008283"/>
              <a:gd name="connsiteX28" fmla="*/ 898253 w 5809348"/>
              <a:gd name="connsiteY28" fmla="*/ 0 h 9008283"/>
              <a:gd name="connsiteX29" fmla="*/ 2173264 w 5809348"/>
              <a:gd name="connsiteY29" fmla="*/ 0 h 9008283"/>
              <a:gd name="connsiteX30" fmla="*/ 1275011 w 5809348"/>
              <a:gd name="connsiteY30" fmla="*/ 2995016 h 9008283"/>
              <a:gd name="connsiteX31" fmla="*/ 0 w 5809348"/>
              <a:gd name="connsiteY31" fmla="*/ 2995016 h 900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09348" h="9008283">
                <a:moveTo>
                  <a:pt x="4534337" y="6013267"/>
                </a:moveTo>
                <a:lnTo>
                  <a:pt x="5809348" y="6013267"/>
                </a:lnTo>
                <a:lnTo>
                  <a:pt x="4911095" y="9008283"/>
                </a:lnTo>
                <a:lnTo>
                  <a:pt x="3636084" y="9008283"/>
                </a:lnTo>
                <a:close/>
                <a:moveTo>
                  <a:pt x="3395564" y="5285369"/>
                </a:moveTo>
                <a:lnTo>
                  <a:pt x="4670575" y="5285369"/>
                </a:lnTo>
                <a:lnTo>
                  <a:pt x="3772322" y="8280386"/>
                </a:lnTo>
                <a:lnTo>
                  <a:pt x="2497311" y="8280386"/>
                </a:lnTo>
                <a:close/>
                <a:moveTo>
                  <a:pt x="2252179" y="4542398"/>
                </a:moveTo>
                <a:lnTo>
                  <a:pt x="3527190" y="4542398"/>
                </a:lnTo>
                <a:lnTo>
                  <a:pt x="2628937" y="7537414"/>
                </a:lnTo>
                <a:lnTo>
                  <a:pt x="1353926" y="7537414"/>
                </a:lnTo>
                <a:close/>
                <a:moveTo>
                  <a:pt x="1113406" y="3814500"/>
                </a:moveTo>
                <a:lnTo>
                  <a:pt x="2388417" y="3814500"/>
                </a:lnTo>
                <a:lnTo>
                  <a:pt x="1490164" y="6809517"/>
                </a:lnTo>
                <a:lnTo>
                  <a:pt x="215153" y="6809517"/>
                </a:lnTo>
                <a:close/>
                <a:moveTo>
                  <a:pt x="4319184" y="2198767"/>
                </a:moveTo>
                <a:lnTo>
                  <a:pt x="5594195" y="2198767"/>
                </a:lnTo>
                <a:lnTo>
                  <a:pt x="4695942" y="5193783"/>
                </a:lnTo>
                <a:lnTo>
                  <a:pt x="3420931" y="5193783"/>
                </a:lnTo>
                <a:close/>
                <a:moveTo>
                  <a:pt x="3180411" y="1470869"/>
                </a:moveTo>
                <a:lnTo>
                  <a:pt x="4455422" y="1470869"/>
                </a:lnTo>
                <a:lnTo>
                  <a:pt x="3557169" y="4465886"/>
                </a:lnTo>
                <a:lnTo>
                  <a:pt x="2282158" y="4465886"/>
                </a:lnTo>
                <a:close/>
                <a:moveTo>
                  <a:pt x="2037026" y="727898"/>
                </a:moveTo>
                <a:lnTo>
                  <a:pt x="3312037" y="727898"/>
                </a:lnTo>
                <a:lnTo>
                  <a:pt x="2413784" y="3722914"/>
                </a:lnTo>
                <a:lnTo>
                  <a:pt x="1138773" y="3722914"/>
                </a:lnTo>
                <a:close/>
                <a:moveTo>
                  <a:pt x="898253" y="0"/>
                </a:moveTo>
                <a:lnTo>
                  <a:pt x="2173264" y="0"/>
                </a:lnTo>
                <a:lnTo>
                  <a:pt x="1275011" y="2995016"/>
                </a:lnTo>
                <a:lnTo>
                  <a:pt x="0" y="299501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rgbClr val="C40004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14427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3567607" y="-577560"/>
            <a:ext cx="9989713" cy="7724256"/>
          </a:xfrm>
          <a:custGeom>
            <a:avLst/>
            <a:gdLst>
              <a:gd name="connsiteX0" fmla="*/ 3165357 w 9989713"/>
              <a:gd name="connsiteY0" fmla="*/ 3965379 h 7724256"/>
              <a:gd name="connsiteX1" fmla="*/ 3746605 w 9989713"/>
              <a:gd name="connsiteY1" fmla="*/ 6653058 h 7724256"/>
              <a:gd name="connsiteX2" fmla="*/ 1127577 w 9989713"/>
              <a:gd name="connsiteY2" fmla="*/ 7516537 h 7724256"/>
              <a:gd name="connsiteX3" fmla="*/ 114266 w 9989713"/>
              <a:gd name="connsiteY3" fmla="*/ 4958635 h 7724256"/>
              <a:gd name="connsiteX4" fmla="*/ 1437118 w 9989713"/>
              <a:gd name="connsiteY4" fmla="*/ 5443536 h 7724256"/>
              <a:gd name="connsiteX5" fmla="*/ 1723208 w 9989713"/>
              <a:gd name="connsiteY5" fmla="*/ 6239005 h 7724256"/>
              <a:gd name="connsiteX6" fmla="*/ 2524080 w 9989713"/>
              <a:gd name="connsiteY6" fmla="*/ 5951141 h 7724256"/>
              <a:gd name="connsiteX7" fmla="*/ 2361967 w 9989713"/>
              <a:gd name="connsiteY7" fmla="*/ 5124402 h 7724256"/>
              <a:gd name="connsiteX8" fmla="*/ 7559587 w 9989713"/>
              <a:gd name="connsiteY8" fmla="*/ 2555676 h 7724256"/>
              <a:gd name="connsiteX9" fmla="*/ 7653574 w 9989713"/>
              <a:gd name="connsiteY9" fmla="*/ 5063871 h 7724256"/>
              <a:gd name="connsiteX10" fmla="*/ 5225780 w 9989713"/>
              <a:gd name="connsiteY10" fmla="*/ 5779089 h 7724256"/>
              <a:gd name="connsiteX11" fmla="*/ 4042379 w 9989713"/>
              <a:gd name="connsiteY11" fmla="*/ 3558177 h 7724256"/>
              <a:gd name="connsiteX12" fmla="*/ 5415550 w 9989713"/>
              <a:gd name="connsiteY12" fmla="*/ 3777816 h 7724256"/>
              <a:gd name="connsiteX13" fmla="*/ 5759548 w 9989713"/>
              <a:gd name="connsiteY13" fmla="*/ 4493805 h 7724256"/>
              <a:gd name="connsiteX14" fmla="*/ 6527312 w 9989713"/>
              <a:gd name="connsiteY14" fmla="*/ 4245057 h 7724256"/>
              <a:gd name="connsiteX15" fmla="*/ 6500874 w 9989713"/>
              <a:gd name="connsiteY15" fmla="*/ 3460447 h 7724256"/>
              <a:gd name="connsiteX16" fmla="*/ 3389222 w 9989713"/>
              <a:gd name="connsiteY16" fmla="*/ 1292734 h 7724256"/>
              <a:gd name="connsiteX17" fmla="*/ 3535713 w 9989713"/>
              <a:gd name="connsiteY17" fmla="*/ 1293841 h 7724256"/>
              <a:gd name="connsiteX18" fmla="*/ 4078181 w 9989713"/>
              <a:gd name="connsiteY18" fmla="*/ 1398118 h 7724256"/>
              <a:gd name="connsiteX19" fmla="*/ 5422171 w 9989713"/>
              <a:gd name="connsiteY19" fmla="*/ 3684778 h 7724256"/>
              <a:gd name="connsiteX20" fmla="*/ 4045165 w 9989713"/>
              <a:gd name="connsiteY20" fmla="*/ 3463039 h 7724256"/>
              <a:gd name="connsiteX21" fmla="*/ 3652727 w 9989713"/>
              <a:gd name="connsiteY21" fmla="*/ 2727103 h 7724256"/>
              <a:gd name="connsiteX22" fmla="*/ 2895590 w 9989713"/>
              <a:gd name="connsiteY22" fmla="*/ 3093220 h 7724256"/>
              <a:gd name="connsiteX23" fmla="*/ 3074452 w 9989713"/>
              <a:gd name="connsiteY23" fmla="*/ 3901034 h 7724256"/>
              <a:gd name="connsiteX24" fmla="*/ 2274139 w 9989713"/>
              <a:gd name="connsiteY24" fmla="*/ 5045722 h 7724256"/>
              <a:gd name="connsiteX25" fmla="*/ 1644766 w 9989713"/>
              <a:gd name="connsiteY25" fmla="*/ 2473515 h 7724256"/>
              <a:gd name="connsiteX26" fmla="*/ 3389222 w 9989713"/>
              <a:gd name="connsiteY26" fmla="*/ 1292734 h 7724256"/>
              <a:gd name="connsiteX27" fmla="*/ 7945074 w 9989713"/>
              <a:gd name="connsiteY27" fmla="*/ 586 h 7724256"/>
              <a:gd name="connsiteX28" fmla="*/ 8784354 w 9989713"/>
              <a:gd name="connsiteY28" fmla="*/ 170455 h 7724256"/>
              <a:gd name="connsiteX29" fmla="*/ 9965994 w 9989713"/>
              <a:gd name="connsiteY29" fmla="*/ 2392797 h 7724256"/>
              <a:gd name="connsiteX30" fmla="*/ 8588988 w 9989713"/>
              <a:gd name="connsiteY30" fmla="*/ 2171058 h 7724256"/>
              <a:gd name="connsiteX31" fmla="*/ 8248009 w 9989713"/>
              <a:gd name="connsiteY31" fmla="*/ 1459140 h 7724256"/>
              <a:gd name="connsiteX32" fmla="*/ 7484869 w 9989713"/>
              <a:gd name="connsiteY32" fmla="*/ 1705998 h 7724256"/>
              <a:gd name="connsiteX33" fmla="*/ 7510880 w 9989713"/>
              <a:gd name="connsiteY33" fmla="*/ 2485648 h 7724256"/>
              <a:gd name="connsiteX34" fmla="*/ 6448833 w 9989713"/>
              <a:gd name="connsiteY34" fmla="*/ 3392886 h 7724256"/>
              <a:gd name="connsiteX35" fmla="*/ 6355663 w 9989713"/>
              <a:gd name="connsiteY35" fmla="*/ 884200 h 7724256"/>
              <a:gd name="connsiteX36" fmla="*/ 7945074 w 9989713"/>
              <a:gd name="connsiteY36" fmla="*/ 586 h 772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989713" h="7724256">
                <a:moveTo>
                  <a:pt x="3165357" y="3965379"/>
                </a:moveTo>
                <a:cubicBezTo>
                  <a:pt x="3986501" y="4579191"/>
                  <a:pt x="4236151" y="5733568"/>
                  <a:pt x="3746605" y="6653058"/>
                </a:cubicBezTo>
                <a:cubicBezTo>
                  <a:pt x="3233057" y="7617630"/>
                  <a:pt x="2082860" y="7996844"/>
                  <a:pt x="1127577" y="7516537"/>
                </a:cubicBezTo>
                <a:cubicBezTo>
                  <a:pt x="211949" y="7056168"/>
                  <a:pt x="-224347" y="5954826"/>
                  <a:pt x="114266" y="4958635"/>
                </a:cubicBezTo>
                <a:lnTo>
                  <a:pt x="1437118" y="5443536"/>
                </a:lnTo>
                <a:cubicBezTo>
                  <a:pt x="1348597" y="5752048"/>
                  <a:pt x="1469350" y="6087802"/>
                  <a:pt x="1723208" y="6239005"/>
                </a:cubicBezTo>
                <a:cubicBezTo>
                  <a:pt x="2014461" y="6412482"/>
                  <a:pt x="2374978" y="6282899"/>
                  <a:pt x="2524080" y="5951141"/>
                </a:cubicBezTo>
                <a:cubicBezTo>
                  <a:pt x="2651704" y="5667173"/>
                  <a:pt x="2583791" y="5320832"/>
                  <a:pt x="2361967" y="5124402"/>
                </a:cubicBezTo>
                <a:close/>
                <a:moveTo>
                  <a:pt x="7559587" y="2555676"/>
                </a:moveTo>
                <a:cubicBezTo>
                  <a:pt x="8129630" y="3275006"/>
                  <a:pt x="8168065" y="4300714"/>
                  <a:pt x="7653574" y="5063871"/>
                </a:cubicBezTo>
                <a:cubicBezTo>
                  <a:pt x="7110078" y="5870052"/>
                  <a:pt x="6095968" y="6168804"/>
                  <a:pt x="5225780" y="5779089"/>
                </a:cubicBezTo>
                <a:cubicBezTo>
                  <a:pt x="4390375" y="5404951"/>
                  <a:pt x="3903882" y="4491939"/>
                  <a:pt x="4042379" y="3558177"/>
                </a:cubicBezTo>
                <a:lnTo>
                  <a:pt x="5415550" y="3777816"/>
                </a:lnTo>
                <a:cubicBezTo>
                  <a:pt x="5378001" y="4075722"/>
                  <a:pt x="5517611" y="4366302"/>
                  <a:pt x="5759548" y="4493805"/>
                </a:cubicBezTo>
                <a:cubicBezTo>
                  <a:pt x="6034682" y="4638803"/>
                  <a:pt x="6362600" y="4532560"/>
                  <a:pt x="6527312" y="4245057"/>
                </a:cubicBezTo>
                <a:cubicBezTo>
                  <a:pt x="6665829" y="4003276"/>
                  <a:pt x="6655263" y="3689703"/>
                  <a:pt x="6500874" y="3460447"/>
                </a:cubicBezTo>
                <a:close/>
                <a:moveTo>
                  <a:pt x="3389222" y="1292734"/>
                </a:moveTo>
                <a:cubicBezTo>
                  <a:pt x="3437879" y="1291238"/>
                  <a:pt x="3486740" y="1291594"/>
                  <a:pt x="3535713" y="1293841"/>
                </a:cubicBezTo>
                <a:cubicBezTo>
                  <a:pt x="3716536" y="1302138"/>
                  <a:pt x="3898889" y="1336220"/>
                  <a:pt x="4078181" y="1398118"/>
                </a:cubicBezTo>
                <a:cubicBezTo>
                  <a:pt x="5003529" y="1717580"/>
                  <a:pt x="5571596" y="2684089"/>
                  <a:pt x="5422171" y="3684778"/>
                </a:cubicBezTo>
                <a:lnTo>
                  <a:pt x="4045165" y="3463039"/>
                </a:lnTo>
                <a:cubicBezTo>
                  <a:pt x="4085603" y="3143874"/>
                  <a:pt x="3921724" y="2836552"/>
                  <a:pt x="3652727" y="2727103"/>
                </a:cubicBezTo>
                <a:cubicBezTo>
                  <a:pt x="3354215" y="2605645"/>
                  <a:pt x="3023272" y="2765674"/>
                  <a:pt x="2895590" y="3093220"/>
                </a:cubicBezTo>
                <a:cubicBezTo>
                  <a:pt x="2784976" y="3376981"/>
                  <a:pt x="2858525" y="3709164"/>
                  <a:pt x="3074452" y="3901034"/>
                </a:cubicBezTo>
                <a:lnTo>
                  <a:pt x="2274139" y="5045722"/>
                </a:lnTo>
                <a:cubicBezTo>
                  <a:pt x="1494642" y="4458006"/>
                  <a:pt x="1229983" y="3376361"/>
                  <a:pt x="1644766" y="2473515"/>
                </a:cubicBezTo>
                <a:cubicBezTo>
                  <a:pt x="1975277" y="1754103"/>
                  <a:pt x="2659364" y="1315167"/>
                  <a:pt x="3389222" y="1292734"/>
                </a:cubicBezTo>
                <a:close/>
                <a:moveTo>
                  <a:pt x="7945074" y="586"/>
                </a:moveTo>
                <a:cubicBezTo>
                  <a:pt x="8226430" y="-6368"/>
                  <a:pt x="8512447" y="48416"/>
                  <a:pt x="8784354" y="170455"/>
                </a:cubicBezTo>
                <a:cubicBezTo>
                  <a:pt x="9619627" y="545347"/>
                  <a:pt x="10105430" y="1459010"/>
                  <a:pt x="9965994" y="2392797"/>
                </a:cubicBezTo>
                <a:lnTo>
                  <a:pt x="8588988" y="2171058"/>
                </a:lnTo>
                <a:cubicBezTo>
                  <a:pt x="8626492" y="1875052"/>
                  <a:pt x="8488120" y="1586151"/>
                  <a:pt x="8248009" y="1459140"/>
                </a:cubicBezTo>
                <a:cubicBezTo>
                  <a:pt x="7974674" y="1314555"/>
                  <a:pt x="7648621" y="1420026"/>
                  <a:pt x="7484869" y="1705998"/>
                </a:cubicBezTo>
                <a:cubicBezTo>
                  <a:pt x="7347319" y="1946212"/>
                  <a:pt x="7357713" y="2257761"/>
                  <a:pt x="7510880" y="2485648"/>
                </a:cubicBezTo>
                <a:lnTo>
                  <a:pt x="6448833" y="3392886"/>
                </a:lnTo>
                <a:cubicBezTo>
                  <a:pt x="5878803" y="2673268"/>
                  <a:pt x="5840699" y="1647272"/>
                  <a:pt x="6355663" y="884200"/>
                </a:cubicBezTo>
                <a:cubicBezTo>
                  <a:pt x="6729666" y="330004"/>
                  <a:pt x="7326091" y="15887"/>
                  <a:pt x="7945074" y="586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rgbClr val="C40004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955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548948" y="2238664"/>
            <a:ext cx="7643051" cy="3232188"/>
          </a:xfrm>
          <a:custGeom>
            <a:avLst/>
            <a:gdLst>
              <a:gd name="connsiteX0" fmla="*/ 891349 w 8711134"/>
              <a:gd name="connsiteY0" fmla="*/ 2897323 h 3232188"/>
              <a:gd name="connsiteX1" fmla="*/ 8711133 w 8711134"/>
              <a:gd name="connsiteY1" fmla="*/ 2897323 h 3232188"/>
              <a:gd name="connsiteX2" fmla="*/ 8711133 w 8711134"/>
              <a:gd name="connsiteY2" fmla="*/ 3232188 h 3232188"/>
              <a:gd name="connsiteX3" fmla="*/ 891349 w 8711134"/>
              <a:gd name="connsiteY3" fmla="*/ 3232188 h 3232188"/>
              <a:gd name="connsiteX4" fmla="*/ 2504996 w 8711134"/>
              <a:gd name="connsiteY4" fmla="*/ 1971384 h 3232188"/>
              <a:gd name="connsiteX5" fmla="*/ 8495981 w 8711134"/>
              <a:gd name="connsiteY5" fmla="*/ 1971384 h 3232188"/>
              <a:gd name="connsiteX6" fmla="*/ 8495981 w 8711134"/>
              <a:gd name="connsiteY6" fmla="*/ 2805711 h 3232188"/>
              <a:gd name="connsiteX7" fmla="*/ 2504996 w 8711134"/>
              <a:gd name="connsiteY7" fmla="*/ 2805711 h 3232188"/>
              <a:gd name="connsiteX8" fmla="*/ 0 w 8711134"/>
              <a:gd name="connsiteY8" fmla="*/ 1544933 h 3232188"/>
              <a:gd name="connsiteX9" fmla="*/ 7366427 w 8711134"/>
              <a:gd name="connsiteY9" fmla="*/ 1544933 h 3232188"/>
              <a:gd name="connsiteX10" fmla="*/ 7366427 w 8711134"/>
              <a:gd name="connsiteY10" fmla="*/ 1879798 h 3232188"/>
              <a:gd name="connsiteX11" fmla="*/ 0 w 8711134"/>
              <a:gd name="connsiteY11" fmla="*/ 1879798 h 3232188"/>
              <a:gd name="connsiteX12" fmla="*/ 1344706 w 8711134"/>
              <a:gd name="connsiteY12" fmla="*/ 960504 h 3232188"/>
              <a:gd name="connsiteX13" fmla="*/ 8711133 w 8711134"/>
              <a:gd name="connsiteY13" fmla="*/ 960504 h 3232188"/>
              <a:gd name="connsiteX14" fmla="*/ 8711133 w 8711134"/>
              <a:gd name="connsiteY14" fmla="*/ 1453347 h 3232188"/>
              <a:gd name="connsiteX15" fmla="*/ 1344706 w 8711134"/>
              <a:gd name="connsiteY15" fmla="*/ 1453347 h 3232188"/>
              <a:gd name="connsiteX16" fmla="*/ 822193 w 8711134"/>
              <a:gd name="connsiteY16" fmla="*/ 0 h 3232188"/>
              <a:gd name="connsiteX17" fmla="*/ 8711134 w 8711134"/>
              <a:gd name="connsiteY17" fmla="*/ 0 h 3232188"/>
              <a:gd name="connsiteX18" fmla="*/ 8711134 w 8711134"/>
              <a:gd name="connsiteY18" fmla="*/ 834327 h 3232188"/>
              <a:gd name="connsiteX19" fmla="*/ 822193 w 8711134"/>
              <a:gd name="connsiteY19" fmla="*/ 834327 h 32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11134" h="3232188">
                <a:moveTo>
                  <a:pt x="891349" y="2897323"/>
                </a:moveTo>
                <a:lnTo>
                  <a:pt x="8711133" y="2897323"/>
                </a:lnTo>
                <a:lnTo>
                  <a:pt x="8711133" y="3232188"/>
                </a:lnTo>
                <a:lnTo>
                  <a:pt x="891349" y="3232188"/>
                </a:lnTo>
                <a:close/>
                <a:moveTo>
                  <a:pt x="2504996" y="1971384"/>
                </a:moveTo>
                <a:lnTo>
                  <a:pt x="8495981" y="1971384"/>
                </a:lnTo>
                <a:lnTo>
                  <a:pt x="8495981" y="2805711"/>
                </a:lnTo>
                <a:lnTo>
                  <a:pt x="2504996" y="2805711"/>
                </a:lnTo>
                <a:close/>
                <a:moveTo>
                  <a:pt x="0" y="1544933"/>
                </a:moveTo>
                <a:lnTo>
                  <a:pt x="7366427" y="1544933"/>
                </a:lnTo>
                <a:lnTo>
                  <a:pt x="7366427" y="1879798"/>
                </a:lnTo>
                <a:lnTo>
                  <a:pt x="0" y="1879798"/>
                </a:lnTo>
                <a:close/>
                <a:moveTo>
                  <a:pt x="1344706" y="960504"/>
                </a:moveTo>
                <a:lnTo>
                  <a:pt x="8711133" y="960504"/>
                </a:lnTo>
                <a:lnTo>
                  <a:pt x="8711133" y="1453347"/>
                </a:lnTo>
                <a:lnTo>
                  <a:pt x="1344706" y="1453347"/>
                </a:lnTo>
                <a:close/>
                <a:moveTo>
                  <a:pt x="822193" y="0"/>
                </a:moveTo>
                <a:lnTo>
                  <a:pt x="8711134" y="0"/>
                </a:lnTo>
                <a:lnTo>
                  <a:pt x="8711134" y="834327"/>
                </a:lnTo>
                <a:lnTo>
                  <a:pt x="822193" y="834327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rgbClr val="C40004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56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5301983" y="-154746"/>
            <a:ext cx="7184572" cy="7184572"/>
          </a:xfrm>
          <a:custGeom>
            <a:avLst/>
            <a:gdLst>
              <a:gd name="connsiteX0" fmla="*/ 3592284 w 7184572"/>
              <a:gd name="connsiteY0" fmla="*/ 2983071 h 7184572"/>
              <a:gd name="connsiteX1" fmla="*/ 4222352 w 7184572"/>
              <a:gd name="connsiteY1" fmla="*/ 3613139 h 7184572"/>
              <a:gd name="connsiteX2" fmla="*/ 3592284 w 7184572"/>
              <a:gd name="connsiteY2" fmla="*/ 4243207 h 7184572"/>
              <a:gd name="connsiteX3" fmla="*/ 2962216 w 7184572"/>
              <a:gd name="connsiteY3" fmla="*/ 3613139 h 7184572"/>
              <a:gd name="connsiteX4" fmla="*/ 3592284 w 7184572"/>
              <a:gd name="connsiteY4" fmla="*/ 2983071 h 7184572"/>
              <a:gd name="connsiteX5" fmla="*/ 3592284 w 7184572"/>
              <a:gd name="connsiteY5" fmla="*/ 2834683 h 7184572"/>
              <a:gd name="connsiteX6" fmla="*/ 2813828 w 7184572"/>
              <a:gd name="connsiteY6" fmla="*/ 3613139 h 7184572"/>
              <a:gd name="connsiteX7" fmla="*/ 3592284 w 7184572"/>
              <a:gd name="connsiteY7" fmla="*/ 4391595 h 7184572"/>
              <a:gd name="connsiteX8" fmla="*/ 4370740 w 7184572"/>
              <a:gd name="connsiteY8" fmla="*/ 3613139 h 7184572"/>
              <a:gd name="connsiteX9" fmla="*/ 3592284 w 7184572"/>
              <a:gd name="connsiteY9" fmla="*/ 2834683 h 7184572"/>
              <a:gd name="connsiteX10" fmla="*/ 3592284 w 7184572"/>
              <a:gd name="connsiteY10" fmla="*/ 2054919 h 7184572"/>
              <a:gd name="connsiteX11" fmla="*/ 5150504 w 7184572"/>
              <a:gd name="connsiteY11" fmla="*/ 3613139 h 7184572"/>
              <a:gd name="connsiteX12" fmla="*/ 3592284 w 7184572"/>
              <a:gd name="connsiteY12" fmla="*/ 5171359 h 7184572"/>
              <a:gd name="connsiteX13" fmla="*/ 2034064 w 7184572"/>
              <a:gd name="connsiteY13" fmla="*/ 3613139 h 7184572"/>
              <a:gd name="connsiteX14" fmla="*/ 3592284 w 7184572"/>
              <a:gd name="connsiteY14" fmla="*/ 2054919 h 7184572"/>
              <a:gd name="connsiteX15" fmla="*/ 3592285 w 7184572"/>
              <a:gd name="connsiteY15" fmla="*/ 1936848 h 7184572"/>
              <a:gd name="connsiteX16" fmla="*/ 1915993 w 7184572"/>
              <a:gd name="connsiteY16" fmla="*/ 3613140 h 7184572"/>
              <a:gd name="connsiteX17" fmla="*/ 3592285 w 7184572"/>
              <a:gd name="connsiteY17" fmla="*/ 5289432 h 7184572"/>
              <a:gd name="connsiteX18" fmla="*/ 5268577 w 7184572"/>
              <a:gd name="connsiteY18" fmla="*/ 3613140 h 7184572"/>
              <a:gd name="connsiteX19" fmla="*/ 3592285 w 7184572"/>
              <a:gd name="connsiteY19" fmla="*/ 1936848 h 7184572"/>
              <a:gd name="connsiteX20" fmla="*/ 3592285 w 7184572"/>
              <a:gd name="connsiteY20" fmla="*/ 1734394 h 7184572"/>
              <a:gd name="connsiteX21" fmla="*/ 5471031 w 7184572"/>
              <a:gd name="connsiteY21" fmla="*/ 3613140 h 7184572"/>
              <a:gd name="connsiteX22" fmla="*/ 3592285 w 7184572"/>
              <a:gd name="connsiteY22" fmla="*/ 5491886 h 7184572"/>
              <a:gd name="connsiteX23" fmla="*/ 1713539 w 7184572"/>
              <a:gd name="connsiteY23" fmla="*/ 3613140 h 7184572"/>
              <a:gd name="connsiteX24" fmla="*/ 3592285 w 7184572"/>
              <a:gd name="connsiteY24" fmla="*/ 1734394 h 7184572"/>
              <a:gd name="connsiteX25" fmla="*/ 3594875 w 7184572"/>
              <a:gd name="connsiteY25" fmla="*/ 1608717 h 7184572"/>
              <a:gd name="connsiteX26" fmla="*/ 1611307 w 7184572"/>
              <a:gd name="connsiteY26" fmla="*/ 3592285 h 7184572"/>
              <a:gd name="connsiteX27" fmla="*/ 3594875 w 7184572"/>
              <a:gd name="connsiteY27" fmla="*/ 5575853 h 7184572"/>
              <a:gd name="connsiteX28" fmla="*/ 5578443 w 7184572"/>
              <a:gd name="connsiteY28" fmla="*/ 3592285 h 7184572"/>
              <a:gd name="connsiteX29" fmla="*/ 3594875 w 7184572"/>
              <a:gd name="connsiteY29" fmla="*/ 1608717 h 7184572"/>
              <a:gd name="connsiteX30" fmla="*/ 3594875 w 7184572"/>
              <a:gd name="connsiteY30" fmla="*/ 791427 h 7184572"/>
              <a:gd name="connsiteX31" fmla="*/ 6395733 w 7184572"/>
              <a:gd name="connsiteY31" fmla="*/ 3592285 h 7184572"/>
              <a:gd name="connsiteX32" fmla="*/ 3594875 w 7184572"/>
              <a:gd name="connsiteY32" fmla="*/ 6393143 h 7184572"/>
              <a:gd name="connsiteX33" fmla="*/ 794017 w 7184572"/>
              <a:gd name="connsiteY33" fmla="*/ 3592285 h 7184572"/>
              <a:gd name="connsiteX34" fmla="*/ 3594875 w 7184572"/>
              <a:gd name="connsiteY34" fmla="*/ 791427 h 7184572"/>
              <a:gd name="connsiteX35" fmla="*/ 3592285 w 7184572"/>
              <a:gd name="connsiteY35" fmla="*/ 712559 h 7184572"/>
              <a:gd name="connsiteX36" fmla="*/ 712558 w 7184572"/>
              <a:gd name="connsiteY36" fmla="*/ 3592286 h 7184572"/>
              <a:gd name="connsiteX37" fmla="*/ 3592285 w 7184572"/>
              <a:gd name="connsiteY37" fmla="*/ 6472013 h 7184572"/>
              <a:gd name="connsiteX38" fmla="*/ 6472012 w 7184572"/>
              <a:gd name="connsiteY38" fmla="*/ 3592286 h 7184572"/>
              <a:gd name="connsiteX39" fmla="*/ 3592285 w 7184572"/>
              <a:gd name="connsiteY39" fmla="*/ 712559 h 7184572"/>
              <a:gd name="connsiteX40" fmla="*/ 3592286 w 7184572"/>
              <a:gd name="connsiteY40" fmla="*/ 419312 h 7184572"/>
              <a:gd name="connsiteX41" fmla="*/ 6765260 w 7184572"/>
              <a:gd name="connsiteY41" fmla="*/ 3592286 h 7184572"/>
              <a:gd name="connsiteX42" fmla="*/ 3592286 w 7184572"/>
              <a:gd name="connsiteY42" fmla="*/ 6765260 h 7184572"/>
              <a:gd name="connsiteX43" fmla="*/ 419312 w 7184572"/>
              <a:gd name="connsiteY43" fmla="*/ 3592286 h 7184572"/>
              <a:gd name="connsiteX44" fmla="*/ 3592286 w 7184572"/>
              <a:gd name="connsiteY44" fmla="*/ 419312 h 7184572"/>
              <a:gd name="connsiteX45" fmla="*/ 3592286 w 7184572"/>
              <a:gd name="connsiteY45" fmla="*/ 331999 h 7184572"/>
              <a:gd name="connsiteX46" fmla="*/ 331999 w 7184572"/>
              <a:gd name="connsiteY46" fmla="*/ 3592286 h 7184572"/>
              <a:gd name="connsiteX47" fmla="*/ 3592286 w 7184572"/>
              <a:gd name="connsiteY47" fmla="*/ 6852573 h 7184572"/>
              <a:gd name="connsiteX48" fmla="*/ 6852573 w 7184572"/>
              <a:gd name="connsiteY48" fmla="*/ 3592286 h 7184572"/>
              <a:gd name="connsiteX49" fmla="*/ 3592286 w 7184572"/>
              <a:gd name="connsiteY49" fmla="*/ 331999 h 7184572"/>
              <a:gd name="connsiteX50" fmla="*/ 3592286 w 7184572"/>
              <a:gd name="connsiteY50" fmla="*/ 0 h 7184572"/>
              <a:gd name="connsiteX51" fmla="*/ 7184572 w 7184572"/>
              <a:gd name="connsiteY51" fmla="*/ 3592286 h 7184572"/>
              <a:gd name="connsiteX52" fmla="*/ 3592286 w 7184572"/>
              <a:gd name="connsiteY52" fmla="*/ 7184572 h 7184572"/>
              <a:gd name="connsiteX53" fmla="*/ 0 w 7184572"/>
              <a:gd name="connsiteY53" fmla="*/ 3592286 h 7184572"/>
              <a:gd name="connsiteX54" fmla="*/ 3592286 w 7184572"/>
              <a:gd name="connsiteY54" fmla="*/ 0 h 718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184572" h="7184572">
                <a:moveTo>
                  <a:pt x="3592284" y="2983071"/>
                </a:moveTo>
                <a:cubicBezTo>
                  <a:pt x="3940261" y="2983071"/>
                  <a:pt x="4222352" y="3265163"/>
                  <a:pt x="4222352" y="3613139"/>
                </a:cubicBezTo>
                <a:cubicBezTo>
                  <a:pt x="4222352" y="3961116"/>
                  <a:pt x="3940261" y="4243207"/>
                  <a:pt x="3592284" y="4243207"/>
                </a:cubicBezTo>
                <a:cubicBezTo>
                  <a:pt x="3244307" y="4243207"/>
                  <a:pt x="2962216" y="3961116"/>
                  <a:pt x="2962216" y="3613139"/>
                </a:cubicBezTo>
                <a:cubicBezTo>
                  <a:pt x="2962216" y="3265163"/>
                  <a:pt x="3244307" y="2983071"/>
                  <a:pt x="3592284" y="2983071"/>
                </a:cubicBezTo>
                <a:close/>
                <a:moveTo>
                  <a:pt x="3592284" y="2834683"/>
                </a:moveTo>
                <a:cubicBezTo>
                  <a:pt x="3162355" y="2834683"/>
                  <a:pt x="2813828" y="3183210"/>
                  <a:pt x="2813828" y="3613139"/>
                </a:cubicBezTo>
                <a:cubicBezTo>
                  <a:pt x="2813828" y="4043068"/>
                  <a:pt x="3162355" y="4391595"/>
                  <a:pt x="3592284" y="4391595"/>
                </a:cubicBezTo>
                <a:cubicBezTo>
                  <a:pt x="4022213" y="4391595"/>
                  <a:pt x="4370740" y="4043068"/>
                  <a:pt x="4370740" y="3613139"/>
                </a:cubicBezTo>
                <a:cubicBezTo>
                  <a:pt x="4370740" y="3183210"/>
                  <a:pt x="4022213" y="2834683"/>
                  <a:pt x="3592284" y="2834683"/>
                </a:cubicBezTo>
                <a:close/>
                <a:moveTo>
                  <a:pt x="3592284" y="2054919"/>
                </a:moveTo>
                <a:cubicBezTo>
                  <a:pt x="4452865" y="2054919"/>
                  <a:pt x="5150504" y="2752558"/>
                  <a:pt x="5150504" y="3613139"/>
                </a:cubicBezTo>
                <a:cubicBezTo>
                  <a:pt x="5150504" y="4473720"/>
                  <a:pt x="4452865" y="5171359"/>
                  <a:pt x="3592284" y="5171359"/>
                </a:cubicBezTo>
                <a:cubicBezTo>
                  <a:pt x="2731703" y="5171359"/>
                  <a:pt x="2034064" y="4473720"/>
                  <a:pt x="2034064" y="3613139"/>
                </a:cubicBezTo>
                <a:cubicBezTo>
                  <a:pt x="2034064" y="2752558"/>
                  <a:pt x="2731703" y="2054919"/>
                  <a:pt x="3592284" y="2054919"/>
                </a:cubicBezTo>
                <a:close/>
                <a:moveTo>
                  <a:pt x="3592285" y="1936848"/>
                </a:moveTo>
                <a:cubicBezTo>
                  <a:pt x="2666494" y="1936848"/>
                  <a:pt x="1915993" y="2687349"/>
                  <a:pt x="1915993" y="3613140"/>
                </a:cubicBezTo>
                <a:cubicBezTo>
                  <a:pt x="1915993" y="4538931"/>
                  <a:pt x="2666494" y="5289432"/>
                  <a:pt x="3592285" y="5289432"/>
                </a:cubicBezTo>
                <a:cubicBezTo>
                  <a:pt x="4518076" y="5289432"/>
                  <a:pt x="5268577" y="4538931"/>
                  <a:pt x="5268577" y="3613140"/>
                </a:cubicBezTo>
                <a:cubicBezTo>
                  <a:pt x="5268577" y="2687349"/>
                  <a:pt x="4518076" y="1936848"/>
                  <a:pt x="3592285" y="1936848"/>
                </a:cubicBezTo>
                <a:close/>
                <a:moveTo>
                  <a:pt x="3592285" y="1734394"/>
                </a:moveTo>
                <a:cubicBezTo>
                  <a:pt x="4629888" y="1734394"/>
                  <a:pt x="5471031" y="2575537"/>
                  <a:pt x="5471031" y="3613140"/>
                </a:cubicBezTo>
                <a:cubicBezTo>
                  <a:pt x="5471031" y="4650743"/>
                  <a:pt x="4629888" y="5491886"/>
                  <a:pt x="3592285" y="5491886"/>
                </a:cubicBezTo>
                <a:cubicBezTo>
                  <a:pt x="2554682" y="5491886"/>
                  <a:pt x="1713539" y="4650743"/>
                  <a:pt x="1713539" y="3613140"/>
                </a:cubicBezTo>
                <a:cubicBezTo>
                  <a:pt x="1713539" y="2575537"/>
                  <a:pt x="2554682" y="1734394"/>
                  <a:pt x="3592285" y="1734394"/>
                </a:cubicBezTo>
                <a:close/>
                <a:moveTo>
                  <a:pt x="3594875" y="1608717"/>
                </a:moveTo>
                <a:cubicBezTo>
                  <a:pt x="2499381" y="1608717"/>
                  <a:pt x="1611307" y="2496791"/>
                  <a:pt x="1611307" y="3592285"/>
                </a:cubicBezTo>
                <a:cubicBezTo>
                  <a:pt x="1611307" y="4687779"/>
                  <a:pt x="2499381" y="5575853"/>
                  <a:pt x="3594875" y="5575853"/>
                </a:cubicBezTo>
                <a:cubicBezTo>
                  <a:pt x="4690369" y="5575853"/>
                  <a:pt x="5578443" y="4687779"/>
                  <a:pt x="5578443" y="3592285"/>
                </a:cubicBezTo>
                <a:cubicBezTo>
                  <a:pt x="5578443" y="2496791"/>
                  <a:pt x="4690369" y="1608717"/>
                  <a:pt x="3594875" y="1608717"/>
                </a:cubicBezTo>
                <a:close/>
                <a:moveTo>
                  <a:pt x="3594875" y="791427"/>
                </a:moveTo>
                <a:cubicBezTo>
                  <a:pt x="5141746" y="791427"/>
                  <a:pt x="6395733" y="2045414"/>
                  <a:pt x="6395733" y="3592285"/>
                </a:cubicBezTo>
                <a:cubicBezTo>
                  <a:pt x="6395733" y="5139156"/>
                  <a:pt x="5141746" y="6393143"/>
                  <a:pt x="3594875" y="6393143"/>
                </a:cubicBezTo>
                <a:cubicBezTo>
                  <a:pt x="2048004" y="6393143"/>
                  <a:pt x="794017" y="5139156"/>
                  <a:pt x="794017" y="3592285"/>
                </a:cubicBezTo>
                <a:cubicBezTo>
                  <a:pt x="794017" y="2045414"/>
                  <a:pt x="2048004" y="791427"/>
                  <a:pt x="3594875" y="791427"/>
                </a:cubicBezTo>
                <a:close/>
                <a:moveTo>
                  <a:pt x="3592285" y="712559"/>
                </a:moveTo>
                <a:cubicBezTo>
                  <a:pt x="2001856" y="712559"/>
                  <a:pt x="712558" y="2001857"/>
                  <a:pt x="712558" y="3592286"/>
                </a:cubicBezTo>
                <a:cubicBezTo>
                  <a:pt x="712558" y="5182715"/>
                  <a:pt x="2001856" y="6472013"/>
                  <a:pt x="3592285" y="6472013"/>
                </a:cubicBezTo>
                <a:cubicBezTo>
                  <a:pt x="5182714" y="6472013"/>
                  <a:pt x="6472012" y="5182715"/>
                  <a:pt x="6472012" y="3592286"/>
                </a:cubicBezTo>
                <a:cubicBezTo>
                  <a:pt x="6472012" y="2001857"/>
                  <a:pt x="5182714" y="712559"/>
                  <a:pt x="3592285" y="712559"/>
                </a:cubicBezTo>
                <a:close/>
                <a:moveTo>
                  <a:pt x="3592286" y="419312"/>
                </a:moveTo>
                <a:cubicBezTo>
                  <a:pt x="5344671" y="419312"/>
                  <a:pt x="6765260" y="1839901"/>
                  <a:pt x="6765260" y="3592286"/>
                </a:cubicBezTo>
                <a:cubicBezTo>
                  <a:pt x="6765260" y="5344671"/>
                  <a:pt x="5344671" y="6765260"/>
                  <a:pt x="3592286" y="6765260"/>
                </a:cubicBezTo>
                <a:cubicBezTo>
                  <a:pt x="1839901" y="6765260"/>
                  <a:pt x="419312" y="5344671"/>
                  <a:pt x="419312" y="3592286"/>
                </a:cubicBezTo>
                <a:cubicBezTo>
                  <a:pt x="419312" y="1839901"/>
                  <a:pt x="1839901" y="419312"/>
                  <a:pt x="3592286" y="419312"/>
                </a:cubicBezTo>
                <a:close/>
                <a:moveTo>
                  <a:pt x="3592286" y="331999"/>
                </a:moveTo>
                <a:cubicBezTo>
                  <a:pt x="1791679" y="331999"/>
                  <a:pt x="331999" y="1791679"/>
                  <a:pt x="331999" y="3592286"/>
                </a:cubicBezTo>
                <a:cubicBezTo>
                  <a:pt x="331999" y="5392893"/>
                  <a:pt x="1791679" y="6852573"/>
                  <a:pt x="3592286" y="6852573"/>
                </a:cubicBezTo>
                <a:cubicBezTo>
                  <a:pt x="5392893" y="6852573"/>
                  <a:pt x="6852573" y="5392893"/>
                  <a:pt x="6852573" y="3592286"/>
                </a:cubicBezTo>
                <a:cubicBezTo>
                  <a:pt x="6852573" y="1791679"/>
                  <a:pt x="5392893" y="331999"/>
                  <a:pt x="3592286" y="331999"/>
                </a:cubicBezTo>
                <a:close/>
                <a:moveTo>
                  <a:pt x="3592286" y="0"/>
                </a:moveTo>
                <a:cubicBezTo>
                  <a:pt x="5576251" y="0"/>
                  <a:pt x="7184572" y="1608321"/>
                  <a:pt x="7184572" y="3592286"/>
                </a:cubicBezTo>
                <a:cubicBezTo>
                  <a:pt x="7184572" y="5576251"/>
                  <a:pt x="5576251" y="7184572"/>
                  <a:pt x="3592286" y="7184572"/>
                </a:cubicBezTo>
                <a:cubicBezTo>
                  <a:pt x="1608321" y="7184572"/>
                  <a:pt x="0" y="5576251"/>
                  <a:pt x="0" y="3592286"/>
                </a:cubicBezTo>
                <a:cubicBezTo>
                  <a:pt x="0" y="1608321"/>
                  <a:pt x="1608321" y="0"/>
                  <a:pt x="3592286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rgbClr val="C40004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8615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5394191" y="1106500"/>
            <a:ext cx="5754736" cy="5201480"/>
          </a:xfrm>
          <a:custGeom>
            <a:avLst/>
            <a:gdLst>
              <a:gd name="connsiteX0" fmla="*/ 0 w 5754736"/>
              <a:gd name="connsiteY0" fmla="*/ 2048101 h 5201480"/>
              <a:gd name="connsiteX1" fmla="*/ 855603 w 5754736"/>
              <a:gd name="connsiteY1" fmla="*/ 2048101 h 5201480"/>
              <a:gd name="connsiteX2" fmla="*/ 1979737 w 5754736"/>
              <a:gd name="connsiteY2" fmla="*/ 3290535 h 5201480"/>
              <a:gd name="connsiteX3" fmla="*/ 855603 w 5754736"/>
              <a:gd name="connsiteY3" fmla="*/ 4532969 h 5201480"/>
              <a:gd name="connsiteX4" fmla="*/ 0 w 5754736"/>
              <a:gd name="connsiteY4" fmla="*/ 4532969 h 5201480"/>
              <a:gd name="connsiteX5" fmla="*/ 1124134 w 5754736"/>
              <a:gd name="connsiteY5" fmla="*/ 3290535 h 5201480"/>
              <a:gd name="connsiteX6" fmla="*/ 4310741 w 5754736"/>
              <a:gd name="connsiteY6" fmla="*/ 975873 h 5201480"/>
              <a:gd name="connsiteX7" fmla="*/ 4611987 w 5754736"/>
              <a:gd name="connsiteY7" fmla="*/ 975873 h 5201480"/>
              <a:gd name="connsiteX8" fmla="*/ 5754736 w 5754736"/>
              <a:gd name="connsiteY8" fmla="*/ 2262643 h 5201480"/>
              <a:gd name="connsiteX9" fmla="*/ 4611987 w 5754736"/>
              <a:gd name="connsiteY9" fmla="*/ 3549413 h 5201480"/>
              <a:gd name="connsiteX10" fmla="*/ 4310741 w 5754736"/>
              <a:gd name="connsiteY10" fmla="*/ 3549413 h 5201480"/>
              <a:gd name="connsiteX11" fmla="*/ 5453490 w 5754736"/>
              <a:gd name="connsiteY11" fmla="*/ 2262643 h 5201480"/>
              <a:gd name="connsiteX12" fmla="*/ 1863377 w 5754736"/>
              <a:gd name="connsiteY12" fmla="*/ 247581 h 5201480"/>
              <a:gd name="connsiteX13" fmla="*/ 2315017 w 5754736"/>
              <a:gd name="connsiteY13" fmla="*/ 247581 h 5201480"/>
              <a:gd name="connsiteX14" fmla="*/ 2908405 w 5754736"/>
              <a:gd name="connsiteY14" fmla="*/ 903415 h 5201480"/>
              <a:gd name="connsiteX15" fmla="*/ 2544506 w 5754736"/>
              <a:gd name="connsiteY15" fmla="*/ 1305610 h 5201480"/>
              <a:gd name="connsiteX16" fmla="*/ 4018748 w 5754736"/>
              <a:gd name="connsiteY16" fmla="*/ 2934996 h 5201480"/>
              <a:gd name="connsiteX17" fmla="*/ 1968069 w 5754736"/>
              <a:gd name="connsiteY17" fmla="*/ 5201480 h 5201480"/>
              <a:gd name="connsiteX18" fmla="*/ 407253 w 5754736"/>
              <a:gd name="connsiteY18" fmla="*/ 5201480 h 5201480"/>
              <a:gd name="connsiteX19" fmla="*/ 2457932 w 5754736"/>
              <a:gd name="connsiteY19" fmla="*/ 2934996 h 5201480"/>
              <a:gd name="connsiteX20" fmla="*/ 407253 w 5754736"/>
              <a:gd name="connsiteY20" fmla="*/ 668511 h 5201480"/>
              <a:gd name="connsiteX21" fmla="*/ 1968069 w 5754736"/>
              <a:gd name="connsiteY21" fmla="*/ 668511 h 5201480"/>
              <a:gd name="connsiteX22" fmla="*/ 2318686 w 5754736"/>
              <a:gd name="connsiteY22" fmla="*/ 1056025 h 5201480"/>
              <a:gd name="connsiteX23" fmla="*/ 2456765 w 5754736"/>
              <a:gd name="connsiteY23" fmla="*/ 903415 h 5201480"/>
              <a:gd name="connsiteX24" fmla="*/ 2704778 w 5754736"/>
              <a:gd name="connsiteY24" fmla="*/ 0 h 5201480"/>
              <a:gd name="connsiteX25" fmla="*/ 3235385 w 5754736"/>
              <a:gd name="connsiteY25" fmla="*/ 0 h 5201480"/>
              <a:gd name="connsiteX26" fmla="*/ 5248194 w 5754736"/>
              <a:gd name="connsiteY26" fmla="*/ 2266485 h 5201480"/>
              <a:gd name="connsiteX27" fmla="*/ 3235385 w 5754736"/>
              <a:gd name="connsiteY27" fmla="*/ 4532969 h 5201480"/>
              <a:gd name="connsiteX28" fmla="*/ 2704778 w 5754736"/>
              <a:gd name="connsiteY28" fmla="*/ 4532969 h 5201480"/>
              <a:gd name="connsiteX29" fmla="*/ 4717587 w 5754736"/>
              <a:gd name="connsiteY29" fmla="*/ 2266485 h 520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54736" h="5201480">
                <a:moveTo>
                  <a:pt x="0" y="2048101"/>
                </a:moveTo>
                <a:lnTo>
                  <a:pt x="855603" y="2048101"/>
                </a:lnTo>
                <a:lnTo>
                  <a:pt x="1979737" y="3290535"/>
                </a:lnTo>
                <a:lnTo>
                  <a:pt x="855603" y="4532969"/>
                </a:lnTo>
                <a:lnTo>
                  <a:pt x="0" y="4532969"/>
                </a:lnTo>
                <a:lnTo>
                  <a:pt x="1124134" y="3290535"/>
                </a:lnTo>
                <a:close/>
                <a:moveTo>
                  <a:pt x="4310741" y="975873"/>
                </a:moveTo>
                <a:lnTo>
                  <a:pt x="4611987" y="975873"/>
                </a:lnTo>
                <a:lnTo>
                  <a:pt x="5754736" y="2262643"/>
                </a:lnTo>
                <a:lnTo>
                  <a:pt x="4611987" y="3549413"/>
                </a:lnTo>
                <a:lnTo>
                  <a:pt x="4310741" y="3549413"/>
                </a:lnTo>
                <a:lnTo>
                  <a:pt x="5453490" y="2262643"/>
                </a:lnTo>
                <a:close/>
                <a:moveTo>
                  <a:pt x="1863377" y="247581"/>
                </a:moveTo>
                <a:lnTo>
                  <a:pt x="2315017" y="247581"/>
                </a:lnTo>
                <a:lnTo>
                  <a:pt x="2908405" y="903415"/>
                </a:lnTo>
                <a:lnTo>
                  <a:pt x="2544506" y="1305610"/>
                </a:lnTo>
                <a:lnTo>
                  <a:pt x="4018748" y="2934996"/>
                </a:lnTo>
                <a:lnTo>
                  <a:pt x="1968069" y="5201480"/>
                </a:lnTo>
                <a:lnTo>
                  <a:pt x="407253" y="5201480"/>
                </a:lnTo>
                <a:lnTo>
                  <a:pt x="2457932" y="2934996"/>
                </a:lnTo>
                <a:lnTo>
                  <a:pt x="407253" y="668511"/>
                </a:lnTo>
                <a:lnTo>
                  <a:pt x="1968069" y="668511"/>
                </a:lnTo>
                <a:lnTo>
                  <a:pt x="2318686" y="1056025"/>
                </a:lnTo>
                <a:lnTo>
                  <a:pt x="2456765" y="903415"/>
                </a:lnTo>
                <a:close/>
                <a:moveTo>
                  <a:pt x="2704778" y="0"/>
                </a:moveTo>
                <a:lnTo>
                  <a:pt x="3235385" y="0"/>
                </a:lnTo>
                <a:lnTo>
                  <a:pt x="5248194" y="2266485"/>
                </a:lnTo>
                <a:lnTo>
                  <a:pt x="3235385" y="4532969"/>
                </a:lnTo>
                <a:lnTo>
                  <a:pt x="2704778" y="4532969"/>
                </a:lnTo>
                <a:lnTo>
                  <a:pt x="4717587" y="226648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 rot="20963290">
            <a:off x="1838830" y="1905308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 rot="240838">
            <a:off x="3261066" y="2550766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21009161">
            <a:off x="5015080" y="2214680"/>
            <a:ext cx="2265691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 rot="754803">
            <a:off x="6665298" y="2570803"/>
            <a:ext cx="1639602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rot="263962">
            <a:off x="8354296" y="2109558"/>
            <a:ext cx="1898842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rgbClr val="C40004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880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 rot="20963290">
            <a:off x="786118" y="1511727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 rot="240838">
            <a:off x="2208354" y="2157185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798060">
            <a:off x="3770143" y="1798686"/>
            <a:ext cx="2265691" cy="4350762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r">
              <a:defRPr sz="4400" b="0" i="0">
                <a:solidFill>
                  <a:srgbClr val="C40004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8260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4008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rgbClr val="C40004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42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83433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rgbClr val="C40004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727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33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057170" y="2443089"/>
            <a:ext cx="1605963" cy="286657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131859" y="2458456"/>
            <a:ext cx="1736591" cy="304331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 baseline="0">
                <a:solidFill>
                  <a:srgbClr val="218A00"/>
                </a:solidFill>
                <a:latin typeface="Tahoma" panose="020B0604030504040204" pitchFamily="34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420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959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89960" y="203623"/>
            <a:ext cx="6333568" cy="6654377"/>
          </a:xfrm>
          <a:custGeom>
            <a:avLst/>
            <a:gdLst>
              <a:gd name="connsiteX0" fmla="*/ 5179752 w 6333568"/>
              <a:gd name="connsiteY0" fmla="*/ 2881514 h 6654377"/>
              <a:gd name="connsiteX1" fmla="*/ 5503690 w 6333568"/>
              <a:gd name="connsiteY1" fmla="*/ 2881514 h 6654377"/>
              <a:gd name="connsiteX2" fmla="*/ 1730827 w 6333568"/>
              <a:gd name="connsiteY2" fmla="*/ 6654377 h 6654377"/>
              <a:gd name="connsiteX3" fmla="*/ 1730827 w 6333568"/>
              <a:gd name="connsiteY3" fmla="*/ 6330439 h 6654377"/>
              <a:gd name="connsiteX4" fmla="*/ 5310383 w 6333568"/>
              <a:gd name="connsiteY4" fmla="*/ 1805749 h 6654377"/>
              <a:gd name="connsiteX5" fmla="*/ 5634321 w 6333568"/>
              <a:gd name="connsiteY5" fmla="*/ 1805749 h 6654377"/>
              <a:gd name="connsiteX6" fmla="*/ 1861459 w 6333568"/>
              <a:gd name="connsiteY6" fmla="*/ 5578611 h 6654377"/>
              <a:gd name="connsiteX7" fmla="*/ 1861459 w 6333568"/>
              <a:gd name="connsiteY7" fmla="*/ 5254673 h 6654377"/>
              <a:gd name="connsiteX8" fmla="*/ 6009630 w 6333568"/>
              <a:gd name="connsiteY8" fmla="*/ 1567545 h 6654377"/>
              <a:gd name="connsiteX9" fmla="*/ 6333568 w 6333568"/>
              <a:gd name="connsiteY9" fmla="*/ 1567545 h 6654377"/>
              <a:gd name="connsiteX10" fmla="*/ 2560706 w 6333568"/>
              <a:gd name="connsiteY10" fmla="*/ 5340407 h 6654377"/>
              <a:gd name="connsiteX11" fmla="*/ 2560706 w 6333568"/>
              <a:gd name="connsiteY11" fmla="*/ 5016469 h 6654377"/>
              <a:gd name="connsiteX12" fmla="*/ 3448925 w 6333568"/>
              <a:gd name="connsiteY12" fmla="*/ 1467652 h 6654377"/>
              <a:gd name="connsiteX13" fmla="*/ 3772863 w 6333568"/>
              <a:gd name="connsiteY13" fmla="*/ 1467652 h 6654377"/>
              <a:gd name="connsiteX14" fmla="*/ 0 w 6333568"/>
              <a:gd name="connsiteY14" fmla="*/ 5240515 h 6654377"/>
              <a:gd name="connsiteX15" fmla="*/ 0 w 6333568"/>
              <a:gd name="connsiteY15" fmla="*/ 4916577 h 6654377"/>
              <a:gd name="connsiteX16" fmla="*/ 5565972 w 6333568"/>
              <a:gd name="connsiteY16" fmla="*/ 952823 h 6654377"/>
              <a:gd name="connsiteX17" fmla="*/ 5995470 w 6333568"/>
              <a:gd name="connsiteY17" fmla="*/ 952823 h 6654377"/>
              <a:gd name="connsiteX18" fmla="*/ 993163 w 6333568"/>
              <a:gd name="connsiteY18" fmla="*/ 5955130 h 6654377"/>
              <a:gd name="connsiteX19" fmla="*/ 993163 w 6333568"/>
              <a:gd name="connsiteY19" fmla="*/ 5525632 h 6654377"/>
              <a:gd name="connsiteX20" fmla="*/ 5073380 w 6333568"/>
              <a:gd name="connsiteY20" fmla="*/ 875983 h 6654377"/>
              <a:gd name="connsiteX21" fmla="*/ 5465272 w 6333568"/>
              <a:gd name="connsiteY21" fmla="*/ 875983 h 6654377"/>
              <a:gd name="connsiteX22" fmla="*/ 900956 w 6333568"/>
              <a:gd name="connsiteY22" fmla="*/ 5440299 h 6654377"/>
              <a:gd name="connsiteX23" fmla="*/ 900956 w 6333568"/>
              <a:gd name="connsiteY23" fmla="*/ 5048407 h 6654377"/>
              <a:gd name="connsiteX24" fmla="*/ 4038678 w 6333568"/>
              <a:gd name="connsiteY24" fmla="*/ 395726 h 6654377"/>
              <a:gd name="connsiteX25" fmla="*/ 4362616 w 6333568"/>
              <a:gd name="connsiteY25" fmla="*/ 395726 h 6654377"/>
              <a:gd name="connsiteX26" fmla="*/ 589753 w 6333568"/>
              <a:gd name="connsiteY26" fmla="*/ 4168589 h 6654377"/>
              <a:gd name="connsiteX27" fmla="*/ 589753 w 6333568"/>
              <a:gd name="connsiteY27" fmla="*/ 3844651 h 6654377"/>
              <a:gd name="connsiteX28" fmla="*/ 5384582 w 6333568"/>
              <a:gd name="connsiteY28" fmla="*/ 0 h 6654377"/>
              <a:gd name="connsiteX29" fmla="*/ 5776474 w 6333568"/>
              <a:gd name="connsiteY29" fmla="*/ 0 h 6654377"/>
              <a:gd name="connsiteX30" fmla="*/ 1212157 w 6333568"/>
              <a:gd name="connsiteY30" fmla="*/ 4564317 h 6654377"/>
              <a:gd name="connsiteX31" fmla="*/ 1212157 w 6333568"/>
              <a:gd name="connsiteY31" fmla="*/ 4172425 h 665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33568" h="6654377">
                <a:moveTo>
                  <a:pt x="5179752" y="2881514"/>
                </a:moveTo>
                <a:lnTo>
                  <a:pt x="5503690" y="2881514"/>
                </a:lnTo>
                <a:lnTo>
                  <a:pt x="1730827" y="6654377"/>
                </a:lnTo>
                <a:lnTo>
                  <a:pt x="1730827" y="6330439"/>
                </a:lnTo>
                <a:close/>
                <a:moveTo>
                  <a:pt x="5310383" y="1805749"/>
                </a:moveTo>
                <a:lnTo>
                  <a:pt x="5634321" y="1805749"/>
                </a:lnTo>
                <a:lnTo>
                  <a:pt x="1861459" y="5578611"/>
                </a:lnTo>
                <a:lnTo>
                  <a:pt x="1861459" y="5254673"/>
                </a:lnTo>
                <a:close/>
                <a:moveTo>
                  <a:pt x="6009630" y="1567545"/>
                </a:moveTo>
                <a:lnTo>
                  <a:pt x="6333568" y="1567545"/>
                </a:lnTo>
                <a:lnTo>
                  <a:pt x="2560706" y="5340407"/>
                </a:lnTo>
                <a:lnTo>
                  <a:pt x="2560706" y="5016469"/>
                </a:lnTo>
                <a:close/>
                <a:moveTo>
                  <a:pt x="3448925" y="1467652"/>
                </a:moveTo>
                <a:lnTo>
                  <a:pt x="3772863" y="1467652"/>
                </a:lnTo>
                <a:lnTo>
                  <a:pt x="0" y="5240515"/>
                </a:lnTo>
                <a:lnTo>
                  <a:pt x="0" y="4916577"/>
                </a:lnTo>
                <a:close/>
                <a:moveTo>
                  <a:pt x="5565972" y="952823"/>
                </a:moveTo>
                <a:lnTo>
                  <a:pt x="5995470" y="952823"/>
                </a:lnTo>
                <a:lnTo>
                  <a:pt x="993163" y="5955130"/>
                </a:lnTo>
                <a:lnTo>
                  <a:pt x="993163" y="5525632"/>
                </a:lnTo>
                <a:close/>
                <a:moveTo>
                  <a:pt x="5073380" y="875983"/>
                </a:moveTo>
                <a:lnTo>
                  <a:pt x="5465272" y="875983"/>
                </a:lnTo>
                <a:lnTo>
                  <a:pt x="900956" y="5440299"/>
                </a:lnTo>
                <a:lnTo>
                  <a:pt x="900956" y="5048407"/>
                </a:lnTo>
                <a:close/>
                <a:moveTo>
                  <a:pt x="4038678" y="395726"/>
                </a:moveTo>
                <a:lnTo>
                  <a:pt x="4362616" y="395726"/>
                </a:lnTo>
                <a:lnTo>
                  <a:pt x="589753" y="4168589"/>
                </a:lnTo>
                <a:lnTo>
                  <a:pt x="589753" y="3844651"/>
                </a:lnTo>
                <a:close/>
                <a:moveTo>
                  <a:pt x="5384582" y="0"/>
                </a:moveTo>
                <a:lnTo>
                  <a:pt x="5776474" y="0"/>
                </a:lnTo>
                <a:lnTo>
                  <a:pt x="1212157" y="4564317"/>
                </a:lnTo>
                <a:lnTo>
                  <a:pt x="1212157" y="417242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40936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5501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957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417244" y="0"/>
            <a:ext cx="5186723" cy="6858000"/>
          </a:xfrm>
          <a:custGeom>
            <a:avLst/>
            <a:gdLst>
              <a:gd name="connsiteX0" fmla="*/ 794452 w 5186723"/>
              <a:gd name="connsiteY0" fmla="*/ 4518212 h 6858000"/>
              <a:gd name="connsiteX1" fmla="*/ 2597203 w 5186723"/>
              <a:gd name="connsiteY1" fmla="*/ 4518212 h 6858000"/>
              <a:gd name="connsiteX2" fmla="*/ 1802751 w 5186723"/>
              <a:gd name="connsiteY2" fmla="*/ 6858000 h 6858000"/>
              <a:gd name="connsiteX3" fmla="*/ 0 w 5186723"/>
              <a:gd name="connsiteY3" fmla="*/ 6858000 h 6858000"/>
              <a:gd name="connsiteX4" fmla="*/ 3384814 w 5186723"/>
              <a:gd name="connsiteY4" fmla="*/ 2408945 h 6858000"/>
              <a:gd name="connsiteX5" fmla="*/ 5186723 w 5186723"/>
              <a:gd name="connsiteY5" fmla="*/ 2408945 h 6858000"/>
              <a:gd name="connsiteX6" fmla="*/ 3684498 w 5186723"/>
              <a:gd name="connsiteY6" fmla="*/ 6858000 h 6858000"/>
              <a:gd name="connsiteX7" fmla="*/ 1882589 w 5186723"/>
              <a:gd name="connsiteY7" fmla="*/ 6858000 h 6858000"/>
              <a:gd name="connsiteX8" fmla="*/ 2316733 w 5186723"/>
              <a:gd name="connsiteY8" fmla="*/ 0 h 6858000"/>
              <a:gd name="connsiteX9" fmla="*/ 4118642 w 5186723"/>
              <a:gd name="connsiteY9" fmla="*/ 0 h 6858000"/>
              <a:gd name="connsiteX10" fmla="*/ 2616417 w 5186723"/>
              <a:gd name="connsiteY10" fmla="*/ 4449055 h 6858000"/>
              <a:gd name="connsiteX11" fmla="*/ 814508 w 5186723"/>
              <a:gd name="connsiteY11" fmla="*/ 44490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723" h="6858000">
                <a:moveTo>
                  <a:pt x="794452" y="4518212"/>
                </a:moveTo>
                <a:lnTo>
                  <a:pt x="2597203" y="4518212"/>
                </a:lnTo>
                <a:lnTo>
                  <a:pt x="1802751" y="6858000"/>
                </a:lnTo>
                <a:lnTo>
                  <a:pt x="0" y="6858000"/>
                </a:lnTo>
                <a:close/>
                <a:moveTo>
                  <a:pt x="3384814" y="2408945"/>
                </a:moveTo>
                <a:lnTo>
                  <a:pt x="5186723" y="2408945"/>
                </a:lnTo>
                <a:lnTo>
                  <a:pt x="3684498" y="6858000"/>
                </a:lnTo>
                <a:lnTo>
                  <a:pt x="1882589" y="6858000"/>
                </a:lnTo>
                <a:close/>
                <a:moveTo>
                  <a:pt x="2316733" y="0"/>
                </a:moveTo>
                <a:lnTo>
                  <a:pt x="4118642" y="0"/>
                </a:lnTo>
                <a:lnTo>
                  <a:pt x="2616417" y="4449055"/>
                </a:lnTo>
                <a:lnTo>
                  <a:pt x="814508" y="444905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8273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>
            <a:off x="3903489" y="610878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C4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8583066" y="-3813205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C4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 userDrawn="1"/>
        </p:nvSpPr>
        <p:spPr>
          <a:xfrm>
            <a:off x="7130783" y="-411098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C4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296910" y="353465"/>
            <a:ext cx="6646685" cy="6604427"/>
          </a:xfrm>
          <a:custGeom>
            <a:avLst/>
            <a:gdLst>
              <a:gd name="connsiteX0" fmla="*/ 4571593 w 6646685"/>
              <a:gd name="connsiteY0" fmla="*/ 1944062 h 6604427"/>
              <a:gd name="connsiteX1" fmla="*/ 4919313 w 6646685"/>
              <a:gd name="connsiteY1" fmla="*/ 1944062 h 6604427"/>
              <a:gd name="connsiteX2" fmla="*/ 1678590 w 6646685"/>
              <a:gd name="connsiteY2" fmla="*/ 6604427 h 6604427"/>
              <a:gd name="connsiteX3" fmla="*/ 1330870 w 6646685"/>
              <a:gd name="connsiteY3" fmla="*/ 6604427 h 6604427"/>
              <a:gd name="connsiteX4" fmla="*/ 4760626 w 6646685"/>
              <a:gd name="connsiteY4" fmla="*/ 1021978 h 6604427"/>
              <a:gd name="connsiteX5" fmla="*/ 5108346 w 6646685"/>
              <a:gd name="connsiteY5" fmla="*/ 1021978 h 6604427"/>
              <a:gd name="connsiteX6" fmla="*/ 1867623 w 6646685"/>
              <a:gd name="connsiteY6" fmla="*/ 5682342 h 6604427"/>
              <a:gd name="connsiteX7" fmla="*/ 1519903 w 6646685"/>
              <a:gd name="connsiteY7" fmla="*/ 5682342 h 6604427"/>
              <a:gd name="connsiteX8" fmla="*/ 4007591 w 6646685"/>
              <a:gd name="connsiteY8" fmla="*/ 783771 h 6604427"/>
              <a:gd name="connsiteX9" fmla="*/ 4355311 w 6646685"/>
              <a:gd name="connsiteY9" fmla="*/ 783771 h 6604427"/>
              <a:gd name="connsiteX10" fmla="*/ 1114588 w 6646685"/>
              <a:gd name="connsiteY10" fmla="*/ 5444136 h 6604427"/>
              <a:gd name="connsiteX11" fmla="*/ 766868 w 6646685"/>
              <a:gd name="connsiteY11" fmla="*/ 5444136 h 6604427"/>
              <a:gd name="connsiteX12" fmla="*/ 3240723 w 6646685"/>
              <a:gd name="connsiteY12" fmla="*/ 560934 h 6604427"/>
              <a:gd name="connsiteX13" fmla="*/ 3588443 w 6646685"/>
              <a:gd name="connsiteY13" fmla="*/ 560934 h 6604427"/>
              <a:gd name="connsiteX14" fmla="*/ 347720 w 6646685"/>
              <a:gd name="connsiteY14" fmla="*/ 5221299 h 6604427"/>
              <a:gd name="connsiteX15" fmla="*/ 0 w 6646685"/>
              <a:gd name="connsiteY15" fmla="*/ 5221299 h 6604427"/>
              <a:gd name="connsiteX16" fmla="*/ 6298965 w 6646685"/>
              <a:gd name="connsiteY16" fmla="*/ 99893 h 6604427"/>
              <a:gd name="connsiteX17" fmla="*/ 6646685 w 6646685"/>
              <a:gd name="connsiteY17" fmla="*/ 99893 h 6604427"/>
              <a:gd name="connsiteX18" fmla="*/ 3405962 w 6646685"/>
              <a:gd name="connsiteY18" fmla="*/ 4760257 h 6604427"/>
              <a:gd name="connsiteX19" fmla="*/ 3058242 w 6646685"/>
              <a:gd name="connsiteY19" fmla="*/ 4760257 h 6604427"/>
              <a:gd name="connsiteX20" fmla="*/ 5006515 w 6646685"/>
              <a:gd name="connsiteY20" fmla="*/ 0 h 6604427"/>
              <a:gd name="connsiteX21" fmla="*/ 5354235 w 6646685"/>
              <a:gd name="connsiteY21" fmla="*/ 0 h 6604427"/>
              <a:gd name="connsiteX22" fmla="*/ 2113512 w 6646685"/>
              <a:gd name="connsiteY22" fmla="*/ 4660365 h 6604427"/>
              <a:gd name="connsiteX23" fmla="*/ 1765792 w 6646685"/>
              <a:gd name="connsiteY23" fmla="*/ 4660365 h 6604427"/>
              <a:gd name="connsiteX24" fmla="*/ 4099799 w 6646685"/>
              <a:gd name="connsiteY24" fmla="*/ 0 h 6604427"/>
              <a:gd name="connsiteX25" fmla="*/ 4447519 w 6646685"/>
              <a:gd name="connsiteY25" fmla="*/ 0 h 6604427"/>
              <a:gd name="connsiteX26" fmla="*/ 1206796 w 6646685"/>
              <a:gd name="connsiteY26" fmla="*/ 4660365 h 6604427"/>
              <a:gd name="connsiteX27" fmla="*/ 859076 w 6646685"/>
              <a:gd name="connsiteY27" fmla="*/ 4660365 h 660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646685" h="6604427">
                <a:moveTo>
                  <a:pt x="4571593" y="1944062"/>
                </a:moveTo>
                <a:lnTo>
                  <a:pt x="4919313" y="1944062"/>
                </a:lnTo>
                <a:lnTo>
                  <a:pt x="1678590" y="6604427"/>
                </a:lnTo>
                <a:lnTo>
                  <a:pt x="1330870" y="6604427"/>
                </a:lnTo>
                <a:close/>
                <a:moveTo>
                  <a:pt x="4760626" y="1021978"/>
                </a:moveTo>
                <a:lnTo>
                  <a:pt x="5108346" y="1021978"/>
                </a:lnTo>
                <a:lnTo>
                  <a:pt x="1867623" y="5682342"/>
                </a:lnTo>
                <a:lnTo>
                  <a:pt x="1519903" y="5682342"/>
                </a:lnTo>
                <a:close/>
                <a:moveTo>
                  <a:pt x="4007591" y="783771"/>
                </a:moveTo>
                <a:lnTo>
                  <a:pt x="4355311" y="783771"/>
                </a:lnTo>
                <a:lnTo>
                  <a:pt x="1114588" y="5444136"/>
                </a:lnTo>
                <a:lnTo>
                  <a:pt x="766868" y="5444136"/>
                </a:lnTo>
                <a:close/>
                <a:moveTo>
                  <a:pt x="3240723" y="560934"/>
                </a:moveTo>
                <a:lnTo>
                  <a:pt x="3588443" y="560934"/>
                </a:lnTo>
                <a:lnTo>
                  <a:pt x="347720" y="5221299"/>
                </a:lnTo>
                <a:lnTo>
                  <a:pt x="0" y="5221299"/>
                </a:lnTo>
                <a:close/>
                <a:moveTo>
                  <a:pt x="6298965" y="99893"/>
                </a:moveTo>
                <a:lnTo>
                  <a:pt x="6646685" y="99893"/>
                </a:lnTo>
                <a:lnTo>
                  <a:pt x="3405962" y="4760257"/>
                </a:lnTo>
                <a:lnTo>
                  <a:pt x="3058242" y="4760257"/>
                </a:lnTo>
                <a:close/>
                <a:moveTo>
                  <a:pt x="5006515" y="0"/>
                </a:moveTo>
                <a:lnTo>
                  <a:pt x="5354235" y="0"/>
                </a:lnTo>
                <a:lnTo>
                  <a:pt x="2113512" y="4660365"/>
                </a:lnTo>
                <a:lnTo>
                  <a:pt x="1765792" y="4660365"/>
                </a:lnTo>
                <a:close/>
                <a:moveTo>
                  <a:pt x="4099799" y="0"/>
                </a:moveTo>
                <a:lnTo>
                  <a:pt x="4447519" y="0"/>
                </a:lnTo>
                <a:lnTo>
                  <a:pt x="1206796" y="4660365"/>
                </a:lnTo>
                <a:lnTo>
                  <a:pt x="859076" y="466036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1367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8A0DF92-B120-4574-84EE-18F4F2EE66C9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AF140-74A7-4523-B05B-1D7E0048E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5086FF-3D27-4FF9-85E3-62B7A16B5C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62300" y="381000"/>
            <a:ext cx="1219200" cy="121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4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1831358"/>
            <a:ext cx="2796988" cy="400850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0" y="1831358"/>
            <a:ext cx="4646279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0" y="3990571"/>
            <a:ext cx="4646279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2861" y="3990570"/>
            <a:ext cx="2796988" cy="1849295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1831358"/>
            <a:ext cx="4646279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5" y="3990571"/>
            <a:ext cx="4794838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8"/>
            <a:ext cx="2822600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3990571"/>
            <a:ext cx="2635624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3990571"/>
            <a:ext cx="2822600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69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7641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58998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241586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4174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006762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88935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93089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7641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58998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241586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4174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006762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88935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76410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358998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4241586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4174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8006762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9889350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022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14400" y="58817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27415"/>
            <a:ext cx="10363200" cy="4243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648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53" r:id="rId2"/>
    <p:sldLayoutId id="2147483749" r:id="rId3"/>
    <p:sldLayoutId id="2147483750" r:id="rId4"/>
    <p:sldLayoutId id="2147483734" r:id="rId5"/>
    <p:sldLayoutId id="2147483718" r:id="rId6"/>
    <p:sldLayoutId id="2147483719" r:id="rId7"/>
    <p:sldLayoutId id="2147483724" r:id="rId8"/>
    <p:sldLayoutId id="2147483725" r:id="rId9"/>
    <p:sldLayoutId id="2147483727" r:id="rId10"/>
    <p:sldLayoutId id="2147483726" r:id="rId11"/>
    <p:sldLayoutId id="2147483728" r:id="rId12"/>
    <p:sldLayoutId id="2147483729" r:id="rId13"/>
    <p:sldLayoutId id="2147483730" r:id="rId14"/>
    <p:sldLayoutId id="2147483754" r:id="rId15"/>
    <p:sldLayoutId id="2147483731" r:id="rId16"/>
    <p:sldLayoutId id="2147483720" r:id="rId17"/>
    <p:sldLayoutId id="2147483721" r:id="rId18"/>
    <p:sldLayoutId id="2147483722" r:id="rId19"/>
    <p:sldLayoutId id="2147483723" r:id="rId20"/>
    <p:sldLayoutId id="2147483716" r:id="rId21"/>
    <p:sldLayoutId id="2147483742" r:id="rId22"/>
    <p:sldLayoutId id="2147483708" r:id="rId23"/>
    <p:sldLayoutId id="2147483704" r:id="rId24"/>
    <p:sldLayoutId id="2147483705" r:id="rId25"/>
    <p:sldLayoutId id="2147483703" r:id="rId26"/>
    <p:sldLayoutId id="2147483701" r:id="rId27"/>
    <p:sldLayoutId id="2147483698" r:id="rId28"/>
    <p:sldLayoutId id="2147483695" r:id="rId29"/>
    <p:sldLayoutId id="2147483715" r:id="rId30"/>
    <p:sldLayoutId id="2147483710" r:id="rId31"/>
    <p:sldLayoutId id="2147483711" r:id="rId32"/>
    <p:sldLayoutId id="2147483714" r:id="rId33"/>
    <p:sldLayoutId id="2147483712" r:id="rId34"/>
    <p:sldLayoutId id="2147483732" r:id="rId35"/>
    <p:sldLayoutId id="2147483733" r:id="rId36"/>
    <p:sldLayoutId id="2147483699" r:id="rId37"/>
    <p:sldLayoutId id="2147483702" r:id="rId38"/>
    <p:sldLayoutId id="2147483713" r:id="rId39"/>
    <p:sldLayoutId id="2147483738" r:id="rId40"/>
    <p:sldLayoutId id="2147483735" r:id="rId41"/>
    <p:sldLayoutId id="2147483736" r:id="rId42"/>
    <p:sldLayoutId id="2147483737" r:id="rId43"/>
    <p:sldLayoutId id="2147483739" r:id="rId44"/>
    <p:sldLayoutId id="2147483740" r:id="rId45"/>
    <p:sldLayoutId id="2147483741" r:id="rId46"/>
    <p:sldLayoutId id="2147483709" r:id="rId47"/>
    <p:sldLayoutId id="2147483700" r:id="rId48"/>
    <p:sldLayoutId id="2147483691" r:id="rId49"/>
    <p:sldLayoutId id="2147483692" r:id="rId50"/>
    <p:sldLayoutId id="2147483693" r:id="rId51"/>
    <p:sldLayoutId id="2147483707" r:id="rId52"/>
    <p:sldLayoutId id="2147483706" r:id="rId53"/>
    <p:sldLayoutId id="2147483696" r:id="rId54"/>
    <p:sldLayoutId id="2147483697" r:id="rId55"/>
    <p:sldLayoutId id="2147483755" r:id="rId56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/>
        </p:nvSpPr>
        <p:spPr>
          <a:xfrm>
            <a:off x="419285" y="592733"/>
            <a:ext cx="4821185" cy="341632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chemeClr val="tx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MedCraft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Adventist Health Medical Office Building EA 18-281680</a:t>
            </a: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alpha val="76000"/>
                  </a:srgbClr>
                </a:solidFill>
                <a:latin typeface="Arial" charset="0"/>
                <a:cs typeface="Arial" charset="0"/>
              </a:rPr>
              <a:t>Design Advice Review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434117" y="1460068"/>
            <a:ext cx="3902330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300" dirty="0">
                <a:solidFill>
                  <a:schemeClr val="tx1">
                    <a:alpha val="7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Clark/</a:t>
            </a:r>
            <a:r>
              <a:rPr lang="en-US" spc="300" dirty="0" err="1">
                <a:solidFill>
                  <a:schemeClr val="tx1">
                    <a:alpha val="7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Kjos</a:t>
            </a:r>
            <a:r>
              <a:rPr lang="en-US" spc="300" dirty="0">
                <a:solidFill>
                  <a:schemeClr val="tx1">
                    <a:alpha val="7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Architects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498125" y="5762784"/>
            <a:ext cx="4934674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7,  2018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0A542D5-5101-4A77-83DE-E6543D0CC304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1</a:t>
            </a:r>
          </a:p>
        </p:txBody>
      </p:sp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B5CE23FE-EDAA-4C79-BFD3-323B27EF16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r="6547" b="25778"/>
          <a:stretch/>
        </p:blipFill>
        <p:spPr>
          <a:xfrm>
            <a:off x="5007244" y="1613956"/>
            <a:ext cx="6677883" cy="310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F7187-18DF-4A90-8013-341081B40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490B6D-37D9-487D-B5FD-BB521C1DF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3"/>
          <a:stretch/>
        </p:blipFill>
        <p:spPr>
          <a:xfrm>
            <a:off x="796636" y="0"/>
            <a:ext cx="10598727" cy="6161711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FBDAA6-00FD-4D75-85FC-92EC7C6D4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t="79101" b="572"/>
          <a:stretch/>
        </p:blipFill>
        <p:spPr>
          <a:xfrm>
            <a:off x="8174646" y="5332569"/>
            <a:ext cx="2963521" cy="1393999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East Elevation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98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F7187-18DF-4A90-8013-341081B40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72967D-257E-46FB-9DF2-A030FC905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8"/>
          <a:stretch/>
        </p:blipFill>
        <p:spPr>
          <a:xfrm>
            <a:off x="910075" y="1"/>
            <a:ext cx="10598727" cy="63500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 Elevation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FBDAA6-00FD-4D75-85FC-92EC7C6D4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t="79101" b="572"/>
          <a:stretch/>
        </p:blipFill>
        <p:spPr>
          <a:xfrm>
            <a:off x="8174646" y="5332569"/>
            <a:ext cx="2963521" cy="1393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383BA3-A115-4247-989F-FD3EFCC11421}"/>
              </a:ext>
            </a:extLst>
          </p:cNvPr>
          <p:cNvSpPr/>
          <p:nvPr/>
        </p:nvSpPr>
        <p:spPr>
          <a:xfrm>
            <a:off x="6892925" y="3771905"/>
            <a:ext cx="196850" cy="142870"/>
          </a:xfrm>
          <a:prstGeom prst="rect">
            <a:avLst/>
          </a:prstGeom>
          <a:solidFill>
            <a:schemeClr val="tx2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21A70F-9DFF-40E8-8328-FBE62B00E350}"/>
              </a:ext>
            </a:extLst>
          </p:cNvPr>
          <p:cNvSpPr txBox="1"/>
          <p:nvPr/>
        </p:nvSpPr>
        <p:spPr>
          <a:xfrm>
            <a:off x="6797675" y="3707043"/>
            <a:ext cx="6540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40%</a:t>
            </a:r>
          </a:p>
        </p:txBody>
      </p:sp>
    </p:spTree>
    <p:extLst>
      <p:ext uri="{BB962C8B-B14F-4D97-AF65-F5344CB8AC3E}">
        <p14:creationId xmlns:p14="http://schemas.microsoft.com/office/powerpoint/2010/main" val="13918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F7187-18DF-4A90-8013-341081B40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A17070-6272-4E17-864F-0397CB760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>
          <a:xfrm>
            <a:off x="796636" y="0"/>
            <a:ext cx="10598727" cy="6349996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FBDAA6-00FD-4D75-85FC-92EC7C6D4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t="79101" b="572"/>
          <a:stretch/>
        </p:blipFill>
        <p:spPr>
          <a:xfrm>
            <a:off x="8174646" y="5332569"/>
            <a:ext cx="2963521" cy="1393999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 Elevation</a:t>
            </a:r>
          </a:p>
        </p:txBody>
      </p:sp>
    </p:spTree>
    <p:extLst>
      <p:ext uri="{BB962C8B-B14F-4D97-AF65-F5344CB8AC3E}">
        <p14:creationId xmlns:p14="http://schemas.microsoft.com/office/powerpoint/2010/main" val="13096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Renderings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</p:spTree>
    <p:extLst>
      <p:ext uri="{BB962C8B-B14F-4D97-AF65-F5344CB8AC3E}">
        <p14:creationId xmlns:p14="http://schemas.microsoft.com/office/powerpoint/2010/main" val="320164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4A340655-CF8C-4F5A-B871-CB8618B398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5222" r="2998" b="13072"/>
          <a:stretch/>
        </p:blipFill>
        <p:spPr>
          <a:xfrm>
            <a:off x="0" y="19050"/>
            <a:ext cx="12237719" cy="695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5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city&#10;&#10;Description automatically generated">
            <a:extLst>
              <a:ext uri="{FF2B5EF4-FFF2-40B4-BE49-F238E27FC236}">
                <a16:creationId xmlns:a16="http://schemas.microsoft.com/office/drawing/2014/main" id="{0B82D5FF-C7FE-4CA5-96E0-2B4A29679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" t="5992" r="3433" b="1758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4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Modification - Enhanced Pedestrian Street Frontage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EF84E3-50B3-4EA6-A4ED-D6A5DD27E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19" y="1910048"/>
            <a:ext cx="11031851" cy="478571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Goal: Create “Exceptional Pedestrian Environment”</a:t>
            </a:r>
            <a:endParaRPr lang="en-US" sz="2800" dirty="0">
              <a:solidFill>
                <a:srgbClr val="FFC000"/>
              </a:solidFill>
            </a:endParaRPr>
          </a:p>
          <a:p>
            <a:endParaRPr lang="en-US" sz="3200" dirty="0">
              <a:solidFill>
                <a:srgbClr val="FFC000"/>
              </a:solidFill>
            </a:endParaRPr>
          </a:p>
          <a:p>
            <a:r>
              <a:rPr lang="en-US" sz="2800" dirty="0">
                <a:solidFill>
                  <a:srgbClr val="FFC000"/>
                </a:solidFill>
              </a:rPr>
              <a:t>Enhanced Pedestrian Connections</a:t>
            </a:r>
          </a:p>
          <a:p>
            <a:pPr lvl="1"/>
            <a:r>
              <a:rPr lang="en-US" sz="1800" dirty="0"/>
              <a:t>Improve the campus connections between proposed MOB and existing Adventist Health campus and neighborhood MAX station</a:t>
            </a:r>
            <a:endParaRPr lang="en-US" sz="2800" dirty="0"/>
          </a:p>
          <a:p>
            <a:r>
              <a:rPr lang="en-US" sz="2800" dirty="0">
                <a:solidFill>
                  <a:srgbClr val="FFC000"/>
                </a:solidFill>
              </a:rPr>
              <a:t>Health and Wellness</a:t>
            </a:r>
          </a:p>
          <a:p>
            <a:pPr lvl="1"/>
            <a:r>
              <a:rPr lang="en-US" sz="1800" dirty="0"/>
              <a:t>Connect to Clinic uses</a:t>
            </a:r>
          </a:p>
          <a:p>
            <a:pPr lvl="1"/>
            <a:r>
              <a:rPr lang="en-US" sz="1800" dirty="0"/>
              <a:t>Healing Gardens</a:t>
            </a:r>
          </a:p>
          <a:p>
            <a:pPr lvl="1"/>
            <a:r>
              <a:rPr lang="en-US" sz="1800" dirty="0"/>
              <a:t>Promotion of Walking</a:t>
            </a:r>
          </a:p>
          <a:p>
            <a:r>
              <a:rPr lang="en-US" sz="2800" dirty="0">
                <a:solidFill>
                  <a:srgbClr val="FFC000"/>
                </a:solidFill>
              </a:rPr>
              <a:t>Future Property Development Alignment</a:t>
            </a:r>
          </a:p>
          <a:p>
            <a:pPr lvl="1"/>
            <a:r>
              <a:rPr lang="en-US" sz="2400" dirty="0"/>
              <a:t>Open Space located and suited future site development</a:t>
            </a:r>
          </a:p>
          <a:p>
            <a:pPr lvl="1"/>
            <a:endParaRPr lang="en-US" sz="2667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</p:spTree>
    <p:extLst>
      <p:ext uri="{BB962C8B-B14F-4D97-AF65-F5344CB8AC3E}">
        <p14:creationId xmlns:p14="http://schemas.microsoft.com/office/powerpoint/2010/main" val="4977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8C29E4-C6EE-49D0-ADFE-7092007DDA94}"/>
              </a:ext>
            </a:extLst>
          </p:cNvPr>
          <p:cNvSpPr/>
          <p:nvPr/>
        </p:nvSpPr>
        <p:spPr>
          <a:xfrm>
            <a:off x="-40118" y="1576193"/>
            <a:ext cx="1075872" cy="52885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219BB6-F7B6-4D06-9F85-B1FFB4172E5E}"/>
              </a:ext>
            </a:extLst>
          </p:cNvPr>
          <p:cNvSpPr/>
          <p:nvPr/>
        </p:nvSpPr>
        <p:spPr>
          <a:xfrm>
            <a:off x="11175551" y="1576192"/>
            <a:ext cx="1016449" cy="52885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1380772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Extended Pedestrian Connections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0633441B-2550-42B4-8899-08E61A616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13264" r="7779" b="22318"/>
          <a:stretch/>
        </p:blipFill>
        <p:spPr>
          <a:xfrm>
            <a:off x="760324" y="1572813"/>
            <a:ext cx="10671351" cy="5295314"/>
          </a:xfrm>
          <a:prstGeom prst="rect">
            <a:avLst/>
          </a:prstGeom>
        </p:spPr>
      </p:pic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C07C67FC-9543-4B78-8BE6-4F8FFF29D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27992" r="49361" b="69342"/>
          <a:stretch/>
        </p:blipFill>
        <p:spPr>
          <a:xfrm rot="10638120">
            <a:off x="8016726" y="2798843"/>
            <a:ext cx="871042" cy="2191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916B83-3A90-483C-BD5D-CE3A6C0B1CCE}"/>
              </a:ext>
            </a:extLst>
          </p:cNvPr>
          <p:cNvCxnSpPr>
            <a:cxnSpLocks/>
          </p:cNvCxnSpPr>
          <p:nvPr/>
        </p:nvCxnSpPr>
        <p:spPr>
          <a:xfrm>
            <a:off x="5167313" y="3038403"/>
            <a:ext cx="2844737" cy="0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BDC10BDB-CEC8-45AE-B328-987078D3714E}"/>
              </a:ext>
            </a:extLst>
          </p:cNvPr>
          <p:cNvCxnSpPr>
            <a:cxnSpLocks/>
          </p:cNvCxnSpPr>
          <p:nvPr/>
        </p:nvCxnSpPr>
        <p:spPr>
          <a:xfrm>
            <a:off x="3614738" y="2778463"/>
            <a:ext cx="2181225" cy="0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99680708-D9DF-445B-8C77-71EE4E622322}"/>
              </a:ext>
            </a:extLst>
          </p:cNvPr>
          <p:cNvCxnSpPr>
            <a:cxnSpLocks/>
          </p:cNvCxnSpPr>
          <p:nvPr/>
        </p:nvCxnSpPr>
        <p:spPr>
          <a:xfrm flipV="1">
            <a:off x="8012050" y="2657475"/>
            <a:ext cx="1893950" cy="157164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EBDCCA74-6269-4F46-AB91-4F51A309F848}"/>
              </a:ext>
            </a:extLst>
          </p:cNvPr>
          <p:cNvCxnSpPr>
            <a:cxnSpLocks/>
          </p:cNvCxnSpPr>
          <p:nvPr/>
        </p:nvCxnSpPr>
        <p:spPr>
          <a:xfrm flipV="1">
            <a:off x="8012050" y="2973419"/>
            <a:ext cx="1060513" cy="64984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3">
            <a:extLst>
              <a:ext uri="{FF2B5EF4-FFF2-40B4-BE49-F238E27FC236}">
                <a16:creationId xmlns:a16="http://schemas.microsoft.com/office/drawing/2014/main" id="{7A6C21B9-CDE0-428A-B7F6-99F0B1B62AFD}"/>
              </a:ext>
            </a:extLst>
          </p:cNvPr>
          <p:cNvCxnSpPr>
            <a:cxnSpLocks/>
          </p:cNvCxnSpPr>
          <p:nvPr/>
        </p:nvCxnSpPr>
        <p:spPr>
          <a:xfrm>
            <a:off x="5795963" y="2778463"/>
            <a:ext cx="1839912" cy="6761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3">
            <a:extLst>
              <a:ext uri="{FF2B5EF4-FFF2-40B4-BE49-F238E27FC236}">
                <a16:creationId xmlns:a16="http://schemas.microsoft.com/office/drawing/2014/main" id="{D3CE5461-E95E-424F-AE5B-DA6E9C27D969}"/>
              </a:ext>
            </a:extLst>
          </p:cNvPr>
          <p:cNvCxnSpPr>
            <a:cxnSpLocks/>
          </p:cNvCxnSpPr>
          <p:nvPr/>
        </p:nvCxnSpPr>
        <p:spPr>
          <a:xfrm>
            <a:off x="7635875" y="2785224"/>
            <a:ext cx="376175" cy="29415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3">
            <a:extLst>
              <a:ext uri="{FF2B5EF4-FFF2-40B4-BE49-F238E27FC236}">
                <a16:creationId xmlns:a16="http://schemas.microsoft.com/office/drawing/2014/main" id="{90A00D89-145D-4937-82FF-9A7904B47EC0}"/>
              </a:ext>
            </a:extLst>
          </p:cNvPr>
          <p:cNvCxnSpPr>
            <a:cxnSpLocks/>
          </p:cNvCxnSpPr>
          <p:nvPr/>
        </p:nvCxnSpPr>
        <p:spPr>
          <a:xfrm>
            <a:off x="9072563" y="2973418"/>
            <a:ext cx="40481" cy="241270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3">
            <a:extLst>
              <a:ext uri="{FF2B5EF4-FFF2-40B4-BE49-F238E27FC236}">
                <a16:creationId xmlns:a16="http://schemas.microsoft.com/office/drawing/2014/main" id="{B35FB8AE-E105-4CF7-AA67-03A63FCC1EC9}"/>
              </a:ext>
            </a:extLst>
          </p:cNvPr>
          <p:cNvCxnSpPr>
            <a:cxnSpLocks/>
          </p:cNvCxnSpPr>
          <p:nvPr/>
        </p:nvCxnSpPr>
        <p:spPr>
          <a:xfrm flipV="1">
            <a:off x="9113044" y="2955131"/>
            <a:ext cx="428625" cy="259557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3">
            <a:extLst>
              <a:ext uri="{FF2B5EF4-FFF2-40B4-BE49-F238E27FC236}">
                <a16:creationId xmlns:a16="http://schemas.microsoft.com/office/drawing/2014/main" id="{C975564B-C7F8-4687-9C91-455258418994}"/>
              </a:ext>
            </a:extLst>
          </p:cNvPr>
          <p:cNvCxnSpPr>
            <a:cxnSpLocks/>
          </p:cNvCxnSpPr>
          <p:nvPr/>
        </p:nvCxnSpPr>
        <p:spPr>
          <a:xfrm flipH="1">
            <a:off x="9770269" y="2657475"/>
            <a:ext cx="115490" cy="297656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3">
            <a:extLst>
              <a:ext uri="{FF2B5EF4-FFF2-40B4-BE49-F238E27FC236}">
                <a16:creationId xmlns:a16="http://schemas.microsoft.com/office/drawing/2014/main" id="{6923E57C-D8A3-41F5-B9E1-587B82C4256F}"/>
              </a:ext>
            </a:extLst>
          </p:cNvPr>
          <p:cNvCxnSpPr>
            <a:cxnSpLocks/>
          </p:cNvCxnSpPr>
          <p:nvPr/>
        </p:nvCxnSpPr>
        <p:spPr>
          <a:xfrm>
            <a:off x="5940246" y="2780492"/>
            <a:ext cx="188087" cy="78055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3">
            <a:extLst>
              <a:ext uri="{FF2B5EF4-FFF2-40B4-BE49-F238E27FC236}">
                <a16:creationId xmlns:a16="http://schemas.microsoft.com/office/drawing/2014/main" id="{DAE1AAD3-E0E1-4C19-8770-EA5CC12A7A86}"/>
              </a:ext>
            </a:extLst>
          </p:cNvPr>
          <p:cNvCxnSpPr>
            <a:cxnSpLocks/>
          </p:cNvCxnSpPr>
          <p:nvPr/>
        </p:nvCxnSpPr>
        <p:spPr>
          <a:xfrm>
            <a:off x="6128333" y="2850208"/>
            <a:ext cx="0" cy="104923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13">
            <a:extLst>
              <a:ext uri="{FF2B5EF4-FFF2-40B4-BE49-F238E27FC236}">
                <a16:creationId xmlns:a16="http://schemas.microsoft.com/office/drawing/2014/main" id="{3D9A8BA0-CC1B-4695-BD7E-C5FD8B36D45F}"/>
              </a:ext>
            </a:extLst>
          </p:cNvPr>
          <p:cNvCxnSpPr>
            <a:cxnSpLocks/>
          </p:cNvCxnSpPr>
          <p:nvPr/>
        </p:nvCxnSpPr>
        <p:spPr>
          <a:xfrm>
            <a:off x="6128333" y="2955131"/>
            <a:ext cx="188087" cy="78055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13">
            <a:extLst>
              <a:ext uri="{FF2B5EF4-FFF2-40B4-BE49-F238E27FC236}">
                <a16:creationId xmlns:a16="http://schemas.microsoft.com/office/drawing/2014/main" id="{8A73E1BB-1E45-49DD-A8CF-29D2A7B22C79}"/>
              </a:ext>
            </a:extLst>
          </p:cNvPr>
          <p:cNvCxnSpPr>
            <a:cxnSpLocks/>
          </p:cNvCxnSpPr>
          <p:nvPr/>
        </p:nvCxnSpPr>
        <p:spPr>
          <a:xfrm>
            <a:off x="6662722" y="2785224"/>
            <a:ext cx="343436" cy="96919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3">
            <a:extLst>
              <a:ext uri="{FF2B5EF4-FFF2-40B4-BE49-F238E27FC236}">
                <a16:creationId xmlns:a16="http://schemas.microsoft.com/office/drawing/2014/main" id="{600147FD-6656-4870-9507-55B6365C4CE3}"/>
              </a:ext>
            </a:extLst>
          </p:cNvPr>
          <p:cNvCxnSpPr>
            <a:cxnSpLocks/>
          </p:cNvCxnSpPr>
          <p:nvPr/>
        </p:nvCxnSpPr>
        <p:spPr>
          <a:xfrm>
            <a:off x="7006158" y="2882143"/>
            <a:ext cx="0" cy="52247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3">
            <a:extLst>
              <a:ext uri="{FF2B5EF4-FFF2-40B4-BE49-F238E27FC236}">
                <a16:creationId xmlns:a16="http://schemas.microsoft.com/office/drawing/2014/main" id="{AB34139F-BB52-4265-8459-21E526CA8020}"/>
              </a:ext>
            </a:extLst>
          </p:cNvPr>
          <p:cNvCxnSpPr>
            <a:cxnSpLocks/>
          </p:cNvCxnSpPr>
          <p:nvPr/>
        </p:nvCxnSpPr>
        <p:spPr>
          <a:xfrm>
            <a:off x="7006158" y="2934390"/>
            <a:ext cx="180120" cy="96919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13">
            <a:extLst>
              <a:ext uri="{FF2B5EF4-FFF2-40B4-BE49-F238E27FC236}">
                <a16:creationId xmlns:a16="http://schemas.microsoft.com/office/drawing/2014/main" id="{06175B3C-66E0-49C5-A465-6C3DA9801DE8}"/>
              </a:ext>
            </a:extLst>
          </p:cNvPr>
          <p:cNvCxnSpPr>
            <a:cxnSpLocks/>
          </p:cNvCxnSpPr>
          <p:nvPr/>
        </p:nvCxnSpPr>
        <p:spPr>
          <a:xfrm flipV="1">
            <a:off x="6954105" y="2785224"/>
            <a:ext cx="162757" cy="86549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13">
            <a:extLst>
              <a:ext uri="{FF2B5EF4-FFF2-40B4-BE49-F238E27FC236}">
                <a16:creationId xmlns:a16="http://schemas.microsoft.com/office/drawing/2014/main" id="{F3DAC16F-76C1-4E3D-B48A-01C6335654D1}"/>
              </a:ext>
            </a:extLst>
          </p:cNvPr>
          <p:cNvCxnSpPr>
            <a:cxnSpLocks/>
          </p:cNvCxnSpPr>
          <p:nvPr/>
        </p:nvCxnSpPr>
        <p:spPr>
          <a:xfrm flipV="1">
            <a:off x="6865943" y="2941484"/>
            <a:ext cx="162757" cy="86549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13">
            <a:extLst>
              <a:ext uri="{FF2B5EF4-FFF2-40B4-BE49-F238E27FC236}">
                <a16:creationId xmlns:a16="http://schemas.microsoft.com/office/drawing/2014/main" id="{7EAC9042-63CB-4EC4-8462-9A4C1FB2AFE7}"/>
              </a:ext>
            </a:extLst>
          </p:cNvPr>
          <p:cNvCxnSpPr>
            <a:cxnSpLocks/>
          </p:cNvCxnSpPr>
          <p:nvPr/>
        </p:nvCxnSpPr>
        <p:spPr>
          <a:xfrm flipV="1">
            <a:off x="5866835" y="2916999"/>
            <a:ext cx="258910" cy="116220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13">
            <a:extLst>
              <a:ext uri="{FF2B5EF4-FFF2-40B4-BE49-F238E27FC236}">
                <a16:creationId xmlns:a16="http://schemas.microsoft.com/office/drawing/2014/main" id="{5F1FF531-F55F-4767-B519-9A61F1EF66FD}"/>
              </a:ext>
            </a:extLst>
          </p:cNvPr>
          <p:cNvCxnSpPr>
            <a:cxnSpLocks/>
          </p:cNvCxnSpPr>
          <p:nvPr/>
        </p:nvCxnSpPr>
        <p:spPr>
          <a:xfrm flipV="1">
            <a:off x="6128669" y="2786913"/>
            <a:ext cx="237655" cy="95230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13">
            <a:extLst>
              <a:ext uri="{FF2B5EF4-FFF2-40B4-BE49-F238E27FC236}">
                <a16:creationId xmlns:a16="http://schemas.microsoft.com/office/drawing/2014/main" id="{B6E97B5F-3E60-4E09-8416-934A8947B6D4}"/>
              </a:ext>
            </a:extLst>
          </p:cNvPr>
          <p:cNvCxnSpPr>
            <a:cxnSpLocks/>
          </p:cNvCxnSpPr>
          <p:nvPr/>
        </p:nvCxnSpPr>
        <p:spPr>
          <a:xfrm flipV="1">
            <a:off x="5446098" y="2795833"/>
            <a:ext cx="237655" cy="95230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3">
            <a:extLst>
              <a:ext uri="{FF2B5EF4-FFF2-40B4-BE49-F238E27FC236}">
                <a16:creationId xmlns:a16="http://schemas.microsoft.com/office/drawing/2014/main" id="{0B515683-0F64-4037-BB4D-B9E00073923C}"/>
              </a:ext>
            </a:extLst>
          </p:cNvPr>
          <p:cNvCxnSpPr>
            <a:cxnSpLocks/>
          </p:cNvCxnSpPr>
          <p:nvPr/>
        </p:nvCxnSpPr>
        <p:spPr>
          <a:xfrm>
            <a:off x="5456458" y="2949978"/>
            <a:ext cx="188087" cy="78055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3">
            <a:extLst>
              <a:ext uri="{FF2B5EF4-FFF2-40B4-BE49-F238E27FC236}">
                <a16:creationId xmlns:a16="http://schemas.microsoft.com/office/drawing/2014/main" id="{30EB9365-11FB-47C6-BC2D-AE546130F536}"/>
              </a:ext>
            </a:extLst>
          </p:cNvPr>
          <p:cNvCxnSpPr>
            <a:cxnSpLocks/>
          </p:cNvCxnSpPr>
          <p:nvPr/>
        </p:nvCxnSpPr>
        <p:spPr>
          <a:xfrm>
            <a:off x="5446098" y="2782711"/>
            <a:ext cx="6565" cy="255692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13">
            <a:extLst>
              <a:ext uri="{FF2B5EF4-FFF2-40B4-BE49-F238E27FC236}">
                <a16:creationId xmlns:a16="http://schemas.microsoft.com/office/drawing/2014/main" id="{72D93CA1-00A4-486F-B8C2-1967A303A7C8}"/>
              </a:ext>
            </a:extLst>
          </p:cNvPr>
          <p:cNvCxnSpPr>
            <a:cxnSpLocks/>
          </p:cNvCxnSpPr>
          <p:nvPr/>
        </p:nvCxnSpPr>
        <p:spPr>
          <a:xfrm>
            <a:off x="7713252" y="2795833"/>
            <a:ext cx="0" cy="242570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13">
            <a:extLst>
              <a:ext uri="{FF2B5EF4-FFF2-40B4-BE49-F238E27FC236}">
                <a16:creationId xmlns:a16="http://schemas.microsoft.com/office/drawing/2014/main" id="{078C11DB-203D-4BCA-8D8B-8F45D6DB0DA0}"/>
              </a:ext>
            </a:extLst>
          </p:cNvPr>
          <p:cNvCxnSpPr>
            <a:cxnSpLocks/>
          </p:cNvCxnSpPr>
          <p:nvPr/>
        </p:nvCxnSpPr>
        <p:spPr>
          <a:xfrm flipV="1">
            <a:off x="5113232" y="2871773"/>
            <a:ext cx="189329" cy="57491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13">
            <a:extLst>
              <a:ext uri="{FF2B5EF4-FFF2-40B4-BE49-F238E27FC236}">
                <a16:creationId xmlns:a16="http://schemas.microsoft.com/office/drawing/2014/main" id="{F970F70F-4685-47C0-9D25-F4E066403F26}"/>
              </a:ext>
            </a:extLst>
          </p:cNvPr>
          <p:cNvCxnSpPr>
            <a:cxnSpLocks/>
          </p:cNvCxnSpPr>
          <p:nvPr/>
        </p:nvCxnSpPr>
        <p:spPr>
          <a:xfrm>
            <a:off x="5298412" y="2772672"/>
            <a:ext cx="6565" cy="105393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13">
            <a:extLst>
              <a:ext uri="{FF2B5EF4-FFF2-40B4-BE49-F238E27FC236}">
                <a16:creationId xmlns:a16="http://schemas.microsoft.com/office/drawing/2014/main" id="{6BBDF26C-7836-4127-A7A8-E6051AFE5BD2}"/>
              </a:ext>
            </a:extLst>
          </p:cNvPr>
          <p:cNvCxnSpPr>
            <a:cxnSpLocks/>
          </p:cNvCxnSpPr>
          <p:nvPr/>
        </p:nvCxnSpPr>
        <p:spPr>
          <a:xfrm>
            <a:off x="8012050" y="2814639"/>
            <a:ext cx="0" cy="242570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13">
            <a:extLst>
              <a:ext uri="{FF2B5EF4-FFF2-40B4-BE49-F238E27FC236}">
                <a16:creationId xmlns:a16="http://schemas.microsoft.com/office/drawing/2014/main" id="{10D855B0-E852-4E10-8128-F9073DE0F25A}"/>
              </a:ext>
            </a:extLst>
          </p:cNvPr>
          <p:cNvCxnSpPr>
            <a:cxnSpLocks/>
          </p:cNvCxnSpPr>
          <p:nvPr/>
        </p:nvCxnSpPr>
        <p:spPr>
          <a:xfrm flipV="1">
            <a:off x="7562453" y="2954598"/>
            <a:ext cx="162757" cy="86549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13">
            <a:extLst>
              <a:ext uri="{FF2B5EF4-FFF2-40B4-BE49-F238E27FC236}">
                <a16:creationId xmlns:a16="http://schemas.microsoft.com/office/drawing/2014/main" id="{C401FE14-62BF-49BB-A86D-90288A475775}"/>
              </a:ext>
            </a:extLst>
          </p:cNvPr>
          <p:cNvCxnSpPr>
            <a:cxnSpLocks/>
          </p:cNvCxnSpPr>
          <p:nvPr/>
        </p:nvCxnSpPr>
        <p:spPr>
          <a:xfrm>
            <a:off x="7484866" y="2783998"/>
            <a:ext cx="238797" cy="84498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13">
            <a:extLst>
              <a:ext uri="{FF2B5EF4-FFF2-40B4-BE49-F238E27FC236}">
                <a16:creationId xmlns:a16="http://schemas.microsoft.com/office/drawing/2014/main" id="{7F93F8AE-7E6A-4A79-8C57-650159FB2D13}"/>
              </a:ext>
            </a:extLst>
          </p:cNvPr>
          <p:cNvCxnSpPr>
            <a:cxnSpLocks/>
          </p:cNvCxnSpPr>
          <p:nvPr/>
        </p:nvCxnSpPr>
        <p:spPr>
          <a:xfrm flipV="1">
            <a:off x="8018459" y="2795833"/>
            <a:ext cx="301594" cy="116766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13">
            <a:extLst>
              <a:ext uri="{FF2B5EF4-FFF2-40B4-BE49-F238E27FC236}">
                <a16:creationId xmlns:a16="http://schemas.microsoft.com/office/drawing/2014/main" id="{DADFFC45-B28C-4A75-97D2-24CBB23DBB8A}"/>
              </a:ext>
            </a:extLst>
          </p:cNvPr>
          <p:cNvCxnSpPr>
            <a:cxnSpLocks/>
          </p:cNvCxnSpPr>
          <p:nvPr/>
        </p:nvCxnSpPr>
        <p:spPr>
          <a:xfrm>
            <a:off x="8008132" y="2919953"/>
            <a:ext cx="197911" cy="115707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13">
            <a:extLst>
              <a:ext uri="{FF2B5EF4-FFF2-40B4-BE49-F238E27FC236}">
                <a16:creationId xmlns:a16="http://schemas.microsoft.com/office/drawing/2014/main" id="{DE8DCDCA-5210-4D76-BDF2-8B72C143B613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8596208" y="2887932"/>
            <a:ext cx="291077" cy="116602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13">
            <a:extLst>
              <a:ext uri="{FF2B5EF4-FFF2-40B4-BE49-F238E27FC236}">
                <a16:creationId xmlns:a16="http://schemas.microsoft.com/office/drawing/2014/main" id="{9A8D9EB2-983B-4CDE-86C1-3C44667AF619}"/>
              </a:ext>
            </a:extLst>
          </p:cNvPr>
          <p:cNvCxnSpPr>
            <a:cxnSpLocks/>
          </p:cNvCxnSpPr>
          <p:nvPr/>
        </p:nvCxnSpPr>
        <p:spPr>
          <a:xfrm>
            <a:off x="8651788" y="2759752"/>
            <a:ext cx="231760" cy="54887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13">
            <a:extLst>
              <a:ext uri="{FF2B5EF4-FFF2-40B4-BE49-F238E27FC236}">
                <a16:creationId xmlns:a16="http://schemas.microsoft.com/office/drawing/2014/main" id="{BEF6F3F8-3A89-47D0-B618-F6B2A7B0583C}"/>
              </a:ext>
            </a:extLst>
          </p:cNvPr>
          <p:cNvCxnSpPr>
            <a:cxnSpLocks/>
          </p:cNvCxnSpPr>
          <p:nvPr/>
        </p:nvCxnSpPr>
        <p:spPr>
          <a:xfrm>
            <a:off x="8857394" y="2747211"/>
            <a:ext cx="26154" cy="257323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mollusk&#10;&#10;Description automatically generated">
            <a:extLst>
              <a:ext uri="{FF2B5EF4-FFF2-40B4-BE49-F238E27FC236}">
                <a16:creationId xmlns:a16="http://schemas.microsoft.com/office/drawing/2014/main" id="{8E348A12-134A-488D-9F42-EF76EA8457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-14573" r="39152" b="-8374"/>
          <a:stretch/>
        </p:blipFill>
        <p:spPr>
          <a:xfrm>
            <a:off x="9607086" y="2431894"/>
            <a:ext cx="326365" cy="310831"/>
          </a:xfrm>
          <a:prstGeom prst="rect">
            <a:avLst/>
          </a:prstGeom>
        </p:spPr>
      </p:pic>
      <p:pic>
        <p:nvPicPr>
          <p:cNvPr id="43" name="Picture 42" descr="A picture containing mollusk&#10;&#10;Description automatically generated">
            <a:extLst>
              <a:ext uri="{FF2B5EF4-FFF2-40B4-BE49-F238E27FC236}">
                <a16:creationId xmlns:a16="http://schemas.microsoft.com/office/drawing/2014/main" id="{D5E3345B-09E5-43CD-8246-3D5518E89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-14573" r="39152" b="-8374"/>
          <a:stretch/>
        </p:blipFill>
        <p:spPr>
          <a:xfrm>
            <a:off x="7306366" y="2589687"/>
            <a:ext cx="326365" cy="310831"/>
          </a:xfrm>
          <a:prstGeom prst="rect">
            <a:avLst/>
          </a:prstGeom>
        </p:spPr>
      </p:pic>
      <p:pic>
        <p:nvPicPr>
          <p:cNvPr id="44" name="Picture 43" descr="A picture containing mollusk&#10;&#10;Description automatically generated">
            <a:extLst>
              <a:ext uri="{FF2B5EF4-FFF2-40B4-BE49-F238E27FC236}">
                <a16:creationId xmlns:a16="http://schemas.microsoft.com/office/drawing/2014/main" id="{16E702EB-341B-4023-8519-10217F4484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-14573" r="39152" b="-8374"/>
          <a:stretch/>
        </p:blipFill>
        <p:spPr>
          <a:xfrm>
            <a:off x="4776369" y="2559252"/>
            <a:ext cx="326365" cy="310831"/>
          </a:xfrm>
          <a:prstGeom prst="rect">
            <a:avLst/>
          </a:prstGeom>
        </p:spPr>
      </p:pic>
      <p:pic>
        <p:nvPicPr>
          <p:cNvPr id="45" name="Picture 44" descr="A picture containing mollusk&#10;&#10;Description automatically generated">
            <a:extLst>
              <a:ext uri="{FF2B5EF4-FFF2-40B4-BE49-F238E27FC236}">
                <a16:creationId xmlns:a16="http://schemas.microsoft.com/office/drawing/2014/main" id="{1CB25E2C-B890-4295-830E-D631E9199C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-14573" r="39152" b="-8374"/>
          <a:stretch/>
        </p:blipFill>
        <p:spPr>
          <a:xfrm>
            <a:off x="3335167" y="2489550"/>
            <a:ext cx="498049" cy="474343"/>
          </a:xfrm>
          <a:prstGeom prst="rect">
            <a:avLst/>
          </a:prstGeom>
        </p:spPr>
      </p:pic>
      <p:sp>
        <p:nvSpPr>
          <p:cNvPr id="46" name="Title 4">
            <a:extLst>
              <a:ext uri="{FF2B5EF4-FFF2-40B4-BE49-F238E27FC236}">
                <a16:creationId xmlns:a16="http://schemas.microsoft.com/office/drawing/2014/main" id="{95B31A7F-1D48-4E29-99ED-A23B775987AF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</a:t>
            </a:r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01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126B6CB-2A56-4279-ADBD-0D1AE35CF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9" t="14959" r="11976" b="63379"/>
          <a:stretch/>
        </p:blipFill>
        <p:spPr>
          <a:xfrm>
            <a:off x="0" y="1569431"/>
            <a:ext cx="12192000" cy="2178783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21920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Main Street Frontage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F2CF5A-9461-4847-8CDB-8BFD5E447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99" y="3901440"/>
            <a:ext cx="10921971" cy="2956560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Vehicle Area Location (33.266.130.C.3.b)</a:t>
            </a:r>
          </a:p>
          <a:p>
            <a:pPr lvl="2"/>
            <a:r>
              <a:rPr lang="en-US" sz="1467" dirty="0"/>
              <a:t>No more than 50% of the frontage on a transit street can be used as vehicle area.</a:t>
            </a:r>
          </a:p>
          <a:p>
            <a:pPr lvl="1"/>
            <a:r>
              <a:rPr lang="en-US" sz="2000" dirty="0"/>
              <a:t>Pedestrian Enhanced Street (33.526.280)</a:t>
            </a:r>
          </a:p>
          <a:p>
            <a:pPr lvl="2"/>
            <a:r>
              <a:rPr lang="en-US" sz="1467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75% of the building must extend to the lot line or within 12 feet with Active uses</a:t>
            </a:r>
          </a:p>
          <a:p>
            <a:pPr lvl="2"/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 the continuity of the pedestrian environment</a:t>
            </a:r>
          </a:p>
          <a:p>
            <a:pPr lvl="2"/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Maintain an urban character by pedestrian oriented, active ground level uses</a:t>
            </a:r>
          </a:p>
          <a:p>
            <a:pPr lvl="2"/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Strengthen the relationship between the active uses and the pedestrian environment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Remediation</a:t>
            </a:r>
          </a:p>
          <a:p>
            <a:pPr lvl="2"/>
            <a:r>
              <a:rPr lang="en-US" sz="1600" dirty="0">
                <a:solidFill>
                  <a:srgbClr val="FFC000"/>
                </a:solidFill>
              </a:rPr>
              <a:t>Locate Open Area to provide exceptional pedestrian experience</a:t>
            </a:r>
            <a:br>
              <a:rPr lang="en-US" sz="1600" dirty="0">
                <a:solidFill>
                  <a:srgbClr val="FFC000"/>
                </a:solidFill>
              </a:rPr>
            </a:b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03B231-1774-4A15-931D-B8FD00DDDF36}"/>
              </a:ext>
            </a:extLst>
          </p:cNvPr>
          <p:cNvSpPr/>
          <p:nvPr/>
        </p:nvSpPr>
        <p:spPr>
          <a:xfrm>
            <a:off x="6615111" y="3047999"/>
            <a:ext cx="823913" cy="45719"/>
          </a:xfrm>
          <a:prstGeom prst="roundRect">
            <a:avLst/>
          </a:prstGeom>
          <a:solidFill>
            <a:srgbClr val="00B050">
              <a:alpha val="49804"/>
            </a:srgbClr>
          </a:solidFill>
          <a:ln>
            <a:noFill/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746B2B-AC7A-41ED-91B6-7138A06CB886}"/>
              </a:ext>
            </a:extLst>
          </p:cNvPr>
          <p:cNvSpPr/>
          <p:nvPr/>
        </p:nvSpPr>
        <p:spPr>
          <a:xfrm>
            <a:off x="7305673" y="2925668"/>
            <a:ext cx="233366" cy="45719"/>
          </a:xfrm>
          <a:prstGeom prst="roundRect">
            <a:avLst/>
          </a:prstGeom>
          <a:solidFill>
            <a:srgbClr val="00B050">
              <a:alpha val="49804"/>
            </a:srgbClr>
          </a:solidFill>
          <a:ln>
            <a:noFill/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08EA0E-0638-4C16-B101-6E70274EF064}"/>
              </a:ext>
            </a:extLst>
          </p:cNvPr>
          <p:cNvSpPr/>
          <p:nvPr/>
        </p:nvSpPr>
        <p:spPr>
          <a:xfrm>
            <a:off x="2114550" y="2590245"/>
            <a:ext cx="1281112" cy="45719"/>
          </a:xfrm>
          <a:prstGeom prst="roundRect">
            <a:avLst/>
          </a:prstGeom>
          <a:solidFill>
            <a:srgbClr val="FF0000">
              <a:alpha val="49804"/>
            </a:srgbClr>
          </a:solidFill>
          <a:ln>
            <a:noFill/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550B9A9-DF79-4AF3-BFE5-46498A7C11DB}"/>
              </a:ext>
            </a:extLst>
          </p:cNvPr>
          <p:cNvSpPr/>
          <p:nvPr/>
        </p:nvSpPr>
        <p:spPr>
          <a:xfrm>
            <a:off x="5760242" y="3047998"/>
            <a:ext cx="823913" cy="45719"/>
          </a:xfrm>
          <a:prstGeom prst="roundRect">
            <a:avLst/>
          </a:prstGeom>
          <a:solidFill>
            <a:srgbClr val="00B050">
              <a:alpha val="49804"/>
            </a:srgbClr>
          </a:solidFill>
          <a:ln>
            <a:noFill/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BEB2BDB-0AEF-4086-9C0E-B51A5B672AD1}"/>
              </a:ext>
            </a:extLst>
          </p:cNvPr>
          <p:cNvSpPr/>
          <p:nvPr/>
        </p:nvSpPr>
        <p:spPr>
          <a:xfrm>
            <a:off x="8417715" y="3042280"/>
            <a:ext cx="373860" cy="45719"/>
          </a:xfrm>
          <a:prstGeom prst="roundRect">
            <a:avLst/>
          </a:prstGeom>
          <a:solidFill>
            <a:srgbClr val="00B050">
              <a:alpha val="49804"/>
            </a:srgbClr>
          </a:solidFill>
          <a:ln>
            <a:noFill/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F9181-6CB2-4759-969C-CDDBD961020E}"/>
              </a:ext>
            </a:extLst>
          </p:cNvPr>
          <p:cNvSpPr txBox="1"/>
          <p:nvPr/>
        </p:nvSpPr>
        <p:spPr>
          <a:xfrm>
            <a:off x="9328380" y="2480537"/>
            <a:ext cx="89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54’-0” Open Area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A27388A5-70DB-4B92-A488-AE0C52B63C02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028799-2B6B-4108-98F5-993C33EE02EE}"/>
              </a:ext>
            </a:extLst>
          </p:cNvPr>
          <p:cNvGrpSpPr/>
          <p:nvPr/>
        </p:nvGrpSpPr>
        <p:grpSpPr>
          <a:xfrm rot="5400000">
            <a:off x="8789394" y="2472952"/>
            <a:ext cx="457753" cy="692338"/>
            <a:chOff x="7424738" y="2199183"/>
            <a:chExt cx="1409700" cy="69233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A5361FF-C489-4EB2-A8A8-EC927816C87D}"/>
                </a:ext>
              </a:extLst>
            </p:cNvPr>
            <p:cNvCxnSpPr>
              <a:cxnSpLocks/>
            </p:cNvCxnSpPr>
            <p:nvPr/>
          </p:nvCxnSpPr>
          <p:spPr>
            <a:xfrm>
              <a:off x="7424738" y="2338387"/>
              <a:ext cx="1409700" cy="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12BD268-324A-4E6E-9588-89F035ED4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4738" y="2199183"/>
              <a:ext cx="0" cy="668934"/>
            </a:xfrm>
            <a:prstGeom prst="line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25AA31-0F47-4965-BDD1-D7E45B13AA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4438" y="2222587"/>
              <a:ext cx="0" cy="668934"/>
            </a:xfrm>
            <a:prstGeom prst="line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BF36219-4E0E-4607-9D65-6350E4EF31F5}"/>
              </a:ext>
            </a:extLst>
          </p:cNvPr>
          <p:cNvGrpSpPr/>
          <p:nvPr/>
        </p:nvGrpSpPr>
        <p:grpSpPr>
          <a:xfrm>
            <a:off x="1636340" y="1617451"/>
            <a:ext cx="255958" cy="1077261"/>
            <a:chOff x="7424738" y="2199183"/>
            <a:chExt cx="1409700" cy="69233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DB13691-7157-4964-A4F1-A1EA5229A8BE}"/>
                </a:ext>
              </a:extLst>
            </p:cNvPr>
            <p:cNvCxnSpPr>
              <a:cxnSpLocks/>
            </p:cNvCxnSpPr>
            <p:nvPr/>
          </p:nvCxnSpPr>
          <p:spPr>
            <a:xfrm>
              <a:off x="7424738" y="2338387"/>
              <a:ext cx="1409700" cy="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3616877-AD1B-4E2C-8F92-DF6BD40A6D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4738" y="2199183"/>
              <a:ext cx="0" cy="668934"/>
            </a:xfrm>
            <a:prstGeom prst="line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5E1CBD7-3054-476A-89B0-115006A5B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4438" y="2222587"/>
              <a:ext cx="0" cy="668934"/>
            </a:xfrm>
            <a:prstGeom prst="line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0CE909-5B27-477F-8A17-158C9262133A}"/>
              </a:ext>
            </a:extLst>
          </p:cNvPr>
          <p:cNvGrpSpPr/>
          <p:nvPr/>
        </p:nvGrpSpPr>
        <p:grpSpPr>
          <a:xfrm>
            <a:off x="3712717" y="2054230"/>
            <a:ext cx="2057432" cy="988045"/>
            <a:chOff x="7424738" y="2199183"/>
            <a:chExt cx="1409700" cy="692338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7EFE0FA-A9C4-4285-B687-0ED7DA0E686A}"/>
                </a:ext>
              </a:extLst>
            </p:cNvPr>
            <p:cNvCxnSpPr>
              <a:cxnSpLocks/>
            </p:cNvCxnSpPr>
            <p:nvPr/>
          </p:nvCxnSpPr>
          <p:spPr>
            <a:xfrm>
              <a:off x="7424738" y="2338387"/>
              <a:ext cx="1409700" cy="0"/>
            </a:xfrm>
            <a:prstGeom prst="straightConnector1">
              <a:avLst/>
            </a:prstGeom>
            <a:ln w="12700" cmpd="sng">
              <a:solidFill>
                <a:srgbClr val="0070C0"/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1814B8F-94A8-4B46-83A8-4498C0603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4738" y="2199183"/>
              <a:ext cx="0" cy="668934"/>
            </a:xfrm>
            <a:prstGeom prst="line">
              <a:avLst/>
            </a:prstGeom>
            <a:ln w="12700" cmpd="sng">
              <a:solidFill>
                <a:srgbClr val="0070C0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843C1C1-3D86-4051-9288-48592B71E4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4438" y="2222587"/>
              <a:ext cx="0" cy="668934"/>
            </a:xfrm>
            <a:prstGeom prst="line">
              <a:avLst/>
            </a:prstGeom>
            <a:ln w="12700" cmpd="sng">
              <a:solidFill>
                <a:srgbClr val="0070C0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99515972-58BA-4F49-B42C-F8F7DD6B05A3}"/>
              </a:ext>
            </a:extLst>
          </p:cNvPr>
          <p:cNvSpPr txBox="1"/>
          <p:nvPr/>
        </p:nvSpPr>
        <p:spPr>
          <a:xfrm>
            <a:off x="4540807" y="197087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31%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195FE21-D56C-470A-B388-4F7858744DCA}"/>
              </a:ext>
            </a:extLst>
          </p:cNvPr>
          <p:cNvGrpSpPr/>
          <p:nvPr/>
        </p:nvGrpSpPr>
        <p:grpSpPr>
          <a:xfrm>
            <a:off x="6578856" y="2071267"/>
            <a:ext cx="45719" cy="979984"/>
            <a:chOff x="7424738" y="2199183"/>
            <a:chExt cx="1409700" cy="692338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8997C77-E909-4C5D-9FD3-E2FAAC738DB9}"/>
                </a:ext>
              </a:extLst>
            </p:cNvPr>
            <p:cNvCxnSpPr>
              <a:cxnSpLocks/>
            </p:cNvCxnSpPr>
            <p:nvPr/>
          </p:nvCxnSpPr>
          <p:spPr>
            <a:xfrm>
              <a:off x="7424738" y="2338387"/>
              <a:ext cx="1409700" cy="0"/>
            </a:xfrm>
            <a:prstGeom prst="straightConnector1">
              <a:avLst/>
            </a:prstGeom>
            <a:ln w="12700" cmpd="sng">
              <a:solidFill>
                <a:srgbClr val="0070C0"/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5BEAD4D-EBD9-4A3D-B783-8EC3653FB3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4738" y="2199183"/>
              <a:ext cx="0" cy="668934"/>
            </a:xfrm>
            <a:prstGeom prst="line">
              <a:avLst/>
            </a:prstGeom>
            <a:ln w="12700" cmpd="sng">
              <a:solidFill>
                <a:srgbClr val="0070C0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EDE9A4B-7EC1-42FC-B38F-92468E5558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4438" y="2222587"/>
              <a:ext cx="0" cy="668934"/>
            </a:xfrm>
            <a:prstGeom prst="line">
              <a:avLst/>
            </a:prstGeom>
            <a:ln w="12700" cmpd="sng">
              <a:solidFill>
                <a:srgbClr val="0070C0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5D4BAB6-7504-4E77-B0CD-B0B3119C3C61}"/>
              </a:ext>
            </a:extLst>
          </p:cNvPr>
          <p:cNvGrpSpPr/>
          <p:nvPr/>
        </p:nvGrpSpPr>
        <p:grpSpPr>
          <a:xfrm>
            <a:off x="7530590" y="2054703"/>
            <a:ext cx="899141" cy="979984"/>
            <a:chOff x="7424738" y="2199183"/>
            <a:chExt cx="1409700" cy="692338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C99325E-F49D-49F5-A123-AF2921F19183}"/>
                </a:ext>
              </a:extLst>
            </p:cNvPr>
            <p:cNvCxnSpPr>
              <a:cxnSpLocks/>
            </p:cNvCxnSpPr>
            <p:nvPr/>
          </p:nvCxnSpPr>
          <p:spPr>
            <a:xfrm>
              <a:off x="7424738" y="2338387"/>
              <a:ext cx="1409700" cy="0"/>
            </a:xfrm>
            <a:prstGeom prst="straightConnector1">
              <a:avLst/>
            </a:prstGeom>
            <a:ln w="12700" cmpd="sng">
              <a:solidFill>
                <a:srgbClr val="0070C0"/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E95F9BA-D889-4A49-B00F-A56DBE5E1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4738" y="2199183"/>
              <a:ext cx="0" cy="668934"/>
            </a:xfrm>
            <a:prstGeom prst="line">
              <a:avLst/>
            </a:prstGeom>
            <a:ln w="12700" cmpd="sng">
              <a:solidFill>
                <a:srgbClr val="0070C0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9659389-DE3F-4A26-89D7-DFCEF4DF6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4438" y="2222587"/>
              <a:ext cx="0" cy="668934"/>
            </a:xfrm>
            <a:prstGeom prst="line">
              <a:avLst/>
            </a:prstGeom>
            <a:ln w="12700" cmpd="sng">
              <a:solidFill>
                <a:srgbClr val="0070C0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F762CCB-DF25-41B4-A475-51468BAF814C}"/>
              </a:ext>
            </a:extLst>
          </p:cNvPr>
          <p:cNvSpPr txBox="1"/>
          <p:nvPr/>
        </p:nvSpPr>
        <p:spPr>
          <a:xfrm>
            <a:off x="7791166" y="194396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17%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E8AAA6E-F06F-42BE-A322-D982AE1F6428}"/>
              </a:ext>
            </a:extLst>
          </p:cNvPr>
          <p:cNvSpPr txBox="1"/>
          <p:nvPr/>
        </p:nvSpPr>
        <p:spPr>
          <a:xfrm>
            <a:off x="6662976" y="1974053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1%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6D6855A-BF14-4BD3-A778-E1AA1A42DE68}"/>
              </a:ext>
            </a:extLst>
          </p:cNvPr>
          <p:cNvSpPr txBox="1"/>
          <p:nvPr/>
        </p:nvSpPr>
        <p:spPr>
          <a:xfrm>
            <a:off x="8486725" y="1941851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= 49%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F01210E-8DD5-49E6-BF15-C8962A500E5D}"/>
              </a:ext>
            </a:extLst>
          </p:cNvPr>
          <p:cNvSpPr txBox="1"/>
          <p:nvPr/>
        </p:nvSpPr>
        <p:spPr>
          <a:xfrm>
            <a:off x="9109133" y="1941850"/>
            <a:ext cx="2213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VISIBLE VEHICLE AREA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6DD549A-409D-4C52-A0AF-2870863DDE5E}"/>
              </a:ext>
            </a:extLst>
          </p:cNvPr>
          <p:cNvSpPr txBox="1"/>
          <p:nvPr/>
        </p:nvSpPr>
        <p:spPr>
          <a:xfrm>
            <a:off x="1161218" y="154887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74636A8-3189-4CB9-8682-27BEC0C5728F}"/>
              </a:ext>
            </a:extLst>
          </p:cNvPr>
          <p:cNvSpPr txBox="1"/>
          <p:nvPr/>
        </p:nvSpPr>
        <p:spPr>
          <a:xfrm>
            <a:off x="4012446" y="1562490"/>
            <a:ext cx="575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OF BUILDING FACE AT LOT LINE FOR BUILDING AND ACTIVE USE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4446D-F8C9-4DF7-B9B3-F227BA303F24}"/>
              </a:ext>
            </a:extLst>
          </p:cNvPr>
          <p:cNvSpPr/>
          <p:nvPr/>
        </p:nvSpPr>
        <p:spPr>
          <a:xfrm>
            <a:off x="1647078" y="2588612"/>
            <a:ext cx="236927" cy="79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74DB995-B7D7-4065-B2F5-BB18F88D86A1}"/>
              </a:ext>
            </a:extLst>
          </p:cNvPr>
          <p:cNvCxnSpPr>
            <a:cxnSpLocks/>
          </p:cNvCxnSpPr>
          <p:nvPr/>
        </p:nvCxnSpPr>
        <p:spPr>
          <a:xfrm>
            <a:off x="2117243" y="1830069"/>
            <a:ext cx="1259389" cy="0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5E60688-D0E2-424B-BE64-590E3F748D0B}"/>
              </a:ext>
            </a:extLst>
          </p:cNvPr>
          <p:cNvCxnSpPr>
            <a:cxnSpLocks/>
          </p:cNvCxnSpPr>
          <p:nvPr/>
        </p:nvCxnSpPr>
        <p:spPr>
          <a:xfrm flipV="1">
            <a:off x="2117243" y="1623849"/>
            <a:ext cx="0" cy="990973"/>
          </a:xfrm>
          <a:prstGeom prst="line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49E5F4D-B5A4-4CC9-A9A7-B7544392DBEC}"/>
              </a:ext>
            </a:extLst>
          </p:cNvPr>
          <p:cNvCxnSpPr>
            <a:cxnSpLocks/>
          </p:cNvCxnSpPr>
          <p:nvPr/>
        </p:nvCxnSpPr>
        <p:spPr>
          <a:xfrm flipV="1">
            <a:off x="3376632" y="1658520"/>
            <a:ext cx="0" cy="990973"/>
          </a:xfrm>
          <a:prstGeom prst="line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AE976D31-2EC4-401F-AEBE-89A85820BDA7}"/>
              </a:ext>
            </a:extLst>
          </p:cNvPr>
          <p:cNvSpPr txBox="1"/>
          <p:nvPr/>
        </p:nvSpPr>
        <p:spPr>
          <a:xfrm>
            <a:off x="2546579" y="154887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65%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87F8E98-3291-4C53-AB32-31397B9C10AD}"/>
              </a:ext>
            </a:extLst>
          </p:cNvPr>
          <p:cNvSpPr txBox="1"/>
          <p:nvPr/>
        </p:nvSpPr>
        <p:spPr>
          <a:xfrm>
            <a:off x="7544460" y="3065139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FFC000"/>
                </a:solidFill>
              </a:rPr>
              <a:t>Poss. Food </a:t>
            </a:r>
          </a:p>
          <a:p>
            <a:r>
              <a:rPr lang="en-US" sz="800" b="1" dirty="0">
                <a:solidFill>
                  <a:srgbClr val="FFC000"/>
                </a:solidFill>
              </a:rPr>
              <a:t>Trucks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410C327-BE80-4F5B-A6DB-28BA617DFB30}"/>
              </a:ext>
            </a:extLst>
          </p:cNvPr>
          <p:cNvSpPr txBox="1"/>
          <p:nvPr/>
        </p:nvSpPr>
        <p:spPr>
          <a:xfrm>
            <a:off x="217498" y="2036457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22’-0” ACTIVE USE</a:t>
            </a:r>
          </a:p>
          <a:p>
            <a:r>
              <a:rPr lang="en-US" sz="800" b="1" dirty="0">
                <a:solidFill>
                  <a:srgbClr val="FF0000"/>
                </a:solidFill>
              </a:rPr>
              <a:t>AT SETBACK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8F19AE0-8813-48D3-80CB-4FBD5B8060CC}"/>
              </a:ext>
            </a:extLst>
          </p:cNvPr>
          <p:cNvCxnSpPr>
            <a:cxnSpLocks/>
            <a:stCxn id="4" idx="1"/>
            <a:endCxn id="92" idx="3"/>
          </p:cNvCxnSpPr>
          <p:nvPr/>
        </p:nvCxnSpPr>
        <p:spPr>
          <a:xfrm flipH="1" flipV="1">
            <a:off x="1335112" y="2205734"/>
            <a:ext cx="311966" cy="422820"/>
          </a:xfrm>
          <a:prstGeom prst="line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B26CAF83-2C5E-46EB-81E1-3463CD298CA1}"/>
              </a:ext>
            </a:extLst>
          </p:cNvPr>
          <p:cNvSpPr txBox="1"/>
          <p:nvPr/>
        </p:nvSpPr>
        <p:spPr>
          <a:xfrm>
            <a:off x="3488159" y="1569430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=75%</a:t>
            </a:r>
          </a:p>
        </p:txBody>
      </p:sp>
    </p:spTree>
    <p:extLst>
      <p:ext uri="{BB962C8B-B14F-4D97-AF65-F5344CB8AC3E}">
        <p14:creationId xmlns:p14="http://schemas.microsoft.com/office/powerpoint/2010/main" val="3158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id="{8801A447-2579-42D0-8594-D8D24D3DE7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8920" r="7880" b="62012"/>
          <a:stretch/>
        </p:blipFill>
        <p:spPr>
          <a:xfrm>
            <a:off x="-91440" y="1394871"/>
            <a:ext cx="12283440" cy="1714496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4F71DDC-298A-4A8F-88C2-2F13745DC100}"/>
              </a:ext>
            </a:extLst>
          </p:cNvPr>
          <p:cNvSpPr/>
          <p:nvPr/>
        </p:nvSpPr>
        <p:spPr>
          <a:xfrm>
            <a:off x="2117804" y="1665808"/>
            <a:ext cx="2997521" cy="1105986"/>
          </a:xfrm>
          <a:prstGeom prst="roundRect">
            <a:avLst/>
          </a:prstGeom>
          <a:solidFill>
            <a:schemeClr val="accent6">
              <a:alpha val="50196"/>
            </a:schemeClr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1376396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Open Area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36C46E-F370-4EC2-A780-F304962622F7}"/>
              </a:ext>
            </a:extLst>
          </p:cNvPr>
          <p:cNvSpPr/>
          <p:nvPr/>
        </p:nvSpPr>
        <p:spPr>
          <a:xfrm>
            <a:off x="83820" y="1665806"/>
            <a:ext cx="1950720" cy="1105982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A5D7DA-3C87-4966-AB7A-3C67B113CD65}"/>
              </a:ext>
            </a:extLst>
          </p:cNvPr>
          <p:cNvSpPr txBox="1"/>
          <p:nvPr/>
        </p:nvSpPr>
        <p:spPr>
          <a:xfrm>
            <a:off x="348242" y="1906023"/>
            <a:ext cx="149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BUILDING PLAZA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C17708-6E21-4B9F-90BB-39FC3929556E}"/>
              </a:ext>
            </a:extLst>
          </p:cNvPr>
          <p:cNvSpPr/>
          <p:nvPr/>
        </p:nvSpPr>
        <p:spPr>
          <a:xfrm>
            <a:off x="9042206" y="1665806"/>
            <a:ext cx="2997521" cy="1105988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196"/>
            </a:schemeClr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424DB9-DDC0-4E1C-8293-FDC6A8F11CFE}"/>
              </a:ext>
            </a:extLst>
          </p:cNvPr>
          <p:cNvSpPr/>
          <p:nvPr/>
        </p:nvSpPr>
        <p:spPr>
          <a:xfrm>
            <a:off x="5198589" y="1665807"/>
            <a:ext cx="3757769" cy="1105988"/>
          </a:xfrm>
          <a:prstGeom prst="roundRect">
            <a:avLst/>
          </a:prstGeom>
          <a:solidFill>
            <a:srgbClr val="92D050">
              <a:alpha val="50196"/>
            </a:srgbClr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C9AD0B-7544-4B94-8181-E7CB8A485B9E}"/>
              </a:ext>
            </a:extLst>
          </p:cNvPr>
          <p:cNvSpPr txBox="1"/>
          <p:nvPr/>
        </p:nvSpPr>
        <p:spPr>
          <a:xfrm>
            <a:off x="9921859" y="1893461"/>
            <a:ext cx="134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MARKET / SEATING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A0D2AA-1B79-490D-AE3D-E2347A7223A5}"/>
              </a:ext>
            </a:extLst>
          </p:cNvPr>
          <p:cNvSpPr/>
          <p:nvPr/>
        </p:nvSpPr>
        <p:spPr>
          <a:xfrm>
            <a:off x="5150564" y="2998669"/>
            <a:ext cx="52470" cy="1761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5D1B30-84E5-4E83-B3D1-2BB1E3E6D15A}"/>
              </a:ext>
            </a:extLst>
          </p:cNvPr>
          <p:cNvSpPr txBox="1"/>
          <p:nvPr/>
        </p:nvSpPr>
        <p:spPr>
          <a:xfrm>
            <a:off x="16924" y="3140688"/>
            <a:ext cx="210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Traffic calming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Campus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Activated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Connection to Retail / Café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Bus 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93BF57-E45E-4169-AD13-D441CC04A666}"/>
              </a:ext>
            </a:extLst>
          </p:cNvPr>
          <p:cNvSpPr txBox="1"/>
          <p:nvPr/>
        </p:nvSpPr>
        <p:spPr>
          <a:xfrm>
            <a:off x="1838955" y="5361592"/>
            <a:ext cx="10200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C000"/>
                </a:solidFill>
              </a:rPr>
              <a:t>Healing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Increased landscape density and berms to provide visual buffer to parking along SE Main)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Seasonal interest throughout all gardens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Adaptive plantings for ease of maintenance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E66EDC-C2F9-4730-8F6A-0BECEDC19D4B}"/>
              </a:ext>
            </a:extLst>
          </p:cNvPr>
          <p:cNvSpPr txBox="1"/>
          <p:nvPr/>
        </p:nvSpPr>
        <p:spPr>
          <a:xfrm>
            <a:off x="5273913" y="3176654"/>
            <a:ext cx="2980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Staff and Patient Respite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Destination for patients and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Private and group seating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C29637-1F2C-47FF-8470-B6E786F52DC9}"/>
              </a:ext>
            </a:extLst>
          </p:cNvPr>
          <p:cNvSpPr txBox="1"/>
          <p:nvPr/>
        </p:nvSpPr>
        <p:spPr>
          <a:xfrm>
            <a:off x="9069951" y="3153696"/>
            <a:ext cx="28629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C000"/>
                </a:solidFill>
              </a:rPr>
              <a:t>Vendor market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C000"/>
                </a:solidFill>
              </a:rPr>
              <a:t>Food truck access at parking 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Central location for Adventist Hospital campus and MOB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FFF04E-232E-4CF4-931C-A67B32DC3907}"/>
              </a:ext>
            </a:extLst>
          </p:cNvPr>
          <p:cNvSpPr/>
          <p:nvPr/>
        </p:nvSpPr>
        <p:spPr>
          <a:xfrm>
            <a:off x="9017481" y="2968189"/>
            <a:ext cx="52470" cy="1761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358F5C-D256-40FB-9F7E-F3887128C7DE}"/>
              </a:ext>
            </a:extLst>
          </p:cNvPr>
          <p:cNvSpPr/>
          <p:nvPr/>
        </p:nvSpPr>
        <p:spPr>
          <a:xfrm>
            <a:off x="2117804" y="3054658"/>
            <a:ext cx="52470" cy="1761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2F500E-4563-499F-9C00-BE1E5DFA862F}"/>
              </a:ext>
            </a:extLst>
          </p:cNvPr>
          <p:cNvSpPr txBox="1"/>
          <p:nvPr/>
        </p:nvSpPr>
        <p:spPr>
          <a:xfrm>
            <a:off x="2259330" y="3167110"/>
            <a:ext cx="2855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Activated Hard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Extended Building Gatherings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Private and group activities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C13042-D658-423F-A193-E29377F8D606}"/>
              </a:ext>
            </a:extLst>
          </p:cNvPr>
          <p:cNvSpPr txBox="1"/>
          <p:nvPr/>
        </p:nvSpPr>
        <p:spPr>
          <a:xfrm>
            <a:off x="6343182" y="1906023"/>
            <a:ext cx="134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RESPITE</a:t>
            </a:r>
          </a:p>
          <a:p>
            <a:r>
              <a:rPr lang="en-US" b="1" dirty="0"/>
              <a:t>GARDEN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31C1C1-F4A8-434F-B26D-5AC312049B28}"/>
              </a:ext>
            </a:extLst>
          </p:cNvPr>
          <p:cNvSpPr txBox="1"/>
          <p:nvPr/>
        </p:nvSpPr>
        <p:spPr>
          <a:xfrm>
            <a:off x="3034322" y="1813147"/>
            <a:ext cx="1349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PUBLIC</a:t>
            </a:r>
          </a:p>
          <a:p>
            <a:r>
              <a:rPr lang="en-US" b="1" dirty="0"/>
              <a:t>ACTIVITY</a:t>
            </a:r>
          </a:p>
          <a:p>
            <a:r>
              <a:rPr lang="en-US" b="1" dirty="0"/>
              <a:t>ZONE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CFAF660-8955-4687-BB83-B2C01BA6FBBC}"/>
              </a:ext>
            </a:extLst>
          </p:cNvPr>
          <p:cNvSpPr/>
          <p:nvPr/>
        </p:nvSpPr>
        <p:spPr>
          <a:xfrm>
            <a:off x="5341008" y="2947270"/>
            <a:ext cx="1852533" cy="143089"/>
          </a:xfrm>
          <a:prstGeom prst="roundRect">
            <a:avLst/>
          </a:prstGeom>
          <a:solidFill>
            <a:srgbClr val="4F7921">
              <a:alpha val="49804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BUFFER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D088FE1-7406-4421-9A40-DAE4D88E33D3}"/>
              </a:ext>
            </a:extLst>
          </p:cNvPr>
          <p:cNvSpPr/>
          <p:nvPr/>
        </p:nvSpPr>
        <p:spPr>
          <a:xfrm>
            <a:off x="7282245" y="2947270"/>
            <a:ext cx="1735236" cy="151400"/>
          </a:xfrm>
          <a:prstGeom prst="roundRect">
            <a:avLst/>
          </a:prstGeom>
          <a:solidFill>
            <a:srgbClr val="4F7921">
              <a:alpha val="49804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BUFFER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1188B5E-0104-427E-AB8D-C9EACEA4E133}"/>
              </a:ext>
            </a:extLst>
          </p:cNvPr>
          <p:cNvSpPr/>
          <p:nvPr/>
        </p:nvSpPr>
        <p:spPr>
          <a:xfrm>
            <a:off x="9206578" y="2939658"/>
            <a:ext cx="1428905" cy="159012"/>
          </a:xfrm>
          <a:prstGeom prst="roundRect">
            <a:avLst/>
          </a:prstGeom>
          <a:solidFill>
            <a:srgbClr val="4F7921">
              <a:alpha val="49804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BUFFER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C0AC8DD-B252-410C-907E-25ADCF19D9EE}"/>
              </a:ext>
            </a:extLst>
          </p:cNvPr>
          <p:cNvSpPr/>
          <p:nvPr/>
        </p:nvSpPr>
        <p:spPr>
          <a:xfrm>
            <a:off x="11330940" y="2939658"/>
            <a:ext cx="772357" cy="169709"/>
          </a:xfrm>
          <a:prstGeom prst="roundRect">
            <a:avLst/>
          </a:prstGeom>
          <a:solidFill>
            <a:srgbClr val="4F7921">
              <a:alpha val="49804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BUFFER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9F9E6CC1-942D-4B18-A2BC-9F68AF08FE6E}"/>
              </a:ext>
            </a:extLst>
          </p:cNvPr>
          <p:cNvSpPr/>
          <p:nvPr/>
        </p:nvSpPr>
        <p:spPr>
          <a:xfrm rot="5400000">
            <a:off x="6862436" y="163745"/>
            <a:ext cx="318990" cy="9930657"/>
          </a:xfrm>
          <a:prstGeom prst="rightBrace">
            <a:avLst>
              <a:gd name="adj1" fmla="val 8333"/>
              <a:gd name="adj2" fmla="val 93534"/>
            </a:avLst>
          </a:prstGeom>
          <a:ln w="38100" cmpd="sng">
            <a:solidFill>
              <a:srgbClr val="FFC000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13">
            <a:extLst>
              <a:ext uri="{FF2B5EF4-FFF2-40B4-BE49-F238E27FC236}">
                <a16:creationId xmlns:a16="http://schemas.microsoft.com/office/drawing/2014/main" id="{E6BF4AD8-785A-4E36-B967-C070815DB339}"/>
              </a:ext>
            </a:extLst>
          </p:cNvPr>
          <p:cNvCxnSpPr>
            <a:cxnSpLocks/>
          </p:cNvCxnSpPr>
          <p:nvPr/>
        </p:nvCxnSpPr>
        <p:spPr>
          <a:xfrm flipV="1">
            <a:off x="2852037" y="2259615"/>
            <a:ext cx="1642500" cy="648216"/>
          </a:xfrm>
          <a:prstGeom prst="straightConnector1">
            <a:avLst/>
          </a:prstGeom>
          <a:ln w="3175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3">
            <a:extLst>
              <a:ext uri="{FF2B5EF4-FFF2-40B4-BE49-F238E27FC236}">
                <a16:creationId xmlns:a16="http://schemas.microsoft.com/office/drawing/2014/main" id="{D082851F-0ACE-4D0F-A4AD-E3672D9D61A0}"/>
              </a:ext>
            </a:extLst>
          </p:cNvPr>
          <p:cNvCxnSpPr>
            <a:cxnSpLocks/>
          </p:cNvCxnSpPr>
          <p:nvPr/>
        </p:nvCxnSpPr>
        <p:spPr>
          <a:xfrm>
            <a:off x="4465892" y="2259615"/>
            <a:ext cx="791660" cy="317027"/>
          </a:xfrm>
          <a:prstGeom prst="straightConnector1">
            <a:avLst/>
          </a:prstGeom>
          <a:ln w="3175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3">
            <a:extLst>
              <a:ext uri="{FF2B5EF4-FFF2-40B4-BE49-F238E27FC236}">
                <a16:creationId xmlns:a16="http://schemas.microsoft.com/office/drawing/2014/main" id="{7AECCD3E-E2EC-4336-98A7-B3C583FAD46F}"/>
              </a:ext>
            </a:extLst>
          </p:cNvPr>
          <p:cNvCxnSpPr>
            <a:cxnSpLocks/>
          </p:cNvCxnSpPr>
          <p:nvPr/>
        </p:nvCxnSpPr>
        <p:spPr>
          <a:xfrm flipV="1">
            <a:off x="5257552" y="2442636"/>
            <a:ext cx="543831" cy="134006"/>
          </a:xfrm>
          <a:prstGeom prst="straightConnector1">
            <a:avLst/>
          </a:prstGeom>
          <a:ln w="3175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13">
            <a:extLst>
              <a:ext uri="{FF2B5EF4-FFF2-40B4-BE49-F238E27FC236}">
                <a16:creationId xmlns:a16="http://schemas.microsoft.com/office/drawing/2014/main" id="{1D2215AC-26B6-4FB7-9539-BF55E2A62728}"/>
              </a:ext>
            </a:extLst>
          </p:cNvPr>
          <p:cNvCxnSpPr>
            <a:cxnSpLocks/>
          </p:cNvCxnSpPr>
          <p:nvPr/>
        </p:nvCxnSpPr>
        <p:spPr>
          <a:xfrm flipV="1">
            <a:off x="5801383" y="2224425"/>
            <a:ext cx="904291" cy="218211"/>
          </a:xfrm>
          <a:prstGeom prst="straightConnector1">
            <a:avLst/>
          </a:prstGeom>
          <a:ln w="3175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3">
            <a:extLst>
              <a:ext uri="{FF2B5EF4-FFF2-40B4-BE49-F238E27FC236}">
                <a16:creationId xmlns:a16="http://schemas.microsoft.com/office/drawing/2014/main" id="{5092DA33-DA98-4D89-9489-D6B02F84A6E3}"/>
              </a:ext>
            </a:extLst>
          </p:cNvPr>
          <p:cNvCxnSpPr>
            <a:cxnSpLocks/>
          </p:cNvCxnSpPr>
          <p:nvPr/>
        </p:nvCxnSpPr>
        <p:spPr>
          <a:xfrm>
            <a:off x="6705674" y="2217431"/>
            <a:ext cx="2224812" cy="322361"/>
          </a:xfrm>
          <a:prstGeom prst="straightConnector1">
            <a:avLst/>
          </a:prstGeom>
          <a:ln w="3175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3">
            <a:extLst>
              <a:ext uri="{FF2B5EF4-FFF2-40B4-BE49-F238E27FC236}">
                <a16:creationId xmlns:a16="http://schemas.microsoft.com/office/drawing/2014/main" id="{94B13FF7-1FF7-41BD-BDE7-577EBE1047FA}"/>
              </a:ext>
            </a:extLst>
          </p:cNvPr>
          <p:cNvCxnSpPr>
            <a:cxnSpLocks/>
          </p:cNvCxnSpPr>
          <p:nvPr/>
        </p:nvCxnSpPr>
        <p:spPr>
          <a:xfrm flipV="1">
            <a:off x="9224963" y="1855477"/>
            <a:ext cx="817025" cy="587159"/>
          </a:xfrm>
          <a:prstGeom prst="straightConnector1">
            <a:avLst/>
          </a:prstGeom>
          <a:ln w="3175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13">
            <a:extLst>
              <a:ext uri="{FF2B5EF4-FFF2-40B4-BE49-F238E27FC236}">
                <a16:creationId xmlns:a16="http://schemas.microsoft.com/office/drawing/2014/main" id="{BF3F017C-C0A5-4680-B9F0-723A11234E91}"/>
              </a:ext>
            </a:extLst>
          </p:cNvPr>
          <p:cNvCxnSpPr>
            <a:cxnSpLocks/>
          </p:cNvCxnSpPr>
          <p:nvPr/>
        </p:nvCxnSpPr>
        <p:spPr>
          <a:xfrm flipV="1">
            <a:off x="8930486" y="2454777"/>
            <a:ext cx="294477" cy="99614"/>
          </a:xfrm>
          <a:prstGeom prst="straightConnector1">
            <a:avLst/>
          </a:prstGeom>
          <a:ln w="3175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3">
            <a:extLst>
              <a:ext uri="{FF2B5EF4-FFF2-40B4-BE49-F238E27FC236}">
                <a16:creationId xmlns:a16="http://schemas.microsoft.com/office/drawing/2014/main" id="{48E70563-8BAC-4101-8169-96254965BFB7}"/>
              </a:ext>
            </a:extLst>
          </p:cNvPr>
          <p:cNvCxnSpPr>
            <a:cxnSpLocks/>
          </p:cNvCxnSpPr>
          <p:nvPr/>
        </p:nvCxnSpPr>
        <p:spPr>
          <a:xfrm>
            <a:off x="10041988" y="1836651"/>
            <a:ext cx="1997739" cy="0"/>
          </a:xfrm>
          <a:prstGeom prst="straightConnector1">
            <a:avLst/>
          </a:prstGeom>
          <a:ln w="3175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3">
            <a:extLst>
              <a:ext uri="{FF2B5EF4-FFF2-40B4-BE49-F238E27FC236}">
                <a16:creationId xmlns:a16="http://schemas.microsoft.com/office/drawing/2014/main" id="{CF00D3F1-4ADA-482D-B305-37733785874B}"/>
              </a:ext>
            </a:extLst>
          </p:cNvPr>
          <p:cNvCxnSpPr>
            <a:cxnSpLocks/>
          </p:cNvCxnSpPr>
          <p:nvPr/>
        </p:nvCxnSpPr>
        <p:spPr>
          <a:xfrm>
            <a:off x="854298" y="2907831"/>
            <a:ext cx="1997739" cy="0"/>
          </a:xfrm>
          <a:prstGeom prst="straightConnector1">
            <a:avLst/>
          </a:prstGeom>
          <a:ln w="31750" cmpd="sng">
            <a:solidFill>
              <a:srgbClr val="FFC00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itle 4">
            <a:extLst>
              <a:ext uri="{FF2B5EF4-FFF2-40B4-BE49-F238E27FC236}">
                <a16:creationId xmlns:a16="http://schemas.microsoft.com/office/drawing/2014/main" id="{763687BB-A5E7-4320-A353-F789923BAE09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6</a:t>
            </a:r>
          </a:p>
        </p:txBody>
      </p:sp>
    </p:spTree>
    <p:extLst>
      <p:ext uri="{BB962C8B-B14F-4D97-AF65-F5344CB8AC3E}">
        <p14:creationId xmlns:p14="http://schemas.microsoft.com/office/powerpoint/2010/main" val="259852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1623609-AF2F-4FC8-919B-120C9200B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5101" r="2633" b="17784"/>
          <a:stretch/>
        </p:blipFill>
        <p:spPr>
          <a:xfrm>
            <a:off x="14514" y="8847"/>
            <a:ext cx="12896419" cy="6820125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Vicinity Plan</a:t>
            </a:r>
          </a:p>
        </p:txBody>
      </p:sp>
    </p:spTree>
    <p:extLst>
      <p:ext uri="{BB962C8B-B14F-4D97-AF65-F5344CB8AC3E}">
        <p14:creationId xmlns:p14="http://schemas.microsoft.com/office/powerpoint/2010/main" val="39147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21920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Area Qualities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ree&#10;&#10;Description generated with very high confidence">
            <a:extLst>
              <a:ext uri="{FF2B5EF4-FFF2-40B4-BE49-F238E27FC236}">
                <a16:creationId xmlns:a16="http://schemas.microsoft.com/office/drawing/2014/main" id="{96F38424-9737-4A63-AD70-662A937A6F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2"/>
          <a:stretch/>
        </p:blipFill>
        <p:spPr>
          <a:xfrm>
            <a:off x="1522771" y="1569432"/>
            <a:ext cx="8860094" cy="52840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1087CF-8BA8-4ACC-A41E-C828C843B3A6}"/>
              </a:ext>
            </a:extLst>
          </p:cNvPr>
          <p:cNvSpPr/>
          <p:nvPr/>
        </p:nvSpPr>
        <p:spPr>
          <a:xfrm>
            <a:off x="-1" y="1569432"/>
            <a:ext cx="1522771" cy="52885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E02C2-5060-4F19-B5BA-F16FCDB613D7}"/>
              </a:ext>
            </a:extLst>
          </p:cNvPr>
          <p:cNvSpPr/>
          <p:nvPr/>
        </p:nvSpPr>
        <p:spPr>
          <a:xfrm>
            <a:off x="10382865" y="1569431"/>
            <a:ext cx="1809135" cy="52885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352B1DF2-6413-4B9D-BDAB-8CE603277FFA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</a:t>
            </a:r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6834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49E28AF-1B96-4AAC-925F-54CC77DE8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14959" r="11976" b="32582"/>
          <a:stretch/>
        </p:blipFill>
        <p:spPr>
          <a:xfrm>
            <a:off x="0" y="1569431"/>
            <a:ext cx="12192000" cy="527625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4">
            <a:extLst>
              <a:ext uri="{FF2B5EF4-FFF2-40B4-BE49-F238E27FC236}">
                <a16:creationId xmlns:a16="http://schemas.microsoft.com/office/drawing/2014/main" id="{61A731D1-87E9-4460-AE42-887ACDD38490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1376396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 Vision – 536 housing units</a:t>
            </a:r>
          </a:p>
        </p:txBody>
      </p:sp>
      <p:pic>
        <p:nvPicPr>
          <p:cNvPr id="17" name="Picture 16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A7104FDA-45AA-469F-B60F-C520ED743581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t="48452" r="42530" b="17361"/>
          <a:stretch/>
        </p:blipFill>
        <p:spPr>
          <a:xfrm>
            <a:off x="1531998" y="4643373"/>
            <a:ext cx="4238071" cy="18033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8A0DA1-174A-4D68-8649-C0E522056E8E}"/>
              </a:ext>
            </a:extLst>
          </p:cNvPr>
          <p:cNvSpPr txBox="1"/>
          <p:nvPr/>
        </p:nvSpPr>
        <p:spPr>
          <a:xfrm>
            <a:off x="2105660" y="2990994"/>
            <a:ext cx="140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Proposed M.O.B.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AB66F5F-1610-493A-8A7F-6319BC9B1FC5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48DC62-3BD5-4D83-A8E7-BCCAFF9D5913}"/>
              </a:ext>
            </a:extLst>
          </p:cNvPr>
          <p:cNvSpPr/>
          <p:nvPr/>
        </p:nvSpPr>
        <p:spPr>
          <a:xfrm>
            <a:off x="1747344" y="4749801"/>
            <a:ext cx="3656505" cy="14400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BCB887-6E2E-471E-9C5C-829F59C98295}"/>
              </a:ext>
            </a:extLst>
          </p:cNvPr>
          <p:cNvSpPr txBox="1"/>
          <p:nvPr/>
        </p:nvSpPr>
        <p:spPr>
          <a:xfrm>
            <a:off x="2405163" y="5239010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Future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4 Story Structured Parking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7FCE69-A241-45B1-AC22-1CB96E33589F}"/>
              </a:ext>
            </a:extLst>
          </p:cNvPr>
          <p:cNvSpPr/>
          <p:nvPr/>
        </p:nvSpPr>
        <p:spPr>
          <a:xfrm>
            <a:off x="5746750" y="2990994"/>
            <a:ext cx="3041650" cy="70535"/>
          </a:xfrm>
          <a:prstGeom prst="rect">
            <a:avLst/>
          </a:prstGeom>
          <a:solidFill>
            <a:srgbClr val="A8A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437528-0EF7-4808-9F59-587697CC2716}"/>
              </a:ext>
            </a:extLst>
          </p:cNvPr>
          <p:cNvSpPr/>
          <p:nvPr/>
        </p:nvSpPr>
        <p:spPr>
          <a:xfrm>
            <a:off x="5769770" y="3061598"/>
            <a:ext cx="3018630" cy="1129402"/>
          </a:xfrm>
          <a:custGeom>
            <a:avLst/>
            <a:gdLst>
              <a:gd name="connsiteX0" fmla="*/ 0 w 3018330"/>
              <a:gd name="connsiteY0" fmla="*/ 0 h 1129402"/>
              <a:gd name="connsiteX1" fmla="*/ 3018330 w 3018330"/>
              <a:gd name="connsiteY1" fmla="*/ 0 h 1129402"/>
              <a:gd name="connsiteX2" fmla="*/ 3018330 w 3018330"/>
              <a:gd name="connsiteY2" fmla="*/ 1129402 h 1129402"/>
              <a:gd name="connsiteX3" fmla="*/ 0 w 3018330"/>
              <a:gd name="connsiteY3" fmla="*/ 1129402 h 1129402"/>
              <a:gd name="connsiteX4" fmla="*/ 0 w 3018330"/>
              <a:gd name="connsiteY4" fmla="*/ 0 h 1129402"/>
              <a:gd name="connsiteX0" fmla="*/ 0 w 3018330"/>
              <a:gd name="connsiteY0" fmla="*/ 0 h 1129402"/>
              <a:gd name="connsiteX1" fmla="*/ 3018330 w 3018330"/>
              <a:gd name="connsiteY1" fmla="*/ 0 h 1129402"/>
              <a:gd name="connsiteX2" fmla="*/ 3018330 w 3018330"/>
              <a:gd name="connsiteY2" fmla="*/ 1129402 h 1129402"/>
              <a:gd name="connsiteX3" fmla="*/ 0 w 3018330"/>
              <a:gd name="connsiteY3" fmla="*/ 1129402 h 1129402"/>
              <a:gd name="connsiteX4" fmla="*/ 2080 w 3018330"/>
              <a:gd name="connsiteY4" fmla="*/ 462652 h 1129402"/>
              <a:gd name="connsiteX5" fmla="*/ 0 w 3018330"/>
              <a:gd name="connsiteY5" fmla="*/ 0 h 1129402"/>
              <a:gd name="connsiteX0" fmla="*/ 223757 w 3242087"/>
              <a:gd name="connsiteY0" fmla="*/ 0 h 1129402"/>
              <a:gd name="connsiteX1" fmla="*/ 3242087 w 3242087"/>
              <a:gd name="connsiteY1" fmla="*/ 0 h 1129402"/>
              <a:gd name="connsiteX2" fmla="*/ 3242087 w 3242087"/>
              <a:gd name="connsiteY2" fmla="*/ 1129402 h 1129402"/>
              <a:gd name="connsiteX3" fmla="*/ 223757 w 3242087"/>
              <a:gd name="connsiteY3" fmla="*/ 1129402 h 1129402"/>
              <a:gd name="connsiteX4" fmla="*/ 223456 w 3242087"/>
              <a:gd name="connsiteY4" fmla="*/ 557902 h 1129402"/>
              <a:gd name="connsiteX5" fmla="*/ 225837 w 3242087"/>
              <a:gd name="connsiteY5" fmla="*/ 462652 h 1129402"/>
              <a:gd name="connsiteX6" fmla="*/ 223757 w 3242087"/>
              <a:gd name="connsiteY6" fmla="*/ 0 h 1129402"/>
              <a:gd name="connsiteX0" fmla="*/ 223757 w 3242087"/>
              <a:gd name="connsiteY0" fmla="*/ 0 h 1129402"/>
              <a:gd name="connsiteX1" fmla="*/ 3242087 w 3242087"/>
              <a:gd name="connsiteY1" fmla="*/ 0 h 1129402"/>
              <a:gd name="connsiteX2" fmla="*/ 3242087 w 3242087"/>
              <a:gd name="connsiteY2" fmla="*/ 1129402 h 1129402"/>
              <a:gd name="connsiteX3" fmla="*/ 223757 w 3242087"/>
              <a:gd name="connsiteY3" fmla="*/ 1129402 h 1129402"/>
              <a:gd name="connsiteX4" fmla="*/ 223456 w 3242087"/>
              <a:gd name="connsiteY4" fmla="*/ 557902 h 1129402"/>
              <a:gd name="connsiteX5" fmla="*/ 223457 w 3242087"/>
              <a:gd name="connsiteY5" fmla="*/ 517421 h 1129402"/>
              <a:gd name="connsiteX6" fmla="*/ 225837 w 3242087"/>
              <a:gd name="connsiteY6" fmla="*/ 462652 h 1129402"/>
              <a:gd name="connsiteX7" fmla="*/ 223757 w 3242087"/>
              <a:gd name="connsiteY7" fmla="*/ 0 h 1129402"/>
              <a:gd name="connsiteX0" fmla="*/ 489 w 3018819"/>
              <a:gd name="connsiteY0" fmla="*/ 0 h 1129402"/>
              <a:gd name="connsiteX1" fmla="*/ 3018819 w 3018819"/>
              <a:gd name="connsiteY1" fmla="*/ 0 h 1129402"/>
              <a:gd name="connsiteX2" fmla="*/ 3018819 w 3018819"/>
              <a:gd name="connsiteY2" fmla="*/ 1129402 h 1129402"/>
              <a:gd name="connsiteX3" fmla="*/ 489 w 3018819"/>
              <a:gd name="connsiteY3" fmla="*/ 1129402 h 1129402"/>
              <a:gd name="connsiteX4" fmla="*/ 188 w 3018819"/>
              <a:gd name="connsiteY4" fmla="*/ 557902 h 1129402"/>
              <a:gd name="connsiteX5" fmla="*/ 189 w 3018819"/>
              <a:gd name="connsiteY5" fmla="*/ 517421 h 1129402"/>
              <a:gd name="connsiteX6" fmla="*/ 2569 w 3018819"/>
              <a:gd name="connsiteY6" fmla="*/ 462652 h 1129402"/>
              <a:gd name="connsiteX7" fmla="*/ 489 w 3018819"/>
              <a:gd name="connsiteY7" fmla="*/ 0 h 1129402"/>
              <a:gd name="connsiteX0" fmla="*/ 224464 w 3242794"/>
              <a:gd name="connsiteY0" fmla="*/ 0 h 1129402"/>
              <a:gd name="connsiteX1" fmla="*/ 3242794 w 3242794"/>
              <a:gd name="connsiteY1" fmla="*/ 0 h 1129402"/>
              <a:gd name="connsiteX2" fmla="*/ 3242794 w 3242794"/>
              <a:gd name="connsiteY2" fmla="*/ 1129402 h 1129402"/>
              <a:gd name="connsiteX3" fmla="*/ 224464 w 3242794"/>
              <a:gd name="connsiteY3" fmla="*/ 1129402 h 1129402"/>
              <a:gd name="connsiteX4" fmla="*/ 221783 w 3242794"/>
              <a:gd name="connsiteY4" fmla="*/ 617433 h 1129402"/>
              <a:gd name="connsiteX5" fmla="*/ 224163 w 3242794"/>
              <a:gd name="connsiteY5" fmla="*/ 557902 h 1129402"/>
              <a:gd name="connsiteX6" fmla="*/ 224164 w 3242794"/>
              <a:gd name="connsiteY6" fmla="*/ 517421 h 1129402"/>
              <a:gd name="connsiteX7" fmla="*/ 226544 w 3242794"/>
              <a:gd name="connsiteY7" fmla="*/ 462652 h 1129402"/>
              <a:gd name="connsiteX8" fmla="*/ 224464 w 3242794"/>
              <a:gd name="connsiteY8" fmla="*/ 0 h 1129402"/>
              <a:gd name="connsiteX0" fmla="*/ 2682 w 3021012"/>
              <a:gd name="connsiteY0" fmla="*/ 0 h 1129402"/>
              <a:gd name="connsiteX1" fmla="*/ 3021012 w 3021012"/>
              <a:gd name="connsiteY1" fmla="*/ 0 h 1129402"/>
              <a:gd name="connsiteX2" fmla="*/ 3021012 w 3021012"/>
              <a:gd name="connsiteY2" fmla="*/ 1129402 h 1129402"/>
              <a:gd name="connsiteX3" fmla="*/ 2682 w 3021012"/>
              <a:gd name="connsiteY3" fmla="*/ 1129402 h 1129402"/>
              <a:gd name="connsiteX4" fmla="*/ 1 w 3021012"/>
              <a:gd name="connsiteY4" fmla="*/ 617433 h 1129402"/>
              <a:gd name="connsiteX5" fmla="*/ 2381 w 3021012"/>
              <a:gd name="connsiteY5" fmla="*/ 557902 h 1129402"/>
              <a:gd name="connsiteX6" fmla="*/ 2382 w 3021012"/>
              <a:gd name="connsiteY6" fmla="*/ 517421 h 1129402"/>
              <a:gd name="connsiteX7" fmla="*/ 4762 w 3021012"/>
              <a:gd name="connsiteY7" fmla="*/ 462652 h 1129402"/>
              <a:gd name="connsiteX8" fmla="*/ 2682 w 3021012"/>
              <a:gd name="connsiteY8" fmla="*/ 0 h 1129402"/>
              <a:gd name="connsiteX0" fmla="*/ 489 w 3018819"/>
              <a:gd name="connsiteY0" fmla="*/ 0 h 1129402"/>
              <a:gd name="connsiteX1" fmla="*/ 3018819 w 3018819"/>
              <a:gd name="connsiteY1" fmla="*/ 0 h 1129402"/>
              <a:gd name="connsiteX2" fmla="*/ 3018819 w 3018819"/>
              <a:gd name="connsiteY2" fmla="*/ 1129402 h 1129402"/>
              <a:gd name="connsiteX3" fmla="*/ 489 w 3018819"/>
              <a:gd name="connsiteY3" fmla="*/ 1129402 h 1129402"/>
              <a:gd name="connsiteX4" fmla="*/ 189 w 3018819"/>
              <a:gd name="connsiteY4" fmla="*/ 660296 h 1129402"/>
              <a:gd name="connsiteX5" fmla="*/ 188 w 3018819"/>
              <a:gd name="connsiteY5" fmla="*/ 557902 h 1129402"/>
              <a:gd name="connsiteX6" fmla="*/ 189 w 3018819"/>
              <a:gd name="connsiteY6" fmla="*/ 517421 h 1129402"/>
              <a:gd name="connsiteX7" fmla="*/ 2569 w 3018819"/>
              <a:gd name="connsiteY7" fmla="*/ 462652 h 1129402"/>
              <a:gd name="connsiteX8" fmla="*/ 489 w 3018819"/>
              <a:gd name="connsiteY8" fmla="*/ 0 h 1129402"/>
              <a:gd name="connsiteX0" fmla="*/ 489 w 3018819"/>
              <a:gd name="connsiteY0" fmla="*/ 0 h 1129402"/>
              <a:gd name="connsiteX1" fmla="*/ 3018819 w 3018819"/>
              <a:gd name="connsiteY1" fmla="*/ 0 h 1129402"/>
              <a:gd name="connsiteX2" fmla="*/ 3018819 w 3018819"/>
              <a:gd name="connsiteY2" fmla="*/ 1129402 h 1129402"/>
              <a:gd name="connsiteX3" fmla="*/ 489 w 3018819"/>
              <a:gd name="connsiteY3" fmla="*/ 1129402 h 1129402"/>
              <a:gd name="connsiteX4" fmla="*/ 189 w 3018819"/>
              <a:gd name="connsiteY4" fmla="*/ 660296 h 1129402"/>
              <a:gd name="connsiteX5" fmla="*/ 188 w 3018819"/>
              <a:gd name="connsiteY5" fmla="*/ 557902 h 1129402"/>
              <a:gd name="connsiteX6" fmla="*/ 59721 w 3018819"/>
              <a:gd name="connsiteY6" fmla="*/ 474558 h 1129402"/>
              <a:gd name="connsiteX7" fmla="*/ 2569 w 3018819"/>
              <a:gd name="connsiteY7" fmla="*/ 462652 h 1129402"/>
              <a:gd name="connsiteX8" fmla="*/ 489 w 3018819"/>
              <a:gd name="connsiteY8" fmla="*/ 0 h 1129402"/>
              <a:gd name="connsiteX0" fmla="*/ 489 w 3018819"/>
              <a:gd name="connsiteY0" fmla="*/ 0 h 1129402"/>
              <a:gd name="connsiteX1" fmla="*/ 3018819 w 3018819"/>
              <a:gd name="connsiteY1" fmla="*/ 0 h 1129402"/>
              <a:gd name="connsiteX2" fmla="*/ 3018819 w 3018819"/>
              <a:gd name="connsiteY2" fmla="*/ 1129402 h 1129402"/>
              <a:gd name="connsiteX3" fmla="*/ 489 w 3018819"/>
              <a:gd name="connsiteY3" fmla="*/ 1129402 h 1129402"/>
              <a:gd name="connsiteX4" fmla="*/ 189 w 3018819"/>
              <a:gd name="connsiteY4" fmla="*/ 660296 h 1129402"/>
              <a:gd name="connsiteX5" fmla="*/ 188 w 3018819"/>
              <a:gd name="connsiteY5" fmla="*/ 557902 h 1129402"/>
              <a:gd name="connsiteX6" fmla="*/ 59721 w 3018819"/>
              <a:gd name="connsiteY6" fmla="*/ 474558 h 1129402"/>
              <a:gd name="connsiteX7" fmla="*/ 2569 w 3018819"/>
              <a:gd name="connsiteY7" fmla="*/ 462652 h 1129402"/>
              <a:gd name="connsiteX8" fmla="*/ 489 w 3018819"/>
              <a:gd name="connsiteY8" fmla="*/ 0 h 1129402"/>
              <a:gd name="connsiteX0" fmla="*/ 489 w 3018819"/>
              <a:gd name="connsiteY0" fmla="*/ 0 h 1129402"/>
              <a:gd name="connsiteX1" fmla="*/ 3018819 w 3018819"/>
              <a:gd name="connsiteY1" fmla="*/ 0 h 1129402"/>
              <a:gd name="connsiteX2" fmla="*/ 3018819 w 3018819"/>
              <a:gd name="connsiteY2" fmla="*/ 1129402 h 1129402"/>
              <a:gd name="connsiteX3" fmla="*/ 489 w 3018819"/>
              <a:gd name="connsiteY3" fmla="*/ 1129402 h 1129402"/>
              <a:gd name="connsiteX4" fmla="*/ 189 w 3018819"/>
              <a:gd name="connsiteY4" fmla="*/ 660296 h 1129402"/>
              <a:gd name="connsiteX5" fmla="*/ 188 w 3018819"/>
              <a:gd name="connsiteY5" fmla="*/ 557902 h 1129402"/>
              <a:gd name="connsiteX6" fmla="*/ 59721 w 3018819"/>
              <a:gd name="connsiteY6" fmla="*/ 474558 h 1129402"/>
              <a:gd name="connsiteX7" fmla="*/ 2569 w 3018819"/>
              <a:gd name="connsiteY7" fmla="*/ 462652 h 1129402"/>
              <a:gd name="connsiteX8" fmla="*/ 489 w 3018819"/>
              <a:gd name="connsiteY8" fmla="*/ 0 h 1129402"/>
              <a:gd name="connsiteX0" fmla="*/ 301 w 3018631"/>
              <a:gd name="connsiteY0" fmla="*/ 0 h 1129402"/>
              <a:gd name="connsiteX1" fmla="*/ 3018631 w 3018631"/>
              <a:gd name="connsiteY1" fmla="*/ 0 h 1129402"/>
              <a:gd name="connsiteX2" fmla="*/ 3018631 w 3018631"/>
              <a:gd name="connsiteY2" fmla="*/ 1129402 h 1129402"/>
              <a:gd name="connsiteX3" fmla="*/ 301 w 3018631"/>
              <a:gd name="connsiteY3" fmla="*/ 1129402 h 1129402"/>
              <a:gd name="connsiteX4" fmla="*/ 1 w 3018631"/>
              <a:gd name="connsiteY4" fmla="*/ 660296 h 1129402"/>
              <a:gd name="connsiteX5" fmla="*/ 0 w 3018631"/>
              <a:gd name="connsiteY5" fmla="*/ 557902 h 1129402"/>
              <a:gd name="connsiteX6" fmla="*/ 59533 w 3018631"/>
              <a:gd name="connsiteY6" fmla="*/ 474558 h 1129402"/>
              <a:gd name="connsiteX7" fmla="*/ 2381 w 3018631"/>
              <a:gd name="connsiteY7" fmla="*/ 462652 h 1129402"/>
              <a:gd name="connsiteX8" fmla="*/ 301 w 3018631"/>
              <a:gd name="connsiteY8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8630 w 3018630"/>
              <a:gd name="connsiteY2" fmla="*/ 1129402 h 1129402"/>
              <a:gd name="connsiteX3" fmla="*/ 300 w 3018630"/>
              <a:gd name="connsiteY3" fmla="*/ 1129402 h 1129402"/>
              <a:gd name="connsiteX4" fmla="*/ 0 w 3018630"/>
              <a:gd name="connsiteY4" fmla="*/ 660296 h 1129402"/>
              <a:gd name="connsiteX5" fmla="*/ 78580 w 3018630"/>
              <a:gd name="connsiteY5" fmla="*/ 648390 h 1129402"/>
              <a:gd name="connsiteX6" fmla="*/ 59532 w 3018630"/>
              <a:gd name="connsiteY6" fmla="*/ 474558 h 1129402"/>
              <a:gd name="connsiteX7" fmla="*/ 2380 w 3018630"/>
              <a:gd name="connsiteY7" fmla="*/ 462652 h 1129402"/>
              <a:gd name="connsiteX8" fmla="*/ 300 w 3018630"/>
              <a:gd name="connsiteY8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8630 w 3018630"/>
              <a:gd name="connsiteY2" fmla="*/ 1129402 h 1129402"/>
              <a:gd name="connsiteX3" fmla="*/ 300 w 3018630"/>
              <a:gd name="connsiteY3" fmla="*/ 1129402 h 1129402"/>
              <a:gd name="connsiteX4" fmla="*/ 0 w 3018630"/>
              <a:gd name="connsiteY4" fmla="*/ 660296 h 1129402"/>
              <a:gd name="connsiteX5" fmla="*/ 78580 w 3018630"/>
              <a:gd name="connsiteY5" fmla="*/ 648390 h 1129402"/>
              <a:gd name="connsiteX6" fmla="*/ 59532 w 3018630"/>
              <a:gd name="connsiteY6" fmla="*/ 474558 h 1129402"/>
              <a:gd name="connsiteX7" fmla="*/ 2380 w 3018630"/>
              <a:gd name="connsiteY7" fmla="*/ 462652 h 1129402"/>
              <a:gd name="connsiteX8" fmla="*/ 300 w 3018630"/>
              <a:gd name="connsiteY8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8630 w 3018630"/>
              <a:gd name="connsiteY2" fmla="*/ 1129402 h 1129402"/>
              <a:gd name="connsiteX3" fmla="*/ 300 w 3018630"/>
              <a:gd name="connsiteY3" fmla="*/ 1129402 h 1129402"/>
              <a:gd name="connsiteX4" fmla="*/ 0 w 3018630"/>
              <a:gd name="connsiteY4" fmla="*/ 660296 h 1129402"/>
              <a:gd name="connsiteX5" fmla="*/ 45243 w 3018630"/>
              <a:gd name="connsiteY5" fmla="*/ 662678 h 1129402"/>
              <a:gd name="connsiteX6" fmla="*/ 59532 w 3018630"/>
              <a:gd name="connsiteY6" fmla="*/ 474558 h 1129402"/>
              <a:gd name="connsiteX7" fmla="*/ 2380 w 3018630"/>
              <a:gd name="connsiteY7" fmla="*/ 462652 h 1129402"/>
              <a:gd name="connsiteX8" fmla="*/ 300 w 3018630"/>
              <a:gd name="connsiteY8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8630 w 3018630"/>
              <a:gd name="connsiteY2" fmla="*/ 1129402 h 1129402"/>
              <a:gd name="connsiteX3" fmla="*/ 300 w 3018630"/>
              <a:gd name="connsiteY3" fmla="*/ 1129402 h 1129402"/>
              <a:gd name="connsiteX4" fmla="*/ 0 w 3018630"/>
              <a:gd name="connsiteY4" fmla="*/ 660296 h 1129402"/>
              <a:gd name="connsiteX5" fmla="*/ 45243 w 3018630"/>
              <a:gd name="connsiteY5" fmla="*/ 662678 h 1129402"/>
              <a:gd name="connsiteX6" fmla="*/ 52389 w 3018630"/>
              <a:gd name="connsiteY6" fmla="*/ 465033 h 1129402"/>
              <a:gd name="connsiteX7" fmla="*/ 2380 w 3018630"/>
              <a:gd name="connsiteY7" fmla="*/ 462652 h 1129402"/>
              <a:gd name="connsiteX8" fmla="*/ 300 w 3018630"/>
              <a:gd name="connsiteY8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3018630 w 3018630"/>
              <a:gd name="connsiteY3" fmla="*/ 1129402 h 1129402"/>
              <a:gd name="connsiteX4" fmla="*/ 300 w 3018630"/>
              <a:gd name="connsiteY4" fmla="*/ 1129402 h 1129402"/>
              <a:gd name="connsiteX5" fmla="*/ 0 w 3018630"/>
              <a:gd name="connsiteY5" fmla="*/ 660296 h 1129402"/>
              <a:gd name="connsiteX6" fmla="*/ 45243 w 3018630"/>
              <a:gd name="connsiteY6" fmla="*/ 662678 h 1129402"/>
              <a:gd name="connsiteX7" fmla="*/ 52389 w 3018630"/>
              <a:gd name="connsiteY7" fmla="*/ 465033 h 1129402"/>
              <a:gd name="connsiteX8" fmla="*/ 2380 w 3018630"/>
              <a:gd name="connsiteY8" fmla="*/ 462652 h 1129402"/>
              <a:gd name="connsiteX9" fmla="*/ 300 w 3018630"/>
              <a:gd name="connsiteY9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3014661 w 3018630"/>
              <a:gd name="connsiteY3" fmla="*/ 610290 h 1129402"/>
              <a:gd name="connsiteX4" fmla="*/ 3018630 w 3018630"/>
              <a:gd name="connsiteY4" fmla="*/ 1129402 h 1129402"/>
              <a:gd name="connsiteX5" fmla="*/ 300 w 3018630"/>
              <a:gd name="connsiteY5" fmla="*/ 1129402 h 1129402"/>
              <a:gd name="connsiteX6" fmla="*/ 0 w 3018630"/>
              <a:gd name="connsiteY6" fmla="*/ 660296 h 1129402"/>
              <a:gd name="connsiteX7" fmla="*/ 45243 w 3018630"/>
              <a:gd name="connsiteY7" fmla="*/ 662678 h 1129402"/>
              <a:gd name="connsiteX8" fmla="*/ 52389 w 3018630"/>
              <a:gd name="connsiteY8" fmla="*/ 465033 h 1129402"/>
              <a:gd name="connsiteX9" fmla="*/ 2380 w 3018630"/>
              <a:gd name="connsiteY9" fmla="*/ 462652 h 1129402"/>
              <a:gd name="connsiteX10" fmla="*/ 300 w 3018630"/>
              <a:gd name="connsiteY10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3012280 w 3018630"/>
              <a:gd name="connsiteY3" fmla="*/ 519802 h 1129402"/>
              <a:gd name="connsiteX4" fmla="*/ 3014661 w 3018630"/>
              <a:gd name="connsiteY4" fmla="*/ 610290 h 1129402"/>
              <a:gd name="connsiteX5" fmla="*/ 3018630 w 3018630"/>
              <a:gd name="connsiteY5" fmla="*/ 1129402 h 1129402"/>
              <a:gd name="connsiteX6" fmla="*/ 300 w 3018630"/>
              <a:gd name="connsiteY6" fmla="*/ 1129402 h 1129402"/>
              <a:gd name="connsiteX7" fmla="*/ 0 w 3018630"/>
              <a:gd name="connsiteY7" fmla="*/ 660296 h 1129402"/>
              <a:gd name="connsiteX8" fmla="*/ 45243 w 3018630"/>
              <a:gd name="connsiteY8" fmla="*/ 662678 h 1129402"/>
              <a:gd name="connsiteX9" fmla="*/ 52389 w 3018630"/>
              <a:gd name="connsiteY9" fmla="*/ 465033 h 1129402"/>
              <a:gd name="connsiteX10" fmla="*/ 2380 w 3018630"/>
              <a:gd name="connsiteY10" fmla="*/ 462652 h 1129402"/>
              <a:gd name="connsiteX11" fmla="*/ 300 w 3018630"/>
              <a:gd name="connsiteY11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3012280 w 3018630"/>
              <a:gd name="connsiteY3" fmla="*/ 519802 h 1129402"/>
              <a:gd name="connsiteX4" fmla="*/ 3014661 w 3018630"/>
              <a:gd name="connsiteY4" fmla="*/ 610290 h 1129402"/>
              <a:gd name="connsiteX5" fmla="*/ 3018630 w 3018630"/>
              <a:gd name="connsiteY5" fmla="*/ 1129402 h 1129402"/>
              <a:gd name="connsiteX6" fmla="*/ 300 w 3018630"/>
              <a:gd name="connsiteY6" fmla="*/ 1129402 h 1129402"/>
              <a:gd name="connsiteX7" fmla="*/ 0 w 3018630"/>
              <a:gd name="connsiteY7" fmla="*/ 660296 h 1129402"/>
              <a:gd name="connsiteX8" fmla="*/ 45243 w 3018630"/>
              <a:gd name="connsiteY8" fmla="*/ 662678 h 1129402"/>
              <a:gd name="connsiteX9" fmla="*/ 52389 w 3018630"/>
              <a:gd name="connsiteY9" fmla="*/ 465033 h 1129402"/>
              <a:gd name="connsiteX10" fmla="*/ 2380 w 3018630"/>
              <a:gd name="connsiteY10" fmla="*/ 462652 h 1129402"/>
              <a:gd name="connsiteX11" fmla="*/ 300 w 3018630"/>
              <a:gd name="connsiteY11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3012280 w 3018630"/>
              <a:gd name="connsiteY3" fmla="*/ 519802 h 1129402"/>
              <a:gd name="connsiteX4" fmla="*/ 3009899 w 3018630"/>
              <a:gd name="connsiteY4" fmla="*/ 553140 h 1129402"/>
              <a:gd name="connsiteX5" fmla="*/ 3014661 w 3018630"/>
              <a:gd name="connsiteY5" fmla="*/ 610290 h 1129402"/>
              <a:gd name="connsiteX6" fmla="*/ 3018630 w 3018630"/>
              <a:gd name="connsiteY6" fmla="*/ 1129402 h 1129402"/>
              <a:gd name="connsiteX7" fmla="*/ 300 w 3018630"/>
              <a:gd name="connsiteY7" fmla="*/ 1129402 h 1129402"/>
              <a:gd name="connsiteX8" fmla="*/ 0 w 3018630"/>
              <a:gd name="connsiteY8" fmla="*/ 660296 h 1129402"/>
              <a:gd name="connsiteX9" fmla="*/ 45243 w 3018630"/>
              <a:gd name="connsiteY9" fmla="*/ 662678 h 1129402"/>
              <a:gd name="connsiteX10" fmla="*/ 52389 w 3018630"/>
              <a:gd name="connsiteY10" fmla="*/ 465033 h 1129402"/>
              <a:gd name="connsiteX11" fmla="*/ 2380 w 3018630"/>
              <a:gd name="connsiteY11" fmla="*/ 462652 h 1129402"/>
              <a:gd name="connsiteX12" fmla="*/ 300 w 3018630"/>
              <a:gd name="connsiteY12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3012280 w 3018630"/>
              <a:gd name="connsiteY3" fmla="*/ 519802 h 1129402"/>
              <a:gd name="connsiteX4" fmla="*/ 3009899 w 3018630"/>
              <a:gd name="connsiteY4" fmla="*/ 553140 h 1129402"/>
              <a:gd name="connsiteX5" fmla="*/ 3017042 w 3018630"/>
              <a:gd name="connsiteY5" fmla="*/ 665059 h 1129402"/>
              <a:gd name="connsiteX6" fmla="*/ 3018630 w 3018630"/>
              <a:gd name="connsiteY6" fmla="*/ 1129402 h 1129402"/>
              <a:gd name="connsiteX7" fmla="*/ 300 w 3018630"/>
              <a:gd name="connsiteY7" fmla="*/ 1129402 h 1129402"/>
              <a:gd name="connsiteX8" fmla="*/ 0 w 3018630"/>
              <a:gd name="connsiteY8" fmla="*/ 660296 h 1129402"/>
              <a:gd name="connsiteX9" fmla="*/ 45243 w 3018630"/>
              <a:gd name="connsiteY9" fmla="*/ 662678 h 1129402"/>
              <a:gd name="connsiteX10" fmla="*/ 52389 w 3018630"/>
              <a:gd name="connsiteY10" fmla="*/ 465033 h 1129402"/>
              <a:gd name="connsiteX11" fmla="*/ 2380 w 3018630"/>
              <a:gd name="connsiteY11" fmla="*/ 462652 h 1129402"/>
              <a:gd name="connsiteX12" fmla="*/ 300 w 3018630"/>
              <a:gd name="connsiteY12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3012280 w 3018630"/>
              <a:gd name="connsiteY3" fmla="*/ 519802 h 1129402"/>
              <a:gd name="connsiteX4" fmla="*/ 3009899 w 3018630"/>
              <a:gd name="connsiteY4" fmla="*/ 553140 h 1129402"/>
              <a:gd name="connsiteX5" fmla="*/ 3017042 w 3018630"/>
              <a:gd name="connsiteY5" fmla="*/ 665059 h 1129402"/>
              <a:gd name="connsiteX6" fmla="*/ 3018630 w 3018630"/>
              <a:gd name="connsiteY6" fmla="*/ 1129402 h 1129402"/>
              <a:gd name="connsiteX7" fmla="*/ 300 w 3018630"/>
              <a:gd name="connsiteY7" fmla="*/ 1129402 h 1129402"/>
              <a:gd name="connsiteX8" fmla="*/ 0 w 3018630"/>
              <a:gd name="connsiteY8" fmla="*/ 660296 h 1129402"/>
              <a:gd name="connsiteX9" fmla="*/ 45243 w 3018630"/>
              <a:gd name="connsiteY9" fmla="*/ 662678 h 1129402"/>
              <a:gd name="connsiteX10" fmla="*/ 52389 w 3018630"/>
              <a:gd name="connsiteY10" fmla="*/ 465033 h 1129402"/>
              <a:gd name="connsiteX11" fmla="*/ 2380 w 3018630"/>
              <a:gd name="connsiteY11" fmla="*/ 462652 h 1129402"/>
              <a:gd name="connsiteX12" fmla="*/ 300 w 3018630"/>
              <a:gd name="connsiteY12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3012280 w 3018630"/>
              <a:gd name="connsiteY3" fmla="*/ 519802 h 1129402"/>
              <a:gd name="connsiteX4" fmla="*/ 3009899 w 3018630"/>
              <a:gd name="connsiteY4" fmla="*/ 553140 h 1129402"/>
              <a:gd name="connsiteX5" fmla="*/ 3017042 w 3018630"/>
              <a:gd name="connsiteY5" fmla="*/ 665059 h 1129402"/>
              <a:gd name="connsiteX6" fmla="*/ 3018630 w 3018630"/>
              <a:gd name="connsiteY6" fmla="*/ 1129402 h 1129402"/>
              <a:gd name="connsiteX7" fmla="*/ 300 w 3018630"/>
              <a:gd name="connsiteY7" fmla="*/ 1129402 h 1129402"/>
              <a:gd name="connsiteX8" fmla="*/ 0 w 3018630"/>
              <a:gd name="connsiteY8" fmla="*/ 660296 h 1129402"/>
              <a:gd name="connsiteX9" fmla="*/ 45243 w 3018630"/>
              <a:gd name="connsiteY9" fmla="*/ 662678 h 1129402"/>
              <a:gd name="connsiteX10" fmla="*/ 52389 w 3018630"/>
              <a:gd name="connsiteY10" fmla="*/ 465033 h 1129402"/>
              <a:gd name="connsiteX11" fmla="*/ 2380 w 3018630"/>
              <a:gd name="connsiteY11" fmla="*/ 462652 h 1129402"/>
              <a:gd name="connsiteX12" fmla="*/ 300 w 3018630"/>
              <a:gd name="connsiteY12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3012280 w 3018630"/>
              <a:gd name="connsiteY3" fmla="*/ 519802 h 1129402"/>
              <a:gd name="connsiteX4" fmla="*/ 2936081 w 3018630"/>
              <a:gd name="connsiteY4" fmla="*/ 660296 h 1129402"/>
              <a:gd name="connsiteX5" fmla="*/ 3017042 w 3018630"/>
              <a:gd name="connsiteY5" fmla="*/ 665059 h 1129402"/>
              <a:gd name="connsiteX6" fmla="*/ 3018630 w 3018630"/>
              <a:gd name="connsiteY6" fmla="*/ 1129402 h 1129402"/>
              <a:gd name="connsiteX7" fmla="*/ 300 w 3018630"/>
              <a:gd name="connsiteY7" fmla="*/ 1129402 h 1129402"/>
              <a:gd name="connsiteX8" fmla="*/ 0 w 3018630"/>
              <a:gd name="connsiteY8" fmla="*/ 660296 h 1129402"/>
              <a:gd name="connsiteX9" fmla="*/ 45243 w 3018630"/>
              <a:gd name="connsiteY9" fmla="*/ 662678 h 1129402"/>
              <a:gd name="connsiteX10" fmla="*/ 52389 w 3018630"/>
              <a:gd name="connsiteY10" fmla="*/ 465033 h 1129402"/>
              <a:gd name="connsiteX11" fmla="*/ 2380 w 3018630"/>
              <a:gd name="connsiteY11" fmla="*/ 462652 h 1129402"/>
              <a:gd name="connsiteX12" fmla="*/ 300 w 3018630"/>
              <a:gd name="connsiteY12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2936080 w 3018630"/>
              <a:gd name="connsiteY3" fmla="*/ 472177 h 1129402"/>
              <a:gd name="connsiteX4" fmla="*/ 2936081 w 3018630"/>
              <a:gd name="connsiteY4" fmla="*/ 660296 h 1129402"/>
              <a:gd name="connsiteX5" fmla="*/ 3017042 w 3018630"/>
              <a:gd name="connsiteY5" fmla="*/ 665059 h 1129402"/>
              <a:gd name="connsiteX6" fmla="*/ 3018630 w 3018630"/>
              <a:gd name="connsiteY6" fmla="*/ 1129402 h 1129402"/>
              <a:gd name="connsiteX7" fmla="*/ 300 w 3018630"/>
              <a:gd name="connsiteY7" fmla="*/ 1129402 h 1129402"/>
              <a:gd name="connsiteX8" fmla="*/ 0 w 3018630"/>
              <a:gd name="connsiteY8" fmla="*/ 660296 h 1129402"/>
              <a:gd name="connsiteX9" fmla="*/ 45243 w 3018630"/>
              <a:gd name="connsiteY9" fmla="*/ 662678 h 1129402"/>
              <a:gd name="connsiteX10" fmla="*/ 52389 w 3018630"/>
              <a:gd name="connsiteY10" fmla="*/ 465033 h 1129402"/>
              <a:gd name="connsiteX11" fmla="*/ 2380 w 3018630"/>
              <a:gd name="connsiteY11" fmla="*/ 462652 h 1129402"/>
              <a:gd name="connsiteX12" fmla="*/ 300 w 3018630"/>
              <a:gd name="connsiteY12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2967036 w 3018630"/>
              <a:gd name="connsiteY3" fmla="*/ 469796 h 1129402"/>
              <a:gd name="connsiteX4" fmla="*/ 2936081 w 3018630"/>
              <a:gd name="connsiteY4" fmla="*/ 660296 h 1129402"/>
              <a:gd name="connsiteX5" fmla="*/ 3017042 w 3018630"/>
              <a:gd name="connsiteY5" fmla="*/ 665059 h 1129402"/>
              <a:gd name="connsiteX6" fmla="*/ 3018630 w 3018630"/>
              <a:gd name="connsiteY6" fmla="*/ 1129402 h 1129402"/>
              <a:gd name="connsiteX7" fmla="*/ 300 w 3018630"/>
              <a:gd name="connsiteY7" fmla="*/ 1129402 h 1129402"/>
              <a:gd name="connsiteX8" fmla="*/ 0 w 3018630"/>
              <a:gd name="connsiteY8" fmla="*/ 660296 h 1129402"/>
              <a:gd name="connsiteX9" fmla="*/ 45243 w 3018630"/>
              <a:gd name="connsiteY9" fmla="*/ 662678 h 1129402"/>
              <a:gd name="connsiteX10" fmla="*/ 52389 w 3018630"/>
              <a:gd name="connsiteY10" fmla="*/ 465033 h 1129402"/>
              <a:gd name="connsiteX11" fmla="*/ 2380 w 3018630"/>
              <a:gd name="connsiteY11" fmla="*/ 462652 h 1129402"/>
              <a:gd name="connsiteX12" fmla="*/ 300 w 3018630"/>
              <a:gd name="connsiteY12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2967036 w 3018630"/>
              <a:gd name="connsiteY3" fmla="*/ 469796 h 1129402"/>
              <a:gd name="connsiteX4" fmla="*/ 2969419 w 3018630"/>
              <a:gd name="connsiteY4" fmla="*/ 657915 h 1129402"/>
              <a:gd name="connsiteX5" fmla="*/ 3017042 w 3018630"/>
              <a:gd name="connsiteY5" fmla="*/ 665059 h 1129402"/>
              <a:gd name="connsiteX6" fmla="*/ 3018630 w 3018630"/>
              <a:gd name="connsiteY6" fmla="*/ 1129402 h 1129402"/>
              <a:gd name="connsiteX7" fmla="*/ 300 w 3018630"/>
              <a:gd name="connsiteY7" fmla="*/ 1129402 h 1129402"/>
              <a:gd name="connsiteX8" fmla="*/ 0 w 3018630"/>
              <a:gd name="connsiteY8" fmla="*/ 660296 h 1129402"/>
              <a:gd name="connsiteX9" fmla="*/ 45243 w 3018630"/>
              <a:gd name="connsiteY9" fmla="*/ 662678 h 1129402"/>
              <a:gd name="connsiteX10" fmla="*/ 52389 w 3018630"/>
              <a:gd name="connsiteY10" fmla="*/ 465033 h 1129402"/>
              <a:gd name="connsiteX11" fmla="*/ 2380 w 3018630"/>
              <a:gd name="connsiteY11" fmla="*/ 462652 h 1129402"/>
              <a:gd name="connsiteX12" fmla="*/ 300 w 3018630"/>
              <a:gd name="connsiteY12" fmla="*/ 0 h 1129402"/>
              <a:gd name="connsiteX0" fmla="*/ 300 w 3018630"/>
              <a:gd name="connsiteY0" fmla="*/ 0 h 1129402"/>
              <a:gd name="connsiteX1" fmla="*/ 3018630 w 3018630"/>
              <a:gd name="connsiteY1" fmla="*/ 0 h 1129402"/>
              <a:gd name="connsiteX2" fmla="*/ 3017043 w 3018630"/>
              <a:gd name="connsiteY2" fmla="*/ 469796 h 1129402"/>
              <a:gd name="connsiteX3" fmla="*/ 2967036 w 3018630"/>
              <a:gd name="connsiteY3" fmla="*/ 469796 h 1129402"/>
              <a:gd name="connsiteX4" fmla="*/ 2964657 w 3018630"/>
              <a:gd name="connsiteY4" fmla="*/ 665059 h 1129402"/>
              <a:gd name="connsiteX5" fmla="*/ 3017042 w 3018630"/>
              <a:gd name="connsiteY5" fmla="*/ 665059 h 1129402"/>
              <a:gd name="connsiteX6" fmla="*/ 3018630 w 3018630"/>
              <a:gd name="connsiteY6" fmla="*/ 1129402 h 1129402"/>
              <a:gd name="connsiteX7" fmla="*/ 300 w 3018630"/>
              <a:gd name="connsiteY7" fmla="*/ 1129402 h 1129402"/>
              <a:gd name="connsiteX8" fmla="*/ 0 w 3018630"/>
              <a:gd name="connsiteY8" fmla="*/ 660296 h 1129402"/>
              <a:gd name="connsiteX9" fmla="*/ 45243 w 3018630"/>
              <a:gd name="connsiteY9" fmla="*/ 662678 h 1129402"/>
              <a:gd name="connsiteX10" fmla="*/ 52389 w 3018630"/>
              <a:gd name="connsiteY10" fmla="*/ 465033 h 1129402"/>
              <a:gd name="connsiteX11" fmla="*/ 2380 w 3018630"/>
              <a:gd name="connsiteY11" fmla="*/ 462652 h 1129402"/>
              <a:gd name="connsiteX12" fmla="*/ 300 w 3018630"/>
              <a:gd name="connsiteY12" fmla="*/ 0 h 112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8630" h="1129402">
                <a:moveTo>
                  <a:pt x="300" y="0"/>
                </a:moveTo>
                <a:lnTo>
                  <a:pt x="3018630" y="0"/>
                </a:lnTo>
                <a:lnTo>
                  <a:pt x="3017043" y="469796"/>
                </a:lnTo>
                <a:lnTo>
                  <a:pt x="2967036" y="469796"/>
                </a:lnTo>
                <a:cubicBezTo>
                  <a:pt x="2965845" y="483687"/>
                  <a:pt x="2964260" y="649978"/>
                  <a:pt x="2964657" y="665059"/>
                </a:cubicBezTo>
                <a:lnTo>
                  <a:pt x="3017042" y="665059"/>
                </a:lnTo>
                <a:cubicBezTo>
                  <a:pt x="3017571" y="819840"/>
                  <a:pt x="3018101" y="974621"/>
                  <a:pt x="3018630" y="1129402"/>
                </a:cubicBezTo>
                <a:lnTo>
                  <a:pt x="300" y="1129402"/>
                </a:lnTo>
                <a:cubicBezTo>
                  <a:pt x="-594" y="958746"/>
                  <a:pt x="894" y="830952"/>
                  <a:pt x="0" y="660296"/>
                </a:cubicBezTo>
                <a:lnTo>
                  <a:pt x="45243" y="662678"/>
                </a:lnTo>
                <a:lnTo>
                  <a:pt x="52389" y="465033"/>
                </a:lnTo>
                <a:lnTo>
                  <a:pt x="2380" y="462652"/>
                </a:lnTo>
                <a:cubicBezTo>
                  <a:pt x="1687" y="308435"/>
                  <a:pt x="993" y="154217"/>
                  <a:pt x="300" y="0"/>
                </a:cubicBez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C88DAE-1485-4E64-A251-AC1FC6A332C4}"/>
              </a:ext>
            </a:extLst>
          </p:cNvPr>
          <p:cNvSpPr txBox="1"/>
          <p:nvPr/>
        </p:nvSpPr>
        <p:spPr>
          <a:xfrm>
            <a:off x="6605764" y="3293821"/>
            <a:ext cx="204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Future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14 Story Housing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(536 Units)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7D29B21-9A11-475D-ACC2-80DD7BD3D955}"/>
              </a:ext>
            </a:extLst>
          </p:cNvPr>
          <p:cNvGrpSpPr/>
          <p:nvPr/>
        </p:nvGrpSpPr>
        <p:grpSpPr>
          <a:xfrm>
            <a:off x="5778543" y="3068006"/>
            <a:ext cx="3009857" cy="461344"/>
            <a:chOff x="5778543" y="3068006"/>
            <a:chExt cx="3067083" cy="46134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CED1330-D480-453E-8475-598A9CA5EB2F}"/>
                </a:ext>
              </a:extLst>
            </p:cNvPr>
            <p:cNvGrpSpPr/>
            <p:nvPr/>
          </p:nvGrpSpPr>
          <p:grpSpPr>
            <a:xfrm>
              <a:off x="5778543" y="3068007"/>
              <a:ext cx="1291926" cy="461343"/>
              <a:chOff x="5770069" y="3729658"/>
              <a:chExt cx="1620733" cy="461343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7E77CB5C-FF9A-4B39-BD0A-D6C5B8C3E351}"/>
                  </a:ext>
                </a:extLst>
              </p:cNvPr>
              <p:cNvGrpSpPr/>
              <p:nvPr/>
            </p:nvGrpSpPr>
            <p:grpSpPr>
              <a:xfrm>
                <a:off x="5770069" y="3729658"/>
                <a:ext cx="811014" cy="461343"/>
                <a:chOff x="5770069" y="3729658"/>
                <a:chExt cx="811014" cy="461343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54F285BD-30EA-482E-B361-C216F973FE0D}"/>
                    </a:ext>
                  </a:extLst>
                </p:cNvPr>
                <p:cNvSpPr/>
                <p:nvPr/>
              </p:nvSpPr>
              <p:spPr>
                <a:xfrm>
                  <a:off x="5770069" y="3729658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1A7A98C-526A-4470-8A34-17256BA4F3E9}"/>
                    </a:ext>
                  </a:extLst>
                </p:cNvPr>
                <p:cNvSpPr/>
                <p:nvPr/>
              </p:nvSpPr>
              <p:spPr>
                <a:xfrm>
                  <a:off x="5973470" y="3729658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8111052-AB9A-4760-A55C-ACA8622AB40D}"/>
                    </a:ext>
                  </a:extLst>
                </p:cNvPr>
                <p:cNvSpPr/>
                <p:nvPr/>
              </p:nvSpPr>
              <p:spPr>
                <a:xfrm>
                  <a:off x="6175576" y="3729659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016E87B-AEA8-4F3E-8EB2-EE24E6B3E567}"/>
                    </a:ext>
                  </a:extLst>
                </p:cNvPr>
                <p:cNvSpPr/>
                <p:nvPr/>
              </p:nvSpPr>
              <p:spPr>
                <a:xfrm>
                  <a:off x="6378977" y="3729659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0EACFD7-F6FB-4EA9-9F6F-784A62B06E65}"/>
                  </a:ext>
                </a:extLst>
              </p:cNvPr>
              <p:cNvGrpSpPr/>
              <p:nvPr/>
            </p:nvGrpSpPr>
            <p:grpSpPr>
              <a:xfrm>
                <a:off x="6579788" y="3729658"/>
                <a:ext cx="811014" cy="461343"/>
                <a:chOff x="5770069" y="3729658"/>
                <a:chExt cx="811014" cy="461343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7FB5BA7-3558-4B24-B1F4-95D1D3BC2F32}"/>
                    </a:ext>
                  </a:extLst>
                </p:cNvPr>
                <p:cNvSpPr/>
                <p:nvPr/>
              </p:nvSpPr>
              <p:spPr>
                <a:xfrm>
                  <a:off x="5770069" y="3729658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5CBF10B-1C52-435C-8AB5-4D3D7E6192FF}"/>
                    </a:ext>
                  </a:extLst>
                </p:cNvPr>
                <p:cNvSpPr/>
                <p:nvPr/>
              </p:nvSpPr>
              <p:spPr>
                <a:xfrm>
                  <a:off x="5973470" y="3729658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031F2F3-BDD9-438C-A246-51A1E49A9472}"/>
                    </a:ext>
                  </a:extLst>
                </p:cNvPr>
                <p:cNvSpPr/>
                <p:nvPr/>
              </p:nvSpPr>
              <p:spPr>
                <a:xfrm>
                  <a:off x="6175576" y="3729659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1AD806A-BADA-414D-A330-FD88EA421402}"/>
                    </a:ext>
                  </a:extLst>
                </p:cNvPr>
                <p:cNvSpPr/>
                <p:nvPr/>
              </p:nvSpPr>
              <p:spPr>
                <a:xfrm>
                  <a:off x="6378977" y="3729659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C3133C0-06F5-4315-93E7-705F9CF9D141}"/>
                </a:ext>
              </a:extLst>
            </p:cNvPr>
            <p:cNvGrpSpPr/>
            <p:nvPr/>
          </p:nvGrpSpPr>
          <p:grpSpPr>
            <a:xfrm>
              <a:off x="7069436" y="3068007"/>
              <a:ext cx="646479" cy="461343"/>
              <a:chOff x="5770069" y="3729658"/>
              <a:chExt cx="811014" cy="461343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2D2BF15-3EA7-4CDD-AC3C-FE4CB10A4D12}"/>
                  </a:ext>
                </a:extLst>
              </p:cNvPr>
              <p:cNvSpPr/>
              <p:nvPr/>
            </p:nvSpPr>
            <p:spPr>
              <a:xfrm>
                <a:off x="5770069" y="3729658"/>
                <a:ext cx="202106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0CF60DF-C2AE-485E-9EB4-23EDE3E584D5}"/>
                  </a:ext>
                </a:extLst>
              </p:cNvPr>
              <p:cNvSpPr/>
              <p:nvPr/>
            </p:nvSpPr>
            <p:spPr>
              <a:xfrm>
                <a:off x="5973470" y="3729658"/>
                <a:ext cx="202106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45D8451-F672-4CCB-B10D-317CC7C4A367}"/>
                  </a:ext>
                </a:extLst>
              </p:cNvPr>
              <p:cNvSpPr/>
              <p:nvPr/>
            </p:nvSpPr>
            <p:spPr>
              <a:xfrm>
                <a:off x="6175576" y="3729659"/>
                <a:ext cx="202106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075EE8F-462B-4484-A001-39958575FA69}"/>
                  </a:ext>
                </a:extLst>
              </p:cNvPr>
              <p:cNvSpPr/>
              <p:nvPr/>
            </p:nvSpPr>
            <p:spPr>
              <a:xfrm>
                <a:off x="6378977" y="3729659"/>
                <a:ext cx="202106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A9FB85-CAD6-4A75-8D84-120F31772CA0}"/>
                </a:ext>
              </a:extLst>
            </p:cNvPr>
            <p:cNvSpPr/>
            <p:nvPr/>
          </p:nvSpPr>
          <p:spPr>
            <a:xfrm>
              <a:off x="7714883" y="3068007"/>
              <a:ext cx="161104" cy="461342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BF58EE4-CBCF-4B60-94B4-F3E423DCE2C4}"/>
                </a:ext>
              </a:extLst>
            </p:cNvPr>
            <p:cNvSpPr/>
            <p:nvPr/>
          </p:nvSpPr>
          <p:spPr>
            <a:xfrm>
              <a:off x="7877019" y="3068007"/>
              <a:ext cx="161104" cy="461342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AAEFF77-A76E-4617-86CD-8C186BB62ACB}"/>
                </a:ext>
              </a:extLst>
            </p:cNvPr>
            <p:cNvSpPr/>
            <p:nvPr/>
          </p:nvSpPr>
          <p:spPr>
            <a:xfrm>
              <a:off x="8038122" y="3068008"/>
              <a:ext cx="161104" cy="461342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813B35-5C0E-4A2C-9A24-73112F55B44F}"/>
                </a:ext>
              </a:extLst>
            </p:cNvPr>
            <p:cNvGrpSpPr/>
            <p:nvPr/>
          </p:nvGrpSpPr>
          <p:grpSpPr>
            <a:xfrm>
              <a:off x="8198194" y="3068006"/>
              <a:ext cx="647432" cy="461343"/>
              <a:chOff x="8198101" y="3071533"/>
              <a:chExt cx="647432" cy="461343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0352684-67E6-48FA-91D3-4A85808F56EC}"/>
                  </a:ext>
                </a:extLst>
              </p:cNvPr>
              <p:cNvSpPr/>
              <p:nvPr/>
            </p:nvSpPr>
            <p:spPr>
              <a:xfrm>
                <a:off x="8198101" y="3071533"/>
                <a:ext cx="161104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5451D09-21A4-4D22-9363-1BC41D4D5DE7}"/>
                  </a:ext>
                </a:extLst>
              </p:cNvPr>
              <p:cNvSpPr/>
              <p:nvPr/>
            </p:nvSpPr>
            <p:spPr>
              <a:xfrm>
                <a:off x="8360237" y="3071533"/>
                <a:ext cx="161104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819F379-B9D2-4370-87AF-0BA7B39E281B}"/>
                  </a:ext>
                </a:extLst>
              </p:cNvPr>
              <p:cNvSpPr/>
              <p:nvPr/>
            </p:nvSpPr>
            <p:spPr>
              <a:xfrm>
                <a:off x="8521340" y="3071534"/>
                <a:ext cx="161104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6151760-3DE9-4BE8-BEB8-7A1A58D831F3}"/>
                  </a:ext>
                </a:extLst>
              </p:cNvPr>
              <p:cNvSpPr/>
              <p:nvPr/>
            </p:nvSpPr>
            <p:spPr>
              <a:xfrm>
                <a:off x="8684429" y="3071534"/>
                <a:ext cx="161104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0BB28-1871-4C26-9418-547858FF457E}"/>
              </a:ext>
            </a:extLst>
          </p:cNvPr>
          <p:cNvGrpSpPr/>
          <p:nvPr/>
        </p:nvGrpSpPr>
        <p:grpSpPr>
          <a:xfrm>
            <a:off x="5778543" y="3725171"/>
            <a:ext cx="3009857" cy="461344"/>
            <a:chOff x="5778543" y="3068006"/>
            <a:chExt cx="3067083" cy="461344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F94705C-D5AF-4704-A9CB-189F70265566}"/>
                </a:ext>
              </a:extLst>
            </p:cNvPr>
            <p:cNvGrpSpPr/>
            <p:nvPr/>
          </p:nvGrpSpPr>
          <p:grpSpPr>
            <a:xfrm>
              <a:off x="5778543" y="3068007"/>
              <a:ext cx="1291926" cy="461343"/>
              <a:chOff x="5770069" y="3729658"/>
              <a:chExt cx="1620733" cy="461343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373CFD8-8247-4936-92C7-7ADB6FE1CD7C}"/>
                  </a:ext>
                </a:extLst>
              </p:cNvPr>
              <p:cNvGrpSpPr/>
              <p:nvPr/>
            </p:nvGrpSpPr>
            <p:grpSpPr>
              <a:xfrm>
                <a:off x="5770069" y="3729658"/>
                <a:ext cx="811014" cy="461343"/>
                <a:chOff x="5770069" y="3729658"/>
                <a:chExt cx="811014" cy="461343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8E871441-DDA6-4818-9500-95149E9DF817}"/>
                    </a:ext>
                  </a:extLst>
                </p:cNvPr>
                <p:cNvSpPr/>
                <p:nvPr/>
              </p:nvSpPr>
              <p:spPr>
                <a:xfrm>
                  <a:off x="5770069" y="3729658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50640DF8-8144-416B-A0F8-25E89564C737}"/>
                    </a:ext>
                  </a:extLst>
                </p:cNvPr>
                <p:cNvSpPr/>
                <p:nvPr/>
              </p:nvSpPr>
              <p:spPr>
                <a:xfrm>
                  <a:off x="5973470" y="3729658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99E49C11-BA2B-4E7F-B62E-592C693C1F78}"/>
                    </a:ext>
                  </a:extLst>
                </p:cNvPr>
                <p:cNvSpPr/>
                <p:nvPr/>
              </p:nvSpPr>
              <p:spPr>
                <a:xfrm>
                  <a:off x="6175576" y="3729659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00E8987F-113E-4240-BB95-3A3E04778EC0}"/>
                    </a:ext>
                  </a:extLst>
                </p:cNvPr>
                <p:cNvSpPr/>
                <p:nvPr/>
              </p:nvSpPr>
              <p:spPr>
                <a:xfrm>
                  <a:off x="6378977" y="3729659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E0A793EA-05E5-4F91-AA9E-79B55F0485F2}"/>
                  </a:ext>
                </a:extLst>
              </p:cNvPr>
              <p:cNvGrpSpPr/>
              <p:nvPr/>
            </p:nvGrpSpPr>
            <p:grpSpPr>
              <a:xfrm>
                <a:off x="6579788" y="3729658"/>
                <a:ext cx="811014" cy="461343"/>
                <a:chOff x="5770069" y="3729658"/>
                <a:chExt cx="811014" cy="461343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729C2EF-4ED9-476B-9529-B55C74A9F92F}"/>
                    </a:ext>
                  </a:extLst>
                </p:cNvPr>
                <p:cNvSpPr/>
                <p:nvPr/>
              </p:nvSpPr>
              <p:spPr>
                <a:xfrm>
                  <a:off x="5770069" y="3729658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5403AF6-9000-4BF9-86E2-0946147C4478}"/>
                    </a:ext>
                  </a:extLst>
                </p:cNvPr>
                <p:cNvSpPr/>
                <p:nvPr/>
              </p:nvSpPr>
              <p:spPr>
                <a:xfrm>
                  <a:off x="5973470" y="3729658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C2100E6E-E0A0-4828-8FC7-944C4AE3C76B}"/>
                    </a:ext>
                  </a:extLst>
                </p:cNvPr>
                <p:cNvSpPr/>
                <p:nvPr/>
              </p:nvSpPr>
              <p:spPr>
                <a:xfrm>
                  <a:off x="6175576" y="3729659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7635A55E-AFCD-41F4-9694-8BBEF7B8E11A}"/>
                    </a:ext>
                  </a:extLst>
                </p:cNvPr>
                <p:cNvSpPr/>
                <p:nvPr/>
              </p:nvSpPr>
              <p:spPr>
                <a:xfrm>
                  <a:off x="6378977" y="3729659"/>
                  <a:ext cx="202106" cy="461342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1848AE4-E411-4D78-B211-243A0CE1CA67}"/>
                </a:ext>
              </a:extLst>
            </p:cNvPr>
            <p:cNvGrpSpPr/>
            <p:nvPr/>
          </p:nvGrpSpPr>
          <p:grpSpPr>
            <a:xfrm>
              <a:off x="7069436" y="3068007"/>
              <a:ext cx="646479" cy="461343"/>
              <a:chOff x="5770069" y="3729658"/>
              <a:chExt cx="811014" cy="461343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7C44AA3-C304-4475-9EF2-9EC293539AB2}"/>
                  </a:ext>
                </a:extLst>
              </p:cNvPr>
              <p:cNvSpPr/>
              <p:nvPr/>
            </p:nvSpPr>
            <p:spPr>
              <a:xfrm>
                <a:off x="5770069" y="3729658"/>
                <a:ext cx="202106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5FBF044-ACDA-49C1-911B-4B44949D0067}"/>
                  </a:ext>
                </a:extLst>
              </p:cNvPr>
              <p:cNvSpPr/>
              <p:nvPr/>
            </p:nvSpPr>
            <p:spPr>
              <a:xfrm>
                <a:off x="5973470" y="3729658"/>
                <a:ext cx="202106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CDAA361-D874-4109-9A85-E3192D8C4993}"/>
                  </a:ext>
                </a:extLst>
              </p:cNvPr>
              <p:cNvSpPr/>
              <p:nvPr/>
            </p:nvSpPr>
            <p:spPr>
              <a:xfrm>
                <a:off x="6175576" y="3729659"/>
                <a:ext cx="202106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DA5FC3BC-6918-43A5-A605-F9F5E7F2A357}"/>
                  </a:ext>
                </a:extLst>
              </p:cNvPr>
              <p:cNvSpPr/>
              <p:nvPr/>
            </p:nvSpPr>
            <p:spPr>
              <a:xfrm>
                <a:off x="6378977" y="3729659"/>
                <a:ext cx="202106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D595FF7-C30B-44F6-98C2-B8225B9B0A8F}"/>
                </a:ext>
              </a:extLst>
            </p:cNvPr>
            <p:cNvSpPr/>
            <p:nvPr/>
          </p:nvSpPr>
          <p:spPr>
            <a:xfrm>
              <a:off x="7714883" y="3068007"/>
              <a:ext cx="161104" cy="461342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F2D2827-8337-492C-8B3E-DF958656D398}"/>
                </a:ext>
              </a:extLst>
            </p:cNvPr>
            <p:cNvSpPr/>
            <p:nvPr/>
          </p:nvSpPr>
          <p:spPr>
            <a:xfrm>
              <a:off x="7877019" y="3068007"/>
              <a:ext cx="161104" cy="461342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309EB43-47A8-425F-BB06-A8ECC5A47E21}"/>
                </a:ext>
              </a:extLst>
            </p:cNvPr>
            <p:cNvSpPr/>
            <p:nvPr/>
          </p:nvSpPr>
          <p:spPr>
            <a:xfrm>
              <a:off x="8038122" y="3068008"/>
              <a:ext cx="161104" cy="461342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52B0774-3FCE-4238-9AEB-EABAB5E2CDB8}"/>
                </a:ext>
              </a:extLst>
            </p:cNvPr>
            <p:cNvGrpSpPr/>
            <p:nvPr/>
          </p:nvGrpSpPr>
          <p:grpSpPr>
            <a:xfrm>
              <a:off x="8198194" y="3068006"/>
              <a:ext cx="647432" cy="461343"/>
              <a:chOff x="8198101" y="3071533"/>
              <a:chExt cx="647432" cy="461343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23CD5F2-AE9F-4C2C-AF60-69B32722E26E}"/>
                  </a:ext>
                </a:extLst>
              </p:cNvPr>
              <p:cNvSpPr/>
              <p:nvPr/>
            </p:nvSpPr>
            <p:spPr>
              <a:xfrm>
                <a:off x="8198101" y="3071533"/>
                <a:ext cx="161104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AE16B7-A7A6-4A4E-9593-EF0C7FA9EA24}"/>
                  </a:ext>
                </a:extLst>
              </p:cNvPr>
              <p:cNvSpPr/>
              <p:nvPr/>
            </p:nvSpPr>
            <p:spPr>
              <a:xfrm>
                <a:off x="8360237" y="3071533"/>
                <a:ext cx="161104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6783D57-44D3-46F1-AF64-869828D328AE}"/>
                  </a:ext>
                </a:extLst>
              </p:cNvPr>
              <p:cNvSpPr/>
              <p:nvPr/>
            </p:nvSpPr>
            <p:spPr>
              <a:xfrm>
                <a:off x="8521340" y="3071534"/>
                <a:ext cx="161104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C919DD0-3504-432F-91A7-408A5032E445}"/>
                  </a:ext>
                </a:extLst>
              </p:cNvPr>
              <p:cNvSpPr/>
              <p:nvPr/>
            </p:nvSpPr>
            <p:spPr>
              <a:xfrm>
                <a:off x="8684429" y="3071534"/>
                <a:ext cx="161104" cy="461342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1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396695E-58DE-4309-B461-F2B7BEDE9485}"/>
              </a:ext>
            </a:extLst>
          </p:cNvPr>
          <p:cNvSpPr/>
          <p:nvPr/>
        </p:nvSpPr>
        <p:spPr>
          <a:xfrm>
            <a:off x="0" y="2725622"/>
            <a:ext cx="12192000" cy="41323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2156DBE2-6F10-4491-B436-910F6F37B34D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1272873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Modification – Sign Area in a Pedestrian District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CBB4F7-C0CF-44CF-84E0-782F086A1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19" y="1910049"/>
            <a:ext cx="11031851" cy="117851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West Elevation</a:t>
            </a:r>
          </a:p>
          <a:p>
            <a:pPr lvl="1"/>
            <a:r>
              <a:rPr lang="en-US" sz="1800" dirty="0"/>
              <a:t>Elevation Faces I-205</a:t>
            </a:r>
            <a:endParaRPr lang="en-US" sz="2400" dirty="0"/>
          </a:p>
          <a:p>
            <a:pPr lvl="1"/>
            <a:endParaRPr lang="en-US" sz="2667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E37949-D75F-4739-92C0-9C177D43D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t="79101" b="572"/>
          <a:stretch/>
        </p:blipFill>
        <p:spPr>
          <a:xfrm>
            <a:off x="9208557" y="5251000"/>
            <a:ext cx="2963521" cy="1393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7F56B6-50BE-4964-AE8C-0FEB9365D4C4}"/>
              </a:ext>
            </a:extLst>
          </p:cNvPr>
          <p:cNvSpPr/>
          <p:nvPr/>
        </p:nvSpPr>
        <p:spPr>
          <a:xfrm>
            <a:off x="6838704" y="5572227"/>
            <a:ext cx="196850" cy="142870"/>
          </a:xfrm>
          <a:prstGeom prst="rect">
            <a:avLst/>
          </a:prstGeom>
          <a:solidFill>
            <a:schemeClr val="tx2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014804-E9D3-46FA-884B-43114A2F8A3B}"/>
              </a:ext>
            </a:extLst>
          </p:cNvPr>
          <p:cNvSpPr txBox="1"/>
          <p:nvPr/>
        </p:nvSpPr>
        <p:spPr>
          <a:xfrm>
            <a:off x="6743454" y="5507365"/>
            <a:ext cx="6540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40%</a:t>
            </a: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C467A6-3DDB-4B27-BA76-B2AF73AB0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t="14200" b="33599"/>
          <a:stretch/>
        </p:blipFill>
        <p:spPr>
          <a:xfrm>
            <a:off x="0" y="2725622"/>
            <a:ext cx="8845594" cy="3579923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C17069-5A81-4764-A42A-932EC95D7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0" t="65124" r="31904" b="10153"/>
          <a:stretch/>
        </p:blipFill>
        <p:spPr>
          <a:xfrm>
            <a:off x="7272946" y="3096270"/>
            <a:ext cx="4705350" cy="16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2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1302182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Modification – Sign Area in a Pedestrian District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5AF438-67F9-44CB-AE6D-4C380AB920B5}"/>
              </a:ext>
            </a:extLst>
          </p:cNvPr>
          <p:cNvSpPr/>
          <p:nvPr/>
        </p:nvSpPr>
        <p:spPr>
          <a:xfrm>
            <a:off x="0" y="2725622"/>
            <a:ext cx="12192000" cy="41323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1A258E-260B-4651-A5BF-F51018EA0F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6" b="36881"/>
          <a:stretch/>
        </p:blipFill>
        <p:spPr>
          <a:xfrm>
            <a:off x="0" y="2725622"/>
            <a:ext cx="9120884" cy="3017731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E17839-B706-4764-B454-9CBBB0B062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t="79101" b="572"/>
          <a:stretch/>
        </p:blipFill>
        <p:spPr>
          <a:xfrm>
            <a:off x="1" y="5666206"/>
            <a:ext cx="2533650" cy="1191794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17C9A2-E78D-4D54-A62E-59AAD9CF7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0" t="63119" r="52219" b="8270"/>
          <a:stretch/>
        </p:blipFill>
        <p:spPr>
          <a:xfrm>
            <a:off x="9120885" y="3103245"/>
            <a:ext cx="3071116" cy="168856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AD5ADA-E9F1-4BA6-BC4E-2D20CF50F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19" y="1910049"/>
            <a:ext cx="11031851" cy="117851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North Elevation</a:t>
            </a:r>
          </a:p>
          <a:p>
            <a:pPr lvl="1"/>
            <a:r>
              <a:rPr lang="en-US" sz="1800" dirty="0"/>
              <a:t>Elevation faces Main St. Pedestrian Enhanced Street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40655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Space Studies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4">
            <a:extLst>
              <a:ext uri="{FF2B5EF4-FFF2-40B4-BE49-F238E27FC236}">
                <a16:creationId xmlns:a16="http://schemas.microsoft.com/office/drawing/2014/main" id="{61A731D1-87E9-4460-AE42-887ACDD38490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1376396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Area Study - Option A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AB66F5F-1610-493A-8A7F-6319BC9B1FC5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9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8C37B48-B7D5-4346-8769-D6188A1C1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642" r="12711" b="44682"/>
          <a:stretch/>
        </p:blipFill>
        <p:spPr>
          <a:xfrm>
            <a:off x="0" y="1549061"/>
            <a:ext cx="12192000" cy="560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49E28AF-1B96-4AAC-925F-54CC77DE8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14959" r="11976" b="52879"/>
          <a:stretch/>
        </p:blipFill>
        <p:spPr>
          <a:xfrm>
            <a:off x="0" y="1569431"/>
            <a:ext cx="12192000" cy="323479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5F9FA7AF-C931-4BD8-ABC0-0E2873EA4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9" t="30178" r="42437" b="64554"/>
          <a:stretch/>
        </p:blipFill>
        <p:spPr>
          <a:xfrm>
            <a:off x="4265482" y="2533650"/>
            <a:ext cx="3196403" cy="529885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0C77FFAC-91BD-498D-BC31-DE8FC3768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0" t="30190" r="34511" b="60794"/>
          <a:stretch/>
        </p:blipFill>
        <p:spPr>
          <a:xfrm>
            <a:off x="7018020" y="2539438"/>
            <a:ext cx="472440" cy="906781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612ACB05-2DEA-472F-A989-B7EFF02ED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0" t="32453" r="34511" b="57394"/>
          <a:stretch/>
        </p:blipFill>
        <p:spPr>
          <a:xfrm>
            <a:off x="7018020" y="3322320"/>
            <a:ext cx="472440" cy="1021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38B477-A7B4-4EEE-9B5F-84FDAB326F23}"/>
              </a:ext>
            </a:extLst>
          </p:cNvPr>
          <p:cNvSpPr/>
          <p:nvPr/>
        </p:nvSpPr>
        <p:spPr>
          <a:xfrm>
            <a:off x="7490460" y="2553726"/>
            <a:ext cx="1310640" cy="1644894"/>
          </a:xfrm>
          <a:custGeom>
            <a:avLst/>
            <a:gdLst>
              <a:gd name="connsiteX0" fmla="*/ 0 w 1310640"/>
              <a:gd name="connsiteY0" fmla="*/ 0 h 1584942"/>
              <a:gd name="connsiteX1" fmla="*/ 1310640 w 1310640"/>
              <a:gd name="connsiteY1" fmla="*/ 0 h 1584942"/>
              <a:gd name="connsiteX2" fmla="*/ 1310640 w 1310640"/>
              <a:gd name="connsiteY2" fmla="*/ 1584942 h 1584942"/>
              <a:gd name="connsiteX3" fmla="*/ 0 w 1310640"/>
              <a:gd name="connsiteY3" fmla="*/ 1584942 h 1584942"/>
              <a:gd name="connsiteX4" fmla="*/ 0 w 1310640"/>
              <a:gd name="connsiteY4" fmla="*/ 0 h 1584942"/>
              <a:gd name="connsiteX0" fmla="*/ 0 w 1310640"/>
              <a:gd name="connsiteY0" fmla="*/ 19 h 1584961"/>
              <a:gd name="connsiteX1" fmla="*/ 868680 w 1310640"/>
              <a:gd name="connsiteY1" fmla="*/ 0 h 1584961"/>
              <a:gd name="connsiteX2" fmla="*/ 1310640 w 1310640"/>
              <a:gd name="connsiteY2" fmla="*/ 19 h 1584961"/>
              <a:gd name="connsiteX3" fmla="*/ 1310640 w 1310640"/>
              <a:gd name="connsiteY3" fmla="*/ 1584961 h 1584961"/>
              <a:gd name="connsiteX4" fmla="*/ 0 w 1310640"/>
              <a:gd name="connsiteY4" fmla="*/ 1584961 h 1584961"/>
              <a:gd name="connsiteX5" fmla="*/ 0 w 1310640"/>
              <a:gd name="connsiteY5" fmla="*/ 19 h 1584961"/>
              <a:gd name="connsiteX0" fmla="*/ 0 w 1310640"/>
              <a:gd name="connsiteY0" fmla="*/ 19 h 1584961"/>
              <a:gd name="connsiteX1" fmla="*/ 868680 w 1310640"/>
              <a:gd name="connsiteY1" fmla="*/ 0 h 1584961"/>
              <a:gd name="connsiteX2" fmla="*/ 1310640 w 1310640"/>
              <a:gd name="connsiteY2" fmla="*/ 19 h 1584961"/>
              <a:gd name="connsiteX3" fmla="*/ 1303020 w 1310640"/>
              <a:gd name="connsiteY3" fmla="*/ 327661 h 1584961"/>
              <a:gd name="connsiteX4" fmla="*/ 1310640 w 1310640"/>
              <a:gd name="connsiteY4" fmla="*/ 1584961 h 1584961"/>
              <a:gd name="connsiteX5" fmla="*/ 0 w 1310640"/>
              <a:gd name="connsiteY5" fmla="*/ 1584961 h 1584961"/>
              <a:gd name="connsiteX6" fmla="*/ 0 w 1310640"/>
              <a:gd name="connsiteY6" fmla="*/ 19 h 1584961"/>
              <a:gd name="connsiteX0" fmla="*/ 0 w 1310640"/>
              <a:gd name="connsiteY0" fmla="*/ 19 h 1584961"/>
              <a:gd name="connsiteX1" fmla="*/ 868680 w 1310640"/>
              <a:gd name="connsiteY1" fmla="*/ 0 h 1584961"/>
              <a:gd name="connsiteX2" fmla="*/ 1303020 w 1310640"/>
              <a:gd name="connsiteY2" fmla="*/ 327661 h 1584961"/>
              <a:gd name="connsiteX3" fmla="*/ 1310640 w 1310640"/>
              <a:gd name="connsiteY3" fmla="*/ 1584961 h 1584961"/>
              <a:gd name="connsiteX4" fmla="*/ 0 w 1310640"/>
              <a:gd name="connsiteY4" fmla="*/ 1584961 h 1584961"/>
              <a:gd name="connsiteX5" fmla="*/ 0 w 1310640"/>
              <a:gd name="connsiteY5" fmla="*/ 19 h 1584961"/>
              <a:gd name="connsiteX0" fmla="*/ 0 w 1310640"/>
              <a:gd name="connsiteY0" fmla="*/ 19 h 1584961"/>
              <a:gd name="connsiteX1" fmla="*/ 868680 w 1310640"/>
              <a:gd name="connsiteY1" fmla="*/ 0 h 1584961"/>
              <a:gd name="connsiteX2" fmla="*/ 1303020 w 1310640"/>
              <a:gd name="connsiteY2" fmla="*/ 327661 h 1584961"/>
              <a:gd name="connsiteX3" fmla="*/ 1310640 w 1310640"/>
              <a:gd name="connsiteY3" fmla="*/ 1584961 h 1584961"/>
              <a:gd name="connsiteX4" fmla="*/ 0 w 1310640"/>
              <a:gd name="connsiteY4" fmla="*/ 1584961 h 1584961"/>
              <a:gd name="connsiteX5" fmla="*/ 0 w 1310640"/>
              <a:gd name="connsiteY5" fmla="*/ 19 h 1584961"/>
              <a:gd name="connsiteX0" fmla="*/ 0 w 1310640"/>
              <a:gd name="connsiteY0" fmla="*/ 19 h 1584961"/>
              <a:gd name="connsiteX1" fmla="*/ 868680 w 1310640"/>
              <a:gd name="connsiteY1" fmla="*/ 0 h 1584961"/>
              <a:gd name="connsiteX2" fmla="*/ 1303020 w 1310640"/>
              <a:gd name="connsiteY2" fmla="*/ 205741 h 1584961"/>
              <a:gd name="connsiteX3" fmla="*/ 1310640 w 1310640"/>
              <a:gd name="connsiteY3" fmla="*/ 1584961 h 1584961"/>
              <a:gd name="connsiteX4" fmla="*/ 0 w 1310640"/>
              <a:gd name="connsiteY4" fmla="*/ 1584961 h 1584961"/>
              <a:gd name="connsiteX5" fmla="*/ 0 w 1310640"/>
              <a:gd name="connsiteY5" fmla="*/ 19 h 1584961"/>
              <a:gd name="connsiteX0" fmla="*/ 0 w 1310640"/>
              <a:gd name="connsiteY0" fmla="*/ 5518 h 1590460"/>
              <a:gd name="connsiteX1" fmla="*/ 868680 w 1310640"/>
              <a:gd name="connsiteY1" fmla="*/ 5499 h 1590460"/>
              <a:gd name="connsiteX2" fmla="*/ 1303020 w 1310640"/>
              <a:gd name="connsiteY2" fmla="*/ 211240 h 1590460"/>
              <a:gd name="connsiteX3" fmla="*/ 1310640 w 1310640"/>
              <a:gd name="connsiteY3" fmla="*/ 1590460 h 1590460"/>
              <a:gd name="connsiteX4" fmla="*/ 0 w 1310640"/>
              <a:gd name="connsiteY4" fmla="*/ 1590460 h 1590460"/>
              <a:gd name="connsiteX5" fmla="*/ 0 w 1310640"/>
              <a:gd name="connsiteY5" fmla="*/ 5518 h 159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0640" h="1590460">
                <a:moveTo>
                  <a:pt x="0" y="5518"/>
                </a:moveTo>
                <a:lnTo>
                  <a:pt x="868680" y="5499"/>
                </a:lnTo>
                <a:cubicBezTo>
                  <a:pt x="1143000" y="15659"/>
                  <a:pt x="1264920" y="-73240"/>
                  <a:pt x="1303020" y="211240"/>
                </a:cubicBezTo>
                <a:lnTo>
                  <a:pt x="1310640" y="1590460"/>
                </a:lnTo>
                <a:lnTo>
                  <a:pt x="0" y="1590460"/>
                </a:lnTo>
                <a:lnTo>
                  <a:pt x="0" y="5518"/>
                </a:lnTo>
                <a:close/>
              </a:path>
            </a:pathLst>
          </a:custGeom>
          <a:solidFill>
            <a:srgbClr val="BDC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5DE7764-FFA5-4ECA-B3AF-73A0CA758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99" y="5063011"/>
            <a:ext cx="10921971" cy="1434630"/>
          </a:xfrm>
        </p:spPr>
        <p:txBody>
          <a:bodyPr>
            <a:normAutofit/>
          </a:bodyPr>
          <a:lstStyle/>
          <a:p>
            <a:r>
              <a:rPr lang="en-US" sz="2400" dirty="0"/>
              <a:t>Parking Frontage Limitation (City of Portland 33.266.130.C.3.b)</a:t>
            </a:r>
          </a:p>
          <a:p>
            <a:pPr lvl="1"/>
            <a:r>
              <a:rPr lang="en-US" sz="1867" dirty="0"/>
              <a:t>Solution meets vehicle 50% frontage limitation</a:t>
            </a:r>
          </a:p>
          <a:p>
            <a:pPr lvl="1"/>
            <a:r>
              <a:rPr lang="en-US" sz="1867" dirty="0"/>
              <a:t>Parking must be adjacent to building</a:t>
            </a:r>
          </a:p>
          <a:p>
            <a:pPr lvl="1"/>
            <a:r>
              <a:rPr lang="en-US" sz="1867" dirty="0"/>
              <a:t>Code drives remote Open Area location</a:t>
            </a:r>
          </a:p>
          <a:p>
            <a:endParaRPr lang="en-US" sz="2000" dirty="0">
              <a:solidFill>
                <a:srgbClr val="FFC000"/>
              </a:solidFill>
            </a:endParaRPr>
          </a:p>
          <a:p>
            <a:endParaRPr lang="en-US" sz="20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A2A3A8-2D31-4192-87D9-54EEF82104DE}"/>
              </a:ext>
            </a:extLst>
          </p:cNvPr>
          <p:cNvSpPr txBox="1"/>
          <p:nvPr/>
        </p:nvSpPr>
        <p:spPr>
          <a:xfrm>
            <a:off x="2105660" y="2990994"/>
            <a:ext cx="140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Proposed M.O.B.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556B8-3C27-419C-A6FE-3C051B552BAE}"/>
              </a:ext>
            </a:extLst>
          </p:cNvPr>
          <p:cNvSpPr txBox="1"/>
          <p:nvPr/>
        </p:nvSpPr>
        <p:spPr>
          <a:xfrm>
            <a:off x="7690484" y="3007117"/>
            <a:ext cx="1403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Open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F7EC53-F43E-4B4B-9DE6-47F440B2CA7B}"/>
              </a:ext>
            </a:extLst>
          </p:cNvPr>
          <p:cNvSpPr txBox="1"/>
          <p:nvPr/>
        </p:nvSpPr>
        <p:spPr>
          <a:xfrm>
            <a:off x="2322597" y="197577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29%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A4ED07-4944-44BA-8AE8-46217C950B20}"/>
              </a:ext>
            </a:extLst>
          </p:cNvPr>
          <p:cNvSpPr txBox="1"/>
          <p:nvPr/>
        </p:nvSpPr>
        <p:spPr>
          <a:xfrm>
            <a:off x="5410587" y="198511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50%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687A7-7F52-42A7-8A19-D9A7ACB62424}"/>
              </a:ext>
            </a:extLst>
          </p:cNvPr>
          <p:cNvSpPr txBox="1"/>
          <p:nvPr/>
        </p:nvSpPr>
        <p:spPr>
          <a:xfrm>
            <a:off x="7875072" y="197577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21%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0AA405A9-5E6F-4FEC-A297-6E33774BB2C0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8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EAE07B-0F93-49C4-8372-3EC50F6BA377}"/>
              </a:ext>
            </a:extLst>
          </p:cNvPr>
          <p:cNvCxnSpPr/>
          <p:nvPr/>
        </p:nvCxnSpPr>
        <p:spPr>
          <a:xfrm>
            <a:off x="1624013" y="2343150"/>
            <a:ext cx="2028825" cy="0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16BC53-EB4B-47D4-BDB5-67E08D0964B7}"/>
              </a:ext>
            </a:extLst>
          </p:cNvPr>
          <p:cNvCxnSpPr>
            <a:cxnSpLocks/>
          </p:cNvCxnSpPr>
          <p:nvPr/>
        </p:nvCxnSpPr>
        <p:spPr>
          <a:xfrm>
            <a:off x="3652838" y="2338387"/>
            <a:ext cx="3771900" cy="0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237252-4753-4DAD-9692-39197C40CFB7}"/>
              </a:ext>
            </a:extLst>
          </p:cNvPr>
          <p:cNvCxnSpPr>
            <a:cxnSpLocks/>
          </p:cNvCxnSpPr>
          <p:nvPr/>
        </p:nvCxnSpPr>
        <p:spPr>
          <a:xfrm>
            <a:off x="7424738" y="2338387"/>
            <a:ext cx="1409700" cy="0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D8F5E6-4A32-482E-91C4-54FFEB6CF225}"/>
              </a:ext>
            </a:extLst>
          </p:cNvPr>
          <p:cNvCxnSpPr>
            <a:cxnSpLocks/>
          </p:cNvCxnSpPr>
          <p:nvPr/>
        </p:nvCxnSpPr>
        <p:spPr>
          <a:xfrm flipV="1">
            <a:off x="1624013" y="2187834"/>
            <a:ext cx="0" cy="668934"/>
          </a:xfrm>
          <a:prstGeom prst="line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0E7E14-31D6-438C-9F3F-C063D1F0A8CD}"/>
              </a:ext>
            </a:extLst>
          </p:cNvPr>
          <p:cNvCxnSpPr>
            <a:cxnSpLocks/>
          </p:cNvCxnSpPr>
          <p:nvPr/>
        </p:nvCxnSpPr>
        <p:spPr>
          <a:xfrm flipV="1">
            <a:off x="3662363" y="2219259"/>
            <a:ext cx="0" cy="668934"/>
          </a:xfrm>
          <a:prstGeom prst="line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3498EA-F562-4BF8-8A9D-27D368426CBB}"/>
              </a:ext>
            </a:extLst>
          </p:cNvPr>
          <p:cNvCxnSpPr>
            <a:cxnSpLocks/>
          </p:cNvCxnSpPr>
          <p:nvPr/>
        </p:nvCxnSpPr>
        <p:spPr>
          <a:xfrm flipV="1">
            <a:off x="7424738" y="2199183"/>
            <a:ext cx="0" cy="668934"/>
          </a:xfrm>
          <a:prstGeom prst="line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02591D-B9F6-4A49-9565-8EC26771FF04}"/>
              </a:ext>
            </a:extLst>
          </p:cNvPr>
          <p:cNvCxnSpPr>
            <a:cxnSpLocks/>
          </p:cNvCxnSpPr>
          <p:nvPr/>
        </p:nvCxnSpPr>
        <p:spPr>
          <a:xfrm flipV="1">
            <a:off x="8834438" y="2222587"/>
            <a:ext cx="0" cy="668934"/>
          </a:xfrm>
          <a:prstGeom prst="line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4">
            <a:extLst>
              <a:ext uri="{FF2B5EF4-FFF2-40B4-BE49-F238E27FC236}">
                <a16:creationId xmlns:a16="http://schemas.microsoft.com/office/drawing/2014/main" id="{9C553245-9599-4AE1-93B8-096214A92682}"/>
              </a:ext>
            </a:extLst>
          </p:cNvPr>
          <p:cNvSpPr txBox="1">
            <a:spLocks/>
          </p:cNvSpPr>
          <p:nvPr/>
        </p:nvSpPr>
        <p:spPr>
          <a:xfrm>
            <a:off x="602502" y="375572"/>
            <a:ext cx="11376396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Area Study - Option A</a:t>
            </a:r>
          </a:p>
        </p:txBody>
      </p:sp>
    </p:spTree>
    <p:extLst>
      <p:ext uri="{BB962C8B-B14F-4D97-AF65-F5344CB8AC3E}">
        <p14:creationId xmlns:p14="http://schemas.microsoft.com/office/powerpoint/2010/main" val="29600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4">
            <a:extLst>
              <a:ext uri="{FF2B5EF4-FFF2-40B4-BE49-F238E27FC236}">
                <a16:creationId xmlns:a16="http://schemas.microsoft.com/office/drawing/2014/main" id="{8AB66F5F-1610-493A-8A7F-6319BC9B1FC5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37B48-B7D5-4346-8769-D6188A1C1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1" r="13220" b="45745"/>
          <a:stretch/>
        </p:blipFill>
        <p:spPr>
          <a:xfrm>
            <a:off x="1" y="1518960"/>
            <a:ext cx="12192000" cy="5585643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2B96BE3A-56F3-4549-AE00-FEF7BDBC5940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1376396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Area Study – Option B</a:t>
            </a:r>
          </a:p>
        </p:txBody>
      </p:sp>
    </p:spTree>
    <p:extLst>
      <p:ext uri="{BB962C8B-B14F-4D97-AF65-F5344CB8AC3E}">
        <p14:creationId xmlns:p14="http://schemas.microsoft.com/office/powerpoint/2010/main" val="40107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4">
            <a:extLst>
              <a:ext uri="{FF2B5EF4-FFF2-40B4-BE49-F238E27FC236}">
                <a16:creationId xmlns:a16="http://schemas.microsoft.com/office/drawing/2014/main" id="{8AB66F5F-1610-493A-8A7F-6319BC9B1FC5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37B48-B7D5-4346-8769-D6188A1C1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807" r="13324" b="47803"/>
          <a:stretch/>
        </p:blipFill>
        <p:spPr>
          <a:xfrm>
            <a:off x="0" y="1569433"/>
            <a:ext cx="12192000" cy="5288568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F0A8FFD-D271-4E27-BC85-F318805B8968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1376396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Area Study – Option C</a:t>
            </a:r>
          </a:p>
        </p:txBody>
      </p:sp>
    </p:spTree>
    <p:extLst>
      <p:ext uri="{BB962C8B-B14F-4D97-AF65-F5344CB8AC3E}">
        <p14:creationId xmlns:p14="http://schemas.microsoft.com/office/powerpoint/2010/main" val="35248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4">
            <a:extLst>
              <a:ext uri="{FF2B5EF4-FFF2-40B4-BE49-F238E27FC236}">
                <a16:creationId xmlns:a16="http://schemas.microsoft.com/office/drawing/2014/main" id="{61A731D1-87E9-4460-AE42-887ACDD38490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1376396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Area Study – Option G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AB66F5F-1610-493A-8A7F-6319BC9B1FC5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37B48-B7D5-4346-8769-D6188A1C1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828" r="13941" b="47804"/>
          <a:stretch/>
        </p:blipFill>
        <p:spPr>
          <a:xfrm>
            <a:off x="0" y="1569433"/>
            <a:ext cx="12192000" cy="52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623609-AF2F-4FC8-919B-120C9200B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4"/>
          <a:stretch/>
        </p:blipFill>
        <p:spPr>
          <a:xfrm>
            <a:off x="1" y="-515470"/>
            <a:ext cx="12191999" cy="737347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Site</a:t>
            </a:r>
          </a:p>
        </p:txBody>
      </p:sp>
    </p:spTree>
    <p:extLst>
      <p:ext uri="{BB962C8B-B14F-4D97-AF65-F5344CB8AC3E}">
        <p14:creationId xmlns:p14="http://schemas.microsoft.com/office/powerpoint/2010/main" val="364313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 Orientation Studies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</p:spTree>
    <p:extLst>
      <p:ext uri="{BB962C8B-B14F-4D97-AF65-F5344CB8AC3E}">
        <p14:creationId xmlns:p14="http://schemas.microsoft.com/office/powerpoint/2010/main" val="156595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4">
            <a:extLst>
              <a:ext uri="{FF2B5EF4-FFF2-40B4-BE49-F238E27FC236}">
                <a16:creationId xmlns:a16="http://schemas.microsoft.com/office/drawing/2014/main" id="{61A731D1-87E9-4460-AE42-887ACDD38490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1376396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 Studies – Option D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AB66F5F-1610-493A-8A7F-6319BC9B1FC5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37B48-B7D5-4346-8769-D6188A1C1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828" r="13475" b="47804"/>
          <a:stretch/>
        </p:blipFill>
        <p:spPr>
          <a:xfrm>
            <a:off x="1" y="1569432"/>
            <a:ext cx="12192000" cy="52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4">
            <a:extLst>
              <a:ext uri="{FF2B5EF4-FFF2-40B4-BE49-F238E27FC236}">
                <a16:creationId xmlns:a16="http://schemas.microsoft.com/office/drawing/2014/main" id="{61A731D1-87E9-4460-AE42-887ACDD38490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1376396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 Studies – Option E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AB66F5F-1610-493A-8A7F-6319BC9B1FC5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37B48-B7D5-4346-8769-D6188A1C1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828" r="13574" b="47804"/>
          <a:stretch/>
        </p:blipFill>
        <p:spPr>
          <a:xfrm>
            <a:off x="1" y="1569433"/>
            <a:ext cx="12192000" cy="52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4">
            <a:extLst>
              <a:ext uri="{FF2B5EF4-FFF2-40B4-BE49-F238E27FC236}">
                <a16:creationId xmlns:a16="http://schemas.microsoft.com/office/drawing/2014/main" id="{61A731D1-87E9-4460-AE42-887ACDD38490}"/>
              </a:ext>
            </a:extLst>
          </p:cNvPr>
          <p:cNvSpPr txBox="1">
            <a:spLocks/>
          </p:cNvSpPr>
          <p:nvPr/>
        </p:nvSpPr>
        <p:spPr>
          <a:xfrm>
            <a:off x="477853" y="411255"/>
            <a:ext cx="11376396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 Studies – Option H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AB66F5F-1610-493A-8A7F-6319BC9B1FC5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37B48-B7D5-4346-8769-D6188A1C1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827" r="12896" b="47804"/>
          <a:stretch/>
        </p:blipFill>
        <p:spPr>
          <a:xfrm>
            <a:off x="0" y="1569432"/>
            <a:ext cx="12304192" cy="52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Survey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</p:spTree>
    <p:extLst>
      <p:ext uri="{BB962C8B-B14F-4D97-AF65-F5344CB8AC3E}">
        <p14:creationId xmlns:p14="http://schemas.microsoft.com/office/powerpoint/2010/main" val="7734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623609-AF2F-4FC8-919B-120C9200B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7"/>
          <a:stretch/>
        </p:blipFill>
        <p:spPr>
          <a:xfrm>
            <a:off x="0" y="0"/>
            <a:ext cx="12191999" cy="6820118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Survey</a:t>
            </a:r>
          </a:p>
        </p:txBody>
      </p:sp>
    </p:spTree>
    <p:extLst>
      <p:ext uri="{BB962C8B-B14F-4D97-AF65-F5344CB8AC3E}">
        <p14:creationId xmlns:p14="http://schemas.microsoft.com/office/powerpoint/2010/main" val="34023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623609-AF2F-4FC8-919B-120C9200B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4"/>
          <a:stretch/>
        </p:blipFill>
        <p:spPr>
          <a:xfrm>
            <a:off x="0" y="0"/>
            <a:ext cx="12192000" cy="7271658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Survey Key</a:t>
            </a:r>
          </a:p>
        </p:txBody>
      </p:sp>
    </p:spTree>
    <p:extLst>
      <p:ext uri="{BB962C8B-B14F-4D97-AF65-F5344CB8AC3E}">
        <p14:creationId xmlns:p14="http://schemas.microsoft.com/office/powerpoint/2010/main" val="82186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623609-AF2F-4FC8-919B-120C9200B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" b="6541"/>
          <a:stretch/>
        </p:blipFill>
        <p:spPr>
          <a:xfrm>
            <a:off x="0" y="0"/>
            <a:ext cx="12180442" cy="68580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Site - Parking</a:t>
            </a:r>
          </a:p>
        </p:txBody>
      </p:sp>
    </p:spTree>
    <p:extLst>
      <p:ext uri="{BB962C8B-B14F-4D97-AF65-F5344CB8AC3E}">
        <p14:creationId xmlns:p14="http://schemas.microsoft.com/office/powerpoint/2010/main" val="6118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F7187-18DF-4A90-8013-341081B40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623609-AF2F-4FC8-919B-120C9200B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2479" r="-5263" b="8710"/>
          <a:stretch/>
        </p:blipFill>
        <p:spPr>
          <a:xfrm>
            <a:off x="448593" y="-29027"/>
            <a:ext cx="11591008" cy="6660869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3411F-55F8-4FB9-B13F-D63F49E48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8" t="91166" r="1123" b="512"/>
          <a:stretch/>
        </p:blipFill>
        <p:spPr>
          <a:xfrm>
            <a:off x="448593" y="6134690"/>
            <a:ext cx="1553028" cy="6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F7187-18DF-4A90-8013-341081B40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623609-AF2F-4FC8-919B-120C9200B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1971" b="14159"/>
          <a:stretch/>
        </p:blipFill>
        <p:spPr>
          <a:xfrm>
            <a:off x="130625" y="0"/>
            <a:ext cx="11394111" cy="632705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3411F-55F8-4FB9-B13F-D63F49E48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8" t="91166" r="1123" b="512"/>
          <a:stretch/>
        </p:blipFill>
        <p:spPr>
          <a:xfrm>
            <a:off x="448593" y="6134690"/>
            <a:ext cx="1553028" cy="6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F7187-18DF-4A90-8013-341081B40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623609-AF2F-4FC8-919B-120C9200B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>
          <a:xfrm>
            <a:off x="152399" y="0"/>
            <a:ext cx="11658600" cy="68580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3411F-55F8-4FB9-B13F-D63F49E48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8" t="91166" r="1123" b="512"/>
          <a:stretch/>
        </p:blipFill>
        <p:spPr>
          <a:xfrm>
            <a:off x="448593" y="6134690"/>
            <a:ext cx="1553028" cy="6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4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F7187-18DF-4A90-8013-341081B40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623609-AF2F-4FC8-919B-120C9200B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>
          <a:xfrm>
            <a:off x="84807" y="0"/>
            <a:ext cx="11658600" cy="68580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 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3411F-55F8-4FB9-B13F-D63F49E48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8" t="91166" r="1123" b="512"/>
          <a:stretch/>
        </p:blipFill>
        <p:spPr>
          <a:xfrm>
            <a:off x="448593" y="6134690"/>
            <a:ext cx="1553028" cy="6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F7187-18DF-4A90-8013-341081B40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3339A6-041C-494B-A470-F8E98ADE8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7"/>
          <a:stretch/>
        </p:blipFill>
        <p:spPr>
          <a:xfrm>
            <a:off x="737419" y="0"/>
            <a:ext cx="10598727" cy="6134684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FFAE0A17-4940-45F0-B4BA-3F9F061E6E77}"/>
              </a:ext>
            </a:extLst>
          </p:cNvPr>
          <p:cNvSpPr txBox="1">
            <a:spLocks/>
          </p:cNvSpPr>
          <p:nvPr/>
        </p:nvSpPr>
        <p:spPr>
          <a:xfrm>
            <a:off x="11129621" y="6631844"/>
            <a:ext cx="909980" cy="1882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900" b="1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Page 2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EE3715F-8A9D-4D7E-96F9-04B1439720EC}"/>
              </a:ext>
            </a:extLst>
          </p:cNvPr>
          <p:cNvSpPr txBox="1">
            <a:spLocks/>
          </p:cNvSpPr>
          <p:nvPr/>
        </p:nvSpPr>
        <p:spPr>
          <a:xfrm>
            <a:off x="737419" y="411255"/>
            <a:ext cx="1094404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North Elevation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1C255D-F257-416C-8D2B-4469218EF2E9}"/>
              </a:ext>
            </a:extLst>
          </p:cNvPr>
          <p:cNvCxnSpPr>
            <a:cxnSpLocks/>
          </p:cNvCxnSpPr>
          <p:nvPr/>
        </p:nvCxnSpPr>
        <p:spPr>
          <a:xfrm>
            <a:off x="0" y="1569432"/>
            <a:ext cx="12192000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FBDAA6-00FD-4D75-85FC-92EC7C6D4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t="79101" b="572"/>
          <a:stretch/>
        </p:blipFill>
        <p:spPr>
          <a:xfrm>
            <a:off x="8174646" y="5332569"/>
            <a:ext cx="2963521" cy="139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Lion Dark RED">
      <a:dk1>
        <a:srgbClr val="FFFFFF"/>
      </a:dk1>
      <a:lt1>
        <a:srgbClr val="2A2D34"/>
      </a:lt1>
      <a:dk2>
        <a:srgbClr val="FFFFFF"/>
      </a:dk2>
      <a:lt2>
        <a:srgbClr val="2A2D34"/>
      </a:lt2>
      <a:accent1>
        <a:srgbClr val="F3644D"/>
      </a:accent1>
      <a:accent2>
        <a:srgbClr val="EC553C"/>
      </a:accent2>
      <a:accent3>
        <a:srgbClr val="E4492F"/>
      </a:accent3>
      <a:accent4>
        <a:srgbClr val="DC3F25"/>
      </a:accent4>
      <a:accent5>
        <a:srgbClr val="CF3218"/>
      </a:accent5>
      <a:accent6>
        <a:srgbClr val="BE2A11"/>
      </a:accent6>
      <a:hlink>
        <a:srgbClr val="0563C1"/>
      </a:hlink>
      <a:folHlink>
        <a:srgbClr val="954F72"/>
      </a:folHlink>
    </a:clrScheme>
    <a:fontScheme name="Fox Presentation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 cmpd="sng">
          <a:solidFill>
            <a:schemeClr val="accent1">
              <a:lumMod val="75000"/>
            </a:schemeClr>
          </a:solidFill>
          <a:prstDash val="sysDash"/>
          <a:headEnd type="none"/>
          <a:tailEnd type="oval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17384</TotalTime>
  <Words>698</Words>
  <Application>Microsoft Office PowerPoint</Application>
  <PresentationFormat>Widescreen</PresentationFormat>
  <Paragraphs>328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Bebas Neue Regular</vt:lpstr>
      <vt:lpstr>Calibri</vt:lpstr>
      <vt:lpstr>Roboto Condensed</vt:lpstr>
      <vt:lpstr>Roboto Condensed Light</vt:lpstr>
      <vt:lpstr>Tahoma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Kershaw</dc:creator>
  <cp:lastModifiedBy>Tyler Carlson</cp:lastModifiedBy>
  <cp:revision>293</cp:revision>
  <cp:lastPrinted>2019-02-08T22:18:44Z</cp:lastPrinted>
  <dcterms:created xsi:type="dcterms:W3CDTF">2018-08-06T21:12:26Z</dcterms:created>
  <dcterms:modified xsi:type="dcterms:W3CDTF">2019-03-07T22:14:15Z</dcterms:modified>
</cp:coreProperties>
</file>