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15"/>
  </p:notesMasterIdLst>
  <p:handoutMasterIdLst>
    <p:handoutMasterId r:id="rId16"/>
  </p:handoutMasterIdLst>
  <p:sldIdLst>
    <p:sldId id="268" r:id="rId3"/>
    <p:sldId id="272" r:id="rId4"/>
    <p:sldId id="281" r:id="rId5"/>
    <p:sldId id="285" r:id="rId6"/>
    <p:sldId id="282" r:id="rId7"/>
    <p:sldId id="289" r:id="rId8"/>
    <p:sldId id="294" r:id="rId9"/>
    <p:sldId id="295" r:id="rId10"/>
    <p:sldId id="283" r:id="rId11"/>
    <p:sldId id="288" r:id="rId12"/>
    <p:sldId id="287" r:id="rId13"/>
    <p:sldId id="297"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29D"/>
    <a:srgbClr val="434F69"/>
    <a:srgbClr val="F39662"/>
    <a:srgbClr val="8FD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37306" autoAdjust="0"/>
  </p:normalViewPr>
  <p:slideViewPr>
    <p:cSldViewPr>
      <p:cViewPr varScale="1">
        <p:scale>
          <a:sx n="38" d="100"/>
          <a:sy n="38" d="100"/>
        </p:scale>
        <p:origin x="1794" y="5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Current</c:v>
                </c:pt>
              </c:strCache>
            </c:strRef>
          </c:tx>
          <c:spPr>
            <a:solidFill>
              <a:srgbClr val="8FD169"/>
            </a:solidFill>
            <a:ln>
              <a:noFill/>
            </a:ln>
            <a:effectLst/>
          </c:spPr>
          <c:invertIfNegative val="0"/>
          <c:dLbls>
            <c:dLbl>
              <c:idx val="0"/>
              <c:tx>
                <c:rich>
                  <a:bodyPr/>
                  <a:lstStyle/>
                  <a:p>
                    <a:fld id="{6BAD280C-711F-47A3-AD13-89C944058532}" type="VALUE">
                      <a:rPr lang="en-US" smtClean="0"/>
                      <a:pPr/>
                      <a:t>[VALUE]</a:t>
                    </a:fld>
                    <a:endParaRPr lang="en-US" dirty="0"/>
                  </a:p>
                  <a:p>
                    <a:r>
                      <a:rPr lang="en-US" dirty="0"/>
                      <a:t>units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E1-4A86-B6FC-AF18D4F761D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162</c:v>
                </c:pt>
              </c:numCache>
            </c:numRef>
          </c:val>
          <c:extLst>
            <c:ext xmlns:c16="http://schemas.microsoft.com/office/drawing/2014/chart" uri="{C3380CC4-5D6E-409C-BE32-E72D297353CC}">
              <c16:uniqueId val="{00000000-9F43-4388-91AD-CA1F941D12D4}"/>
            </c:ext>
          </c:extLst>
        </c:ser>
        <c:ser>
          <c:idx val="1"/>
          <c:order val="1"/>
          <c:tx>
            <c:strRef>
              <c:f>Sheet1!$C$1</c:f>
              <c:strCache>
                <c:ptCount val="1"/>
                <c:pt idx="0">
                  <c:v>By 2021</c:v>
                </c:pt>
              </c:strCache>
            </c:strRef>
          </c:tx>
          <c:spPr>
            <a:solidFill>
              <a:srgbClr val="27829D"/>
            </a:solidFill>
            <a:ln>
              <a:noFill/>
            </a:ln>
            <a:effectLst/>
          </c:spPr>
          <c:invertIfNegative val="0"/>
          <c:dLbls>
            <c:dLbl>
              <c:idx val="0"/>
              <c:tx>
                <c:rich>
                  <a:bodyPr/>
                  <a:lstStyle/>
                  <a:p>
                    <a:fld id="{28405D3C-C27A-4748-97B1-12FC1A43291D}" type="VALUE">
                      <a:rPr lang="en-US" smtClean="0"/>
                      <a:pPr/>
                      <a:t>[VALUE]</a:t>
                    </a:fld>
                    <a:endParaRPr lang="en-US" dirty="0"/>
                  </a:p>
                  <a:p>
                    <a:r>
                      <a:rPr lang="en-US" baseline="0" dirty="0"/>
                      <a:t>units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43-4388-91AD-CA1F941D12D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355</c:v>
                </c:pt>
              </c:numCache>
            </c:numRef>
          </c:val>
          <c:extLst>
            <c:ext xmlns:c16="http://schemas.microsoft.com/office/drawing/2014/chart" uri="{C3380CC4-5D6E-409C-BE32-E72D297353CC}">
              <c16:uniqueId val="{00000002-9F43-4388-91AD-CA1F941D12D4}"/>
            </c:ext>
          </c:extLst>
        </c:ser>
        <c:ser>
          <c:idx val="2"/>
          <c:order val="2"/>
          <c:tx>
            <c:strRef>
              <c:f>Sheet1!$D$1</c:f>
              <c:strCache>
                <c:ptCount val="1"/>
                <c:pt idx="0">
                  <c:v>Needed</c:v>
                </c:pt>
              </c:strCache>
            </c:strRef>
          </c:tx>
          <c:spPr>
            <a:solidFill>
              <a:srgbClr val="434F69"/>
            </a:solidFill>
            <a:ln>
              <a:noFill/>
            </a:ln>
            <a:effectLst/>
          </c:spPr>
          <c:invertIfNegative val="0"/>
          <c:dLbls>
            <c:dLbl>
              <c:idx val="0"/>
              <c:tx>
                <c:rich>
                  <a:bodyPr/>
                  <a:lstStyle/>
                  <a:p>
                    <a:fld id="{13ECA26A-9816-49FE-9CBF-784D10DF7EF9}" type="VALUE">
                      <a:rPr lang="en-US" smtClean="0"/>
                      <a:pPr/>
                      <a:t>[VALUE]</a:t>
                    </a:fld>
                    <a:endParaRPr lang="en-US" dirty="0"/>
                  </a:p>
                  <a:p>
                    <a:r>
                      <a:rPr lang="en-US" dirty="0"/>
                      <a:t>units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E1-4A86-B6FC-AF18D4F761D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1483</c:v>
                </c:pt>
              </c:numCache>
            </c:numRef>
          </c:val>
          <c:extLst>
            <c:ext xmlns:c16="http://schemas.microsoft.com/office/drawing/2014/chart" uri="{C3380CC4-5D6E-409C-BE32-E72D297353CC}">
              <c16:uniqueId val="{00000000-D05C-4653-B67D-453AECC6F428}"/>
            </c:ext>
          </c:extLst>
        </c:ser>
        <c:dLbls>
          <c:showLegendKey val="0"/>
          <c:showVal val="0"/>
          <c:showCatName val="0"/>
          <c:showSerName val="0"/>
          <c:showPercent val="0"/>
          <c:showBubbleSize val="0"/>
        </c:dLbls>
        <c:gapWidth val="100"/>
        <c:overlap val="100"/>
        <c:axId val="480499536"/>
        <c:axId val="480497568"/>
      </c:barChart>
      <c:catAx>
        <c:axId val="480499536"/>
        <c:scaling>
          <c:orientation val="minMax"/>
        </c:scaling>
        <c:delete val="1"/>
        <c:axPos val="l"/>
        <c:numFmt formatCode="General" sourceLinked="1"/>
        <c:majorTickMark val="none"/>
        <c:minorTickMark val="none"/>
        <c:tickLblPos val="nextTo"/>
        <c:crossAx val="480497568"/>
        <c:crosses val="autoZero"/>
        <c:auto val="1"/>
        <c:lblAlgn val="ctr"/>
        <c:lblOffset val="100"/>
        <c:noMultiLvlLbl val="0"/>
      </c:catAx>
      <c:valAx>
        <c:axId val="480497568"/>
        <c:scaling>
          <c:orientation val="minMax"/>
          <c:max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0"/>
          <a:lstStyle/>
          <a:p>
            <a:pPr>
              <a:defRPr sz="1197" b="0" i="0" u="none" strike="noStrike" kern="1200" baseline="0">
                <a:solidFill>
                  <a:srgbClr val="434F69"/>
                </a:solidFill>
                <a:latin typeface="Arial" panose="020B0604020202020204" pitchFamily="34" charset="0"/>
                <a:ea typeface="+mn-ea"/>
                <a:cs typeface="Arial" panose="020B0604020202020204" pitchFamily="34" charset="0"/>
              </a:defRPr>
            </a:pPr>
            <a:endParaRPr lang="en-US"/>
          </a:p>
        </c:txPr>
        <c:crossAx val="480499536"/>
        <c:crosses val="autoZero"/>
        <c:crossBetween val="between"/>
        <c:majorUnit val="200"/>
      </c:valAx>
      <c:spPr>
        <a:noFill/>
        <a:ln>
          <a:noFill/>
        </a:ln>
        <a:effectLst/>
      </c:spPr>
    </c:plotArea>
    <c:legend>
      <c:legendPos val="b"/>
      <c:legendEntry>
        <c:idx val="0"/>
        <c:txPr>
          <a:bodyPr rot="0" spcFirstLastPara="1" vertOverflow="ellipsis" vert="horz" wrap="square" anchor="ctr" anchorCtr="1"/>
          <a:lstStyle/>
          <a:p>
            <a:pPr algn="just">
              <a:defRPr sz="2000" b="0" i="0" u="none" strike="noStrike" kern="1200" baseline="0">
                <a:solidFill>
                  <a:srgbClr val="434F69"/>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lgn="just">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67D95-AC74-4C3C-828C-A17ED42D324C}" type="doc">
      <dgm:prSet loTypeId="urn:microsoft.com/office/officeart/2005/8/layout/process1" loCatId="process" qsTypeId="urn:microsoft.com/office/officeart/2005/8/quickstyle/simple1" qsCatId="simple" csTypeId="urn:microsoft.com/office/officeart/2005/8/colors/accent1_2" csCatId="accent1" phldr="1"/>
      <dgm:spPr/>
    </dgm:pt>
    <dgm:pt modelId="{59AA955F-7242-4B8F-81EC-D1D72412B064}">
      <dgm:prSet phldrT="[Text]" custT="1"/>
      <dgm:spPr>
        <a:solidFill>
          <a:srgbClr val="434F69"/>
        </a:solidFill>
      </dgm:spPr>
      <dgm:t>
        <a:bodyPr/>
        <a:lstStyle/>
        <a:p>
          <a:pPr algn="l"/>
          <a:r>
            <a:rPr lang="en-US" sz="2000" b="1" dirty="0">
              <a:latin typeface="Arial" panose="020B0604020202020204" pitchFamily="34" charset="0"/>
              <a:cs typeface="Arial" panose="020B0604020202020204" pitchFamily="34" charset="0"/>
            </a:rPr>
            <a:t>October 7, 2015</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Original Declaration of State of Housing Emergency</a:t>
          </a:r>
        </a:p>
      </dgm:t>
    </dgm:pt>
    <dgm:pt modelId="{A1865CB8-73C2-4D9F-9A1E-6A36212E938E}" type="parTrans" cxnId="{F7FA3517-4885-4258-B630-99D1E6775366}">
      <dgm:prSet/>
      <dgm:spPr/>
      <dgm:t>
        <a:bodyPr/>
        <a:lstStyle/>
        <a:p>
          <a:endParaRPr lang="en-US"/>
        </a:p>
      </dgm:t>
    </dgm:pt>
    <dgm:pt modelId="{BF37B330-E6E3-4506-9336-CFD875BCBECC}" type="sibTrans" cxnId="{F7FA3517-4885-4258-B630-99D1E6775366}">
      <dgm:prSet/>
      <dgm:spPr/>
      <dgm:t>
        <a:bodyPr/>
        <a:lstStyle/>
        <a:p>
          <a:endParaRPr lang="en-US" dirty="0"/>
        </a:p>
      </dgm:t>
    </dgm:pt>
    <dgm:pt modelId="{ED968D9B-7A74-4302-8C81-653244D2615F}">
      <dgm:prSet phldrT="[Text]" custT="1"/>
      <dgm:spPr>
        <a:solidFill>
          <a:srgbClr val="434F69"/>
        </a:solidFill>
      </dgm:spPr>
      <dgm:t>
        <a:bodyPr/>
        <a:lstStyle/>
        <a:p>
          <a:pPr algn="l"/>
          <a:r>
            <a:rPr lang="en-US" sz="2000" b="1" dirty="0">
              <a:latin typeface="Arial" panose="020B0604020202020204" pitchFamily="34" charset="0"/>
              <a:cs typeface="Arial" panose="020B0604020202020204" pitchFamily="34" charset="0"/>
            </a:rPr>
            <a:t>September 7, 2016</a:t>
          </a:r>
        </a:p>
        <a:p>
          <a:pPr algn="l"/>
          <a:endParaRPr lang="en-US" sz="19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One Year Extension of State of Housing Emergency </a:t>
          </a:r>
          <a:endParaRPr lang="en-US" sz="1900" dirty="0">
            <a:latin typeface="Arial" panose="020B0604020202020204" pitchFamily="34" charset="0"/>
            <a:cs typeface="Arial" panose="020B0604020202020204" pitchFamily="34" charset="0"/>
          </a:endParaRPr>
        </a:p>
      </dgm:t>
    </dgm:pt>
    <dgm:pt modelId="{8EFED84D-2E7F-4920-B3F1-6718738023A0}" type="parTrans" cxnId="{5A1C9D6E-5B71-473E-9917-DB4E5D1DF57C}">
      <dgm:prSet/>
      <dgm:spPr/>
      <dgm:t>
        <a:bodyPr/>
        <a:lstStyle/>
        <a:p>
          <a:endParaRPr lang="en-US"/>
        </a:p>
      </dgm:t>
    </dgm:pt>
    <dgm:pt modelId="{FF53B379-F8FA-4405-9E2C-0920F9ED94E7}" type="sibTrans" cxnId="{5A1C9D6E-5B71-473E-9917-DB4E5D1DF57C}">
      <dgm:prSet/>
      <dgm:spPr/>
      <dgm:t>
        <a:bodyPr/>
        <a:lstStyle/>
        <a:p>
          <a:endParaRPr lang="en-US" dirty="0"/>
        </a:p>
      </dgm:t>
    </dgm:pt>
    <dgm:pt modelId="{218C7D42-90E2-4DDB-842C-BA90F68DF32F}">
      <dgm:prSet phldrT="[Text]" custT="1"/>
      <dgm:spPr>
        <a:solidFill>
          <a:srgbClr val="434F69"/>
        </a:solidFill>
      </dgm:spPr>
      <dgm:t>
        <a:bodyPr/>
        <a:lstStyle/>
        <a:p>
          <a:pPr algn="l"/>
          <a:r>
            <a:rPr lang="en-US" sz="2000" b="1" dirty="0">
              <a:latin typeface="Arial" panose="020B0604020202020204" pitchFamily="34" charset="0"/>
              <a:cs typeface="Arial" panose="020B0604020202020204" pitchFamily="34" charset="0"/>
            </a:rPr>
            <a:t>October 4, 2017</a:t>
          </a:r>
        </a:p>
        <a:p>
          <a:pPr algn="l"/>
          <a:endParaRPr lang="en-US" sz="2000" b="1"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Further 18-Month Extension of Housing Emergency</a:t>
          </a:r>
        </a:p>
      </dgm:t>
    </dgm:pt>
    <dgm:pt modelId="{91FC6057-D088-4770-B656-FE0D0F199AA7}" type="parTrans" cxnId="{DF7DEEE0-10AE-4CA1-AD14-2FF0C18009B9}">
      <dgm:prSet/>
      <dgm:spPr/>
      <dgm:t>
        <a:bodyPr/>
        <a:lstStyle/>
        <a:p>
          <a:endParaRPr lang="en-US"/>
        </a:p>
      </dgm:t>
    </dgm:pt>
    <dgm:pt modelId="{274B9E5F-DEB8-438F-AC11-58C5385444EB}" type="sibTrans" cxnId="{DF7DEEE0-10AE-4CA1-AD14-2FF0C18009B9}">
      <dgm:prSet/>
      <dgm:spPr/>
      <dgm:t>
        <a:bodyPr/>
        <a:lstStyle/>
        <a:p>
          <a:endParaRPr lang="en-US"/>
        </a:p>
      </dgm:t>
    </dgm:pt>
    <dgm:pt modelId="{F68BA18A-C64B-4ABA-AA53-FDC473A7042F}" type="pres">
      <dgm:prSet presAssocID="{5A167D95-AC74-4C3C-828C-A17ED42D324C}" presName="Name0" presStyleCnt="0">
        <dgm:presLayoutVars>
          <dgm:dir/>
          <dgm:resizeHandles val="exact"/>
        </dgm:presLayoutVars>
      </dgm:prSet>
      <dgm:spPr/>
    </dgm:pt>
    <dgm:pt modelId="{509A4151-C416-4F01-8119-867A7795A8E5}" type="pres">
      <dgm:prSet presAssocID="{59AA955F-7242-4B8F-81EC-D1D72412B064}" presName="node" presStyleLbl="node1" presStyleIdx="0" presStyleCnt="3" custScaleX="101940" custScaleY="154647">
        <dgm:presLayoutVars>
          <dgm:bulletEnabled val="1"/>
        </dgm:presLayoutVars>
      </dgm:prSet>
      <dgm:spPr/>
    </dgm:pt>
    <dgm:pt modelId="{F0F105E2-1A76-4F16-AA65-87E7BCDB98D8}" type="pres">
      <dgm:prSet presAssocID="{BF37B330-E6E3-4506-9336-CFD875BCBECC}" presName="sibTrans" presStyleLbl="sibTrans2D1" presStyleIdx="0" presStyleCnt="2"/>
      <dgm:spPr/>
    </dgm:pt>
    <dgm:pt modelId="{F87D5630-1B3E-46DE-88CD-27E241823C1A}" type="pres">
      <dgm:prSet presAssocID="{BF37B330-E6E3-4506-9336-CFD875BCBECC}" presName="connectorText" presStyleLbl="sibTrans2D1" presStyleIdx="0" presStyleCnt="2"/>
      <dgm:spPr/>
    </dgm:pt>
    <dgm:pt modelId="{6E67EEE8-E795-4091-BC4D-AE0B22B22072}" type="pres">
      <dgm:prSet presAssocID="{ED968D9B-7A74-4302-8C81-653244D2615F}" presName="node" presStyleLbl="node1" presStyleIdx="1" presStyleCnt="3" custScaleY="155982">
        <dgm:presLayoutVars>
          <dgm:bulletEnabled val="1"/>
        </dgm:presLayoutVars>
      </dgm:prSet>
      <dgm:spPr/>
    </dgm:pt>
    <dgm:pt modelId="{9663ABAD-5346-493A-8BC0-A938A33D4494}" type="pres">
      <dgm:prSet presAssocID="{FF53B379-F8FA-4405-9E2C-0920F9ED94E7}" presName="sibTrans" presStyleLbl="sibTrans2D1" presStyleIdx="1" presStyleCnt="2"/>
      <dgm:spPr/>
    </dgm:pt>
    <dgm:pt modelId="{63DA85F8-4455-48D9-8EEC-DEB58E7BF9B6}" type="pres">
      <dgm:prSet presAssocID="{FF53B379-F8FA-4405-9E2C-0920F9ED94E7}" presName="connectorText" presStyleLbl="sibTrans2D1" presStyleIdx="1" presStyleCnt="2"/>
      <dgm:spPr/>
    </dgm:pt>
    <dgm:pt modelId="{4C0D29FC-620F-4997-B516-598B33B8DCAE}" type="pres">
      <dgm:prSet presAssocID="{218C7D42-90E2-4DDB-842C-BA90F68DF32F}" presName="node" presStyleLbl="node1" presStyleIdx="2" presStyleCnt="3" custScaleY="153934">
        <dgm:presLayoutVars>
          <dgm:bulletEnabled val="1"/>
        </dgm:presLayoutVars>
      </dgm:prSet>
      <dgm:spPr/>
    </dgm:pt>
  </dgm:ptLst>
  <dgm:cxnLst>
    <dgm:cxn modelId="{C9B56107-68F4-4831-9D50-D249950EF53A}" type="presOf" srcId="{5A167D95-AC74-4C3C-828C-A17ED42D324C}" destId="{F68BA18A-C64B-4ABA-AA53-FDC473A7042F}" srcOrd="0" destOrd="0" presId="urn:microsoft.com/office/officeart/2005/8/layout/process1"/>
    <dgm:cxn modelId="{C97F4011-00F1-4180-BC0E-4329EC5FFC67}" type="presOf" srcId="{BF37B330-E6E3-4506-9336-CFD875BCBECC}" destId="{F87D5630-1B3E-46DE-88CD-27E241823C1A}" srcOrd="1" destOrd="0" presId="urn:microsoft.com/office/officeart/2005/8/layout/process1"/>
    <dgm:cxn modelId="{F7FA3517-4885-4258-B630-99D1E6775366}" srcId="{5A167D95-AC74-4C3C-828C-A17ED42D324C}" destId="{59AA955F-7242-4B8F-81EC-D1D72412B064}" srcOrd="0" destOrd="0" parTransId="{A1865CB8-73C2-4D9F-9A1E-6A36212E938E}" sibTransId="{BF37B330-E6E3-4506-9336-CFD875BCBECC}"/>
    <dgm:cxn modelId="{B6E07239-DF41-4BDB-9333-7B3663421542}" type="presOf" srcId="{ED968D9B-7A74-4302-8C81-653244D2615F}" destId="{6E67EEE8-E795-4091-BC4D-AE0B22B22072}" srcOrd="0" destOrd="0" presId="urn:microsoft.com/office/officeart/2005/8/layout/process1"/>
    <dgm:cxn modelId="{E1F6E140-3C30-4DC3-9E05-B72D7D25D4A3}" type="presOf" srcId="{218C7D42-90E2-4DDB-842C-BA90F68DF32F}" destId="{4C0D29FC-620F-4997-B516-598B33B8DCAE}" srcOrd="0" destOrd="0" presId="urn:microsoft.com/office/officeart/2005/8/layout/process1"/>
    <dgm:cxn modelId="{F0E99C4C-8349-40AA-A2ED-92C47303342B}" type="presOf" srcId="{BF37B330-E6E3-4506-9336-CFD875BCBECC}" destId="{F0F105E2-1A76-4F16-AA65-87E7BCDB98D8}" srcOrd="0" destOrd="0" presId="urn:microsoft.com/office/officeart/2005/8/layout/process1"/>
    <dgm:cxn modelId="{5A1C9D6E-5B71-473E-9917-DB4E5D1DF57C}" srcId="{5A167D95-AC74-4C3C-828C-A17ED42D324C}" destId="{ED968D9B-7A74-4302-8C81-653244D2615F}" srcOrd="1" destOrd="0" parTransId="{8EFED84D-2E7F-4920-B3F1-6718738023A0}" sibTransId="{FF53B379-F8FA-4405-9E2C-0920F9ED94E7}"/>
    <dgm:cxn modelId="{7FAA1B4F-8A84-4539-A86B-9F2947F30F55}" type="presOf" srcId="{59AA955F-7242-4B8F-81EC-D1D72412B064}" destId="{509A4151-C416-4F01-8119-867A7795A8E5}" srcOrd="0" destOrd="0" presId="urn:microsoft.com/office/officeart/2005/8/layout/process1"/>
    <dgm:cxn modelId="{DF7DEEE0-10AE-4CA1-AD14-2FF0C18009B9}" srcId="{5A167D95-AC74-4C3C-828C-A17ED42D324C}" destId="{218C7D42-90E2-4DDB-842C-BA90F68DF32F}" srcOrd="2" destOrd="0" parTransId="{91FC6057-D088-4770-B656-FE0D0F199AA7}" sibTransId="{274B9E5F-DEB8-438F-AC11-58C5385444EB}"/>
    <dgm:cxn modelId="{087707F8-6F2F-4551-8D3A-9E8D527958D0}" type="presOf" srcId="{FF53B379-F8FA-4405-9E2C-0920F9ED94E7}" destId="{9663ABAD-5346-493A-8BC0-A938A33D4494}" srcOrd="0" destOrd="0" presId="urn:microsoft.com/office/officeart/2005/8/layout/process1"/>
    <dgm:cxn modelId="{6040B6F9-C564-42B6-B4C0-022E995021BB}" type="presOf" srcId="{FF53B379-F8FA-4405-9E2C-0920F9ED94E7}" destId="{63DA85F8-4455-48D9-8EEC-DEB58E7BF9B6}" srcOrd="1" destOrd="0" presId="urn:microsoft.com/office/officeart/2005/8/layout/process1"/>
    <dgm:cxn modelId="{F242A409-CD23-4862-AF4F-2A4C5CD26853}" type="presParOf" srcId="{F68BA18A-C64B-4ABA-AA53-FDC473A7042F}" destId="{509A4151-C416-4F01-8119-867A7795A8E5}" srcOrd="0" destOrd="0" presId="urn:microsoft.com/office/officeart/2005/8/layout/process1"/>
    <dgm:cxn modelId="{9267F567-0EF1-4CA3-BD8A-28631C5B8B21}" type="presParOf" srcId="{F68BA18A-C64B-4ABA-AA53-FDC473A7042F}" destId="{F0F105E2-1A76-4F16-AA65-87E7BCDB98D8}" srcOrd="1" destOrd="0" presId="urn:microsoft.com/office/officeart/2005/8/layout/process1"/>
    <dgm:cxn modelId="{9DC0A017-1353-46B3-94E8-5A37EBEC989D}" type="presParOf" srcId="{F0F105E2-1A76-4F16-AA65-87E7BCDB98D8}" destId="{F87D5630-1B3E-46DE-88CD-27E241823C1A}" srcOrd="0" destOrd="0" presId="urn:microsoft.com/office/officeart/2005/8/layout/process1"/>
    <dgm:cxn modelId="{F58510B0-F97E-4DAD-8376-DA8A1BE7DC06}" type="presParOf" srcId="{F68BA18A-C64B-4ABA-AA53-FDC473A7042F}" destId="{6E67EEE8-E795-4091-BC4D-AE0B22B22072}" srcOrd="2" destOrd="0" presId="urn:microsoft.com/office/officeart/2005/8/layout/process1"/>
    <dgm:cxn modelId="{7BFB4256-DA1E-43C5-A4E7-7274FD1C8A44}" type="presParOf" srcId="{F68BA18A-C64B-4ABA-AA53-FDC473A7042F}" destId="{9663ABAD-5346-493A-8BC0-A938A33D4494}" srcOrd="3" destOrd="0" presId="urn:microsoft.com/office/officeart/2005/8/layout/process1"/>
    <dgm:cxn modelId="{0970C446-D82A-4A0C-93DD-D86A758ABD97}" type="presParOf" srcId="{9663ABAD-5346-493A-8BC0-A938A33D4494}" destId="{63DA85F8-4455-48D9-8EEC-DEB58E7BF9B6}" srcOrd="0" destOrd="0" presId="urn:microsoft.com/office/officeart/2005/8/layout/process1"/>
    <dgm:cxn modelId="{50D75019-1683-4867-B0A7-9F643104CC78}" type="presParOf" srcId="{F68BA18A-C64B-4ABA-AA53-FDC473A7042F}" destId="{4C0D29FC-620F-4997-B516-598B33B8DCA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A4151-C416-4F01-8119-867A7795A8E5}">
      <dsp:nvSpPr>
        <dsp:cNvPr id="0" name=""/>
        <dsp:cNvSpPr/>
      </dsp:nvSpPr>
      <dsp:spPr>
        <a:xfrm>
          <a:off x="2064" y="1385184"/>
          <a:ext cx="2814542" cy="2802038"/>
        </a:xfrm>
        <a:prstGeom prst="roundRect">
          <a:avLst>
            <a:gd name="adj" fmla="val 10000"/>
          </a:avLst>
        </a:prstGeom>
        <a:solidFill>
          <a:srgbClr val="43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October 7, 2015</a:t>
          </a:r>
        </a:p>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Original Declaration of State of Housing Emergency</a:t>
          </a:r>
        </a:p>
      </dsp:txBody>
      <dsp:txXfrm>
        <a:off x="84133" y="1467253"/>
        <a:ext cx="2650404" cy="2637900"/>
      </dsp:txXfrm>
    </dsp:sp>
    <dsp:sp modelId="{F0F105E2-1A76-4F16-AA65-87E7BCDB98D8}">
      <dsp:nvSpPr>
        <dsp:cNvPr id="0" name=""/>
        <dsp:cNvSpPr/>
      </dsp:nvSpPr>
      <dsp:spPr>
        <a:xfrm>
          <a:off x="3092705" y="2443842"/>
          <a:ext cx="585327" cy="684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092705" y="2580787"/>
        <a:ext cx="409729" cy="410833"/>
      </dsp:txXfrm>
    </dsp:sp>
    <dsp:sp modelId="{6E67EEE8-E795-4091-BC4D-AE0B22B22072}">
      <dsp:nvSpPr>
        <dsp:cNvPr id="0" name=""/>
        <dsp:cNvSpPr/>
      </dsp:nvSpPr>
      <dsp:spPr>
        <a:xfrm>
          <a:off x="3920999" y="1373090"/>
          <a:ext cx="2760979" cy="2826227"/>
        </a:xfrm>
        <a:prstGeom prst="roundRect">
          <a:avLst>
            <a:gd name="adj" fmla="val 10000"/>
          </a:avLst>
        </a:prstGeom>
        <a:solidFill>
          <a:srgbClr val="43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September 7, 2016</a:t>
          </a:r>
        </a:p>
        <a:p>
          <a:pPr marL="0" lvl="0" indent="0" algn="l" defTabSz="889000">
            <a:lnSpc>
              <a:spcPct val="90000"/>
            </a:lnSpc>
            <a:spcBef>
              <a:spcPct val="0"/>
            </a:spcBef>
            <a:spcAft>
              <a:spcPct val="35000"/>
            </a:spcAft>
            <a:buNone/>
          </a:pPr>
          <a:endParaRPr lang="en-US" sz="19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One Year Extension of State of Housing Emergency </a:t>
          </a:r>
          <a:endParaRPr lang="en-US" sz="1900" kern="1200" dirty="0">
            <a:latin typeface="Arial" panose="020B0604020202020204" pitchFamily="34" charset="0"/>
            <a:cs typeface="Arial" panose="020B0604020202020204" pitchFamily="34" charset="0"/>
          </a:endParaRPr>
        </a:p>
      </dsp:txBody>
      <dsp:txXfrm>
        <a:off x="4001865" y="1453956"/>
        <a:ext cx="2599247" cy="2664495"/>
      </dsp:txXfrm>
    </dsp:sp>
    <dsp:sp modelId="{9663ABAD-5346-493A-8BC0-A938A33D4494}">
      <dsp:nvSpPr>
        <dsp:cNvPr id="0" name=""/>
        <dsp:cNvSpPr/>
      </dsp:nvSpPr>
      <dsp:spPr>
        <a:xfrm>
          <a:off x="6958077" y="2443842"/>
          <a:ext cx="585327" cy="684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958077" y="2580787"/>
        <a:ext cx="409729" cy="410833"/>
      </dsp:txXfrm>
    </dsp:sp>
    <dsp:sp modelId="{4C0D29FC-620F-4997-B516-598B33B8DCAE}">
      <dsp:nvSpPr>
        <dsp:cNvPr id="0" name=""/>
        <dsp:cNvSpPr/>
      </dsp:nvSpPr>
      <dsp:spPr>
        <a:xfrm>
          <a:off x="7786371" y="1391644"/>
          <a:ext cx="2760979" cy="2789119"/>
        </a:xfrm>
        <a:prstGeom prst="roundRect">
          <a:avLst>
            <a:gd name="adj" fmla="val 10000"/>
          </a:avLst>
        </a:prstGeom>
        <a:solidFill>
          <a:srgbClr val="43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October 4, 2017</a:t>
          </a:r>
        </a:p>
        <a:p>
          <a:pPr marL="0" lvl="0" indent="0" algn="l" defTabSz="889000">
            <a:lnSpc>
              <a:spcPct val="90000"/>
            </a:lnSpc>
            <a:spcBef>
              <a:spcPct val="0"/>
            </a:spcBef>
            <a:spcAft>
              <a:spcPct val="35000"/>
            </a:spcAft>
            <a:buNone/>
          </a:pPr>
          <a:endParaRPr lang="en-US" sz="2000" b="1"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Further 18-Month Extension of Housing Emergency</a:t>
          </a:r>
        </a:p>
      </dsp:txBody>
      <dsp:txXfrm>
        <a:off x="7867237" y="1472510"/>
        <a:ext cx="2599247" cy="26273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475C6-9819-4641-9D6D-0FFF33231250}"/>
              </a:ext>
            </a:extLst>
          </p:cNvPr>
          <p:cNvSpPr>
            <a:spLocks noGrp="1"/>
          </p:cNvSpPr>
          <p:nvPr>
            <p:ph type="hdr" sz="quarter"/>
          </p:nvPr>
        </p:nvSpPr>
        <p:spPr>
          <a:xfrm>
            <a:off x="0" y="1"/>
            <a:ext cx="3169920" cy="482283"/>
          </a:xfrm>
          <a:prstGeom prst="rect">
            <a:avLst/>
          </a:prstGeom>
        </p:spPr>
        <p:txBody>
          <a:bodyPr vert="horz" lIns="95280" tIns="47640" rIns="95280" bIns="47640" rtlCol="0"/>
          <a:lstStyle>
            <a:lvl1pPr algn="l">
              <a:defRPr sz="1300"/>
            </a:lvl1pPr>
          </a:lstStyle>
          <a:p>
            <a:endParaRPr lang="en-US" dirty="0"/>
          </a:p>
        </p:txBody>
      </p:sp>
      <p:sp>
        <p:nvSpPr>
          <p:cNvPr id="3" name="Date Placeholder 2">
            <a:extLst>
              <a:ext uri="{FF2B5EF4-FFF2-40B4-BE49-F238E27FC236}">
                <a16:creationId xmlns:a16="http://schemas.microsoft.com/office/drawing/2014/main" id="{F93FA796-44F4-4B69-A8B4-671B3B23F67B}"/>
              </a:ext>
            </a:extLst>
          </p:cNvPr>
          <p:cNvSpPr>
            <a:spLocks noGrp="1"/>
          </p:cNvSpPr>
          <p:nvPr>
            <p:ph type="dt" sz="quarter" idx="1"/>
          </p:nvPr>
        </p:nvSpPr>
        <p:spPr>
          <a:xfrm>
            <a:off x="4143375" y="1"/>
            <a:ext cx="3169920" cy="482283"/>
          </a:xfrm>
          <a:prstGeom prst="rect">
            <a:avLst/>
          </a:prstGeom>
        </p:spPr>
        <p:txBody>
          <a:bodyPr vert="horz" lIns="95280" tIns="47640" rIns="95280" bIns="47640" rtlCol="0"/>
          <a:lstStyle>
            <a:lvl1pPr algn="r">
              <a:defRPr sz="1300"/>
            </a:lvl1pPr>
          </a:lstStyle>
          <a:p>
            <a:fld id="{4F87CD68-5CAE-4759-AB08-383C0F9BAB5D}" type="datetimeFigureOut">
              <a:rPr lang="en-US" smtClean="0"/>
              <a:t>2/19/2019</a:t>
            </a:fld>
            <a:endParaRPr lang="en-US" dirty="0"/>
          </a:p>
        </p:txBody>
      </p:sp>
      <p:sp>
        <p:nvSpPr>
          <p:cNvPr id="4" name="Footer Placeholder 3">
            <a:extLst>
              <a:ext uri="{FF2B5EF4-FFF2-40B4-BE49-F238E27FC236}">
                <a16:creationId xmlns:a16="http://schemas.microsoft.com/office/drawing/2014/main" id="{9D9214D2-E414-43CA-A592-F4D0BA846FC8}"/>
              </a:ext>
            </a:extLst>
          </p:cNvPr>
          <p:cNvSpPr>
            <a:spLocks noGrp="1"/>
          </p:cNvSpPr>
          <p:nvPr>
            <p:ph type="ftr" sz="quarter" idx="2"/>
          </p:nvPr>
        </p:nvSpPr>
        <p:spPr>
          <a:xfrm>
            <a:off x="0" y="9118920"/>
            <a:ext cx="3169920" cy="482282"/>
          </a:xfrm>
          <a:prstGeom prst="rect">
            <a:avLst/>
          </a:prstGeom>
        </p:spPr>
        <p:txBody>
          <a:bodyPr vert="horz" lIns="95280" tIns="47640" rIns="95280" bIns="47640"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96468C8-2BCF-4694-8358-01DFE5C283F3}"/>
              </a:ext>
            </a:extLst>
          </p:cNvPr>
          <p:cNvSpPr>
            <a:spLocks noGrp="1"/>
          </p:cNvSpPr>
          <p:nvPr>
            <p:ph type="sldNum" sz="quarter" idx="3"/>
          </p:nvPr>
        </p:nvSpPr>
        <p:spPr>
          <a:xfrm>
            <a:off x="4143375" y="9118920"/>
            <a:ext cx="3169920" cy="482282"/>
          </a:xfrm>
          <a:prstGeom prst="rect">
            <a:avLst/>
          </a:prstGeom>
        </p:spPr>
        <p:txBody>
          <a:bodyPr vert="horz" lIns="95280" tIns="47640" rIns="95280" bIns="47640" rtlCol="0" anchor="b"/>
          <a:lstStyle>
            <a:lvl1pPr algn="r">
              <a:defRPr sz="1300"/>
            </a:lvl1pPr>
          </a:lstStyle>
          <a:p>
            <a:fld id="{A05B16C1-D689-4E91-92F0-26ECC7A956B6}" type="slidenum">
              <a:rPr lang="en-US" smtClean="0"/>
              <a:t>‹#›</a:t>
            </a:fld>
            <a:endParaRPr lang="en-US" dirty="0"/>
          </a:p>
        </p:txBody>
      </p:sp>
    </p:spTree>
    <p:extLst>
      <p:ext uri="{BB962C8B-B14F-4D97-AF65-F5344CB8AC3E}">
        <p14:creationId xmlns:p14="http://schemas.microsoft.com/office/powerpoint/2010/main" val="16997911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2283"/>
          </a:xfrm>
          <a:prstGeom prst="rect">
            <a:avLst/>
          </a:prstGeom>
        </p:spPr>
        <p:txBody>
          <a:bodyPr vert="horz" lIns="95280" tIns="47640" rIns="95280" bIns="47640" rtlCol="0"/>
          <a:lstStyle>
            <a:lvl1pPr algn="l">
              <a:defRPr sz="1300"/>
            </a:lvl1pPr>
          </a:lstStyle>
          <a:p>
            <a:endParaRPr lang="en-US" dirty="0"/>
          </a:p>
        </p:txBody>
      </p:sp>
      <p:sp>
        <p:nvSpPr>
          <p:cNvPr id="3" name="Date Placeholder 2"/>
          <p:cNvSpPr>
            <a:spLocks noGrp="1"/>
          </p:cNvSpPr>
          <p:nvPr>
            <p:ph type="dt" idx="1"/>
          </p:nvPr>
        </p:nvSpPr>
        <p:spPr>
          <a:xfrm>
            <a:off x="4143375" y="1"/>
            <a:ext cx="3169920" cy="482283"/>
          </a:xfrm>
          <a:prstGeom prst="rect">
            <a:avLst/>
          </a:prstGeom>
        </p:spPr>
        <p:txBody>
          <a:bodyPr vert="horz" lIns="95280" tIns="47640" rIns="95280" bIns="47640" rtlCol="0"/>
          <a:lstStyle>
            <a:lvl1pPr algn="r">
              <a:defRPr sz="1300"/>
            </a:lvl1pPr>
          </a:lstStyle>
          <a:p>
            <a:fld id="{CABF45D0-F7D3-4E49-AF61-1B4E236FEB3B}" type="datetimeFigureOut">
              <a:rPr lang="en-US" smtClean="0"/>
              <a:t>2/19/2019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280" tIns="47640" rIns="95280" bIns="47640" rtlCol="0" anchor="ctr"/>
          <a:lstStyle/>
          <a:p>
            <a:endParaRPr lang="en-US" dirty="0"/>
          </a:p>
        </p:txBody>
      </p:sp>
      <p:sp>
        <p:nvSpPr>
          <p:cNvPr id="5" name="Notes Placeholder 4"/>
          <p:cNvSpPr>
            <a:spLocks noGrp="1"/>
          </p:cNvSpPr>
          <p:nvPr>
            <p:ph type="body" sz="quarter" idx="3"/>
          </p:nvPr>
        </p:nvSpPr>
        <p:spPr>
          <a:xfrm>
            <a:off x="731520" y="4620579"/>
            <a:ext cx="5852160" cy="3780471"/>
          </a:xfrm>
          <a:prstGeom prst="rect">
            <a:avLst/>
          </a:prstGeom>
        </p:spPr>
        <p:txBody>
          <a:bodyPr vert="horz" lIns="95280" tIns="47640" rIns="95280" bIns="476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20"/>
            <a:ext cx="3169920" cy="482282"/>
          </a:xfrm>
          <a:prstGeom prst="rect">
            <a:avLst/>
          </a:prstGeom>
        </p:spPr>
        <p:txBody>
          <a:bodyPr vert="horz" lIns="95280" tIns="47640" rIns="95280" bIns="47640"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375" y="9118920"/>
            <a:ext cx="3169920" cy="482282"/>
          </a:xfrm>
          <a:prstGeom prst="rect">
            <a:avLst/>
          </a:prstGeom>
        </p:spPr>
        <p:txBody>
          <a:bodyPr vert="horz" lIns="95280" tIns="47640" rIns="95280" bIns="47640" rtlCol="0" anchor="b"/>
          <a:lstStyle>
            <a:lvl1pPr algn="r">
              <a:defRPr sz="1300"/>
            </a:lvl1pPr>
          </a:lstStyle>
          <a:p>
            <a:fld id="{2FD5A0B1-78CF-4E09-B9E3-0AAC203876FB}" type="slidenum">
              <a:rPr lang="en-US" smtClean="0"/>
              <a:t>‹#›</a:t>
            </a:fld>
            <a:endParaRPr lang="en-US" dirty="0"/>
          </a:p>
        </p:txBody>
      </p:sp>
    </p:spTree>
    <p:extLst>
      <p:ext uri="{BB962C8B-B14F-4D97-AF65-F5344CB8AC3E}">
        <p14:creationId xmlns:p14="http://schemas.microsoft.com/office/powerpoint/2010/main" val="24180688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 </a:t>
            </a:r>
          </a:p>
          <a:p>
            <a:endParaRPr lang="en-US" dirty="0"/>
          </a:p>
          <a:p>
            <a:r>
              <a:rPr lang="en-US" dirty="0"/>
              <a:t>The presentation is intended to cover four aspects:</a:t>
            </a:r>
          </a:p>
          <a:p>
            <a:pPr marL="228600" indent="-228600">
              <a:buFont typeface="+mj-lt"/>
              <a:buAutoNum type="arabicPeriod"/>
            </a:pPr>
            <a:r>
              <a:rPr lang="en-US" dirty="0"/>
              <a:t>Recap of state of housing emergency</a:t>
            </a:r>
          </a:p>
          <a:p>
            <a:pPr marL="228600" indent="-228600">
              <a:buFont typeface="+mj-lt"/>
              <a:buAutoNum type="arabicPeriod"/>
            </a:pPr>
            <a:r>
              <a:rPr lang="en-US" dirty="0"/>
              <a:t>Mitigating efforts during this </a:t>
            </a:r>
            <a:r>
              <a:rPr lang="en-US"/>
              <a:t>emergency period-investments</a:t>
            </a:r>
            <a:r>
              <a:rPr lang="en-US" dirty="0"/>
              <a:t>, programs, pilots</a:t>
            </a:r>
          </a:p>
          <a:p>
            <a:pPr marL="228600" indent="-228600">
              <a:buFont typeface="+mj-lt"/>
              <a:buAutoNum type="arabicPeriod"/>
            </a:pPr>
            <a:r>
              <a:rPr lang="en-US" dirty="0"/>
              <a:t>Plans for the emergency period</a:t>
            </a:r>
          </a:p>
          <a:p>
            <a:pPr marL="228600" indent="-228600">
              <a:buFont typeface="+mj-lt"/>
              <a:buAutoNum type="arabicPeriod"/>
            </a:pPr>
            <a:endParaRPr lang="en-US" dirty="0"/>
          </a:p>
        </p:txBody>
      </p:sp>
    </p:spTree>
    <p:extLst>
      <p:ext uri="{BB962C8B-B14F-4D97-AF65-F5344CB8AC3E}">
        <p14:creationId xmlns:p14="http://schemas.microsoft.com/office/powerpoint/2010/main" val="358598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the accelerated Gateway Park in Gateway District was able to use Type IIx Design review instead of Type III that will expediate the production of 40 regulated units</a:t>
            </a:r>
          </a:p>
        </p:txBody>
      </p:sp>
    </p:spTree>
    <p:extLst>
      <p:ext uri="{BB962C8B-B14F-4D97-AF65-F5344CB8AC3E}">
        <p14:creationId xmlns:p14="http://schemas.microsoft.com/office/powerpoint/2010/main" val="45879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day storage units are in operation that provide users secure, dry storage facilities for personal belongings during daytime hours to people experiencing homelessness. The facilities include portable toilets and facilities for safe disposal of biohazardous used needles </a:t>
            </a:r>
          </a:p>
        </p:txBody>
      </p:sp>
    </p:spTree>
    <p:extLst>
      <p:ext uri="{BB962C8B-B14F-4D97-AF65-F5344CB8AC3E}">
        <p14:creationId xmlns:p14="http://schemas.microsoft.com/office/powerpoint/2010/main" val="155494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Intent is to Modernize Shelter Code and make sure that as we develop more knowledge as to alternative shelters that our code is reflective of </a:t>
            </a:r>
          </a:p>
        </p:txBody>
      </p:sp>
    </p:spTree>
    <p:extLst>
      <p:ext uri="{BB962C8B-B14F-4D97-AF65-F5344CB8AC3E}">
        <p14:creationId xmlns:p14="http://schemas.microsoft.com/office/powerpoint/2010/main" val="398257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 </a:t>
            </a:r>
          </a:p>
          <a:p>
            <a:r>
              <a:rPr lang="en-US" dirty="0"/>
              <a:t>2015- original declaration of housing emergency; extended twice first yearlong and then for a period of 18 months</a:t>
            </a:r>
          </a:p>
        </p:txBody>
      </p:sp>
    </p:spTree>
    <p:extLst>
      <p:ext uri="{BB962C8B-B14F-4D97-AF65-F5344CB8AC3E}">
        <p14:creationId xmlns:p14="http://schemas.microsoft.com/office/powerpoint/2010/main" val="182103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Tree>
    <p:extLst>
      <p:ext uri="{BB962C8B-B14F-4D97-AF65-F5344CB8AC3E}">
        <p14:creationId xmlns:p14="http://schemas.microsoft.com/office/powerpoint/2010/main" val="105373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 </a:t>
            </a:r>
          </a:p>
        </p:txBody>
      </p:sp>
    </p:spTree>
    <p:extLst>
      <p:ext uri="{BB962C8B-B14F-4D97-AF65-F5344CB8AC3E}">
        <p14:creationId xmlns:p14="http://schemas.microsoft.com/office/powerpoint/2010/main" val="381980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a:p>
            <a:endParaRPr lang="en-US" dirty="0"/>
          </a:p>
        </p:txBody>
      </p:sp>
    </p:spTree>
    <p:extLst>
      <p:ext uri="{BB962C8B-B14F-4D97-AF65-F5344CB8AC3E}">
        <p14:creationId xmlns:p14="http://schemas.microsoft.com/office/powerpoint/2010/main" val="254719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a:p>
            <a:endParaRPr lang="en-US" dirty="0"/>
          </a:p>
          <a:p>
            <a:r>
              <a:rPr lang="en-US" dirty="0"/>
              <a:t>Inclusionary Zoning adopted by Council in December of 2016, as a result of actions taken under the State of Emergency. </a:t>
            </a:r>
          </a:p>
        </p:txBody>
      </p:sp>
    </p:spTree>
    <p:extLst>
      <p:ext uri="{BB962C8B-B14F-4D97-AF65-F5344CB8AC3E}">
        <p14:creationId xmlns:p14="http://schemas.microsoft.com/office/powerpoint/2010/main" val="28592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When Slide 7 - AHFE Outcomes - Comes Up, Introduction:</a:t>
            </a:r>
          </a:p>
          <a:p>
            <a:pPr rtl="0" fontAlgn="base"/>
            <a:br>
              <a:rPr lang="en-US" dirty="0"/>
            </a:br>
            <a:r>
              <a:rPr lang="en-US" sz="1200" b="0" i="0" u="none" strike="noStrike" kern="1200" dirty="0">
                <a:solidFill>
                  <a:schemeClr val="tx1"/>
                </a:solidFill>
                <a:effectLst/>
                <a:latin typeface="+mn-lt"/>
                <a:ea typeface="+mn-ea"/>
                <a:cs typeface="+mn-cs"/>
              </a:rPr>
              <a:t>Mayor, Council members, my name is Joshua Bates. I am the recently hired Equity Manager in the Joint Office of Homeless Services.</a:t>
            </a:r>
          </a:p>
          <a:p>
            <a:pPr rtl="0" fontAlgn="base"/>
            <a:br>
              <a:rPr lang="en-US" dirty="0"/>
            </a:br>
            <a:r>
              <a:rPr lang="en-US" sz="1200" b="0" i="0" u="none" strike="noStrike" kern="1200" dirty="0">
                <a:solidFill>
                  <a:schemeClr val="tx1"/>
                </a:solidFill>
                <a:effectLst/>
                <a:latin typeface="+mn-lt"/>
                <a:ea typeface="+mn-ea"/>
                <a:cs typeface="+mn-cs"/>
              </a:rPr>
              <a:t>I am here today on behalf of our Director, Marc Jolin, and Deputy Director, Patricia Rojas, both of whom unfortunately were previously scheduled to be out of town. </a:t>
            </a:r>
          </a:p>
          <a:p>
            <a:pPr rtl="0" fontAlgn="base"/>
            <a:br>
              <a:rPr lang="en-US" dirty="0"/>
            </a:br>
            <a:r>
              <a:rPr lang="en-US" sz="1200" b="0" i="0" u="none" strike="noStrike" kern="1200" dirty="0">
                <a:solidFill>
                  <a:schemeClr val="tx1"/>
                </a:solidFill>
                <a:effectLst/>
                <a:latin typeface="+mn-lt"/>
                <a:ea typeface="+mn-ea"/>
                <a:cs typeface="+mn-cs"/>
              </a:rPr>
              <a:t>The JOHS is very supportive of the proposal before you to extend the State of Emergency for an additional two years.</a:t>
            </a:r>
          </a:p>
          <a:p>
            <a:pPr rtl="0"/>
            <a:br>
              <a:rPr lang="en-US" dirty="0"/>
            </a:br>
            <a:r>
              <a:rPr lang="en-US" sz="1200" b="0" i="0" u="none" strike="noStrike" kern="1200" dirty="0">
                <a:solidFill>
                  <a:schemeClr val="tx1"/>
                </a:solidFill>
                <a:effectLst/>
                <a:latin typeface="+mn-lt"/>
                <a:ea typeface="+mn-ea"/>
                <a:cs typeface="+mn-cs"/>
              </a:rPr>
              <a:t>Referring Specifically to Slide 7</a:t>
            </a:r>
          </a:p>
          <a:p>
            <a:pPr rtl="0" fontAlgn="base"/>
            <a:br>
              <a:rPr lang="en-US" dirty="0"/>
            </a:br>
            <a:r>
              <a:rPr lang="en-US" sz="1200" b="0" i="0" u="none" strike="noStrike" kern="1200" dirty="0">
                <a:solidFill>
                  <a:schemeClr val="tx1"/>
                </a:solidFill>
                <a:effectLst/>
                <a:latin typeface="+mn-lt"/>
                <a:ea typeface="+mn-ea"/>
                <a:cs typeface="+mn-cs"/>
              </a:rPr>
              <a:t>As Shannon pointed out, under the State of Emergency, the City, and the County, have significantly increased investments in homeless services.</a:t>
            </a:r>
          </a:p>
          <a:p>
            <a:pPr rtl="0" fontAlgn="base"/>
            <a:br>
              <a:rPr lang="en-US" dirty="0"/>
            </a:br>
            <a:r>
              <a:rPr lang="en-US" sz="1200" b="0" i="0" u="none" strike="noStrike" kern="1200" dirty="0">
                <a:solidFill>
                  <a:schemeClr val="tx1"/>
                </a:solidFill>
                <a:effectLst/>
                <a:latin typeface="+mn-lt"/>
                <a:ea typeface="+mn-ea"/>
                <a:cs typeface="+mn-cs"/>
              </a:rPr>
              <a:t>And with these investments, we’ve been able to respond to the crisis in unprecedented ways. As tens of thousands of people have lost their housing, we’ve been able to respond by dramatically increasing our prevention, housing placement, and sheltering efforts.</a:t>
            </a:r>
          </a:p>
          <a:p>
            <a:pPr rtl="0" fontAlgn="base"/>
            <a:br>
              <a:rPr lang="en-US" dirty="0"/>
            </a:br>
            <a:r>
              <a:rPr lang="en-US" sz="1200" b="0" i="0" u="none" strike="noStrike" kern="1200" dirty="0">
                <a:solidFill>
                  <a:schemeClr val="tx1"/>
                </a:solidFill>
                <a:effectLst/>
                <a:latin typeface="+mn-lt"/>
                <a:ea typeface="+mn-ea"/>
                <a:cs typeface="+mn-cs"/>
              </a:rPr>
              <a:t>As you can see here, since 2015, we’ve nearly doubled - from just under 3000 to nearly 6000 people per year who we are helping escape homelessness through placement into permanent housing.</a:t>
            </a:r>
          </a:p>
          <a:p>
            <a:pPr rtl="0" fontAlgn="base"/>
            <a:r>
              <a:rPr lang="en-US" sz="1200" b="0" i="0" u="none" strike="noStrike" kern="1200" dirty="0">
                <a:solidFill>
                  <a:schemeClr val="tx1"/>
                </a:solidFill>
                <a:effectLst/>
                <a:latin typeface="+mn-lt"/>
                <a:ea typeface="+mn-ea"/>
                <a:cs typeface="+mn-cs"/>
              </a:rPr>
              <a:t>During the same period of time, we’ve more than doubled - from 4000 to over 8000 - the number of people served in emergency shelter each year.</a:t>
            </a:r>
          </a:p>
          <a:p>
            <a:pPr rtl="0" fontAlgn="base"/>
            <a:br>
              <a:rPr lang="en-US" dirty="0"/>
            </a:br>
            <a:r>
              <a:rPr lang="en-US" sz="1200" b="0" i="0" u="none" strike="noStrike" kern="1200" dirty="0">
                <a:solidFill>
                  <a:schemeClr val="tx1"/>
                </a:solidFill>
                <a:effectLst/>
                <a:latin typeface="+mn-lt"/>
                <a:ea typeface="+mn-ea"/>
                <a:cs typeface="+mn-cs"/>
              </a:rPr>
              <a:t>And over the last two years, we’ve started to see real increases in the number of people we’re able to help keep the housing they are already in through prevention investments - over 6300 people last year, a more than 30% increase over 2016.</a:t>
            </a:r>
          </a:p>
          <a:p>
            <a:pPr rtl="0" fontAlgn="base"/>
            <a:r>
              <a:rPr lang="en-US" sz="1200" b="0" i="0" u="none" strike="noStrike" kern="1200" dirty="0">
                <a:solidFill>
                  <a:schemeClr val="tx1"/>
                </a:solidFill>
                <a:effectLst/>
                <a:latin typeface="+mn-lt"/>
                <a:ea typeface="+mn-ea"/>
                <a:cs typeface="+mn-cs"/>
              </a:rPr>
              <a:t>These increases have allowed us to respond to the emergency, but they haven’t ended it. We continue to have more than 2000 highly vulnerable people on our waiting list for permanent supportive housing, and more 1300 families with children on the waiting list for help finding permanent housing.</a:t>
            </a:r>
          </a:p>
          <a:p>
            <a:br>
              <a:rPr lang="en-US" dirty="0"/>
            </a:br>
            <a:br>
              <a:rPr lang="en-US" dirty="0"/>
            </a:br>
            <a:endParaRPr lang="en-US" dirty="0"/>
          </a:p>
        </p:txBody>
      </p:sp>
    </p:spTree>
    <p:extLst>
      <p:ext uri="{BB962C8B-B14F-4D97-AF65-F5344CB8AC3E}">
        <p14:creationId xmlns:p14="http://schemas.microsoft.com/office/powerpoint/2010/main" val="107122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r>
              <a:rPr lang="en-US" sz="1200" b="0" i="0" u="none" strike="noStrike" kern="1200" dirty="0">
                <a:solidFill>
                  <a:schemeClr val="tx1"/>
                </a:solidFill>
                <a:effectLst/>
                <a:latin typeface="+mn-lt"/>
                <a:ea typeface="+mn-ea"/>
                <a:cs typeface="+mn-cs"/>
              </a:rPr>
              <a:t>Referring to Slide 8</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Shelters (pictures of Willamette Center (120 bed, women, couples; Veterans Shelter at Rose City Park; 200 bed Hansen Shelter, now closed and replaced with 125 bed </a:t>
            </a:r>
            <a:r>
              <a:rPr lang="en-US" sz="1200" b="0" i="0" u="none" strike="noStrike" kern="1200" dirty="0" err="1">
                <a:solidFill>
                  <a:schemeClr val="tx1"/>
                </a:solidFill>
                <a:effectLst/>
                <a:latin typeface="+mn-lt"/>
                <a:ea typeface="+mn-ea"/>
                <a:cs typeface="+mn-cs"/>
              </a:rPr>
              <a:t>WyEast</a:t>
            </a:r>
            <a:r>
              <a:rPr lang="en-US" sz="1200" b="0" i="0" u="none" strike="noStrike" kern="1200" dirty="0">
                <a:solidFill>
                  <a:schemeClr val="tx1"/>
                </a:solidFill>
                <a:effectLst/>
                <a:latin typeface="+mn-lt"/>
                <a:ea typeface="+mn-ea"/>
                <a:cs typeface="+mn-cs"/>
              </a:rPr>
              <a:t> (SE 122nd) and 75 bed Mead (downtown); and Kenton Women’s Village (20 women)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In addition to expanding investments in over-all system capacity, the JOHS has used the State of Emergency to expand the number of emergency shelters in our community at the fastest rate in decades.</a:t>
            </a:r>
          </a:p>
          <a:p>
            <a:pPr rtl="0" fontAlgn="base"/>
            <a:br>
              <a:rPr lang="en-US" dirty="0"/>
            </a:br>
            <a:r>
              <a:rPr lang="en-US" sz="1200" b="0" i="0" u="none" strike="noStrike" kern="1200" dirty="0">
                <a:solidFill>
                  <a:schemeClr val="tx1"/>
                </a:solidFill>
                <a:effectLst/>
                <a:latin typeface="+mn-lt"/>
                <a:ea typeface="+mn-ea"/>
                <a:cs typeface="+mn-cs"/>
              </a:rPr>
              <a:t>We have used the declaration of the state of emergency to help us open more than 650 new beds of year-round shelter for men, women, couples, families with children, veterans, and domestic violence survivors.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We’ve distributed those shelters geographically, and we’ve removed the barriers that traditionally kept many of the most vulnerable people out of our shelters.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We’ve also used the state of emergency to launch new alternative shelter, the Kenton Women’s Village, to help relocate Right to Dream Too, and to begin the process of relocating Hazelnut Grove.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That work has led to more than doubling the number of people who have access to shelter each year in our community, and it helped lead to a reduction in un-sheltered homelessness, and a reduction in unsheltered chronic homelessness, between 2015 and 2017.</a:t>
            </a:r>
          </a:p>
          <a:p>
            <a:pPr rtl="0"/>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That work has also led to national recognition for the transformation of how we provide shelter in our community.  </a:t>
            </a:r>
          </a:p>
          <a:p>
            <a:pPr rtl="0" fontAlgn="base"/>
            <a:br>
              <a:rPr lang="en-US" dirty="0"/>
            </a:br>
            <a:r>
              <a:rPr lang="en-US" sz="1200" b="0" i="0" u="none" strike="noStrike" kern="1200" dirty="0">
                <a:solidFill>
                  <a:schemeClr val="tx1"/>
                </a:solidFill>
                <a:effectLst/>
                <a:latin typeface="+mn-lt"/>
                <a:ea typeface="+mn-ea"/>
                <a:cs typeface="+mn-cs"/>
              </a:rPr>
              <a:t>But our shelter system expansion and transformation is not complete.  A number of shelters have not yet transitioned from temporary to permanent facilities. We are in the midst of creating new, service-enriched shelters in east and downtown Portland. We are working to create a specialized mental health shelter, and are in discussions about creating shelter capacity specifically for trans women.  And, importantly, we continue to work to stabilize our alternative shelters; to put them on sound legal footing and create the possibility for additional community-led alternative shelter sites.</a:t>
            </a:r>
          </a:p>
          <a:p>
            <a:pPr rtl="0" fontAlgn="base"/>
            <a:br>
              <a:rPr lang="en-US" dirty="0"/>
            </a:br>
            <a:r>
              <a:rPr lang="en-US" sz="1200" b="0" i="0" u="none" strike="noStrike" kern="1200" dirty="0">
                <a:solidFill>
                  <a:schemeClr val="tx1"/>
                </a:solidFill>
                <a:effectLst/>
                <a:latin typeface="+mn-lt"/>
                <a:ea typeface="+mn-ea"/>
                <a:cs typeface="+mn-cs"/>
              </a:rPr>
              <a:t>Continuing the State of Emergency allows us to complete this work - to partner with our partners at BPS and BDS to modernize the shelter and temporary housing codes to ensure that they are well aligned with what we are learning about the best, most cost-effective, practices in the provision emergency shelter, in terms of shelter types, locations, sizes, and programming. </a:t>
            </a:r>
          </a:p>
          <a:p>
            <a:br>
              <a:rPr lang="en-US" dirty="0"/>
            </a:br>
            <a:br>
              <a:rPr lang="en-US" dirty="0"/>
            </a:br>
            <a:endParaRPr lang="en-US" dirty="0"/>
          </a:p>
        </p:txBody>
      </p:sp>
    </p:spTree>
    <p:extLst>
      <p:ext uri="{BB962C8B-B14F-4D97-AF65-F5344CB8AC3E}">
        <p14:creationId xmlns:p14="http://schemas.microsoft.com/office/powerpoint/2010/main" val="384160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sure that we are transitioning folks out of shelter into housing is critical – which is where the City’s and County’s shared goal of Supportive Housing is so critical. </a:t>
            </a:r>
          </a:p>
        </p:txBody>
      </p:sp>
    </p:spTree>
    <p:extLst>
      <p:ext uri="{BB962C8B-B14F-4D97-AF65-F5344CB8AC3E}">
        <p14:creationId xmlns:p14="http://schemas.microsoft.com/office/powerpoint/2010/main" val="96915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dirty="0">
                <a:solidFill>
                  <a:srgbClr val="27829D"/>
                </a:solidFill>
              </a:rPr>
              <a:t>State of Housing Emergency | 2/21/2019 | City Council</a:t>
            </a:r>
            <a:endParaRPr spc="-5" dirty="0">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0608B5F-B034-4904-BF26-42BA37198BB0}" type="datetime1">
              <a:rPr lang="en-US" smtClean="0"/>
              <a:t>2/19/2019</a:t>
            </a:fld>
            <a:endParaRPr lang="en-US" dirty="0"/>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3747-972D-4A63-9C69-F230C01AA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8587B3-8294-4E8C-BE0A-3723A2D4A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89AB90-2123-4DF2-87EB-9223D5FC3E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56C130-B71B-4B1A-8117-C19D59A3E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8D6835-6D89-4A96-B990-300FB9056A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B3A33-B4DC-4EEA-B943-5A4ED277787C}"/>
              </a:ext>
            </a:extLst>
          </p:cNvPr>
          <p:cNvSpPr>
            <a:spLocks noGrp="1"/>
          </p:cNvSpPr>
          <p:nvPr>
            <p:ph type="dt" sz="half" idx="10"/>
          </p:nvPr>
        </p:nvSpPr>
        <p:spPr/>
        <p:txBody>
          <a:bodyPr/>
          <a:lstStyle/>
          <a:p>
            <a:fld id="{6DCC3683-7C57-4FD6-B709-300119E023C6}" type="datetime1">
              <a:rPr lang="en-US" smtClean="0"/>
              <a:t>2/19/2019</a:t>
            </a:fld>
            <a:endParaRPr lang="en-US" dirty="0"/>
          </a:p>
        </p:txBody>
      </p:sp>
      <p:sp>
        <p:nvSpPr>
          <p:cNvPr id="8" name="Footer Placeholder 7">
            <a:extLst>
              <a:ext uri="{FF2B5EF4-FFF2-40B4-BE49-F238E27FC236}">
                <a16:creationId xmlns:a16="http://schemas.microsoft.com/office/drawing/2014/main" id="{1ACF1F63-A9F1-4EBE-B4EC-E5E772B7A22B}"/>
              </a:ext>
            </a:extLst>
          </p:cNvPr>
          <p:cNvSpPr>
            <a:spLocks noGrp="1"/>
          </p:cNvSpPr>
          <p:nvPr>
            <p:ph type="ftr" sz="quarter" idx="11"/>
          </p:nvPr>
        </p:nvSpPr>
        <p:spPr/>
        <p:txBody>
          <a:bodyPr/>
          <a:lstStyle/>
          <a:p>
            <a:r>
              <a:rPr lang="en-US" dirty="0"/>
              <a:t>State of Housing Emergency | 2/21/2019 | City Council</a:t>
            </a:r>
          </a:p>
        </p:txBody>
      </p:sp>
      <p:sp>
        <p:nvSpPr>
          <p:cNvPr id="9" name="Slide Number Placeholder 8">
            <a:extLst>
              <a:ext uri="{FF2B5EF4-FFF2-40B4-BE49-F238E27FC236}">
                <a16:creationId xmlns:a16="http://schemas.microsoft.com/office/drawing/2014/main" id="{60EC1EFD-81D8-4F8D-A9F3-993274EEE142}"/>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157732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0D26-EFF2-4DB2-95CF-46B83AF2A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AE648-4B81-4951-90A0-74CEB8EA9625}"/>
              </a:ext>
            </a:extLst>
          </p:cNvPr>
          <p:cNvSpPr>
            <a:spLocks noGrp="1"/>
          </p:cNvSpPr>
          <p:nvPr>
            <p:ph type="dt" sz="half" idx="10"/>
          </p:nvPr>
        </p:nvSpPr>
        <p:spPr/>
        <p:txBody>
          <a:bodyPr/>
          <a:lstStyle/>
          <a:p>
            <a:fld id="{3ED674C3-DAF6-49EF-935E-AA6524A2C21A}" type="datetime1">
              <a:rPr lang="en-US" smtClean="0"/>
              <a:t>2/19/2019</a:t>
            </a:fld>
            <a:endParaRPr lang="en-US" dirty="0"/>
          </a:p>
        </p:txBody>
      </p:sp>
      <p:sp>
        <p:nvSpPr>
          <p:cNvPr id="4" name="Footer Placeholder 3">
            <a:extLst>
              <a:ext uri="{FF2B5EF4-FFF2-40B4-BE49-F238E27FC236}">
                <a16:creationId xmlns:a16="http://schemas.microsoft.com/office/drawing/2014/main" id="{E8AE7F18-BAD3-4866-834B-D09F34CFB850}"/>
              </a:ext>
            </a:extLst>
          </p:cNvPr>
          <p:cNvSpPr>
            <a:spLocks noGrp="1"/>
          </p:cNvSpPr>
          <p:nvPr>
            <p:ph type="ftr" sz="quarter" idx="11"/>
          </p:nvPr>
        </p:nvSpPr>
        <p:spPr/>
        <p:txBody>
          <a:bodyPr/>
          <a:lstStyle/>
          <a:p>
            <a:r>
              <a:rPr lang="en-US" dirty="0"/>
              <a:t>State of Housing Emergency | 2/21/2019 | City Council</a:t>
            </a:r>
          </a:p>
        </p:txBody>
      </p:sp>
      <p:sp>
        <p:nvSpPr>
          <p:cNvPr id="5" name="Slide Number Placeholder 4">
            <a:extLst>
              <a:ext uri="{FF2B5EF4-FFF2-40B4-BE49-F238E27FC236}">
                <a16:creationId xmlns:a16="http://schemas.microsoft.com/office/drawing/2014/main" id="{B435A76F-AFB8-49A1-A84A-9E5393D4EC6B}"/>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111326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92F37-2AE5-42B6-AE46-075459093022}"/>
              </a:ext>
            </a:extLst>
          </p:cNvPr>
          <p:cNvSpPr>
            <a:spLocks noGrp="1"/>
          </p:cNvSpPr>
          <p:nvPr>
            <p:ph type="dt" sz="half" idx="10"/>
          </p:nvPr>
        </p:nvSpPr>
        <p:spPr/>
        <p:txBody>
          <a:bodyPr/>
          <a:lstStyle/>
          <a:p>
            <a:fld id="{B39BA983-B8EA-498C-A25E-7494D5336A17}" type="datetime1">
              <a:rPr lang="en-US" smtClean="0"/>
              <a:t>2/19/2019</a:t>
            </a:fld>
            <a:endParaRPr lang="en-US" dirty="0"/>
          </a:p>
        </p:txBody>
      </p:sp>
      <p:sp>
        <p:nvSpPr>
          <p:cNvPr id="3" name="Footer Placeholder 2">
            <a:extLst>
              <a:ext uri="{FF2B5EF4-FFF2-40B4-BE49-F238E27FC236}">
                <a16:creationId xmlns:a16="http://schemas.microsoft.com/office/drawing/2014/main" id="{7212B6F0-D812-4DD9-9814-60E15C87652B}"/>
              </a:ext>
            </a:extLst>
          </p:cNvPr>
          <p:cNvSpPr>
            <a:spLocks noGrp="1"/>
          </p:cNvSpPr>
          <p:nvPr>
            <p:ph type="ftr" sz="quarter" idx="11"/>
          </p:nvPr>
        </p:nvSpPr>
        <p:spPr/>
        <p:txBody>
          <a:bodyPr/>
          <a:lstStyle/>
          <a:p>
            <a:r>
              <a:rPr lang="en-US" dirty="0"/>
              <a:t>State of Housing Emergency | 2/21/2019 | City Council</a:t>
            </a:r>
          </a:p>
        </p:txBody>
      </p:sp>
      <p:sp>
        <p:nvSpPr>
          <p:cNvPr id="4" name="Slide Number Placeholder 3">
            <a:extLst>
              <a:ext uri="{FF2B5EF4-FFF2-40B4-BE49-F238E27FC236}">
                <a16:creationId xmlns:a16="http://schemas.microsoft.com/office/drawing/2014/main" id="{2885C2A5-4B4C-4FF2-9356-CC6E4CE1D894}"/>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185870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1991-44DC-4EEE-9837-4CFCA5A45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F3DC51-09FA-4CFB-8BB9-B13B9B5E1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55D53-32B4-400C-8E28-C7A9DC85A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817DA-EE57-4100-B5A4-B643163C2022}"/>
              </a:ext>
            </a:extLst>
          </p:cNvPr>
          <p:cNvSpPr>
            <a:spLocks noGrp="1"/>
          </p:cNvSpPr>
          <p:nvPr>
            <p:ph type="dt" sz="half" idx="10"/>
          </p:nvPr>
        </p:nvSpPr>
        <p:spPr/>
        <p:txBody>
          <a:bodyPr/>
          <a:lstStyle/>
          <a:p>
            <a:fld id="{BB056F34-E565-4BC1-B1A7-24F80FD8564E}" type="datetime1">
              <a:rPr lang="en-US" smtClean="0"/>
              <a:t>2/19/2019</a:t>
            </a:fld>
            <a:endParaRPr lang="en-US" dirty="0"/>
          </a:p>
        </p:txBody>
      </p:sp>
      <p:sp>
        <p:nvSpPr>
          <p:cNvPr id="6" name="Footer Placeholder 5">
            <a:extLst>
              <a:ext uri="{FF2B5EF4-FFF2-40B4-BE49-F238E27FC236}">
                <a16:creationId xmlns:a16="http://schemas.microsoft.com/office/drawing/2014/main" id="{C0E9CA6F-3516-4619-9FC7-CCCBC2C1C9B6}"/>
              </a:ext>
            </a:extLst>
          </p:cNvPr>
          <p:cNvSpPr>
            <a:spLocks noGrp="1"/>
          </p:cNvSpPr>
          <p:nvPr>
            <p:ph type="ftr" sz="quarter" idx="11"/>
          </p:nvPr>
        </p:nvSpPr>
        <p:spPr/>
        <p:txBody>
          <a:bodyPr/>
          <a:lstStyle/>
          <a:p>
            <a:r>
              <a:rPr lang="en-US" dirty="0"/>
              <a:t>State of Housing Emergency | 2/21/2019 | City Council</a:t>
            </a:r>
          </a:p>
        </p:txBody>
      </p:sp>
      <p:sp>
        <p:nvSpPr>
          <p:cNvPr id="7" name="Slide Number Placeholder 6">
            <a:extLst>
              <a:ext uri="{FF2B5EF4-FFF2-40B4-BE49-F238E27FC236}">
                <a16:creationId xmlns:a16="http://schemas.microsoft.com/office/drawing/2014/main" id="{755F8C22-BF8C-42BA-8D5F-7CAEDADA1E1E}"/>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225956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993E-0F88-49AD-AA2A-436C73EF5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655644-5EF0-408A-87BE-A914DC77E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D006E5-C1B3-4C11-B1DB-0D5647141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28CCC3-BF0C-4AAA-BC62-AAC1717E51CD}"/>
              </a:ext>
            </a:extLst>
          </p:cNvPr>
          <p:cNvSpPr>
            <a:spLocks noGrp="1"/>
          </p:cNvSpPr>
          <p:nvPr>
            <p:ph type="dt" sz="half" idx="10"/>
          </p:nvPr>
        </p:nvSpPr>
        <p:spPr/>
        <p:txBody>
          <a:bodyPr/>
          <a:lstStyle/>
          <a:p>
            <a:fld id="{19DB814D-2A8A-4846-894E-3DBFFCB9B9F0}" type="datetime1">
              <a:rPr lang="en-US" smtClean="0"/>
              <a:t>2/19/2019</a:t>
            </a:fld>
            <a:endParaRPr lang="en-US" dirty="0"/>
          </a:p>
        </p:txBody>
      </p:sp>
      <p:sp>
        <p:nvSpPr>
          <p:cNvPr id="6" name="Footer Placeholder 5">
            <a:extLst>
              <a:ext uri="{FF2B5EF4-FFF2-40B4-BE49-F238E27FC236}">
                <a16:creationId xmlns:a16="http://schemas.microsoft.com/office/drawing/2014/main" id="{8EA84F57-60D5-4ED0-884C-205DC4987CAB}"/>
              </a:ext>
            </a:extLst>
          </p:cNvPr>
          <p:cNvSpPr>
            <a:spLocks noGrp="1"/>
          </p:cNvSpPr>
          <p:nvPr>
            <p:ph type="ftr" sz="quarter" idx="11"/>
          </p:nvPr>
        </p:nvSpPr>
        <p:spPr/>
        <p:txBody>
          <a:bodyPr/>
          <a:lstStyle/>
          <a:p>
            <a:r>
              <a:rPr lang="en-US" dirty="0"/>
              <a:t>State of Housing Emergency | 2/21/2019 | City Council</a:t>
            </a:r>
          </a:p>
        </p:txBody>
      </p:sp>
      <p:sp>
        <p:nvSpPr>
          <p:cNvPr id="7" name="Slide Number Placeholder 6">
            <a:extLst>
              <a:ext uri="{FF2B5EF4-FFF2-40B4-BE49-F238E27FC236}">
                <a16:creationId xmlns:a16="http://schemas.microsoft.com/office/drawing/2014/main" id="{22A174F9-FF5B-4F15-8B11-23B066ABA9A8}"/>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270312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2169-D260-412A-A498-7CCC3DC63D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5E2D9-BF20-44A8-9D40-153948EF84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A591B-76AD-48D6-990F-35D7B444B72C}"/>
              </a:ext>
            </a:extLst>
          </p:cNvPr>
          <p:cNvSpPr>
            <a:spLocks noGrp="1"/>
          </p:cNvSpPr>
          <p:nvPr>
            <p:ph type="dt" sz="half" idx="10"/>
          </p:nvPr>
        </p:nvSpPr>
        <p:spPr/>
        <p:txBody>
          <a:bodyPr/>
          <a:lstStyle/>
          <a:p>
            <a:fld id="{843D7DD0-9F57-4D01-B451-09C50694AB52}" type="datetime1">
              <a:rPr lang="en-US" smtClean="0"/>
              <a:t>2/19/2019</a:t>
            </a:fld>
            <a:endParaRPr lang="en-US" dirty="0"/>
          </a:p>
        </p:txBody>
      </p:sp>
      <p:sp>
        <p:nvSpPr>
          <p:cNvPr id="5" name="Footer Placeholder 4">
            <a:extLst>
              <a:ext uri="{FF2B5EF4-FFF2-40B4-BE49-F238E27FC236}">
                <a16:creationId xmlns:a16="http://schemas.microsoft.com/office/drawing/2014/main" id="{0C768182-2385-4C63-8800-924CF443BBD1}"/>
              </a:ext>
            </a:extLst>
          </p:cNvPr>
          <p:cNvSpPr>
            <a:spLocks noGrp="1"/>
          </p:cNvSpPr>
          <p:nvPr>
            <p:ph type="ftr" sz="quarter" idx="11"/>
          </p:nvPr>
        </p:nvSpPr>
        <p:spPr/>
        <p:txBody>
          <a:bodyPr/>
          <a:lstStyle/>
          <a:p>
            <a:r>
              <a:rPr lang="en-US" dirty="0"/>
              <a:t>State of Housing Emergency | 2/21/2019 | City Council</a:t>
            </a:r>
          </a:p>
        </p:txBody>
      </p:sp>
      <p:sp>
        <p:nvSpPr>
          <p:cNvPr id="6" name="Slide Number Placeholder 5">
            <a:extLst>
              <a:ext uri="{FF2B5EF4-FFF2-40B4-BE49-F238E27FC236}">
                <a16:creationId xmlns:a16="http://schemas.microsoft.com/office/drawing/2014/main" id="{56C778B2-678D-431A-B15C-2AE20017DCC7}"/>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347240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390E9-4105-4E38-A14C-3E879A30D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5E828-B34E-4237-944F-0A7A2FB15C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150F4-A814-43C1-9FA8-45A5B8360E75}"/>
              </a:ext>
            </a:extLst>
          </p:cNvPr>
          <p:cNvSpPr>
            <a:spLocks noGrp="1"/>
          </p:cNvSpPr>
          <p:nvPr>
            <p:ph type="dt" sz="half" idx="10"/>
          </p:nvPr>
        </p:nvSpPr>
        <p:spPr/>
        <p:txBody>
          <a:bodyPr/>
          <a:lstStyle/>
          <a:p>
            <a:fld id="{6885EDB3-3738-4E11-BD26-57A1268C0D60}" type="datetime1">
              <a:rPr lang="en-US" smtClean="0"/>
              <a:t>2/19/2019</a:t>
            </a:fld>
            <a:endParaRPr lang="en-US" dirty="0"/>
          </a:p>
        </p:txBody>
      </p:sp>
      <p:sp>
        <p:nvSpPr>
          <p:cNvPr id="5" name="Footer Placeholder 4">
            <a:extLst>
              <a:ext uri="{FF2B5EF4-FFF2-40B4-BE49-F238E27FC236}">
                <a16:creationId xmlns:a16="http://schemas.microsoft.com/office/drawing/2014/main" id="{69E9549F-8E4A-421A-BB9E-CB8A0F47B0B7}"/>
              </a:ext>
            </a:extLst>
          </p:cNvPr>
          <p:cNvSpPr>
            <a:spLocks noGrp="1"/>
          </p:cNvSpPr>
          <p:nvPr>
            <p:ph type="ftr" sz="quarter" idx="11"/>
          </p:nvPr>
        </p:nvSpPr>
        <p:spPr/>
        <p:txBody>
          <a:bodyPr/>
          <a:lstStyle/>
          <a:p>
            <a:r>
              <a:rPr lang="en-US" dirty="0"/>
              <a:t>State of Housing Emergency | 2/21/2019 | City Council</a:t>
            </a:r>
          </a:p>
        </p:txBody>
      </p:sp>
      <p:sp>
        <p:nvSpPr>
          <p:cNvPr id="6" name="Slide Number Placeholder 5">
            <a:extLst>
              <a:ext uri="{FF2B5EF4-FFF2-40B4-BE49-F238E27FC236}">
                <a16:creationId xmlns:a16="http://schemas.microsoft.com/office/drawing/2014/main" id="{CB173F0E-3D07-45BB-91F6-751C379A89BC}"/>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370294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dirty="0">
                <a:solidFill>
                  <a:srgbClr val="27829D"/>
                </a:solidFill>
              </a:rPr>
              <a:t>State of Housing Emergency | 2/21/2019 | City Council</a:t>
            </a:r>
            <a:endParaRPr spc="-5" dirty="0">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4050EA0-CD5D-415F-A342-EF0C39387F22}" type="datetime1">
              <a:rPr lang="en-US" smtClean="0"/>
              <a:t>2/19/2019</a:t>
            </a:fld>
            <a:endParaRPr lang="en-US" dirty="0"/>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dirty="0">
                <a:solidFill>
                  <a:srgbClr val="27829D"/>
                </a:solidFill>
              </a:rPr>
              <a:t>State of Housing Emergency | 2/21/2019 | City Council</a:t>
            </a:r>
            <a:endParaRPr spc="-5" dirty="0">
              <a:solidFill>
                <a:srgbClr val="27829D"/>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F1FBD72-BDD0-40AC-96D4-840732313E42}" type="datetime1">
              <a:rPr lang="en-US" smtClean="0"/>
              <a:t>2/19/2019</a:t>
            </a:fld>
            <a:endParaRPr lang="en-US" dirty="0"/>
          </a:p>
        </p:txBody>
      </p:sp>
      <p:sp>
        <p:nvSpPr>
          <p:cNvPr id="7" name="Holder 7"/>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dirty="0">
                <a:solidFill>
                  <a:srgbClr val="27829D"/>
                </a:solidFill>
              </a:rPr>
              <a:t>State of Housing Emergency | 2/21/2019 | City Council</a:t>
            </a:r>
            <a:endParaRPr spc="-5" dirty="0">
              <a:solidFill>
                <a:srgbClr val="27829D"/>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315A93A-630B-4C4F-9423-B0AE934C2991}" type="datetime1">
              <a:rPr lang="en-US" smtClean="0"/>
              <a:t>2/19/2019</a:t>
            </a:fld>
            <a:endParaRPr lang="en-US" dirty="0"/>
          </a:p>
        </p:txBody>
      </p:sp>
      <p:sp>
        <p:nvSpPr>
          <p:cNvPr id="5" name="Holder 5"/>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dirty="0">
                <a:solidFill>
                  <a:srgbClr val="27829D"/>
                </a:solidFill>
              </a:rPr>
              <a:t>State of Housing Emergency | 2/21/2019 | City Council</a:t>
            </a:r>
            <a:endParaRPr spc="-5" dirty="0">
              <a:solidFill>
                <a:srgbClr val="27829D"/>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652A8C6-EBB7-4912-A221-967C8659BFA7}" type="datetime1">
              <a:rPr lang="en-US" smtClean="0"/>
              <a:t>2/19/2019</a:t>
            </a:fld>
            <a:endParaRPr lang="en-US" dirty="0"/>
          </a:p>
        </p:txBody>
      </p:sp>
      <p:sp>
        <p:nvSpPr>
          <p:cNvPr id="4" name="Holder 4"/>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BFFB-E349-4449-9B26-493BB3368D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D11EB5-C9E9-420B-8125-19921D549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BE0B4-BC65-4AD8-9DFC-A0BFC1FF2BFB}"/>
              </a:ext>
            </a:extLst>
          </p:cNvPr>
          <p:cNvSpPr>
            <a:spLocks noGrp="1"/>
          </p:cNvSpPr>
          <p:nvPr>
            <p:ph type="dt" sz="half" idx="10"/>
          </p:nvPr>
        </p:nvSpPr>
        <p:spPr/>
        <p:txBody>
          <a:bodyPr/>
          <a:lstStyle/>
          <a:p>
            <a:fld id="{21293467-6AF2-45AD-960C-7D82C1DEA859}" type="datetime1">
              <a:rPr lang="en-US" smtClean="0"/>
              <a:t>2/19/2019</a:t>
            </a:fld>
            <a:endParaRPr lang="en-US" dirty="0"/>
          </a:p>
        </p:txBody>
      </p:sp>
      <p:sp>
        <p:nvSpPr>
          <p:cNvPr id="5" name="Footer Placeholder 4">
            <a:extLst>
              <a:ext uri="{FF2B5EF4-FFF2-40B4-BE49-F238E27FC236}">
                <a16:creationId xmlns:a16="http://schemas.microsoft.com/office/drawing/2014/main" id="{DC8E9C34-E03D-41EF-8D03-08FD6BD7D7D8}"/>
              </a:ext>
            </a:extLst>
          </p:cNvPr>
          <p:cNvSpPr>
            <a:spLocks noGrp="1"/>
          </p:cNvSpPr>
          <p:nvPr>
            <p:ph type="ftr" sz="quarter" idx="11"/>
          </p:nvPr>
        </p:nvSpPr>
        <p:spPr/>
        <p:txBody>
          <a:bodyPr/>
          <a:lstStyle/>
          <a:p>
            <a:r>
              <a:rPr lang="en-US" dirty="0"/>
              <a:t>State of Housing Emergency | 2/21/2019 | City Council</a:t>
            </a:r>
          </a:p>
        </p:txBody>
      </p:sp>
      <p:sp>
        <p:nvSpPr>
          <p:cNvPr id="6" name="Slide Number Placeholder 5">
            <a:extLst>
              <a:ext uri="{FF2B5EF4-FFF2-40B4-BE49-F238E27FC236}">
                <a16:creationId xmlns:a16="http://schemas.microsoft.com/office/drawing/2014/main" id="{A6B0AAC0-036E-4269-A1FF-56B06C358376}"/>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426525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4649-471D-4EB7-A8A4-A11970F61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EAD60-F83B-4E79-8311-E3E00179A3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7200A-9148-4569-BCED-83F22060D0A8}"/>
              </a:ext>
            </a:extLst>
          </p:cNvPr>
          <p:cNvSpPr>
            <a:spLocks noGrp="1"/>
          </p:cNvSpPr>
          <p:nvPr>
            <p:ph type="dt" sz="half" idx="10"/>
          </p:nvPr>
        </p:nvSpPr>
        <p:spPr/>
        <p:txBody>
          <a:bodyPr/>
          <a:lstStyle/>
          <a:p>
            <a:fld id="{F7B2B949-60D8-45DA-AAE8-DC1A203CCDAA}" type="datetime1">
              <a:rPr lang="en-US" smtClean="0"/>
              <a:t>2/19/2019</a:t>
            </a:fld>
            <a:endParaRPr lang="en-US" dirty="0"/>
          </a:p>
        </p:txBody>
      </p:sp>
      <p:sp>
        <p:nvSpPr>
          <p:cNvPr id="5" name="Footer Placeholder 4">
            <a:extLst>
              <a:ext uri="{FF2B5EF4-FFF2-40B4-BE49-F238E27FC236}">
                <a16:creationId xmlns:a16="http://schemas.microsoft.com/office/drawing/2014/main" id="{5BAB9C45-C13A-4217-AAD1-AC095CB4510A}"/>
              </a:ext>
            </a:extLst>
          </p:cNvPr>
          <p:cNvSpPr>
            <a:spLocks noGrp="1"/>
          </p:cNvSpPr>
          <p:nvPr>
            <p:ph type="ftr" sz="quarter" idx="11"/>
          </p:nvPr>
        </p:nvSpPr>
        <p:spPr/>
        <p:txBody>
          <a:bodyPr/>
          <a:lstStyle/>
          <a:p>
            <a:r>
              <a:rPr lang="en-US" dirty="0"/>
              <a:t>State of Housing Emergency | 2/21/2019 | City Council</a:t>
            </a:r>
          </a:p>
        </p:txBody>
      </p:sp>
      <p:sp>
        <p:nvSpPr>
          <p:cNvPr id="6" name="Slide Number Placeholder 5">
            <a:extLst>
              <a:ext uri="{FF2B5EF4-FFF2-40B4-BE49-F238E27FC236}">
                <a16:creationId xmlns:a16="http://schemas.microsoft.com/office/drawing/2014/main" id="{D40A1A2F-A38D-42A7-B435-A7FF1CEC296D}"/>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222170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796D-EE00-49EF-B332-864DF62E3B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086D7C-65FE-4AC8-AA2A-EF64AFCD6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99A899-567B-4684-8CE8-94341E0CB5A0}"/>
              </a:ext>
            </a:extLst>
          </p:cNvPr>
          <p:cNvSpPr>
            <a:spLocks noGrp="1"/>
          </p:cNvSpPr>
          <p:nvPr>
            <p:ph type="dt" sz="half" idx="10"/>
          </p:nvPr>
        </p:nvSpPr>
        <p:spPr/>
        <p:txBody>
          <a:bodyPr/>
          <a:lstStyle/>
          <a:p>
            <a:fld id="{B1D9D5E4-57FB-4E78-AC94-3E6B46658132}" type="datetime1">
              <a:rPr lang="en-US" smtClean="0"/>
              <a:t>2/19/2019</a:t>
            </a:fld>
            <a:endParaRPr lang="en-US" dirty="0"/>
          </a:p>
        </p:txBody>
      </p:sp>
      <p:sp>
        <p:nvSpPr>
          <p:cNvPr id="5" name="Footer Placeholder 4">
            <a:extLst>
              <a:ext uri="{FF2B5EF4-FFF2-40B4-BE49-F238E27FC236}">
                <a16:creationId xmlns:a16="http://schemas.microsoft.com/office/drawing/2014/main" id="{3D0AD886-A9F3-4720-BB93-4775D2F56954}"/>
              </a:ext>
            </a:extLst>
          </p:cNvPr>
          <p:cNvSpPr>
            <a:spLocks noGrp="1"/>
          </p:cNvSpPr>
          <p:nvPr>
            <p:ph type="ftr" sz="quarter" idx="11"/>
          </p:nvPr>
        </p:nvSpPr>
        <p:spPr/>
        <p:txBody>
          <a:bodyPr/>
          <a:lstStyle/>
          <a:p>
            <a:r>
              <a:rPr lang="en-US" dirty="0"/>
              <a:t>State of Housing Emergency | 2/21/2019 | City Council</a:t>
            </a:r>
          </a:p>
        </p:txBody>
      </p:sp>
      <p:sp>
        <p:nvSpPr>
          <p:cNvPr id="6" name="Slide Number Placeholder 5">
            <a:extLst>
              <a:ext uri="{FF2B5EF4-FFF2-40B4-BE49-F238E27FC236}">
                <a16:creationId xmlns:a16="http://schemas.microsoft.com/office/drawing/2014/main" id="{61F64F69-1099-40D1-9333-75287CD08E72}"/>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678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EE67-3F38-4E85-BC9D-6811DE130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5E420F-40BE-4449-B1DB-AD62A934FC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9FA67F-BF64-4234-9827-D6AAC11A83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6ECCB-F5D7-461C-BB94-85BDD27D101E}"/>
              </a:ext>
            </a:extLst>
          </p:cNvPr>
          <p:cNvSpPr>
            <a:spLocks noGrp="1"/>
          </p:cNvSpPr>
          <p:nvPr>
            <p:ph type="dt" sz="half" idx="10"/>
          </p:nvPr>
        </p:nvSpPr>
        <p:spPr/>
        <p:txBody>
          <a:bodyPr/>
          <a:lstStyle/>
          <a:p>
            <a:fld id="{9FA59D5B-5C4A-4CB4-ACF3-6D6BF4820CFA}" type="datetime1">
              <a:rPr lang="en-US" smtClean="0"/>
              <a:t>2/19/2019</a:t>
            </a:fld>
            <a:endParaRPr lang="en-US" dirty="0"/>
          </a:p>
        </p:txBody>
      </p:sp>
      <p:sp>
        <p:nvSpPr>
          <p:cNvPr id="6" name="Footer Placeholder 5">
            <a:extLst>
              <a:ext uri="{FF2B5EF4-FFF2-40B4-BE49-F238E27FC236}">
                <a16:creationId xmlns:a16="http://schemas.microsoft.com/office/drawing/2014/main" id="{511A09F9-4B28-4048-AA03-4337F7290F54}"/>
              </a:ext>
            </a:extLst>
          </p:cNvPr>
          <p:cNvSpPr>
            <a:spLocks noGrp="1"/>
          </p:cNvSpPr>
          <p:nvPr>
            <p:ph type="ftr" sz="quarter" idx="11"/>
          </p:nvPr>
        </p:nvSpPr>
        <p:spPr/>
        <p:txBody>
          <a:bodyPr/>
          <a:lstStyle/>
          <a:p>
            <a:r>
              <a:rPr lang="en-US" dirty="0"/>
              <a:t>State of Housing Emergency | 2/21/2019 | City Council</a:t>
            </a:r>
          </a:p>
        </p:txBody>
      </p:sp>
      <p:sp>
        <p:nvSpPr>
          <p:cNvPr id="7" name="Slide Number Placeholder 6">
            <a:extLst>
              <a:ext uri="{FF2B5EF4-FFF2-40B4-BE49-F238E27FC236}">
                <a16:creationId xmlns:a16="http://schemas.microsoft.com/office/drawing/2014/main" id="{984A2B7B-7A0F-4BFA-995C-9992E45B5451}"/>
              </a:ext>
            </a:extLst>
          </p:cNvPr>
          <p:cNvSpPr>
            <a:spLocks noGrp="1"/>
          </p:cNvSpPr>
          <p:nvPr>
            <p:ph type="sldNum" sz="quarter" idx="12"/>
          </p:nvPr>
        </p:nvSpPr>
        <p:spPr/>
        <p:txBody>
          <a:bodyPr/>
          <a:lstStyle/>
          <a:p>
            <a:fld id="{AC74BEC7-E067-42E9-A4D0-6BC3FDCBE00B}" type="slidenum">
              <a:rPr lang="en-US" smtClean="0"/>
              <a:t>‹#›</a:t>
            </a:fld>
            <a:endParaRPr lang="en-US" dirty="0"/>
          </a:p>
        </p:txBody>
      </p:sp>
    </p:spTree>
    <p:extLst>
      <p:ext uri="{BB962C8B-B14F-4D97-AF65-F5344CB8AC3E}">
        <p14:creationId xmlns:p14="http://schemas.microsoft.com/office/powerpoint/2010/main" val="3377504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a:xfrm>
            <a:off x="688340" y="1367933"/>
            <a:ext cx="10815319" cy="2692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58090" y="6489863"/>
            <a:ext cx="61017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dirty="0">
                <a:solidFill>
                  <a:srgbClr val="27829D"/>
                </a:solidFill>
              </a:rPr>
              <a:t>State of Housing Emergency | 2/21/2019 | City Council</a:t>
            </a:r>
            <a:endParaRPr spc="-5" dirty="0">
              <a:solidFill>
                <a:srgbClr val="27829D"/>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A587536-FFDC-42C1-AEBB-EDDF5A96F7D5}" type="datetime1">
              <a:rPr lang="en-US" smtClean="0"/>
              <a:t>2/19/2019</a:t>
            </a:fld>
            <a:endParaRPr lang="en-US" dirty="0"/>
          </a:p>
        </p:txBody>
      </p:sp>
      <p:sp>
        <p:nvSpPr>
          <p:cNvPr id="6" name="Holder 6"/>
          <p:cNvSpPr>
            <a:spLocks noGrp="1"/>
          </p:cNvSpPr>
          <p:nvPr>
            <p:ph type="sldNum" sz="quarter" idx="7"/>
          </p:nvPr>
        </p:nvSpPr>
        <p:spPr>
          <a:xfrm>
            <a:off x="11335166" y="6478453"/>
            <a:ext cx="128270" cy="211454"/>
          </a:xfrm>
          <a:prstGeom prst="rect">
            <a:avLst/>
          </a:prstGeom>
        </p:spPr>
        <p:txBody>
          <a:bodyPr wrap="square" lIns="0" tIns="0" rIns="0" bIns="0">
            <a:spAutoFit/>
          </a:bodyPr>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C6C23-93A7-4876-94F4-8EF81B6EF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CF54D-CD84-45A6-873F-79643872F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89A0D-EAA5-4FD1-BB1D-97C844C84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5C20-4322-4D10-A63D-4CE433E0A4BD}" type="datetime1">
              <a:rPr lang="en-US" smtClean="0"/>
              <a:t>2/19/2019</a:t>
            </a:fld>
            <a:endParaRPr lang="en-US" dirty="0"/>
          </a:p>
        </p:txBody>
      </p:sp>
      <p:sp>
        <p:nvSpPr>
          <p:cNvPr id="5" name="Footer Placeholder 4">
            <a:extLst>
              <a:ext uri="{FF2B5EF4-FFF2-40B4-BE49-F238E27FC236}">
                <a16:creationId xmlns:a16="http://schemas.microsoft.com/office/drawing/2014/main" id="{9B71E841-C878-480F-88D3-DB2C373EB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State of Housing Emergency | 2/21/2019 | City Council</a:t>
            </a:r>
          </a:p>
        </p:txBody>
      </p:sp>
      <p:sp>
        <p:nvSpPr>
          <p:cNvPr id="6" name="Slide Number Placeholder 5">
            <a:extLst>
              <a:ext uri="{FF2B5EF4-FFF2-40B4-BE49-F238E27FC236}">
                <a16:creationId xmlns:a16="http://schemas.microsoft.com/office/drawing/2014/main" id="{446ACED8-0E48-42F3-8E21-3C45C70D0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4BEC7-E067-42E9-A4D0-6BC3FDCBE00B}" type="slidenum">
              <a:rPr lang="en-US" smtClean="0"/>
              <a:t>‹#›</a:t>
            </a:fld>
            <a:endParaRPr lang="en-US" dirty="0"/>
          </a:p>
        </p:txBody>
      </p:sp>
    </p:spTree>
    <p:extLst>
      <p:ext uri="{BB962C8B-B14F-4D97-AF65-F5344CB8AC3E}">
        <p14:creationId xmlns:p14="http://schemas.microsoft.com/office/powerpoint/2010/main" val="80111933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1180ED-18EA-4C46-8B9F-9594DD028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0674"/>
            <a:ext cx="5562602" cy="1338616"/>
          </a:xfrm>
          <a:prstGeom prst="rect">
            <a:avLst/>
          </a:prstGeom>
        </p:spPr>
      </p:pic>
      <p:sp>
        <p:nvSpPr>
          <p:cNvPr id="2" name="object 2"/>
          <p:cNvSpPr/>
          <p:nvPr/>
        </p:nvSpPr>
        <p:spPr>
          <a:xfrm>
            <a:off x="0" y="1806219"/>
            <a:ext cx="12192000" cy="5051781"/>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785184" y="3118807"/>
            <a:ext cx="10316835" cy="1782539"/>
          </a:xfrm>
          <a:prstGeom prst="rect">
            <a:avLst/>
          </a:prstGeom>
        </p:spPr>
        <p:txBody>
          <a:bodyPr vert="horz" wrap="square" lIns="0" tIns="114300" rIns="0" bIns="0" rtlCol="0">
            <a:spAutoFit/>
          </a:bodyPr>
          <a:lstStyle/>
          <a:p>
            <a:pPr marL="12700" marR="5080" algn="ctr">
              <a:lnSpc>
                <a:spcPts val="6500"/>
              </a:lnSpc>
              <a:spcBef>
                <a:spcPts val="900"/>
              </a:spcBef>
            </a:pPr>
            <a:r>
              <a:rPr lang="en-US" sz="6000" b="1" spc="-5" dirty="0">
                <a:solidFill>
                  <a:srgbClr val="FFFFFF"/>
                </a:solidFill>
                <a:latin typeface="Arial" panose="020B0604020202020204" pitchFamily="34" charset="0"/>
                <a:cs typeface="Arial" panose="020B0604020202020204" pitchFamily="34" charset="0"/>
              </a:rPr>
              <a:t>State of Housing Emergency Recap</a:t>
            </a:r>
            <a:endParaRPr sz="6000" b="1" dirty="0">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37C43A55-1E03-44C4-BEDD-AFB6711EB866}"/>
              </a:ext>
            </a:extLst>
          </p:cNvPr>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dirty="0"/>
          </a:p>
        </p:txBody>
      </p:sp>
      <p:pic>
        <p:nvPicPr>
          <p:cNvPr id="6" name="Picture 5"/>
          <p:cNvPicPr>
            <a:picLocks noChangeAspect="1"/>
          </p:cNvPicPr>
          <p:nvPr/>
        </p:nvPicPr>
        <p:blipFill rotWithShape="1">
          <a:blip r:embed="rId4"/>
          <a:srcRect l="53419" t="63963" r="26839" b="22876"/>
          <a:stretch/>
        </p:blipFill>
        <p:spPr>
          <a:xfrm>
            <a:off x="6446060" y="240674"/>
            <a:ext cx="5364940" cy="1406913"/>
          </a:xfrm>
          <a:prstGeom prst="rect">
            <a:avLst/>
          </a:prstGeom>
        </p:spPr>
      </p:pic>
    </p:spTree>
    <p:extLst>
      <p:ext uri="{BB962C8B-B14F-4D97-AF65-F5344CB8AC3E}">
        <p14:creationId xmlns:p14="http://schemas.microsoft.com/office/powerpoint/2010/main" val="280535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10</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82"/>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6" name="Title 5">
            <a:extLst>
              <a:ext uri="{FF2B5EF4-FFF2-40B4-BE49-F238E27FC236}">
                <a16:creationId xmlns:a16="http://schemas.microsoft.com/office/drawing/2014/main" id="{9586A917-70C1-4459-B560-679F2F6114E7}"/>
              </a:ext>
            </a:extLst>
          </p:cNvPr>
          <p:cNvSpPr>
            <a:spLocks noGrp="1"/>
          </p:cNvSpPr>
          <p:nvPr>
            <p:ph type="title"/>
          </p:nvPr>
        </p:nvSpPr>
        <p:spPr/>
        <p:txBody>
          <a:bodyPr/>
          <a:lstStyle/>
          <a:p>
            <a:pPr algn="ctr"/>
            <a:r>
              <a:rPr lang="en-US" dirty="0"/>
              <a:t>Expedited Review - Gateway Park </a:t>
            </a:r>
          </a:p>
        </p:txBody>
      </p:sp>
      <p:sp>
        <p:nvSpPr>
          <p:cNvPr id="4" name="Rectangle 3">
            <a:extLst>
              <a:ext uri="{FF2B5EF4-FFF2-40B4-BE49-F238E27FC236}">
                <a16:creationId xmlns:a16="http://schemas.microsoft.com/office/drawing/2014/main" id="{35819C5A-2B0B-4CE9-84AF-364BBF6B6415}"/>
              </a:ext>
            </a:extLst>
          </p:cNvPr>
          <p:cNvSpPr/>
          <p:nvPr/>
        </p:nvSpPr>
        <p:spPr>
          <a:xfrm>
            <a:off x="914399" y="1410956"/>
            <a:ext cx="994540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AF641E8-EE8E-413E-9178-258703F72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40" y="1410949"/>
            <a:ext cx="6245860" cy="4688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693BB917-26B5-4954-9901-8DC89A3FF8C1}"/>
              </a:ext>
            </a:extLst>
          </p:cNvPr>
          <p:cNvPicPr>
            <a:picLocks noChangeAspect="1"/>
          </p:cNvPicPr>
          <p:nvPr/>
        </p:nvPicPr>
        <p:blipFill rotWithShape="1">
          <a:blip r:embed="rId4">
            <a:extLst>
              <a:ext uri="{28A0092B-C50C-407E-A947-70E740481C1C}">
                <a14:useLocalDpi xmlns:a14="http://schemas.microsoft.com/office/drawing/2010/main" val="0"/>
              </a:ext>
            </a:extLst>
          </a:blip>
          <a:srcRect l="20511" t="8715" r="14111" b="11455"/>
          <a:stretch/>
        </p:blipFill>
        <p:spPr>
          <a:xfrm>
            <a:off x="7228881" y="2423179"/>
            <a:ext cx="4097183" cy="2667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260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11</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82"/>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6" name="Title 5">
            <a:extLst>
              <a:ext uri="{FF2B5EF4-FFF2-40B4-BE49-F238E27FC236}">
                <a16:creationId xmlns:a16="http://schemas.microsoft.com/office/drawing/2014/main" id="{9586A917-70C1-4459-B560-679F2F6114E7}"/>
              </a:ext>
            </a:extLst>
          </p:cNvPr>
          <p:cNvSpPr>
            <a:spLocks noGrp="1"/>
          </p:cNvSpPr>
          <p:nvPr>
            <p:ph type="title"/>
          </p:nvPr>
        </p:nvSpPr>
        <p:spPr/>
        <p:txBody>
          <a:bodyPr/>
          <a:lstStyle/>
          <a:p>
            <a:pPr algn="ctr"/>
            <a:r>
              <a:rPr lang="en-US" dirty="0"/>
              <a:t>Pilot: Day Storage Unit</a:t>
            </a:r>
          </a:p>
        </p:txBody>
      </p:sp>
      <p:sp>
        <p:nvSpPr>
          <p:cNvPr id="4" name="Rectangle 3">
            <a:extLst>
              <a:ext uri="{FF2B5EF4-FFF2-40B4-BE49-F238E27FC236}">
                <a16:creationId xmlns:a16="http://schemas.microsoft.com/office/drawing/2014/main" id="{35819C5A-2B0B-4CE9-84AF-364BBF6B6415}"/>
              </a:ext>
            </a:extLst>
          </p:cNvPr>
          <p:cNvSpPr/>
          <p:nvPr/>
        </p:nvSpPr>
        <p:spPr>
          <a:xfrm>
            <a:off x="914399" y="1410956"/>
            <a:ext cx="994540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CF3245E-F8D4-4F8B-A421-961FFD495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40" y="1410955"/>
            <a:ext cx="6245860" cy="4684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640E604-D35E-4C68-8CB1-62D1FBBBB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0259" y="1418009"/>
            <a:ext cx="4098843" cy="4681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958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12</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9586A917-70C1-4459-B560-679F2F6114E7}"/>
              </a:ext>
            </a:extLst>
          </p:cNvPr>
          <p:cNvSpPr>
            <a:spLocks noGrp="1"/>
          </p:cNvSpPr>
          <p:nvPr>
            <p:ph type="ctrTitle"/>
          </p:nvPr>
        </p:nvSpPr>
        <p:spPr>
          <a:xfrm>
            <a:off x="496605" y="582930"/>
            <a:ext cx="10363200" cy="1231106"/>
          </a:xfrm>
        </p:spPr>
        <p:txBody>
          <a:bodyPr/>
          <a:lstStyle/>
          <a:p>
            <a:pPr algn="ctr"/>
            <a:r>
              <a:rPr lang="en-US" spc="-5" dirty="0">
                <a:latin typeface="Arial" panose="020B0604020202020204" pitchFamily="34" charset="0"/>
                <a:cs typeface="Arial" panose="020B0604020202020204" pitchFamily="34" charset="0"/>
              </a:rPr>
              <a:t>Plans for the Extension Period</a:t>
            </a:r>
            <a:br>
              <a:rPr lang="en-US" spc="-5" dirty="0">
                <a:solidFill>
                  <a:schemeClr val="tx2">
                    <a:lumMod val="50000"/>
                  </a:schemeClr>
                </a:solidFill>
                <a:latin typeface="Arial" panose="020B0604020202020204" pitchFamily="34" charset="0"/>
                <a:cs typeface="Arial" panose="020B0604020202020204" pitchFamily="34" charset="0"/>
              </a:rPr>
            </a:br>
            <a:endParaRPr lang="en-US" dirty="0"/>
          </a:p>
        </p:txBody>
      </p:sp>
      <p:sp>
        <p:nvSpPr>
          <p:cNvPr id="5" name="Subtitle 4">
            <a:extLst>
              <a:ext uri="{FF2B5EF4-FFF2-40B4-BE49-F238E27FC236}">
                <a16:creationId xmlns:a16="http://schemas.microsoft.com/office/drawing/2014/main" id="{76FAF9C6-40DE-4310-A3D6-672F2E158870}"/>
              </a:ext>
            </a:extLst>
          </p:cNvPr>
          <p:cNvSpPr>
            <a:spLocks noGrp="1"/>
          </p:cNvSpPr>
          <p:nvPr>
            <p:ph type="subTitle" idx="4"/>
          </p:nvPr>
        </p:nvSpPr>
        <p:spPr>
          <a:xfrm>
            <a:off x="1219199" y="1447800"/>
            <a:ext cx="9640605" cy="4431983"/>
          </a:xfrm>
        </p:spPr>
        <p:txBody>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Allow for permanent siting the day storage units</a:t>
            </a:r>
          </a:p>
          <a:p>
            <a:endParaRPr lang="en-US" sz="3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Changes for temporary housing, shelters and alternative shelter siting </a:t>
            </a:r>
          </a:p>
          <a:p>
            <a:endParaRPr lang="en-US" sz="3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Continue to accelerate affordable housing permitting &amp; review process </a:t>
            </a:r>
          </a:p>
        </p:txBody>
      </p:sp>
      <p:sp>
        <p:nvSpPr>
          <p:cNvPr id="82" name="object 82"/>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6110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endParaRPr dirty="0"/>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endParaRPr dirty="0"/>
          </a:p>
        </p:txBody>
      </p:sp>
      <p:sp>
        <p:nvSpPr>
          <p:cNvPr id="5" name="object 5"/>
          <p:cNvSpPr txBox="1">
            <a:spLocks noGrp="1"/>
          </p:cNvSpPr>
          <p:nvPr>
            <p:ph type="title"/>
          </p:nvPr>
        </p:nvSpPr>
        <p:spPr>
          <a:xfrm>
            <a:off x="914400" y="603141"/>
            <a:ext cx="10896600" cy="628377"/>
          </a:xfrm>
          <a:prstGeom prst="rect">
            <a:avLst/>
          </a:prstGeom>
        </p:spPr>
        <p:txBody>
          <a:bodyPr vert="horz" wrap="square" lIns="0" tIns="12700" rIns="0" bIns="0" rtlCol="0">
            <a:spAutoFit/>
          </a:bodyPr>
          <a:lstStyle/>
          <a:p>
            <a:pPr marL="12700">
              <a:lnSpc>
                <a:spcPct val="100000"/>
              </a:lnSpc>
              <a:spcBef>
                <a:spcPts val="100"/>
              </a:spcBef>
            </a:pPr>
            <a:r>
              <a:rPr lang="en-US" spc="-105" dirty="0"/>
              <a:t> Timeline of State of Housing Emergency</a:t>
            </a:r>
            <a:endParaRPr spc="-5" dirty="0"/>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z="1200" b="1" dirty="0">
                <a:solidFill>
                  <a:srgbClr val="FFFFFF"/>
                </a:solidFill>
                <a:latin typeface="Arial" panose="020B0604020202020204" pitchFamily="34" charset="0"/>
                <a:cs typeface="Arial" panose="020B0604020202020204" pitchFamily="34" charset="0"/>
              </a:rPr>
              <a:t>2</a:t>
            </a:fld>
            <a:endParaRPr sz="1200" dirty="0">
              <a:latin typeface="Arial" panose="020B0604020202020204" pitchFamily="34" charset="0"/>
              <a:cs typeface="Arial" panose="020B0604020202020204" pitchFamily="34" charset="0"/>
            </a:endParaRPr>
          </a:p>
        </p:txBody>
      </p:sp>
      <p:sp>
        <p:nvSpPr>
          <p:cNvPr id="82" name="object 82"/>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a:lnSpc>
                <a:spcPts val="1425"/>
              </a:lnSpc>
              <a:tabLst>
                <a:tab pos="3284220" algn="l"/>
                <a:tab pos="3455035" algn="l"/>
                <a:tab pos="4090035" algn="l"/>
                <a:tab pos="4261485" algn="l"/>
              </a:tabLst>
            </a:pPr>
            <a:r>
              <a:rPr lang="en-US" spc="-10" dirty="0"/>
              <a:t>State of Housing Emergency | 2/21/2019 | City Council</a:t>
            </a:r>
            <a:endParaRPr spc="-5" dirty="0"/>
          </a:p>
        </p:txBody>
      </p:sp>
      <p:graphicFrame>
        <p:nvGraphicFramePr>
          <p:cNvPr id="6" name="Diagram 5">
            <a:extLst>
              <a:ext uri="{FF2B5EF4-FFF2-40B4-BE49-F238E27FC236}">
                <a16:creationId xmlns:a16="http://schemas.microsoft.com/office/drawing/2014/main" id="{48EA3FA9-EDDE-4EDF-900E-F232B6B2D91F}"/>
              </a:ext>
            </a:extLst>
          </p:cNvPr>
          <p:cNvGraphicFramePr/>
          <p:nvPr>
            <p:extLst>
              <p:ext uri="{D42A27DB-BD31-4B8C-83A1-F6EECF244321}">
                <p14:modId xmlns:p14="http://schemas.microsoft.com/office/powerpoint/2010/main" val="3889250851"/>
              </p:ext>
            </p:extLst>
          </p:nvPr>
        </p:nvGraphicFramePr>
        <p:xfrm>
          <a:off x="914401" y="723719"/>
          <a:ext cx="10549416" cy="55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19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52400" y="582226"/>
            <a:ext cx="11734800" cy="628377"/>
          </a:xfrm>
          <a:prstGeom prst="rect">
            <a:avLst/>
          </a:prstGeom>
        </p:spPr>
        <p:txBody>
          <a:bodyPr vert="horz" wrap="square" lIns="0" tIns="12700" rIns="0" bIns="0" rtlCol="0">
            <a:spAutoFit/>
          </a:bodyPr>
          <a:lstStyle/>
          <a:p>
            <a:pPr marL="12700">
              <a:lnSpc>
                <a:spcPct val="100000"/>
              </a:lnSpc>
              <a:spcBef>
                <a:spcPts val="100"/>
              </a:spcBef>
            </a:pPr>
            <a:r>
              <a:rPr lang="en-US" spc="-105" dirty="0"/>
              <a:t>      </a:t>
            </a:r>
            <a:r>
              <a:rPr lang="en-US" sz="3600" spc="-105" dirty="0"/>
              <a:t>Housing Conditions that Characterized Emergency</a:t>
            </a:r>
            <a:endParaRPr sz="3600" spc="-5" dirty="0"/>
          </a:p>
        </p:txBody>
      </p:sp>
      <p:sp>
        <p:nvSpPr>
          <p:cNvPr id="6" name="Text Placeholder 5">
            <a:extLst>
              <a:ext uri="{FF2B5EF4-FFF2-40B4-BE49-F238E27FC236}">
                <a16:creationId xmlns:a16="http://schemas.microsoft.com/office/drawing/2014/main" id="{B0407FAD-3152-427A-A371-361A5CE19D15}"/>
              </a:ext>
            </a:extLst>
          </p:cNvPr>
          <p:cNvSpPr>
            <a:spLocks noGrp="1"/>
          </p:cNvSpPr>
          <p:nvPr>
            <p:ph type="body" idx="1"/>
          </p:nvPr>
        </p:nvSpPr>
        <p:spPr>
          <a:xfrm>
            <a:off x="1334805" y="1600200"/>
            <a:ext cx="9525000" cy="4708981"/>
          </a:xfrm>
        </p:spPr>
        <p:txBody>
          <a:bodyPr/>
          <a:lstStyle/>
          <a:p>
            <a:pPr marL="457200" indent="-457200">
              <a:buFont typeface="Arial" panose="020B0604020202020204" pitchFamily="34" charset="0"/>
              <a:buChar char="•"/>
            </a:pPr>
            <a:r>
              <a:rPr lang="en-US" sz="3200" b="1" dirty="0">
                <a:solidFill>
                  <a:srgbClr val="434F69"/>
                </a:solidFill>
                <a:latin typeface="Arial" panose="020B0604020202020204" pitchFamily="34" charset="0"/>
                <a:cs typeface="Arial" panose="020B0604020202020204" pitchFamily="34" charset="0"/>
              </a:rPr>
              <a:t>One of the highest rent increases in the nation</a:t>
            </a:r>
          </a:p>
          <a:p>
            <a:pPr lvl="2"/>
            <a:r>
              <a:rPr lang="en-US" sz="2400" dirty="0">
                <a:solidFill>
                  <a:srgbClr val="434F69"/>
                </a:solidFill>
                <a:latin typeface="Arial" panose="020B0604020202020204" pitchFamily="34" charset="0"/>
                <a:cs typeface="Arial" panose="020B0604020202020204" pitchFamily="34" charset="0"/>
              </a:rPr>
              <a:t>Average rent growth of 8 to 9 percent</a:t>
            </a:r>
          </a:p>
          <a:p>
            <a:pPr marL="1257300" lvl="2" indent="-342900">
              <a:buFont typeface="Arial" panose="020B0604020202020204" pitchFamily="34" charset="0"/>
              <a:buChar char="•"/>
            </a:pPr>
            <a:endParaRPr lang="en-US" sz="2400" dirty="0">
              <a:solidFill>
                <a:srgbClr val="434F69"/>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solidFill>
                  <a:srgbClr val="434F69"/>
                </a:solidFill>
                <a:latin typeface="Arial" panose="020B0604020202020204" pitchFamily="34" charset="0"/>
                <a:cs typeface="Arial" panose="020B0604020202020204" pitchFamily="34" charset="0"/>
              </a:rPr>
              <a:t>Among the lowest vacancy rates in the nation</a:t>
            </a:r>
          </a:p>
          <a:p>
            <a:pPr lvl="2"/>
            <a:r>
              <a:rPr lang="en-US" sz="2400" dirty="0">
                <a:solidFill>
                  <a:srgbClr val="434F69"/>
                </a:solidFill>
                <a:latin typeface="Arial" panose="020B0604020202020204" pitchFamily="34" charset="0"/>
                <a:cs typeface="Arial" panose="020B0604020202020204" pitchFamily="34" charset="0"/>
              </a:rPr>
              <a:t>Citywide vacancy rates between  2 to 3 percent</a:t>
            </a:r>
          </a:p>
          <a:p>
            <a:pPr marL="1257300" lvl="2" indent="-342900">
              <a:buFont typeface="Arial" panose="020B0604020202020204" pitchFamily="34" charset="0"/>
              <a:buChar char="•"/>
            </a:pPr>
            <a:endParaRPr lang="en-US" sz="2400" dirty="0">
              <a:solidFill>
                <a:srgbClr val="434F69"/>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solidFill>
                  <a:srgbClr val="434F69"/>
                </a:solidFill>
                <a:latin typeface="Arial" panose="020B0604020202020204" pitchFamily="34" charset="0"/>
                <a:cs typeface="Arial" panose="020B0604020202020204" pitchFamily="34" charset="0"/>
              </a:rPr>
              <a:t>Increasing number of people experiencing unsheltered homelessness and/or accessing emergency shelters</a:t>
            </a:r>
          </a:p>
          <a:p>
            <a:pPr marL="457200" indent="-457200">
              <a:buFont typeface="Arial" panose="020B0604020202020204" pitchFamily="34" charset="0"/>
              <a:buChar char="•"/>
            </a:pPr>
            <a:endParaRPr lang="en-US" sz="3200" dirty="0">
              <a:solidFill>
                <a:srgbClr val="434F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82" name="object 82"/>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680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1180ED-18EA-4C46-8B9F-9594DD028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0674"/>
            <a:ext cx="5562602" cy="1338616"/>
          </a:xfrm>
          <a:prstGeom prst="rect">
            <a:avLst/>
          </a:prstGeom>
        </p:spPr>
      </p:pic>
      <p:sp>
        <p:nvSpPr>
          <p:cNvPr id="2" name="object 2"/>
          <p:cNvSpPr/>
          <p:nvPr/>
        </p:nvSpPr>
        <p:spPr>
          <a:xfrm>
            <a:off x="0" y="1806219"/>
            <a:ext cx="12192000" cy="5051781"/>
          </a:xfrm>
          <a:custGeom>
            <a:avLst/>
            <a:gdLst/>
            <a:ahLst/>
            <a:cxnLst/>
            <a:rect l="l" t="t" r="r" b="b"/>
            <a:pathLst>
              <a:path w="12192000" h="4490085">
                <a:moveTo>
                  <a:pt x="0" y="4489919"/>
                </a:moveTo>
                <a:lnTo>
                  <a:pt x="12192000" y="4489919"/>
                </a:lnTo>
                <a:lnTo>
                  <a:pt x="12192000" y="0"/>
                </a:lnTo>
                <a:lnTo>
                  <a:pt x="0" y="0"/>
                </a:lnTo>
                <a:lnTo>
                  <a:pt x="0" y="4489919"/>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579752" y="2743129"/>
            <a:ext cx="11231248" cy="2616101"/>
          </a:xfrm>
          <a:prstGeom prst="rect">
            <a:avLst/>
          </a:prstGeom>
        </p:spPr>
        <p:txBody>
          <a:bodyPr vert="horz" wrap="square" lIns="0" tIns="114300" rIns="0" bIns="0" rtlCol="0">
            <a:spAutoFit/>
          </a:bodyPr>
          <a:lstStyle/>
          <a:p>
            <a:pPr marL="12700" marR="5080" algn="ctr">
              <a:lnSpc>
                <a:spcPts val="6500"/>
              </a:lnSpc>
              <a:spcBef>
                <a:spcPts val="900"/>
              </a:spcBef>
            </a:pPr>
            <a:r>
              <a:rPr lang="en-US" sz="6000" b="1" spc="-5" dirty="0">
                <a:solidFill>
                  <a:srgbClr val="FFFFFF"/>
                </a:solidFill>
                <a:latin typeface="Arial" panose="020B0604020202020204" pitchFamily="34" charset="0"/>
                <a:cs typeface="Arial" panose="020B0604020202020204" pitchFamily="34" charset="0"/>
              </a:rPr>
              <a:t>Mitigating Actions:</a:t>
            </a:r>
            <a:br>
              <a:rPr lang="en-US" sz="6000" b="1" spc="-5" dirty="0">
                <a:solidFill>
                  <a:srgbClr val="FFFFFF"/>
                </a:solidFill>
                <a:latin typeface="Arial" panose="020B0604020202020204" pitchFamily="34" charset="0"/>
                <a:cs typeface="Arial" panose="020B0604020202020204" pitchFamily="34" charset="0"/>
              </a:rPr>
            </a:br>
            <a:r>
              <a:rPr lang="en-US" sz="6000" b="1" spc="-5" dirty="0">
                <a:solidFill>
                  <a:srgbClr val="FFFFFF"/>
                </a:solidFill>
                <a:latin typeface="Arial" panose="020B0604020202020204" pitchFamily="34" charset="0"/>
                <a:cs typeface="Arial" panose="020B0604020202020204" pitchFamily="34" charset="0"/>
              </a:rPr>
              <a:t>Investments, Programs, </a:t>
            </a:r>
            <a:br>
              <a:rPr lang="en-US" sz="6000" b="1" spc="-5" dirty="0">
                <a:solidFill>
                  <a:srgbClr val="FFFFFF"/>
                </a:solidFill>
                <a:latin typeface="Arial" panose="020B0604020202020204" pitchFamily="34" charset="0"/>
                <a:cs typeface="Arial" panose="020B0604020202020204" pitchFamily="34" charset="0"/>
              </a:rPr>
            </a:br>
            <a:r>
              <a:rPr lang="en-US" sz="6000" b="1" spc="-5" dirty="0">
                <a:solidFill>
                  <a:srgbClr val="FFFFFF"/>
                </a:solidFill>
                <a:latin typeface="Arial" panose="020B0604020202020204" pitchFamily="34" charset="0"/>
                <a:cs typeface="Arial" panose="020B0604020202020204" pitchFamily="34" charset="0"/>
              </a:rPr>
              <a:t>&amp; Pilots</a:t>
            </a:r>
            <a:endParaRPr sz="6000" b="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753A0C5-A417-4BC9-95F2-6FEB8AEEF78B}"/>
              </a:ext>
            </a:extLst>
          </p:cNvPr>
          <p:cNvSpPr>
            <a:spLocks noGrp="1"/>
          </p:cNvSpPr>
          <p:nvPr>
            <p:ph type="ftr" sz="quarter" idx="11"/>
          </p:nvPr>
        </p:nvSpPr>
        <p:spPr/>
        <p:txBody>
          <a:bodyPr/>
          <a:lstStyle/>
          <a:p>
            <a:r>
              <a:rPr lang="en-US" dirty="0"/>
              <a:t>State of Housing Emergency | 2/21/2019 | City Council</a:t>
            </a:r>
          </a:p>
        </p:txBody>
      </p:sp>
      <p:sp>
        <p:nvSpPr>
          <p:cNvPr id="6" name="object 3">
            <a:extLst>
              <a:ext uri="{FF2B5EF4-FFF2-40B4-BE49-F238E27FC236}">
                <a16:creationId xmlns:a16="http://schemas.microsoft.com/office/drawing/2014/main" id="{6E7A0B73-3992-4CCA-BF51-80B7AE62BD6F}"/>
              </a:ext>
            </a:extLst>
          </p:cNvPr>
          <p:cNvSpPr/>
          <p:nvPr/>
        </p:nvSpPr>
        <p:spPr>
          <a:xfrm>
            <a:off x="0" y="6296139"/>
            <a:ext cx="12192000" cy="561975"/>
          </a:xfrm>
          <a:custGeom>
            <a:avLst/>
            <a:gdLst/>
            <a:ahLst/>
            <a:cxnLst/>
            <a:rect l="l" t="t" r="r" b="b"/>
            <a:pathLst>
              <a:path w="12192000" h="561975">
                <a:moveTo>
                  <a:pt x="12192000" y="561860"/>
                </a:moveTo>
                <a:lnTo>
                  <a:pt x="12192000" y="0"/>
                </a:lnTo>
                <a:lnTo>
                  <a:pt x="0" y="0"/>
                </a:lnTo>
                <a:lnTo>
                  <a:pt x="0" y="561860"/>
                </a:lnTo>
                <a:lnTo>
                  <a:pt x="12192000" y="561860"/>
                </a:lnTo>
                <a:close/>
              </a:path>
            </a:pathLst>
          </a:custGeom>
          <a:solidFill>
            <a:srgbClr val="8FD169"/>
          </a:solidFill>
        </p:spPr>
        <p:txBody>
          <a:bodyPr wrap="square" lIns="0" tIns="0" rIns="0" bIns="0" rtlCol="0"/>
          <a:lstStyle/>
          <a:p>
            <a:endParaRPr dirty="0"/>
          </a:p>
        </p:txBody>
      </p:sp>
      <p:pic>
        <p:nvPicPr>
          <p:cNvPr id="8" name="Picture 7"/>
          <p:cNvPicPr>
            <a:picLocks noChangeAspect="1"/>
          </p:cNvPicPr>
          <p:nvPr/>
        </p:nvPicPr>
        <p:blipFill rotWithShape="1">
          <a:blip r:embed="rId4"/>
          <a:srcRect l="53419" t="63963" r="26839" b="22876"/>
          <a:stretch/>
        </p:blipFill>
        <p:spPr>
          <a:xfrm>
            <a:off x="6183348" y="240674"/>
            <a:ext cx="5627652" cy="1406913"/>
          </a:xfrm>
          <a:prstGeom prst="rect">
            <a:avLst/>
          </a:prstGeom>
        </p:spPr>
      </p:pic>
    </p:spTree>
    <p:extLst>
      <p:ext uri="{BB962C8B-B14F-4D97-AF65-F5344CB8AC3E}">
        <p14:creationId xmlns:p14="http://schemas.microsoft.com/office/powerpoint/2010/main" val="390139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688340" y="582226"/>
            <a:ext cx="10815320" cy="628377"/>
          </a:xfrm>
          <a:prstGeom prst="rect">
            <a:avLst/>
          </a:prstGeom>
        </p:spPr>
        <p:txBody>
          <a:bodyPr vert="horz" wrap="square" lIns="0" tIns="12700" rIns="0" bIns="0" rtlCol="0">
            <a:spAutoFit/>
          </a:bodyPr>
          <a:lstStyle/>
          <a:p>
            <a:pPr marL="12700" algn="ctr">
              <a:lnSpc>
                <a:spcPct val="100000"/>
              </a:lnSpc>
              <a:spcBef>
                <a:spcPts val="100"/>
              </a:spcBef>
            </a:pPr>
            <a:r>
              <a:rPr lang="en-US" spc="-105" dirty="0"/>
              <a:t>Investments:</a:t>
            </a:r>
            <a:endParaRPr spc="-5" dirty="0"/>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5</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82"/>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10" name="Text Placeholder 5">
            <a:extLst>
              <a:ext uri="{FF2B5EF4-FFF2-40B4-BE49-F238E27FC236}">
                <a16:creationId xmlns:a16="http://schemas.microsoft.com/office/drawing/2014/main" id="{A5F8F2D7-41F2-49F6-9BEB-97D027432530}"/>
              </a:ext>
            </a:extLst>
          </p:cNvPr>
          <p:cNvSpPr>
            <a:spLocks noGrp="1"/>
          </p:cNvSpPr>
          <p:nvPr>
            <p:ph type="body" idx="1"/>
          </p:nvPr>
        </p:nvSpPr>
        <p:spPr>
          <a:xfrm>
            <a:off x="688340" y="1600200"/>
            <a:ext cx="10815320" cy="3323987"/>
          </a:xfrm>
        </p:spPr>
        <p:txBody>
          <a:bodyPr/>
          <a:lstStyle/>
          <a:p>
            <a:pPr marL="457200" indent="-457200">
              <a:buFont typeface="Arial" panose="020B0604020202020204" pitchFamily="34" charset="0"/>
              <a:buChar char="•"/>
            </a:pPr>
            <a:endParaRPr lang="en-US" sz="3200" b="1" dirty="0">
              <a:solidFill>
                <a:srgbClr val="434F69"/>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solidFill>
                  <a:srgbClr val="434F69"/>
                </a:solidFill>
                <a:latin typeface="Arial" panose="020B0604020202020204" pitchFamily="34" charset="0"/>
                <a:cs typeface="Arial" panose="020B0604020202020204" pitchFamily="34" charset="0"/>
              </a:rPr>
              <a:t>City’s Funding for Homeless Services Tripled </a:t>
            </a:r>
          </a:p>
          <a:p>
            <a:pPr lvl="2"/>
            <a:r>
              <a:rPr lang="en-US" sz="2400" dirty="0">
                <a:solidFill>
                  <a:srgbClr val="434F69"/>
                </a:solidFill>
                <a:latin typeface="Arial" panose="020B0604020202020204" pitchFamily="34" charset="0"/>
                <a:cs typeface="Arial" panose="020B0604020202020204" pitchFamily="34" charset="0"/>
              </a:rPr>
              <a:t>An estimated $103 million since FY15</a:t>
            </a:r>
          </a:p>
          <a:p>
            <a:pPr lvl="2"/>
            <a:endParaRPr lang="en-US" sz="2400" dirty="0">
              <a:solidFill>
                <a:srgbClr val="434F69"/>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US" sz="2400" dirty="0">
              <a:solidFill>
                <a:srgbClr val="434F69"/>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solidFill>
                  <a:srgbClr val="434F69"/>
                </a:solidFill>
                <a:latin typeface="Arial" panose="020B0604020202020204" pitchFamily="34" charset="0"/>
                <a:cs typeface="Arial" panose="020B0604020202020204" pitchFamily="34" charset="0"/>
              </a:rPr>
              <a:t>Record Investments in Affordable Housing</a:t>
            </a:r>
          </a:p>
          <a:p>
            <a:pPr lvl="2"/>
            <a:r>
              <a:rPr lang="en-US" sz="2400" dirty="0">
                <a:solidFill>
                  <a:srgbClr val="434F69"/>
                </a:solidFill>
                <a:latin typeface="Arial" panose="020B0604020202020204" pitchFamily="34" charset="0"/>
                <a:cs typeface="Arial" panose="020B0604020202020204" pitchFamily="34" charset="0"/>
              </a:rPr>
              <a:t>An estimated $288 million spent on affordable multifamily housing programs since FY 15</a:t>
            </a:r>
            <a:endParaRPr lang="en-US" sz="2400" dirty="0"/>
          </a:p>
        </p:txBody>
      </p:sp>
    </p:spTree>
    <p:extLst>
      <p:ext uri="{BB962C8B-B14F-4D97-AF65-F5344CB8AC3E}">
        <p14:creationId xmlns:p14="http://schemas.microsoft.com/office/powerpoint/2010/main" val="121019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6</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82"/>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11" name="object 5">
            <a:extLst>
              <a:ext uri="{FF2B5EF4-FFF2-40B4-BE49-F238E27FC236}">
                <a16:creationId xmlns:a16="http://schemas.microsoft.com/office/drawing/2014/main" id="{6A3411A6-2D1B-4384-AB68-7AE582C5753A}"/>
              </a:ext>
            </a:extLst>
          </p:cNvPr>
          <p:cNvSpPr txBox="1">
            <a:spLocks noGrp="1"/>
          </p:cNvSpPr>
          <p:nvPr>
            <p:ph type="body" idx="1"/>
          </p:nvPr>
        </p:nvSpPr>
        <p:spPr>
          <a:xfrm>
            <a:off x="525984" y="304800"/>
            <a:ext cx="10937833" cy="566822"/>
          </a:xfrm>
          <a:prstGeom prst="rect">
            <a:avLst/>
          </a:prstGeom>
        </p:spPr>
        <p:txBody>
          <a:bodyPr vert="horz" wrap="square" lIns="0" tIns="12700" rIns="0" bIns="0" rtlCol="0">
            <a:spAutoFit/>
          </a:bodyPr>
          <a:lstStyle>
            <a:lvl1pPr>
              <a:defRPr sz="4000" b="1" i="0">
                <a:solidFill>
                  <a:srgbClr val="27829D"/>
                </a:solidFill>
                <a:latin typeface="Arial"/>
                <a:ea typeface="+mj-ea"/>
                <a:cs typeface="Arial"/>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3600" b="1" i="0" u="none" strike="noStrike" kern="0" cap="none" spc="-105" normalizeH="0" baseline="0" noProof="0" dirty="0">
                <a:ln>
                  <a:noFill/>
                </a:ln>
                <a:solidFill>
                  <a:srgbClr val="27829D"/>
                </a:solidFill>
                <a:effectLst/>
                <a:uLnTx/>
                <a:uFillTx/>
                <a:latin typeface="Arial"/>
                <a:ea typeface="+mj-ea"/>
                <a:cs typeface="Arial"/>
              </a:rPr>
              <a:t>Programs: Implementation of Inclusionary Housing</a:t>
            </a:r>
            <a:endParaRPr kumimoji="0" lang="en-US" sz="3600" b="1" i="0" u="none" strike="noStrike" kern="0" cap="none" spc="-5" normalizeH="0" baseline="0" noProof="0" dirty="0">
              <a:ln>
                <a:noFill/>
              </a:ln>
              <a:solidFill>
                <a:srgbClr val="27829D"/>
              </a:solidFill>
              <a:effectLst/>
              <a:uLnTx/>
              <a:uFillTx/>
              <a:latin typeface="Arial"/>
              <a:ea typeface="+mj-ea"/>
              <a:cs typeface="Arial"/>
            </a:endParaRPr>
          </a:p>
        </p:txBody>
      </p:sp>
      <p:pic>
        <p:nvPicPr>
          <p:cNvPr id="12" name="Picture 11">
            <a:extLst>
              <a:ext uri="{FF2B5EF4-FFF2-40B4-BE49-F238E27FC236}">
                <a16:creationId xmlns:a16="http://schemas.microsoft.com/office/drawing/2014/main" id="{B7069088-5EA8-4D52-9C1E-DE8666A42191}"/>
              </a:ext>
            </a:extLst>
          </p:cNvPr>
          <p:cNvPicPr>
            <a:picLocks noChangeAspect="1"/>
          </p:cNvPicPr>
          <p:nvPr/>
        </p:nvPicPr>
        <p:blipFill>
          <a:blip r:embed="rId3"/>
          <a:stretch>
            <a:fillRect/>
          </a:stretch>
        </p:blipFill>
        <p:spPr>
          <a:xfrm>
            <a:off x="2209800" y="1219200"/>
            <a:ext cx="7543800" cy="4800600"/>
          </a:xfrm>
          <a:prstGeom prst="rect">
            <a:avLst/>
          </a:prstGeom>
        </p:spPr>
      </p:pic>
    </p:spTree>
    <p:extLst>
      <p:ext uri="{BB962C8B-B14F-4D97-AF65-F5344CB8AC3E}">
        <p14:creationId xmlns:p14="http://schemas.microsoft.com/office/powerpoint/2010/main" val="318386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3302000" y="6296133"/>
            <a:ext cx="8890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88340" y="582226"/>
            <a:ext cx="10815319" cy="1231106"/>
          </a:xfrm>
        </p:spPr>
        <p:txBody>
          <a:bodyPr/>
          <a:lstStyle/>
          <a:p>
            <a:r>
              <a:rPr lang="en-US" dirty="0"/>
              <a:t>Programs: Prevention, Placement, Shelter Expansion</a:t>
            </a:r>
          </a:p>
        </p:txBody>
      </p:sp>
      <p:sp>
        <p:nvSpPr>
          <p:cNvPr id="4" name="Footer Placeholder 3"/>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solidFill>
                  <a:srgbClr val="27829D"/>
                </a:solidFill>
              </a:rPr>
              <a:t>State of </a:t>
            </a:r>
            <a:r>
              <a:rPr lang="en-US" spc="-10" dirty="0"/>
              <a:t>Housing Emergency | 2/21/2019 | City Council</a:t>
            </a:r>
            <a:endParaRPr lang="en-US" spc="-5" dirty="0"/>
          </a:p>
        </p:txBody>
      </p:sp>
      <p:graphicFrame>
        <p:nvGraphicFramePr>
          <p:cNvPr id="5" name="Chart 6"/>
          <p:cNvGraphicFramePr>
            <a:graphicFrameLocks/>
          </p:cNvGraphicFramePr>
          <p:nvPr>
            <p:extLst>
              <p:ext uri="{D42A27DB-BD31-4B8C-83A1-F6EECF244321}">
                <p14:modId xmlns:p14="http://schemas.microsoft.com/office/powerpoint/2010/main" val="3255936441"/>
              </p:ext>
            </p:extLst>
          </p:nvPr>
        </p:nvGraphicFramePr>
        <p:xfrm>
          <a:off x="863600" y="1408113"/>
          <a:ext cx="11099800" cy="5081750"/>
        </p:xfrm>
        <a:graphic>
          <a:graphicData uri="http://schemas.openxmlformats.org/presentationml/2006/ole">
            <mc:AlternateContent xmlns:mc="http://schemas.openxmlformats.org/markup-compatibility/2006">
              <mc:Choice xmlns:v="urn:schemas-microsoft-com:vml" Requires="v">
                <p:oleObj spid="_x0000_s1032" name="Chart" r:id="rId4" imgW="7541406" imgH="4541914" progId="Excel.Chart.8">
                  <p:embed/>
                </p:oleObj>
              </mc:Choice>
              <mc:Fallback>
                <p:oleObj name="Chart" r:id="rId4" imgW="7541406" imgH="4541914" progId="Excel.Chart.8">
                  <p:embed/>
                  <p:pic>
                    <p:nvPicPr>
                      <p:cNvPr id="4301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1408113"/>
                        <a:ext cx="11099800" cy="5081750"/>
                      </a:xfrm>
                      <a:prstGeom prst="rect">
                        <a:avLst/>
                      </a:prstGeom>
                      <a:noFill/>
                      <a:ln>
                        <a:noFill/>
                      </a:ln>
                    </p:spPr>
                  </p:pic>
                </p:oleObj>
              </mc:Fallback>
            </mc:AlternateContent>
          </a:graphicData>
        </a:graphic>
      </p:graphicFrame>
      <p:sp>
        <p:nvSpPr>
          <p:cNvPr id="7"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77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3302000" y="6296133"/>
            <a:ext cx="8890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Programs: Rapid Shelter Expansion</a:t>
            </a:r>
          </a:p>
        </p:txBody>
      </p:sp>
      <p:sp>
        <p:nvSpPr>
          <p:cNvPr id="4" name="Footer Placeholder 3"/>
          <p:cNvSpPr>
            <a:spLocks noGrp="1"/>
          </p:cNvSpPr>
          <p:nvPr>
            <p:ph type="ftr" sz="quarter" idx="5"/>
          </p:nvPr>
        </p:nvSpPr>
        <p:spPr>
          <a:xfrm>
            <a:off x="4758090" y="6489863"/>
            <a:ext cx="6101715" cy="179536"/>
          </a:xfrm>
        </p:spPr>
        <p:txBody>
          <a:bodyPr/>
          <a:lstStyle/>
          <a:p>
            <a:pPr marL="12700">
              <a:lnSpc>
                <a:spcPts val="1425"/>
              </a:lnSpc>
              <a:tabLst>
                <a:tab pos="3284220" algn="l"/>
                <a:tab pos="3455035" algn="l"/>
                <a:tab pos="4090035" algn="l"/>
                <a:tab pos="4261485" algn="l"/>
              </a:tabLst>
            </a:pPr>
            <a:r>
              <a:rPr lang="en-US" spc="-10" dirty="0"/>
              <a:t>State of Housing Emergency | 2/21/2019 | City Council</a:t>
            </a:r>
            <a:endParaRPr lang="en-US" spc="-5"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90336"/>
            <a:ext cx="3998372" cy="2667000"/>
          </a:xfrm>
          <a:prstGeom prst="rect">
            <a:avLst/>
          </a:prstGeom>
        </p:spPr>
      </p:pic>
      <p:pic>
        <p:nvPicPr>
          <p:cNvPr id="6" name="Picture 7" descr="svd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9014" y="1265979"/>
            <a:ext cx="6165217" cy="254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mage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0473" y="3601938"/>
            <a:ext cx="3840920" cy="210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anse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340" y="3453992"/>
            <a:ext cx="547489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70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3" name="Chart 82">
            <a:extLst>
              <a:ext uri="{FF2B5EF4-FFF2-40B4-BE49-F238E27FC236}">
                <a16:creationId xmlns:a16="http://schemas.microsoft.com/office/drawing/2014/main" id="{3CD79E3D-FCC7-4F37-A199-B968B15E0DF7}"/>
              </a:ext>
            </a:extLst>
          </p:cNvPr>
          <p:cNvGraphicFramePr/>
          <p:nvPr>
            <p:extLst/>
          </p:nvPr>
        </p:nvGraphicFramePr>
        <p:xfrm>
          <a:off x="688205" y="1891994"/>
          <a:ext cx="10775612" cy="4123267"/>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p:cNvSpPr/>
          <p:nvPr/>
        </p:nvSpPr>
        <p:spPr>
          <a:xfrm>
            <a:off x="0" y="6296133"/>
            <a:ext cx="12192000" cy="561975"/>
          </a:xfrm>
          <a:custGeom>
            <a:avLst/>
            <a:gdLst/>
            <a:ahLst/>
            <a:cxnLst/>
            <a:rect l="l" t="t" r="r" b="b"/>
            <a:pathLst>
              <a:path w="12192000" h="561975">
                <a:moveTo>
                  <a:pt x="12192000" y="0"/>
                </a:moveTo>
                <a:lnTo>
                  <a:pt x="5613" y="0"/>
                </a:lnTo>
                <a:lnTo>
                  <a:pt x="0" y="561873"/>
                </a:lnTo>
                <a:lnTo>
                  <a:pt x="12192000" y="561873"/>
                </a:lnTo>
                <a:lnTo>
                  <a:pt x="12192000" y="0"/>
                </a:lnTo>
                <a:close/>
              </a:path>
            </a:pathLst>
          </a:custGeom>
          <a:solidFill>
            <a:srgbClr val="27829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6296139"/>
            <a:ext cx="3302000" cy="561975"/>
          </a:xfrm>
          <a:custGeom>
            <a:avLst/>
            <a:gdLst/>
            <a:ahLst/>
            <a:cxnLst/>
            <a:rect l="l" t="t" r="r" b="b"/>
            <a:pathLst>
              <a:path w="3302000" h="561975">
                <a:moveTo>
                  <a:pt x="0" y="561860"/>
                </a:moveTo>
                <a:lnTo>
                  <a:pt x="3302000" y="561860"/>
                </a:lnTo>
                <a:lnTo>
                  <a:pt x="3302000" y="0"/>
                </a:lnTo>
                <a:lnTo>
                  <a:pt x="0" y="0"/>
                </a:lnTo>
                <a:lnTo>
                  <a:pt x="0" y="561860"/>
                </a:lnTo>
                <a:close/>
              </a:path>
            </a:pathLst>
          </a:custGeom>
          <a:solidFill>
            <a:srgbClr val="8FD16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p:nvPr/>
        </p:nvSpPr>
        <p:spPr>
          <a:xfrm>
            <a:off x="1524000" y="1785344"/>
            <a:ext cx="1371600" cy="35137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200" b="1" i="0" u="none" strike="noStrike" kern="1200" cap="none" spc="-5" normalizeH="0" baseline="0" noProof="0" dirty="0">
                <a:ln>
                  <a:noFill/>
                </a:ln>
                <a:solidFill>
                  <a:srgbClr val="8FD169"/>
                </a:solidFill>
                <a:effectLst/>
                <a:uLnTx/>
                <a:uFillTx/>
                <a:latin typeface="Arial"/>
                <a:ea typeface="+mn-ea"/>
                <a:cs typeface="Arial"/>
              </a:rPr>
              <a:t>2018-2021</a:t>
            </a:r>
            <a:endParaRPr kumimoji="0" sz="22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a:spLocks noGrp="1"/>
          </p:cNvSpPr>
          <p:nvPr>
            <p:ph type="title"/>
          </p:nvPr>
        </p:nvSpPr>
        <p:spPr>
          <a:xfrm>
            <a:off x="688340" y="582226"/>
            <a:ext cx="10815320" cy="628377"/>
          </a:xfrm>
          <a:prstGeom prst="rect">
            <a:avLst/>
          </a:prstGeom>
        </p:spPr>
        <p:txBody>
          <a:bodyPr vert="horz" wrap="square" lIns="0" tIns="12700" rIns="0" bIns="0" rtlCol="0">
            <a:spAutoFit/>
          </a:bodyPr>
          <a:lstStyle/>
          <a:p>
            <a:pPr marL="12700" algn="ctr">
              <a:lnSpc>
                <a:spcPct val="100000"/>
              </a:lnSpc>
              <a:spcBef>
                <a:spcPts val="100"/>
              </a:spcBef>
            </a:pPr>
            <a:r>
              <a:rPr lang="en-US" spc="-105" dirty="0"/>
              <a:t>Supportive Housing Goal – 2,000 units by 2028</a:t>
            </a:r>
            <a:endParaRPr spc="-5" dirty="0"/>
          </a:p>
        </p:txBody>
      </p:sp>
      <p:sp>
        <p:nvSpPr>
          <p:cNvPr id="81" name="object 81"/>
          <p:cNvSpPr txBox="1"/>
          <p:nvPr/>
        </p:nvSpPr>
        <p:spPr>
          <a:xfrm>
            <a:off x="11257442" y="6478453"/>
            <a:ext cx="206375" cy="189796"/>
          </a:xfrm>
          <a:prstGeom prst="rect">
            <a:avLst/>
          </a:prstGeom>
        </p:spPr>
        <p:txBody>
          <a:bodyPr vert="horz" wrap="square" lIns="0" tIns="5080" rIns="0" bIns="0" rtlCol="0">
            <a:spAutoFit/>
          </a:bodyPr>
          <a:lstStyle/>
          <a:p>
            <a:pPr marL="25400" marR="0" lvl="0" indent="0" algn="l" defTabSz="914400" rtl="0" eaLnBrk="1" fontAlgn="auto" latinLnBrk="0" hangingPunct="1">
              <a:lnSpc>
                <a:spcPct val="100000"/>
              </a:lnSpc>
              <a:spcBef>
                <a:spcPts val="40"/>
              </a:spcBef>
              <a:spcAft>
                <a:spcPts val="0"/>
              </a:spcAft>
              <a:buClrTx/>
              <a:buSzTx/>
              <a:buFontTx/>
              <a:buNone/>
              <a:tabLst/>
              <a:defRPr/>
            </a:pPr>
            <a:fld id="{81D60167-4931-47E6-BA6A-407CBD079E47}" type="slidenum">
              <a:rPr kumimoji="0"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ct val="100000"/>
                </a:lnSpc>
                <a:spcBef>
                  <a:spcPts val="40"/>
                </a:spcBef>
                <a:spcAft>
                  <a:spcPts val="0"/>
                </a:spcAft>
                <a:buClrTx/>
                <a:buSzTx/>
                <a:buFontTx/>
                <a:buNone/>
                <a:tabLst/>
                <a:defRPr/>
              </a:pPr>
              <a:t>9</a:t>
            </a:fld>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82"/>
          <p:cNvSpPr txBox="1">
            <a:spLocks noGrp="1"/>
          </p:cNvSpPr>
          <p:nvPr>
            <p:ph type="ftr" sz="quarter" idx="5"/>
          </p:nvPr>
        </p:nvSpPr>
        <p:spPr>
          <a:xfrm>
            <a:off x="4758090" y="6489863"/>
            <a:ext cx="6101715" cy="179536"/>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tab pos="3284220" algn="l"/>
                <a:tab pos="3455035" algn="l"/>
                <a:tab pos="4090035" algn="l"/>
                <a:tab pos="4261485" algn="l"/>
              </a:tabLst>
              <a:defRPr/>
            </a:pPr>
            <a:r>
              <a:rPr kumimoji="0" lang="en-US" sz="1200" b="1" i="0" u="none" strike="noStrike" kern="1200" cap="none" spc="-10" normalizeH="0" baseline="0" noProof="0" dirty="0">
                <a:ln>
                  <a:noFill/>
                </a:ln>
                <a:solidFill>
                  <a:prstClr val="white"/>
                </a:solidFill>
                <a:effectLst/>
                <a:uLnTx/>
                <a:uFillTx/>
                <a:latin typeface="Arial"/>
                <a:ea typeface="+mn-ea"/>
                <a:cs typeface="Arial"/>
              </a:rPr>
              <a:t>State of Housing Emergency | 2/21/2019 | City Council</a:t>
            </a:r>
            <a:endParaRPr kumimoji="0" sz="1200" b="1" i="0" u="none" strike="noStrike" kern="1200" cap="none" spc="-5" normalizeH="0" baseline="0" noProof="0" dirty="0">
              <a:ln>
                <a:noFill/>
              </a:ln>
              <a:solidFill>
                <a:prstClr val="white"/>
              </a:solidFill>
              <a:effectLst/>
              <a:uLnTx/>
              <a:uFillTx/>
              <a:latin typeface="Arial"/>
              <a:ea typeface="+mn-ea"/>
              <a:cs typeface="Arial"/>
            </a:endParaRPr>
          </a:p>
        </p:txBody>
      </p:sp>
      <p:sp>
        <p:nvSpPr>
          <p:cNvPr id="8" name="Left Brace 7">
            <a:extLst>
              <a:ext uri="{FF2B5EF4-FFF2-40B4-BE49-F238E27FC236}">
                <a16:creationId xmlns:a16="http://schemas.microsoft.com/office/drawing/2014/main" id="{4B97AFC4-72ED-44E7-9999-30976CC88087}"/>
              </a:ext>
            </a:extLst>
          </p:cNvPr>
          <p:cNvSpPr/>
          <p:nvPr/>
        </p:nvSpPr>
        <p:spPr>
          <a:xfrm rot="5400000">
            <a:off x="1943678" y="1135767"/>
            <a:ext cx="535805" cy="2594363"/>
          </a:xfrm>
          <a:prstGeom prst="leftBrace">
            <a:avLst/>
          </a:prstGeom>
          <a:ln w="57150">
            <a:solidFill>
              <a:srgbClr val="434F6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93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1418</TotalTime>
  <Words>535</Words>
  <Application>Microsoft Office PowerPoint</Application>
  <PresentationFormat>Widescreen</PresentationFormat>
  <Paragraphs>113</Paragraphs>
  <Slides>12</Slides>
  <Notes>12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Calibri Light</vt:lpstr>
      <vt:lpstr>Office Theme</vt:lpstr>
      <vt:lpstr>1_Office Theme</vt:lpstr>
      <vt:lpstr>Chart</vt:lpstr>
      <vt:lpstr>State of Housing Emergency Recap</vt:lpstr>
      <vt:lpstr> Timeline of State of Housing Emergency</vt:lpstr>
      <vt:lpstr>      Housing Conditions that Characterized Emergency</vt:lpstr>
      <vt:lpstr>Mitigating Actions: Investments, Programs,  &amp; Pilots</vt:lpstr>
      <vt:lpstr>Investments:</vt:lpstr>
      <vt:lpstr>PowerPoint Presentation</vt:lpstr>
      <vt:lpstr>Programs: Prevention, Placement, Shelter Expansion</vt:lpstr>
      <vt:lpstr>Programs: Rapid Shelter Expansion</vt:lpstr>
      <vt:lpstr>Supportive Housing Goal – 2,000 units by 2028</vt:lpstr>
      <vt:lpstr>Expedited Review - Gateway Park </vt:lpstr>
      <vt:lpstr>Pilot: Day Storage Unit</vt:lpstr>
      <vt:lpstr>Plans for the Extension Period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PHB PPT Twmplate</dc:title>
  <dc:creator>Benoit, Emily</dc:creator>
  <cp:lastModifiedBy>Callahan, Shannon</cp:lastModifiedBy>
  <cp:revision>110</cp:revision>
  <cp:lastPrinted>2018-09-10T21:21:25Z</cp:lastPrinted>
  <dcterms:created xsi:type="dcterms:W3CDTF">2017-10-04T08:00:34Z</dcterms:created>
  <dcterms:modified xsi:type="dcterms:W3CDTF">2019-02-20T01:17:39Z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2017-10-03T00:00:00Z</vt:filetime>
  </property>
  <property fmtid="{D5CDD505-2E9C-101B-9397-08002B2CF9AE}" pid="3" name="Creator">
    <vt:lpwstr>PowerPoint</vt:lpwstr>
  </property>
  <property fmtid="{D5CDD505-2E9C-101B-9397-08002B2CF9AE}" pid="4" name="LastSaved">
    <vt:filetime>2017-10-04T00:00:00Z</vt:filetime>
  </property>
</Properties>
</file>