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7" r:id="rId3"/>
    <p:sldId id="276" r:id="rId4"/>
    <p:sldId id="279" r:id="rId5"/>
    <p:sldId id="280" r:id="rId6"/>
    <p:sldId id="281" r:id="rId7"/>
    <p:sldId id="283" r:id="rId8"/>
    <p:sldId id="273" r:id="rId9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B45B6D8-62DF-6549-8FC7-D033C3B5C85B}">
          <p14:sldIdLst>
            <p14:sldId id="256"/>
            <p14:sldId id="277"/>
            <p14:sldId id="276"/>
            <p14:sldId id="279"/>
            <p14:sldId id="280"/>
            <p14:sldId id="281"/>
            <p14:sldId id="283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en, Sarah" initials="PS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86303"/>
  </p:normalViewPr>
  <p:slideViewPr>
    <p:cSldViewPr snapToGrid="0" snapToObjects="1">
      <p:cViewPr varScale="1">
        <p:scale>
          <a:sx n="89" d="100"/>
          <a:sy n="89" d="100"/>
        </p:scale>
        <p:origin x="5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5E27-A296-F44B-84B0-AC952D0BE94C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E4944-764F-5B40-8338-5CA4132B5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58D72-C327-EF43-A0EF-8BF1F3816E5F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2A989-EC45-0845-9225-6BBE81AD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6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2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623296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234440"/>
            <a:ext cx="3638405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19176" y="751742"/>
            <a:ext cx="8494776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74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273686"/>
            <a:ext cx="8915399" cy="1609978"/>
          </a:xfrm>
        </p:spPr>
        <p:txBody>
          <a:bodyPr>
            <a:normAutofit/>
          </a:bodyPr>
          <a:lstStyle/>
          <a:p>
            <a:r>
              <a:rPr lang="en-US" sz="4800" dirty="0"/>
              <a:t>Brentwood-Darlington</a:t>
            </a:r>
            <a:br>
              <a:rPr lang="en-US" sz="4800" dirty="0"/>
            </a:br>
            <a:r>
              <a:rPr lang="en-US" sz="4800" dirty="0"/>
              <a:t>Safe Routes to School Project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6939" y="5129150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b="0" i="1" dirty="0"/>
              <a:t>City Council, February 6, 2019</a:t>
            </a:r>
          </a:p>
        </p:txBody>
      </p:sp>
    </p:spTree>
    <p:extLst>
      <p:ext uri="{BB962C8B-B14F-4D97-AF65-F5344CB8AC3E}">
        <p14:creationId xmlns:p14="http://schemas.microsoft.com/office/powerpoint/2010/main" val="119987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Pedestrian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2A5FB-7E24-4658-BB4D-3C03CF9E5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9" t="7103" r="13029" b="8901"/>
          <a:stretch/>
        </p:blipFill>
        <p:spPr>
          <a:xfrm>
            <a:off x="3169718" y="1108038"/>
            <a:ext cx="5682746" cy="46903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ECBB48-EB90-4B9D-A731-262D302E4391}"/>
              </a:ext>
            </a:extLst>
          </p:cNvPr>
          <p:cNvSpPr/>
          <p:nvPr/>
        </p:nvSpPr>
        <p:spPr>
          <a:xfrm>
            <a:off x="6433073" y="4707380"/>
            <a:ext cx="796066" cy="53788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724949-8009-491F-B2C2-DA00D4800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4715"/>
              </p:ext>
            </p:extLst>
          </p:nvPr>
        </p:nvGraphicFramePr>
        <p:xfrm>
          <a:off x="315469" y="1059628"/>
          <a:ext cx="340318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972">
                  <a:extLst>
                    <a:ext uri="{9D8B030D-6E8A-4147-A177-3AD203B41FA5}">
                      <a16:colId xmlns:a16="http://schemas.microsoft.com/office/drawing/2014/main" val="3147552108"/>
                    </a:ext>
                  </a:extLst>
                </a:gridCol>
                <a:gridCol w="1010149">
                  <a:extLst>
                    <a:ext uri="{9D8B030D-6E8A-4147-A177-3AD203B41FA5}">
                      <a16:colId xmlns:a16="http://schemas.microsoft.com/office/drawing/2014/main" val="538520575"/>
                    </a:ext>
                  </a:extLst>
                </a:gridCol>
                <a:gridCol w="1151068">
                  <a:extLst>
                    <a:ext uri="{9D8B030D-6E8A-4147-A177-3AD203B41FA5}">
                      <a16:colId xmlns:a16="http://schemas.microsoft.com/office/drawing/2014/main" val="3747748951"/>
                    </a:ext>
                  </a:extLst>
                </a:gridCol>
              </a:tblGrid>
              <a:tr h="416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</a:t>
                      </a:r>
                    </a:p>
                    <a:p>
                      <a:pPr algn="ctr"/>
                      <a:r>
                        <a:rPr lang="en-US" sz="1400" dirty="0"/>
                        <a:t>all streets</a:t>
                      </a:r>
                    </a:p>
                    <a:p>
                      <a:pPr algn="ctr"/>
                      <a:r>
                        <a:rPr lang="en-US" sz="1400" dirty="0"/>
                        <a:t>with sidewalks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</a:t>
                      </a:r>
                    </a:p>
                    <a:p>
                      <a:pPr algn="ctr"/>
                      <a:r>
                        <a:rPr lang="en-US" sz="1400" dirty="0"/>
                        <a:t>arterials with sidewalks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65213"/>
                  </a:ext>
                </a:extLst>
              </a:tr>
              <a:tr h="294185">
                <a:tc>
                  <a:txBody>
                    <a:bodyPr/>
                    <a:lstStyle/>
                    <a:p>
                      <a:r>
                        <a:rPr lang="en-US" sz="1400" dirty="0"/>
                        <a:t>City wide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95085"/>
                  </a:ext>
                </a:extLst>
              </a:tr>
              <a:tr h="588370">
                <a:tc>
                  <a:txBody>
                    <a:bodyPr/>
                    <a:lstStyle/>
                    <a:p>
                      <a:r>
                        <a:rPr lang="en-US" sz="1400" dirty="0"/>
                        <a:t>SE Uplift Neighborhood Coalition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78%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89%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452191"/>
                  </a:ext>
                </a:extLst>
              </a:tr>
              <a:tr h="416762">
                <a:tc>
                  <a:txBody>
                    <a:bodyPr/>
                    <a:lstStyle/>
                    <a:p>
                      <a:r>
                        <a:rPr lang="en-US" sz="1400" b="1" dirty="0"/>
                        <a:t>Brentwood- Darlington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28%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59%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179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5C4568F-4F93-4428-90D4-97C891200673}"/>
              </a:ext>
            </a:extLst>
          </p:cNvPr>
          <p:cNvSpPr txBox="1"/>
          <p:nvPr/>
        </p:nvSpPr>
        <p:spPr>
          <a:xfrm>
            <a:off x="6835947" y="5292762"/>
            <a:ext cx="18854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Brentwood-Darlington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CB2A3-0185-48D0-A69D-C7A9D36F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69" y="3751805"/>
            <a:ext cx="1275653" cy="191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8C5BE-CCBA-4809-9886-FDE66F564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203" y="3751805"/>
            <a:ext cx="2872062" cy="19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1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Project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C6A3F-9381-41A8-B068-AF760C7F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90" y="935136"/>
            <a:ext cx="6362965" cy="486299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9DF768-3660-4DA7-B05E-761CAF11D542}"/>
              </a:ext>
            </a:extLst>
          </p:cNvPr>
          <p:cNvSpPr/>
          <p:nvPr/>
        </p:nvSpPr>
        <p:spPr>
          <a:xfrm>
            <a:off x="3665157" y="2236879"/>
            <a:ext cx="3634929" cy="98242"/>
          </a:xfrm>
          <a:custGeom>
            <a:avLst/>
            <a:gdLst>
              <a:gd name="connsiteX0" fmla="*/ 0 w 3634929"/>
              <a:gd name="connsiteY0" fmla="*/ 0 h 98242"/>
              <a:gd name="connsiteX1" fmla="*/ 3634929 w 3634929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34929" h="98242">
                <a:moveTo>
                  <a:pt x="0" y="0"/>
                </a:moveTo>
                <a:lnTo>
                  <a:pt x="3634929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A7EA09-3477-4B7D-9FB6-087E61532ABF}"/>
              </a:ext>
            </a:extLst>
          </p:cNvPr>
          <p:cNvSpPr/>
          <p:nvPr/>
        </p:nvSpPr>
        <p:spPr>
          <a:xfrm>
            <a:off x="3476231" y="3483788"/>
            <a:ext cx="3786070" cy="98242"/>
          </a:xfrm>
          <a:custGeom>
            <a:avLst/>
            <a:gdLst>
              <a:gd name="connsiteX0" fmla="*/ 0 w 3786070"/>
              <a:gd name="connsiteY0" fmla="*/ 0 h 98242"/>
              <a:gd name="connsiteX1" fmla="*/ 3786070 w 3786070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6070" h="98242">
                <a:moveTo>
                  <a:pt x="0" y="0"/>
                </a:moveTo>
                <a:lnTo>
                  <a:pt x="3786070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F3D07-4966-4F20-A6EC-089C677DC4AA}"/>
              </a:ext>
            </a:extLst>
          </p:cNvPr>
          <p:cNvSpPr/>
          <p:nvPr/>
        </p:nvSpPr>
        <p:spPr>
          <a:xfrm>
            <a:off x="3483788" y="3105937"/>
            <a:ext cx="4420860" cy="196483"/>
          </a:xfrm>
          <a:custGeom>
            <a:avLst/>
            <a:gdLst>
              <a:gd name="connsiteX0" fmla="*/ 0 w 4420860"/>
              <a:gd name="connsiteY0" fmla="*/ 136027 h 196483"/>
              <a:gd name="connsiteX1" fmla="*/ 1269581 w 4420860"/>
              <a:gd name="connsiteY1" fmla="*/ 173812 h 196483"/>
              <a:gd name="connsiteX2" fmla="*/ 1277138 w 4420860"/>
              <a:gd name="connsiteY2" fmla="*/ 0 h 196483"/>
              <a:gd name="connsiteX3" fmla="*/ 2592060 w 4420860"/>
              <a:gd name="connsiteY3" fmla="*/ 22671 h 196483"/>
              <a:gd name="connsiteX4" fmla="*/ 2652516 w 4420860"/>
              <a:gd name="connsiteY4" fmla="*/ 52899 h 196483"/>
              <a:gd name="connsiteX5" fmla="*/ 3793627 w 4420860"/>
              <a:gd name="connsiteY5" fmla="*/ 68013 h 196483"/>
              <a:gd name="connsiteX6" fmla="*/ 3793627 w 4420860"/>
              <a:gd name="connsiteY6" fmla="*/ 166255 h 196483"/>
              <a:gd name="connsiteX7" fmla="*/ 4420860 w 4420860"/>
              <a:gd name="connsiteY7" fmla="*/ 196483 h 19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860" h="196483">
                <a:moveTo>
                  <a:pt x="0" y="136027"/>
                </a:moveTo>
                <a:lnTo>
                  <a:pt x="1269581" y="173812"/>
                </a:lnTo>
                <a:lnTo>
                  <a:pt x="1277138" y="0"/>
                </a:lnTo>
                <a:lnTo>
                  <a:pt x="2592060" y="22671"/>
                </a:lnTo>
                <a:lnTo>
                  <a:pt x="2652516" y="52899"/>
                </a:lnTo>
                <a:lnTo>
                  <a:pt x="3793627" y="68013"/>
                </a:lnTo>
                <a:lnTo>
                  <a:pt x="3793627" y="166255"/>
                </a:lnTo>
                <a:lnTo>
                  <a:pt x="4420860" y="196483"/>
                </a:lnTo>
              </a:path>
            </a:pathLst>
          </a:cu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892CC-8C97-4596-BB2E-7B530E4D6611}"/>
              </a:ext>
            </a:extLst>
          </p:cNvPr>
          <p:cNvSpPr txBox="1"/>
          <p:nvPr/>
        </p:nvSpPr>
        <p:spPr>
          <a:xfrm>
            <a:off x="226973" y="1568539"/>
            <a:ext cx="2077300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Sidewalk Infill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Duke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</a:t>
            </a:r>
            <a:r>
              <a:rPr lang="en-US" sz="1400" dirty="0" err="1">
                <a:latin typeface="Trebuchet MS" panose="020B0603020202020204" pitchFamily="34" charset="0"/>
              </a:rPr>
              <a:t>Flavel</a:t>
            </a:r>
            <a:endParaRPr lang="en-US" sz="1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Trebuchet MS" panose="020B0603020202020204" pitchFamily="34" charset="0"/>
            </a:endParaRPr>
          </a:p>
          <a:p>
            <a:r>
              <a:rPr lang="en-US" sz="1600" b="1" dirty="0">
                <a:latin typeface="Trebuchet MS" panose="020B0603020202020204" pitchFamily="34" charset="0"/>
              </a:rPr>
              <a:t>Neighborhood</a:t>
            </a:r>
          </a:p>
          <a:p>
            <a:r>
              <a:rPr lang="en-US" sz="1600" b="1" dirty="0">
                <a:latin typeface="Trebuchet MS" panose="020B0603020202020204" pitchFamily="34" charset="0"/>
              </a:rPr>
              <a:t>Greenway</a:t>
            </a: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Knapp/ Ogden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rebuchet MS" panose="020B0603020202020204" pitchFamily="34" charset="0"/>
            </a:endParaRPr>
          </a:p>
          <a:p>
            <a:r>
              <a:rPr lang="en-US" sz="1600" b="1" dirty="0">
                <a:latin typeface="Trebuchet MS" panose="020B0603020202020204" pitchFamily="34" charset="0"/>
              </a:rPr>
              <a:t>Crossing</a:t>
            </a:r>
          </a:p>
          <a:p>
            <a:r>
              <a:rPr lang="en-US" sz="1600" b="1" dirty="0">
                <a:latin typeface="Trebuchet MS" panose="020B0603020202020204" pitchFamily="34" charset="0"/>
              </a:rPr>
              <a:t>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52</a:t>
            </a:r>
            <a:r>
              <a:rPr lang="en-US" sz="1400" baseline="30000" dirty="0">
                <a:latin typeface="Trebuchet MS" panose="020B0603020202020204" pitchFamily="34" charset="0"/>
              </a:rPr>
              <a:t>nd</a:t>
            </a:r>
            <a:r>
              <a:rPr lang="en-US" sz="1400" dirty="0">
                <a:latin typeface="Trebuchet MS" panose="020B0603020202020204" pitchFamily="34" charset="0"/>
              </a:rPr>
              <a:t> Ave/ Knapp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72nd Ave/ Ogden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82</a:t>
            </a:r>
            <a:r>
              <a:rPr lang="en-US" sz="1400" baseline="30000" dirty="0">
                <a:latin typeface="Trebuchet MS" panose="020B0603020202020204" pitchFamily="34" charset="0"/>
              </a:rPr>
              <a:t>nd</a:t>
            </a:r>
            <a:r>
              <a:rPr lang="en-US" sz="1400" dirty="0">
                <a:latin typeface="Trebuchet MS" panose="020B0603020202020204" pitchFamily="34" charset="0"/>
              </a:rPr>
              <a:t> Ave/ Ogden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rebuchet MS" panose="020B0603020202020204" pitchFamily="34" charset="0"/>
              </a:rPr>
              <a:t>SE 60</a:t>
            </a:r>
            <a:r>
              <a:rPr lang="en-US" sz="1400" baseline="30000" dirty="0">
                <a:latin typeface="Trebuchet MS" panose="020B0603020202020204" pitchFamily="34" charset="0"/>
              </a:rPr>
              <a:t>th/ </a:t>
            </a:r>
            <a:r>
              <a:rPr lang="en-US" sz="1400" dirty="0" err="1">
                <a:latin typeface="Trebuchet MS" panose="020B0603020202020204" pitchFamily="34" charset="0"/>
              </a:rPr>
              <a:t>Flavel</a:t>
            </a:r>
            <a:endParaRPr lang="en-US" sz="1400" dirty="0">
              <a:latin typeface="Trebuchet MS" panose="020B0603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944550-B4C2-4FA6-802C-58CF9E0FD47D}"/>
              </a:ext>
            </a:extLst>
          </p:cNvPr>
          <p:cNvCxnSpPr/>
          <p:nvPr/>
        </p:nvCxnSpPr>
        <p:spPr>
          <a:xfrm>
            <a:off x="1829063" y="1766629"/>
            <a:ext cx="36576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B7FDAB-BB7D-4830-A799-4AD164DB48FA}"/>
              </a:ext>
            </a:extLst>
          </p:cNvPr>
          <p:cNvCxnSpPr/>
          <p:nvPr/>
        </p:nvCxnSpPr>
        <p:spPr>
          <a:xfrm>
            <a:off x="1829063" y="2685053"/>
            <a:ext cx="365760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34AF22A-4DFE-43ED-8D0F-B0FE57BE5EBC}"/>
              </a:ext>
            </a:extLst>
          </p:cNvPr>
          <p:cNvSpPr/>
          <p:nvPr/>
        </p:nvSpPr>
        <p:spPr>
          <a:xfrm>
            <a:off x="1947412" y="3831712"/>
            <a:ext cx="129062" cy="12607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8765BD-997C-4CF3-980F-D3482E7128BE}"/>
              </a:ext>
            </a:extLst>
          </p:cNvPr>
          <p:cNvSpPr/>
          <p:nvPr/>
        </p:nvSpPr>
        <p:spPr>
          <a:xfrm>
            <a:off x="4363169" y="3446100"/>
            <a:ext cx="129062" cy="12607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B637BC-546C-4E48-AC1B-A640045CAEA1}"/>
              </a:ext>
            </a:extLst>
          </p:cNvPr>
          <p:cNvSpPr/>
          <p:nvPr/>
        </p:nvSpPr>
        <p:spPr>
          <a:xfrm>
            <a:off x="3405874" y="3179386"/>
            <a:ext cx="129062" cy="12607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D7F27B-19DC-4C4E-8BF7-EFD0F2E553DA}"/>
              </a:ext>
            </a:extLst>
          </p:cNvPr>
          <p:cNvSpPr/>
          <p:nvPr/>
        </p:nvSpPr>
        <p:spPr>
          <a:xfrm>
            <a:off x="5944309" y="3055545"/>
            <a:ext cx="129062" cy="123842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16B856-1E9E-47F2-9B39-24E52CE82767}"/>
              </a:ext>
            </a:extLst>
          </p:cNvPr>
          <p:cNvSpPr/>
          <p:nvPr/>
        </p:nvSpPr>
        <p:spPr>
          <a:xfrm>
            <a:off x="7215920" y="3204178"/>
            <a:ext cx="129062" cy="115554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0078A-4AF4-4C07-9B39-4525B391BF78}"/>
              </a:ext>
            </a:extLst>
          </p:cNvPr>
          <p:cNvSpPr txBox="1"/>
          <p:nvPr/>
        </p:nvSpPr>
        <p:spPr>
          <a:xfrm>
            <a:off x="4620342" y="3414615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FLAVEL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5ECF24-7CB5-479D-A29F-065A29D6AA27}"/>
              </a:ext>
            </a:extLst>
          </p:cNvPr>
          <p:cNvSpPr txBox="1"/>
          <p:nvPr/>
        </p:nvSpPr>
        <p:spPr>
          <a:xfrm>
            <a:off x="4637975" y="3004415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OGDEN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EC38D0-01F0-4C73-B91E-6D7852134811}"/>
              </a:ext>
            </a:extLst>
          </p:cNvPr>
          <p:cNvSpPr txBox="1"/>
          <p:nvPr/>
        </p:nvSpPr>
        <p:spPr>
          <a:xfrm>
            <a:off x="4686065" y="2158937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DUKE</a:t>
            </a:r>
          </a:p>
        </p:txBody>
      </p:sp>
    </p:spTree>
    <p:extLst>
      <p:ext uri="{BB962C8B-B14F-4D97-AF65-F5344CB8AC3E}">
        <p14:creationId xmlns:p14="http://schemas.microsoft.com/office/powerpoint/2010/main" val="351012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Connections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C6A3F-9381-41A8-B068-AF760C7F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90" y="935136"/>
            <a:ext cx="6362965" cy="486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51F9-2E95-4EFF-8437-4AA042A4C4C7}"/>
              </a:ext>
            </a:extLst>
          </p:cNvPr>
          <p:cNvSpPr txBox="1"/>
          <p:nvPr/>
        </p:nvSpPr>
        <p:spPr>
          <a:xfrm>
            <a:off x="294426" y="1488735"/>
            <a:ext cx="2139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rebuchet MS" panose="020B0603020202020204" pitchFamily="34" charset="0"/>
              </a:rPr>
              <a:t>Schools</a:t>
            </a:r>
          </a:p>
          <a:p>
            <a:endParaRPr lang="en-US" sz="2000" b="1" dirty="0">
              <a:latin typeface="Trebuchet MS" panose="020B0603020202020204" pitchFamily="34" charset="0"/>
            </a:endParaRPr>
          </a:p>
          <a:p>
            <a:pPr algn="r"/>
            <a:r>
              <a:rPr lang="en-US" sz="1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Lane Middle School</a:t>
            </a:r>
          </a:p>
          <a:p>
            <a:pPr algn="r"/>
            <a:r>
              <a:rPr lang="en-US" sz="1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Whitman Elementary</a:t>
            </a:r>
          </a:p>
          <a:p>
            <a:pPr algn="r"/>
            <a:r>
              <a:rPr lang="en-US" sz="1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Kelly Elementary</a:t>
            </a:r>
          </a:p>
          <a:p>
            <a:pPr algn="r"/>
            <a:r>
              <a:rPr lang="en-US" sz="1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Woodmere Elementary</a:t>
            </a:r>
          </a:p>
          <a:p>
            <a:pPr algn="r"/>
            <a:r>
              <a:rPr lang="en-US" sz="1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Access Academy Middle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9DF768-3660-4DA7-B05E-761CAF11D542}"/>
              </a:ext>
            </a:extLst>
          </p:cNvPr>
          <p:cNvSpPr/>
          <p:nvPr/>
        </p:nvSpPr>
        <p:spPr>
          <a:xfrm>
            <a:off x="3665157" y="2236879"/>
            <a:ext cx="3634929" cy="98242"/>
          </a:xfrm>
          <a:custGeom>
            <a:avLst/>
            <a:gdLst>
              <a:gd name="connsiteX0" fmla="*/ 0 w 3634929"/>
              <a:gd name="connsiteY0" fmla="*/ 0 h 98242"/>
              <a:gd name="connsiteX1" fmla="*/ 3634929 w 3634929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34929" h="98242">
                <a:moveTo>
                  <a:pt x="0" y="0"/>
                </a:moveTo>
                <a:lnTo>
                  <a:pt x="3634929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A7EA09-3477-4B7D-9FB6-087E61532ABF}"/>
              </a:ext>
            </a:extLst>
          </p:cNvPr>
          <p:cNvSpPr/>
          <p:nvPr/>
        </p:nvSpPr>
        <p:spPr>
          <a:xfrm>
            <a:off x="3476231" y="3483788"/>
            <a:ext cx="3786070" cy="98242"/>
          </a:xfrm>
          <a:custGeom>
            <a:avLst/>
            <a:gdLst>
              <a:gd name="connsiteX0" fmla="*/ 0 w 3786070"/>
              <a:gd name="connsiteY0" fmla="*/ 0 h 98242"/>
              <a:gd name="connsiteX1" fmla="*/ 3786070 w 3786070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6070" h="98242">
                <a:moveTo>
                  <a:pt x="0" y="0"/>
                </a:moveTo>
                <a:lnTo>
                  <a:pt x="3786070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F3D07-4966-4F20-A6EC-089C677DC4AA}"/>
              </a:ext>
            </a:extLst>
          </p:cNvPr>
          <p:cNvSpPr/>
          <p:nvPr/>
        </p:nvSpPr>
        <p:spPr>
          <a:xfrm>
            <a:off x="3483788" y="3105937"/>
            <a:ext cx="4420860" cy="196483"/>
          </a:xfrm>
          <a:custGeom>
            <a:avLst/>
            <a:gdLst>
              <a:gd name="connsiteX0" fmla="*/ 0 w 4420860"/>
              <a:gd name="connsiteY0" fmla="*/ 136027 h 196483"/>
              <a:gd name="connsiteX1" fmla="*/ 1269581 w 4420860"/>
              <a:gd name="connsiteY1" fmla="*/ 173812 h 196483"/>
              <a:gd name="connsiteX2" fmla="*/ 1277138 w 4420860"/>
              <a:gd name="connsiteY2" fmla="*/ 0 h 196483"/>
              <a:gd name="connsiteX3" fmla="*/ 2592060 w 4420860"/>
              <a:gd name="connsiteY3" fmla="*/ 22671 h 196483"/>
              <a:gd name="connsiteX4" fmla="*/ 2652516 w 4420860"/>
              <a:gd name="connsiteY4" fmla="*/ 52899 h 196483"/>
              <a:gd name="connsiteX5" fmla="*/ 3793627 w 4420860"/>
              <a:gd name="connsiteY5" fmla="*/ 68013 h 196483"/>
              <a:gd name="connsiteX6" fmla="*/ 3793627 w 4420860"/>
              <a:gd name="connsiteY6" fmla="*/ 166255 h 196483"/>
              <a:gd name="connsiteX7" fmla="*/ 4420860 w 4420860"/>
              <a:gd name="connsiteY7" fmla="*/ 196483 h 19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860" h="196483">
                <a:moveTo>
                  <a:pt x="0" y="136027"/>
                </a:moveTo>
                <a:lnTo>
                  <a:pt x="1269581" y="173812"/>
                </a:lnTo>
                <a:lnTo>
                  <a:pt x="1277138" y="0"/>
                </a:lnTo>
                <a:lnTo>
                  <a:pt x="2592060" y="22671"/>
                </a:lnTo>
                <a:lnTo>
                  <a:pt x="2652516" y="52899"/>
                </a:lnTo>
                <a:lnTo>
                  <a:pt x="3793627" y="68013"/>
                </a:lnTo>
                <a:lnTo>
                  <a:pt x="3793627" y="166255"/>
                </a:lnTo>
                <a:lnTo>
                  <a:pt x="4420860" y="196483"/>
                </a:lnTo>
              </a:path>
            </a:pathLst>
          </a:cu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Bell">
            <a:extLst>
              <a:ext uri="{FF2B5EF4-FFF2-40B4-BE49-F238E27FC236}">
                <a16:creationId xmlns:a16="http://schemas.microsoft.com/office/drawing/2014/main" id="{79F82366-2D39-4F8B-B212-6AF5F041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5082" y="3553553"/>
            <a:ext cx="393979" cy="393979"/>
          </a:xfrm>
          <a:prstGeom prst="rect">
            <a:avLst/>
          </a:prstGeom>
        </p:spPr>
      </p:pic>
      <p:pic>
        <p:nvPicPr>
          <p:cNvPr id="15" name="Graphic 14" descr="Bell">
            <a:extLst>
              <a:ext uri="{FF2B5EF4-FFF2-40B4-BE49-F238E27FC236}">
                <a16:creationId xmlns:a16="http://schemas.microsoft.com/office/drawing/2014/main" id="{32DBC4D1-1FE1-442B-80B2-B485C1EF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4648" y="2711958"/>
            <a:ext cx="393979" cy="393979"/>
          </a:xfrm>
          <a:prstGeom prst="rect">
            <a:avLst/>
          </a:prstGeom>
        </p:spPr>
      </p:pic>
      <p:pic>
        <p:nvPicPr>
          <p:cNvPr id="16" name="Graphic 15" descr="Bell">
            <a:extLst>
              <a:ext uri="{FF2B5EF4-FFF2-40B4-BE49-F238E27FC236}">
                <a16:creationId xmlns:a16="http://schemas.microsoft.com/office/drawing/2014/main" id="{4D1D8FAC-F879-4235-8023-5561DA40B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0989" y="2375514"/>
            <a:ext cx="393979" cy="393979"/>
          </a:xfrm>
          <a:prstGeom prst="rect">
            <a:avLst/>
          </a:prstGeom>
        </p:spPr>
      </p:pic>
      <p:pic>
        <p:nvPicPr>
          <p:cNvPr id="17" name="Graphic 16" descr="Bell">
            <a:extLst>
              <a:ext uri="{FF2B5EF4-FFF2-40B4-BE49-F238E27FC236}">
                <a16:creationId xmlns:a16="http://schemas.microsoft.com/office/drawing/2014/main" id="{7ADBC0DD-C8AC-440D-A690-85D9B8CD8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5010" y="2437477"/>
            <a:ext cx="393979" cy="3939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E1E635-533B-4097-9B1C-2CB61ECAC0EB}"/>
              </a:ext>
            </a:extLst>
          </p:cNvPr>
          <p:cNvSpPr txBox="1"/>
          <p:nvPr/>
        </p:nvSpPr>
        <p:spPr>
          <a:xfrm>
            <a:off x="4620342" y="3402740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FLAVEL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0B64C-CA3C-4B9C-A818-F78624E82605}"/>
              </a:ext>
            </a:extLst>
          </p:cNvPr>
          <p:cNvSpPr txBox="1"/>
          <p:nvPr/>
        </p:nvSpPr>
        <p:spPr>
          <a:xfrm>
            <a:off x="4637975" y="3004415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OGDEN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392EB6-1AEC-4262-82AF-9A8B4EDB60E7}"/>
              </a:ext>
            </a:extLst>
          </p:cNvPr>
          <p:cNvSpPr txBox="1"/>
          <p:nvPr/>
        </p:nvSpPr>
        <p:spPr>
          <a:xfrm>
            <a:off x="4686065" y="2147062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DUKE</a:t>
            </a:r>
          </a:p>
        </p:txBody>
      </p:sp>
      <p:pic>
        <p:nvPicPr>
          <p:cNvPr id="21" name="Graphic 20" descr="Bell">
            <a:extLst>
              <a:ext uri="{FF2B5EF4-FFF2-40B4-BE49-F238E27FC236}">
                <a16:creationId xmlns:a16="http://schemas.microsoft.com/office/drawing/2014/main" id="{0A11F435-6219-44F7-891B-9021888D4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2393" y="2817218"/>
            <a:ext cx="393979" cy="39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Connections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C6A3F-9381-41A8-B068-AF760C7F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90" y="935136"/>
            <a:ext cx="6362965" cy="486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51F9-2E95-4EFF-8437-4AA042A4C4C7}"/>
              </a:ext>
            </a:extLst>
          </p:cNvPr>
          <p:cNvSpPr txBox="1"/>
          <p:nvPr/>
        </p:nvSpPr>
        <p:spPr>
          <a:xfrm>
            <a:off x="322729" y="1537239"/>
            <a:ext cx="2089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rebuchet MS" panose="020B0603020202020204" pitchFamily="34" charset="0"/>
              </a:rPr>
              <a:t>Parks</a:t>
            </a:r>
          </a:p>
          <a:p>
            <a:pPr algn="r"/>
            <a:endParaRPr lang="en-US" sz="2000" b="1" dirty="0">
              <a:latin typeface="Trebuchet MS" panose="020B0603020202020204" pitchFamily="34" charset="0"/>
            </a:endParaRP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Mt Scott</a:t>
            </a: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Brentwood</a:t>
            </a: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Glenwood</a:t>
            </a:r>
          </a:p>
          <a:p>
            <a:pPr algn="r"/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Flavel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West Lents Floodplain</a:t>
            </a: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Harney</a:t>
            </a: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Hazeltine</a:t>
            </a:r>
          </a:p>
          <a:p>
            <a:pPr algn="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Errol Heights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9DF768-3660-4DA7-B05E-761CAF11D542}"/>
              </a:ext>
            </a:extLst>
          </p:cNvPr>
          <p:cNvSpPr/>
          <p:nvPr/>
        </p:nvSpPr>
        <p:spPr>
          <a:xfrm>
            <a:off x="3665157" y="2236879"/>
            <a:ext cx="3634929" cy="98242"/>
          </a:xfrm>
          <a:custGeom>
            <a:avLst/>
            <a:gdLst>
              <a:gd name="connsiteX0" fmla="*/ 0 w 3634929"/>
              <a:gd name="connsiteY0" fmla="*/ 0 h 98242"/>
              <a:gd name="connsiteX1" fmla="*/ 3634929 w 3634929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34929" h="98242">
                <a:moveTo>
                  <a:pt x="0" y="0"/>
                </a:moveTo>
                <a:lnTo>
                  <a:pt x="3634929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A7EA09-3477-4B7D-9FB6-087E61532ABF}"/>
              </a:ext>
            </a:extLst>
          </p:cNvPr>
          <p:cNvSpPr/>
          <p:nvPr/>
        </p:nvSpPr>
        <p:spPr>
          <a:xfrm>
            <a:off x="3476231" y="3483788"/>
            <a:ext cx="3786070" cy="98242"/>
          </a:xfrm>
          <a:custGeom>
            <a:avLst/>
            <a:gdLst>
              <a:gd name="connsiteX0" fmla="*/ 0 w 3786070"/>
              <a:gd name="connsiteY0" fmla="*/ 0 h 98242"/>
              <a:gd name="connsiteX1" fmla="*/ 3786070 w 3786070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6070" h="98242">
                <a:moveTo>
                  <a:pt x="0" y="0"/>
                </a:moveTo>
                <a:lnTo>
                  <a:pt x="3786070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F3D07-4966-4F20-A6EC-089C677DC4AA}"/>
              </a:ext>
            </a:extLst>
          </p:cNvPr>
          <p:cNvSpPr/>
          <p:nvPr/>
        </p:nvSpPr>
        <p:spPr>
          <a:xfrm>
            <a:off x="3483788" y="3105937"/>
            <a:ext cx="4420860" cy="196483"/>
          </a:xfrm>
          <a:custGeom>
            <a:avLst/>
            <a:gdLst>
              <a:gd name="connsiteX0" fmla="*/ 0 w 4420860"/>
              <a:gd name="connsiteY0" fmla="*/ 136027 h 196483"/>
              <a:gd name="connsiteX1" fmla="*/ 1269581 w 4420860"/>
              <a:gd name="connsiteY1" fmla="*/ 173812 h 196483"/>
              <a:gd name="connsiteX2" fmla="*/ 1277138 w 4420860"/>
              <a:gd name="connsiteY2" fmla="*/ 0 h 196483"/>
              <a:gd name="connsiteX3" fmla="*/ 2592060 w 4420860"/>
              <a:gd name="connsiteY3" fmla="*/ 22671 h 196483"/>
              <a:gd name="connsiteX4" fmla="*/ 2652516 w 4420860"/>
              <a:gd name="connsiteY4" fmla="*/ 52899 h 196483"/>
              <a:gd name="connsiteX5" fmla="*/ 3793627 w 4420860"/>
              <a:gd name="connsiteY5" fmla="*/ 68013 h 196483"/>
              <a:gd name="connsiteX6" fmla="*/ 3793627 w 4420860"/>
              <a:gd name="connsiteY6" fmla="*/ 166255 h 196483"/>
              <a:gd name="connsiteX7" fmla="*/ 4420860 w 4420860"/>
              <a:gd name="connsiteY7" fmla="*/ 196483 h 19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860" h="196483">
                <a:moveTo>
                  <a:pt x="0" y="136027"/>
                </a:moveTo>
                <a:lnTo>
                  <a:pt x="1269581" y="173812"/>
                </a:lnTo>
                <a:lnTo>
                  <a:pt x="1277138" y="0"/>
                </a:lnTo>
                <a:lnTo>
                  <a:pt x="2592060" y="22671"/>
                </a:lnTo>
                <a:lnTo>
                  <a:pt x="2652516" y="52899"/>
                </a:lnTo>
                <a:lnTo>
                  <a:pt x="3793627" y="68013"/>
                </a:lnTo>
                <a:lnTo>
                  <a:pt x="3793627" y="166255"/>
                </a:lnTo>
                <a:lnTo>
                  <a:pt x="4420860" y="196483"/>
                </a:lnTo>
              </a:path>
            </a:pathLst>
          </a:cu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Fir tree">
            <a:extLst>
              <a:ext uri="{FF2B5EF4-FFF2-40B4-BE49-F238E27FC236}">
                <a16:creationId xmlns:a16="http://schemas.microsoft.com/office/drawing/2014/main" id="{BDA6F305-150C-4AF0-A3DA-C31393B4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0509" y="2537513"/>
            <a:ext cx="424183" cy="424183"/>
          </a:xfrm>
          <a:prstGeom prst="rect">
            <a:avLst/>
          </a:prstGeom>
        </p:spPr>
      </p:pic>
      <p:pic>
        <p:nvPicPr>
          <p:cNvPr id="16" name="Graphic 15" descr="Fir tree">
            <a:extLst>
              <a:ext uri="{FF2B5EF4-FFF2-40B4-BE49-F238E27FC236}">
                <a16:creationId xmlns:a16="http://schemas.microsoft.com/office/drawing/2014/main" id="{9DE41585-76CE-4FCA-AC39-35CF097F5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3566" y="1195337"/>
            <a:ext cx="424183" cy="424183"/>
          </a:xfrm>
          <a:prstGeom prst="rect">
            <a:avLst/>
          </a:prstGeom>
        </p:spPr>
      </p:pic>
      <p:pic>
        <p:nvPicPr>
          <p:cNvPr id="17" name="Graphic 16" descr="Fir tree">
            <a:extLst>
              <a:ext uri="{FF2B5EF4-FFF2-40B4-BE49-F238E27FC236}">
                <a16:creationId xmlns:a16="http://schemas.microsoft.com/office/drawing/2014/main" id="{C8EBC785-619A-496A-8A0E-844EFC84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4648" y="2606154"/>
            <a:ext cx="424183" cy="424183"/>
          </a:xfrm>
          <a:prstGeom prst="rect">
            <a:avLst/>
          </a:prstGeom>
        </p:spPr>
      </p:pic>
      <p:pic>
        <p:nvPicPr>
          <p:cNvPr id="18" name="Graphic 17" descr="Fir tree">
            <a:extLst>
              <a:ext uri="{FF2B5EF4-FFF2-40B4-BE49-F238E27FC236}">
                <a16:creationId xmlns:a16="http://schemas.microsoft.com/office/drawing/2014/main" id="{4EB035C3-BFB6-420E-9FB6-990E5F24D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5024" y="3987068"/>
            <a:ext cx="424183" cy="424183"/>
          </a:xfrm>
          <a:prstGeom prst="rect">
            <a:avLst/>
          </a:prstGeom>
        </p:spPr>
      </p:pic>
      <p:pic>
        <p:nvPicPr>
          <p:cNvPr id="19" name="Graphic 18" descr="Fir tree">
            <a:extLst>
              <a:ext uri="{FF2B5EF4-FFF2-40B4-BE49-F238E27FC236}">
                <a16:creationId xmlns:a16="http://schemas.microsoft.com/office/drawing/2014/main" id="{040A2DB4-CE18-4078-895B-DAB41EF1F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3552" y="3580029"/>
            <a:ext cx="424183" cy="424183"/>
          </a:xfrm>
          <a:prstGeom prst="rect">
            <a:avLst/>
          </a:prstGeom>
        </p:spPr>
      </p:pic>
      <p:pic>
        <p:nvPicPr>
          <p:cNvPr id="20" name="Graphic 19" descr="Fir tree">
            <a:extLst>
              <a:ext uri="{FF2B5EF4-FFF2-40B4-BE49-F238E27FC236}">
                <a16:creationId xmlns:a16="http://schemas.microsoft.com/office/drawing/2014/main" id="{90A37E7B-AD36-4FFE-ADE9-E9C46B2B4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0529" y="4459590"/>
            <a:ext cx="424183" cy="4241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020CF9-7580-4472-8BE8-6BA4F38534D5}"/>
              </a:ext>
            </a:extLst>
          </p:cNvPr>
          <p:cNvSpPr txBox="1"/>
          <p:nvPr/>
        </p:nvSpPr>
        <p:spPr>
          <a:xfrm>
            <a:off x="4620342" y="3414615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FLAVEL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EE22E-E79C-4537-8FFB-CA5421AE952B}"/>
              </a:ext>
            </a:extLst>
          </p:cNvPr>
          <p:cNvSpPr txBox="1"/>
          <p:nvPr/>
        </p:nvSpPr>
        <p:spPr>
          <a:xfrm>
            <a:off x="4637975" y="3004415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OGDEN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A4E29-2DE1-4A86-A7F9-347AA15D9F63}"/>
              </a:ext>
            </a:extLst>
          </p:cNvPr>
          <p:cNvSpPr txBox="1"/>
          <p:nvPr/>
        </p:nvSpPr>
        <p:spPr>
          <a:xfrm>
            <a:off x="4686065" y="2158937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DUKE</a:t>
            </a:r>
          </a:p>
        </p:txBody>
      </p:sp>
      <p:pic>
        <p:nvPicPr>
          <p:cNvPr id="24" name="Graphic 23" descr="Fir tree">
            <a:extLst>
              <a:ext uri="{FF2B5EF4-FFF2-40B4-BE49-F238E27FC236}">
                <a16:creationId xmlns:a16="http://schemas.microsoft.com/office/drawing/2014/main" id="{0FCFE20D-EC3E-431A-908C-66FE04957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2840" y="3913999"/>
            <a:ext cx="424183" cy="424183"/>
          </a:xfrm>
          <a:prstGeom prst="rect">
            <a:avLst/>
          </a:prstGeom>
        </p:spPr>
      </p:pic>
      <p:pic>
        <p:nvPicPr>
          <p:cNvPr id="25" name="Graphic 24" descr="Fir tree">
            <a:extLst>
              <a:ext uri="{FF2B5EF4-FFF2-40B4-BE49-F238E27FC236}">
                <a16:creationId xmlns:a16="http://schemas.microsoft.com/office/drawing/2014/main" id="{B646A273-8CD3-45AD-845A-C9FE4D7EA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2676" y="4198377"/>
            <a:ext cx="424183" cy="4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Connections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C6A3F-9381-41A8-B068-AF760C7F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90" y="935136"/>
            <a:ext cx="6362965" cy="486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51F9-2E95-4EFF-8437-4AA042A4C4C7}"/>
              </a:ext>
            </a:extLst>
          </p:cNvPr>
          <p:cNvSpPr txBox="1"/>
          <p:nvPr/>
        </p:nvSpPr>
        <p:spPr>
          <a:xfrm>
            <a:off x="238651" y="1493236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rebuchet MS" panose="020B0603020202020204" pitchFamily="34" charset="0"/>
              </a:rPr>
              <a:t>Bicycle Network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9DF768-3660-4DA7-B05E-761CAF11D542}"/>
              </a:ext>
            </a:extLst>
          </p:cNvPr>
          <p:cNvSpPr/>
          <p:nvPr/>
        </p:nvSpPr>
        <p:spPr>
          <a:xfrm>
            <a:off x="3665157" y="2236879"/>
            <a:ext cx="3634929" cy="98242"/>
          </a:xfrm>
          <a:custGeom>
            <a:avLst/>
            <a:gdLst>
              <a:gd name="connsiteX0" fmla="*/ 0 w 3634929"/>
              <a:gd name="connsiteY0" fmla="*/ 0 h 98242"/>
              <a:gd name="connsiteX1" fmla="*/ 3634929 w 3634929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34929" h="98242">
                <a:moveTo>
                  <a:pt x="0" y="0"/>
                </a:moveTo>
                <a:lnTo>
                  <a:pt x="3634929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A7EA09-3477-4B7D-9FB6-087E61532ABF}"/>
              </a:ext>
            </a:extLst>
          </p:cNvPr>
          <p:cNvSpPr/>
          <p:nvPr/>
        </p:nvSpPr>
        <p:spPr>
          <a:xfrm>
            <a:off x="3476231" y="3483788"/>
            <a:ext cx="3786070" cy="98242"/>
          </a:xfrm>
          <a:custGeom>
            <a:avLst/>
            <a:gdLst>
              <a:gd name="connsiteX0" fmla="*/ 0 w 3786070"/>
              <a:gd name="connsiteY0" fmla="*/ 0 h 98242"/>
              <a:gd name="connsiteX1" fmla="*/ 3786070 w 3786070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6070" h="98242">
                <a:moveTo>
                  <a:pt x="0" y="0"/>
                </a:moveTo>
                <a:lnTo>
                  <a:pt x="3786070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F3D07-4966-4F20-A6EC-089C677DC4AA}"/>
              </a:ext>
            </a:extLst>
          </p:cNvPr>
          <p:cNvSpPr/>
          <p:nvPr/>
        </p:nvSpPr>
        <p:spPr>
          <a:xfrm>
            <a:off x="3483788" y="3105937"/>
            <a:ext cx="4420860" cy="196483"/>
          </a:xfrm>
          <a:custGeom>
            <a:avLst/>
            <a:gdLst>
              <a:gd name="connsiteX0" fmla="*/ 0 w 4420860"/>
              <a:gd name="connsiteY0" fmla="*/ 136027 h 196483"/>
              <a:gd name="connsiteX1" fmla="*/ 1269581 w 4420860"/>
              <a:gd name="connsiteY1" fmla="*/ 173812 h 196483"/>
              <a:gd name="connsiteX2" fmla="*/ 1277138 w 4420860"/>
              <a:gd name="connsiteY2" fmla="*/ 0 h 196483"/>
              <a:gd name="connsiteX3" fmla="*/ 2592060 w 4420860"/>
              <a:gd name="connsiteY3" fmla="*/ 22671 h 196483"/>
              <a:gd name="connsiteX4" fmla="*/ 2652516 w 4420860"/>
              <a:gd name="connsiteY4" fmla="*/ 52899 h 196483"/>
              <a:gd name="connsiteX5" fmla="*/ 3793627 w 4420860"/>
              <a:gd name="connsiteY5" fmla="*/ 68013 h 196483"/>
              <a:gd name="connsiteX6" fmla="*/ 3793627 w 4420860"/>
              <a:gd name="connsiteY6" fmla="*/ 166255 h 196483"/>
              <a:gd name="connsiteX7" fmla="*/ 4420860 w 4420860"/>
              <a:gd name="connsiteY7" fmla="*/ 196483 h 19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860" h="196483">
                <a:moveTo>
                  <a:pt x="0" y="136027"/>
                </a:moveTo>
                <a:lnTo>
                  <a:pt x="1269581" y="173812"/>
                </a:lnTo>
                <a:lnTo>
                  <a:pt x="1277138" y="0"/>
                </a:lnTo>
                <a:lnTo>
                  <a:pt x="2592060" y="22671"/>
                </a:lnTo>
                <a:lnTo>
                  <a:pt x="2652516" y="52899"/>
                </a:lnTo>
                <a:lnTo>
                  <a:pt x="3793627" y="68013"/>
                </a:lnTo>
                <a:lnTo>
                  <a:pt x="3793627" y="166255"/>
                </a:lnTo>
                <a:lnTo>
                  <a:pt x="4420860" y="196483"/>
                </a:lnTo>
              </a:path>
            </a:pathLst>
          </a:cu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237DF36-DA6B-434B-8415-790F15E1130E}"/>
              </a:ext>
            </a:extLst>
          </p:cNvPr>
          <p:cNvSpPr/>
          <p:nvPr/>
        </p:nvSpPr>
        <p:spPr>
          <a:xfrm>
            <a:off x="2721685" y="946673"/>
            <a:ext cx="957430" cy="3593054"/>
          </a:xfrm>
          <a:custGeom>
            <a:avLst/>
            <a:gdLst>
              <a:gd name="connsiteX0" fmla="*/ 957430 w 957430"/>
              <a:gd name="connsiteY0" fmla="*/ 0 h 3593054"/>
              <a:gd name="connsiteX1" fmla="*/ 935915 w 957430"/>
              <a:gd name="connsiteY1" fmla="*/ 1290918 h 3593054"/>
              <a:gd name="connsiteX2" fmla="*/ 763793 w 957430"/>
              <a:gd name="connsiteY2" fmla="*/ 1968649 h 3593054"/>
              <a:gd name="connsiteX3" fmla="*/ 731520 w 957430"/>
              <a:gd name="connsiteY3" fmla="*/ 3539266 h 3593054"/>
              <a:gd name="connsiteX4" fmla="*/ 398033 w 957430"/>
              <a:gd name="connsiteY4" fmla="*/ 3528508 h 3593054"/>
              <a:gd name="connsiteX5" fmla="*/ 204395 w 957430"/>
              <a:gd name="connsiteY5" fmla="*/ 3571539 h 3593054"/>
              <a:gd name="connsiteX6" fmla="*/ 0 w 957430"/>
              <a:gd name="connsiteY6" fmla="*/ 3593054 h 3593054"/>
              <a:gd name="connsiteX7" fmla="*/ 21515 w 957430"/>
              <a:gd name="connsiteY7" fmla="*/ 1473798 h 3593054"/>
              <a:gd name="connsiteX8" fmla="*/ 96819 w 957430"/>
              <a:gd name="connsiteY8" fmla="*/ 1463040 h 3593054"/>
              <a:gd name="connsiteX9" fmla="*/ 139849 w 957430"/>
              <a:gd name="connsiteY9" fmla="*/ 21515 h 359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7430" h="3593054">
                <a:moveTo>
                  <a:pt x="957430" y="0"/>
                </a:moveTo>
                <a:lnTo>
                  <a:pt x="935915" y="1290918"/>
                </a:lnTo>
                <a:lnTo>
                  <a:pt x="763793" y="1968649"/>
                </a:lnTo>
                <a:lnTo>
                  <a:pt x="731520" y="3539266"/>
                </a:lnTo>
                <a:lnTo>
                  <a:pt x="398033" y="3528508"/>
                </a:lnTo>
                <a:lnTo>
                  <a:pt x="204395" y="3571539"/>
                </a:lnTo>
                <a:lnTo>
                  <a:pt x="0" y="3593054"/>
                </a:lnTo>
                <a:lnTo>
                  <a:pt x="21515" y="1473798"/>
                </a:lnTo>
                <a:lnTo>
                  <a:pt x="96819" y="1463040"/>
                </a:lnTo>
                <a:lnTo>
                  <a:pt x="139849" y="21515"/>
                </a:lnTo>
              </a:path>
            </a:pathLst>
          </a:cu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F6F50CD-17B7-4D5D-966A-C2D75D2788C0}"/>
              </a:ext>
            </a:extLst>
          </p:cNvPr>
          <p:cNvSpPr/>
          <p:nvPr/>
        </p:nvSpPr>
        <p:spPr>
          <a:xfrm>
            <a:off x="3693226" y="1650670"/>
            <a:ext cx="5023262" cy="237507"/>
          </a:xfrm>
          <a:custGeom>
            <a:avLst/>
            <a:gdLst>
              <a:gd name="connsiteX0" fmla="*/ 0 w 5023262"/>
              <a:gd name="connsiteY0" fmla="*/ 0 h 237507"/>
              <a:gd name="connsiteX1" fmla="*/ 2054431 w 5023262"/>
              <a:gd name="connsiteY1" fmla="*/ 71252 h 237507"/>
              <a:gd name="connsiteX2" fmla="*/ 2101932 w 5023262"/>
              <a:gd name="connsiteY2" fmla="*/ 11875 h 237507"/>
              <a:gd name="connsiteX3" fmla="*/ 3372592 w 5023262"/>
              <a:gd name="connsiteY3" fmla="*/ 35626 h 237507"/>
              <a:gd name="connsiteX4" fmla="*/ 3657600 w 5023262"/>
              <a:gd name="connsiteY4" fmla="*/ 71252 h 237507"/>
              <a:gd name="connsiteX5" fmla="*/ 4738255 w 5023262"/>
              <a:gd name="connsiteY5" fmla="*/ 130629 h 237507"/>
              <a:gd name="connsiteX6" fmla="*/ 4928260 w 5023262"/>
              <a:gd name="connsiteY6" fmla="*/ 166255 h 237507"/>
              <a:gd name="connsiteX7" fmla="*/ 5023262 w 5023262"/>
              <a:gd name="connsiteY7" fmla="*/ 237507 h 23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3262" h="237507">
                <a:moveTo>
                  <a:pt x="0" y="0"/>
                </a:moveTo>
                <a:lnTo>
                  <a:pt x="2054431" y="71252"/>
                </a:lnTo>
                <a:lnTo>
                  <a:pt x="2101932" y="11875"/>
                </a:lnTo>
                <a:lnTo>
                  <a:pt x="3372592" y="35626"/>
                </a:lnTo>
                <a:lnTo>
                  <a:pt x="3657600" y="71252"/>
                </a:lnTo>
                <a:lnTo>
                  <a:pt x="4738255" y="130629"/>
                </a:lnTo>
                <a:lnTo>
                  <a:pt x="4928260" y="166255"/>
                </a:lnTo>
                <a:lnTo>
                  <a:pt x="5023262" y="237507"/>
                </a:lnTo>
              </a:path>
            </a:pathLst>
          </a:cu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4A20807-BFC0-4A84-AB9B-549C8BC613BF}"/>
              </a:ext>
            </a:extLst>
          </p:cNvPr>
          <p:cNvSpPr/>
          <p:nvPr/>
        </p:nvSpPr>
        <p:spPr>
          <a:xfrm>
            <a:off x="7279574" y="3574473"/>
            <a:ext cx="1270660" cy="95002"/>
          </a:xfrm>
          <a:custGeom>
            <a:avLst/>
            <a:gdLst>
              <a:gd name="connsiteX0" fmla="*/ 0 w 1270660"/>
              <a:gd name="connsiteY0" fmla="*/ 0 h 95002"/>
              <a:gd name="connsiteX1" fmla="*/ 1270660 w 1270660"/>
              <a:gd name="connsiteY1" fmla="*/ 95002 h 95002"/>
              <a:gd name="connsiteX2" fmla="*/ 1258784 w 1270660"/>
              <a:gd name="connsiteY2" fmla="*/ 83127 h 9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660" h="95002">
                <a:moveTo>
                  <a:pt x="0" y="0"/>
                </a:moveTo>
                <a:lnTo>
                  <a:pt x="1270660" y="95002"/>
                </a:lnTo>
                <a:lnTo>
                  <a:pt x="1258784" y="83127"/>
                </a:lnTo>
              </a:path>
            </a:pathLst>
          </a:custGeom>
          <a:noFill/>
          <a:ln w="635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9DCF70-A0B7-47D7-8A5F-5CDE15F24F70}"/>
              </a:ext>
            </a:extLst>
          </p:cNvPr>
          <p:cNvSpPr/>
          <p:nvPr/>
        </p:nvSpPr>
        <p:spPr>
          <a:xfrm>
            <a:off x="8490857" y="1816925"/>
            <a:ext cx="106878" cy="3978233"/>
          </a:xfrm>
          <a:custGeom>
            <a:avLst/>
            <a:gdLst>
              <a:gd name="connsiteX0" fmla="*/ 106878 w 106878"/>
              <a:gd name="connsiteY0" fmla="*/ 0 h 3978233"/>
              <a:gd name="connsiteX1" fmla="*/ 0 w 106878"/>
              <a:gd name="connsiteY1" fmla="*/ 3978233 h 3978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878" h="3978233">
                <a:moveTo>
                  <a:pt x="106878" y="0"/>
                </a:moveTo>
                <a:lnTo>
                  <a:pt x="0" y="3978233"/>
                </a:lnTo>
              </a:path>
            </a:pathLst>
          </a:cu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B4AD7D-69CD-47AC-AA62-1A259A95D480}"/>
              </a:ext>
            </a:extLst>
          </p:cNvPr>
          <p:cNvSpPr/>
          <p:nvPr/>
        </p:nvSpPr>
        <p:spPr>
          <a:xfrm>
            <a:off x="7896113" y="1753496"/>
            <a:ext cx="107576" cy="1818043"/>
          </a:xfrm>
          <a:custGeom>
            <a:avLst/>
            <a:gdLst>
              <a:gd name="connsiteX0" fmla="*/ 0 w 107576"/>
              <a:gd name="connsiteY0" fmla="*/ 1818043 h 1818043"/>
              <a:gd name="connsiteX1" fmla="*/ 32273 w 107576"/>
              <a:gd name="connsiteY1" fmla="*/ 634702 h 1818043"/>
              <a:gd name="connsiteX2" fmla="*/ 75303 w 107576"/>
              <a:gd name="connsiteY2" fmla="*/ 645459 h 1818043"/>
              <a:gd name="connsiteX3" fmla="*/ 107576 w 107576"/>
              <a:gd name="connsiteY3" fmla="*/ 0 h 181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576" h="1818043">
                <a:moveTo>
                  <a:pt x="0" y="1818043"/>
                </a:moveTo>
                <a:lnTo>
                  <a:pt x="32273" y="634702"/>
                </a:lnTo>
                <a:lnTo>
                  <a:pt x="75303" y="645459"/>
                </a:lnTo>
                <a:lnTo>
                  <a:pt x="107576" y="0"/>
                </a:lnTo>
              </a:path>
            </a:pathLst>
          </a:cu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14C2B5F-2FB8-4EC1-96EA-3653CB8CD109}"/>
              </a:ext>
            </a:extLst>
          </p:cNvPr>
          <p:cNvSpPr/>
          <p:nvPr/>
        </p:nvSpPr>
        <p:spPr>
          <a:xfrm>
            <a:off x="5462649" y="3135086"/>
            <a:ext cx="3253839" cy="2600696"/>
          </a:xfrm>
          <a:custGeom>
            <a:avLst/>
            <a:gdLst>
              <a:gd name="connsiteX0" fmla="*/ 3253839 w 3253839"/>
              <a:gd name="connsiteY0" fmla="*/ 0 h 2600696"/>
              <a:gd name="connsiteX1" fmla="*/ 23751 w 3253839"/>
              <a:gd name="connsiteY1" fmla="*/ 2553195 h 2600696"/>
              <a:gd name="connsiteX2" fmla="*/ 0 w 3253839"/>
              <a:gd name="connsiteY2" fmla="*/ 2600696 h 260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3839" h="2600696">
                <a:moveTo>
                  <a:pt x="3253839" y="0"/>
                </a:moveTo>
                <a:lnTo>
                  <a:pt x="23751" y="2553195"/>
                </a:lnTo>
                <a:lnTo>
                  <a:pt x="0" y="2600696"/>
                </a:lnTo>
              </a:path>
            </a:pathLst>
          </a:cu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DC6B6-5925-4A9E-9DF3-F5868A1DCC72}"/>
              </a:ext>
            </a:extLst>
          </p:cNvPr>
          <p:cNvSpPr txBox="1"/>
          <p:nvPr/>
        </p:nvSpPr>
        <p:spPr>
          <a:xfrm>
            <a:off x="4762842" y="3414615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FLAVEL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46BCC-4C87-446A-B162-A15AF2C06E8E}"/>
              </a:ext>
            </a:extLst>
          </p:cNvPr>
          <p:cNvSpPr txBox="1"/>
          <p:nvPr/>
        </p:nvSpPr>
        <p:spPr>
          <a:xfrm>
            <a:off x="4780475" y="3004908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OGDEN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1006F-C127-43FB-ADE5-6B6DBDEB98D6}"/>
              </a:ext>
            </a:extLst>
          </p:cNvPr>
          <p:cNvSpPr txBox="1"/>
          <p:nvPr/>
        </p:nvSpPr>
        <p:spPr>
          <a:xfrm>
            <a:off x="4828565" y="216411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DUKE</a:t>
            </a:r>
          </a:p>
        </p:txBody>
      </p:sp>
      <p:pic>
        <p:nvPicPr>
          <p:cNvPr id="18" name="Graphic 17" descr="Bike">
            <a:extLst>
              <a:ext uri="{FF2B5EF4-FFF2-40B4-BE49-F238E27FC236}">
                <a16:creationId xmlns:a16="http://schemas.microsoft.com/office/drawing/2014/main" id="{C183980D-6283-4CF4-87AF-D9D8F2D74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881" y="2205317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16C38B-1227-491D-A937-01F978E0E113}"/>
              </a:ext>
            </a:extLst>
          </p:cNvPr>
          <p:cNvSpPr txBox="1"/>
          <p:nvPr/>
        </p:nvSpPr>
        <p:spPr>
          <a:xfrm rot="19260085">
            <a:off x="6013864" y="4511726"/>
            <a:ext cx="13869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SPRINGWATER CORRIDOR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35578-D8E7-4C51-9AA6-F24F6ACFAE4F}"/>
              </a:ext>
            </a:extLst>
          </p:cNvPr>
          <p:cNvSpPr txBox="1"/>
          <p:nvPr/>
        </p:nvSpPr>
        <p:spPr>
          <a:xfrm rot="168642">
            <a:off x="4253653" y="1526911"/>
            <a:ext cx="12186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SE WOODSTOCK BLVD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6D87DC-791D-4B93-80DA-1F41D68A8067}"/>
              </a:ext>
            </a:extLst>
          </p:cNvPr>
          <p:cNvSpPr txBox="1"/>
          <p:nvPr/>
        </p:nvSpPr>
        <p:spPr>
          <a:xfrm rot="16200000">
            <a:off x="8086551" y="4515132"/>
            <a:ext cx="753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SE 92</a:t>
            </a:r>
            <a:r>
              <a:rPr lang="en-US" sz="800" b="1" baseline="30000" dirty="0">
                <a:solidFill>
                  <a:schemeClr val="accent6"/>
                </a:solidFill>
                <a:latin typeface="Trebuchet MS" panose="020B0603020202020204" pitchFamily="34" charset="0"/>
              </a:rPr>
              <a:t>ND</a:t>
            </a:r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 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F63AF-9315-45EE-A0DB-0C15B9A33E36}"/>
              </a:ext>
            </a:extLst>
          </p:cNvPr>
          <p:cNvSpPr txBox="1"/>
          <p:nvPr/>
        </p:nvSpPr>
        <p:spPr>
          <a:xfrm rot="16200000">
            <a:off x="2988786" y="3321278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50S BIKEWAY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4F4AF8-F9A7-4C7A-9655-D021BA6D31AF}"/>
              </a:ext>
            </a:extLst>
          </p:cNvPr>
          <p:cNvSpPr txBox="1"/>
          <p:nvPr/>
        </p:nvSpPr>
        <p:spPr>
          <a:xfrm rot="16200000">
            <a:off x="2394111" y="3991615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40S BIKEWAY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8EF8AF-9071-4B4D-8509-C33327B36CAB}"/>
              </a:ext>
            </a:extLst>
          </p:cNvPr>
          <p:cNvSpPr txBox="1"/>
          <p:nvPr/>
        </p:nvSpPr>
        <p:spPr>
          <a:xfrm rot="16200000">
            <a:off x="7593306" y="2672447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80S BIKEWAY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2CEDEB-BE1D-4B44-9A13-BEE8006DD4AD}"/>
              </a:ext>
            </a:extLst>
          </p:cNvPr>
          <p:cNvSpPr/>
          <p:nvPr/>
        </p:nvSpPr>
        <p:spPr>
          <a:xfrm>
            <a:off x="7013986" y="935915"/>
            <a:ext cx="1387736" cy="806824"/>
          </a:xfrm>
          <a:custGeom>
            <a:avLst/>
            <a:gdLst>
              <a:gd name="connsiteX0" fmla="*/ 0 w 1387736"/>
              <a:gd name="connsiteY0" fmla="*/ 0 h 806824"/>
              <a:gd name="connsiteX1" fmla="*/ 451821 w 1387736"/>
              <a:gd name="connsiteY1" fmla="*/ 279699 h 806824"/>
              <a:gd name="connsiteX2" fmla="*/ 1280160 w 1387736"/>
              <a:gd name="connsiteY2" fmla="*/ 591671 h 806824"/>
              <a:gd name="connsiteX3" fmla="*/ 1387736 w 1387736"/>
              <a:gd name="connsiteY3" fmla="*/ 806824 h 80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736" h="806824">
                <a:moveTo>
                  <a:pt x="0" y="0"/>
                </a:moveTo>
                <a:lnTo>
                  <a:pt x="451821" y="279699"/>
                </a:lnTo>
                <a:lnTo>
                  <a:pt x="1280160" y="591671"/>
                </a:lnTo>
                <a:lnTo>
                  <a:pt x="1387736" y="806824"/>
                </a:lnTo>
              </a:path>
            </a:pathLst>
          </a:cu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A50558-A1C0-4E23-8CC7-AE669D63E756}"/>
              </a:ext>
            </a:extLst>
          </p:cNvPr>
          <p:cNvSpPr/>
          <p:nvPr/>
        </p:nvSpPr>
        <p:spPr>
          <a:xfrm>
            <a:off x="6777318" y="2398955"/>
            <a:ext cx="32273" cy="1108038"/>
          </a:xfrm>
          <a:custGeom>
            <a:avLst/>
            <a:gdLst>
              <a:gd name="connsiteX0" fmla="*/ 0 w 32273"/>
              <a:gd name="connsiteY0" fmla="*/ 1108038 h 1108038"/>
              <a:gd name="connsiteX1" fmla="*/ 32273 w 32273"/>
              <a:gd name="connsiteY1" fmla="*/ 0 h 11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73" h="1108038">
                <a:moveTo>
                  <a:pt x="0" y="1108038"/>
                </a:moveTo>
                <a:lnTo>
                  <a:pt x="32273" y="0"/>
                </a:lnTo>
              </a:path>
            </a:pathLst>
          </a:cu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5EE67C9-DE0D-4687-BCAC-51942C76C16E}"/>
              </a:ext>
            </a:extLst>
          </p:cNvPr>
          <p:cNvSpPr/>
          <p:nvPr/>
        </p:nvSpPr>
        <p:spPr>
          <a:xfrm>
            <a:off x="6673932" y="926275"/>
            <a:ext cx="35626" cy="1341912"/>
          </a:xfrm>
          <a:custGeom>
            <a:avLst/>
            <a:gdLst>
              <a:gd name="connsiteX0" fmla="*/ 35626 w 35626"/>
              <a:gd name="connsiteY0" fmla="*/ 0 h 1341912"/>
              <a:gd name="connsiteX1" fmla="*/ 0 w 35626"/>
              <a:gd name="connsiteY1" fmla="*/ 1341912 h 13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626" h="1341912">
                <a:moveTo>
                  <a:pt x="35626" y="0"/>
                </a:moveTo>
                <a:lnTo>
                  <a:pt x="0" y="1341912"/>
                </a:lnTo>
              </a:path>
            </a:pathLst>
          </a:cu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7C2E154-D01F-4803-8FBC-AD9A22502291}"/>
              </a:ext>
            </a:extLst>
          </p:cNvPr>
          <p:cNvSpPr/>
          <p:nvPr/>
        </p:nvSpPr>
        <p:spPr>
          <a:xfrm>
            <a:off x="5415148" y="3218213"/>
            <a:ext cx="11875" cy="261257"/>
          </a:xfrm>
          <a:custGeom>
            <a:avLst/>
            <a:gdLst>
              <a:gd name="connsiteX0" fmla="*/ 0 w 11875"/>
              <a:gd name="connsiteY0" fmla="*/ 261257 h 261257"/>
              <a:gd name="connsiteX1" fmla="*/ 11875 w 11875"/>
              <a:gd name="connsiteY1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75" h="261257">
                <a:moveTo>
                  <a:pt x="0" y="261257"/>
                </a:moveTo>
                <a:lnTo>
                  <a:pt x="11875" y="0"/>
                </a:lnTo>
              </a:path>
            </a:pathLst>
          </a:cu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833BE27-1652-46CC-A72E-7E136646B7B5}"/>
              </a:ext>
            </a:extLst>
          </p:cNvPr>
          <p:cNvSpPr/>
          <p:nvPr/>
        </p:nvSpPr>
        <p:spPr>
          <a:xfrm>
            <a:off x="5415148" y="2398816"/>
            <a:ext cx="23751" cy="617516"/>
          </a:xfrm>
          <a:custGeom>
            <a:avLst/>
            <a:gdLst>
              <a:gd name="connsiteX0" fmla="*/ 0 w 23751"/>
              <a:gd name="connsiteY0" fmla="*/ 617516 h 617516"/>
              <a:gd name="connsiteX1" fmla="*/ 23751 w 23751"/>
              <a:gd name="connsiteY1" fmla="*/ 0 h 61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51" h="617516">
                <a:moveTo>
                  <a:pt x="0" y="617516"/>
                </a:moveTo>
                <a:lnTo>
                  <a:pt x="23751" y="0"/>
                </a:lnTo>
              </a:path>
            </a:pathLst>
          </a:cu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08B3FFE-5A80-45F4-BF83-6330B414CBD8}"/>
              </a:ext>
            </a:extLst>
          </p:cNvPr>
          <p:cNvSpPr/>
          <p:nvPr/>
        </p:nvSpPr>
        <p:spPr>
          <a:xfrm>
            <a:off x="5391397" y="938151"/>
            <a:ext cx="59377" cy="1270659"/>
          </a:xfrm>
          <a:custGeom>
            <a:avLst/>
            <a:gdLst>
              <a:gd name="connsiteX0" fmla="*/ 0 w 59377"/>
              <a:gd name="connsiteY0" fmla="*/ 1270659 h 1270659"/>
              <a:gd name="connsiteX1" fmla="*/ 59377 w 59377"/>
              <a:gd name="connsiteY1" fmla="*/ 0 h 127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377" h="1270659">
                <a:moveTo>
                  <a:pt x="0" y="1270659"/>
                </a:moveTo>
                <a:lnTo>
                  <a:pt x="59377" y="0"/>
                </a:lnTo>
              </a:path>
            </a:pathLst>
          </a:cu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Connections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C6A3F-9381-41A8-B068-AF760C7F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90" y="935136"/>
            <a:ext cx="6362965" cy="486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51F9-2E95-4EFF-8437-4AA042A4C4C7}"/>
              </a:ext>
            </a:extLst>
          </p:cNvPr>
          <p:cNvSpPr txBox="1"/>
          <p:nvPr/>
        </p:nvSpPr>
        <p:spPr>
          <a:xfrm>
            <a:off x="238651" y="1493236"/>
            <a:ext cx="189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rebuchet MS" panose="020B0603020202020204" pitchFamily="34" charset="0"/>
              </a:rPr>
              <a:t>Transit Network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9DF768-3660-4DA7-B05E-761CAF11D542}"/>
              </a:ext>
            </a:extLst>
          </p:cNvPr>
          <p:cNvSpPr/>
          <p:nvPr/>
        </p:nvSpPr>
        <p:spPr>
          <a:xfrm>
            <a:off x="3665157" y="2236879"/>
            <a:ext cx="3634929" cy="98242"/>
          </a:xfrm>
          <a:custGeom>
            <a:avLst/>
            <a:gdLst>
              <a:gd name="connsiteX0" fmla="*/ 0 w 3634929"/>
              <a:gd name="connsiteY0" fmla="*/ 0 h 98242"/>
              <a:gd name="connsiteX1" fmla="*/ 3634929 w 3634929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34929" h="98242">
                <a:moveTo>
                  <a:pt x="0" y="0"/>
                </a:moveTo>
                <a:lnTo>
                  <a:pt x="3634929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A7EA09-3477-4B7D-9FB6-087E61532ABF}"/>
              </a:ext>
            </a:extLst>
          </p:cNvPr>
          <p:cNvSpPr/>
          <p:nvPr/>
        </p:nvSpPr>
        <p:spPr>
          <a:xfrm>
            <a:off x="3476231" y="3483788"/>
            <a:ext cx="3786070" cy="98242"/>
          </a:xfrm>
          <a:custGeom>
            <a:avLst/>
            <a:gdLst>
              <a:gd name="connsiteX0" fmla="*/ 0 w 3786070"/>
              <a:gd name="connsiteY0" fmla="*/ 0 h 98242"/>
              <a:gd name="connsiteX1" fmla="*/ 3786070 w 3786070"/>
              <a:gd name="connsiteY1" fmla="*/ 98242 h 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6070" h="98242">
                <a:moveTo>
                  <a:pt x="0" y="0"/>
                </a:moveTo>
                <a:lnTo>
                  <a:pt x="3786070" y="98242"/>
                </a:lnTo>
              </a:path>
            </a:pathLst>
          </a:cu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F3D07-4966-4F20-A6EC-089C677DC4AA}"/>
              </a:ext>
            </a:extLst>
          </p:cNvPr>
          <p:cNvSpPr/>
          <p:nvPr/>
        </p:nvSpPr>
        <p:spPr>
          <a:xfrm>
            <a:off x="3483788" y="3105937"/>
            <a:ext cx="4420860" cy="196483"/>
          </a:xfrm>
          <a:custGeom>
            <a:avLst/>
            <a:gdLst>
              <a:gd name="connsiteX0" fmla="*/ 0 w 4420860"/>
              <a:gd name="connsiteY0" fmla="*/ 136027 h 196483"/>
              <a:gd name="connsiteX1" fmla="*/ 1269581 w 4420860"/>
              <a:gd name="connsiteY1" fmla="*/ 173812 h 196483"/>
              <a:gd name="connsiteX2" fmla="*/ 1277138 w 4420860"/>
              <a:gd name="connsiteY2" fmla="*/ 0 h 196483"/>
              <a:gd name="connsiteX3" fmla="*/ 2592060 w 4420860"/>
              <a:gd name="connsiteY3" fmla="*/ 22671 h 196483"/>
              <a:gd name="connsiteX4" fmla="*/ 2652516 w 4420860"/>
              <a:gd name="connsiteY4" fmla="*/ 52899 h 196483"/>
              <a:gd name="connsiteX5" fmla="*/ 3793627 w 4420860"/>
              <a:gd name="connsiteY5" fmla="*/ 68013 h 196483"/>
              <a:gd name="connsiteX6" fmla="*/ 3793627 w 4420860"/>
              <a:gd name="connsiteY6" fmla="*/ 166255 h 196483"/>
              <a:gd name="connsiteX7" fmla="*/ 4420860 w 4420860"/>
              <a:gd name="connsiteY7" fmla="*/ 196483 h 19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20860" h="196483">
                <a:moveTo>
                  <a:pt x="0" y="136027"/>
                </a:moveTo>
                <a:lnTo>
                  <a:pt x="1269581" y="173812"/>
                </a:lnTo>
                <a:lnTo>
                  <a:pt x="1277138" y="0"/>
                </a:lnTo>
                <a:lnTo>
                  <a:pt x="2592060" y="22671"/>
                </a:lnTo>
                <a:lnTo>
                  <a:pt x="2652516" y="52899"/>
                </a:lnTo>
                <a:lnTo>
                  <a:pt x="3793627" y="68013"/>
                </a:lnTo>
                <a:lnTo>
                  <a:pt x="3793627" y="166255"/>
                </a:lnTo>
                <a:lnTo>
                  <a:pt x="4420860" y="196483"/>
                </a:lnTo>
              </a:path>
            </a:pathLst>
          </a:cu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DC6B6-5925-4A9E-9DF3-F5868A1DCC72}"/>
              </a:ext>
            </a:extLst>
          </p:cNvPr>
          <p:cNvSpPr txBox="1"/>
          <p:nvPr/>
        </p:nvSpPr>
        <p:spPr>
          <a:xfrm>
            <a:off x="4762842" y="3414615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FLAVEL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46BCC-4C87-446A-B162-A15AF2C06E8E}"/>
              </a:ext>
            </a:extLst>
          </p:cNvPr>
          <p:cNvSpPr txBox="1"/>
          <p:nvPr/>
        </p:nvSpPr>
        <p:spPr>
          <a:xfrm>
            <a:off x="4780475" y="3004908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OGDEN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1006F-C127-43FB-ADE5-6B6DBDEB98D6}"/>
              </a:ext>
            </a:extLst>
          </p:cNvPr>
          <p:cNvSpPr txBox="1"/>
          <p:nvPr/>
        </p:nvSpPr>
        <p:spPr>
          <a:xfrm>
            <a:off x="4828565" y="2164110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rebuchet MS" panose="020B0603020202020204" pitchFamily="34" charset="0"/>
              </a:rPr>
              <a:t>SE DUKE</a:t>
            </a:r>
          </a:p>
        </p:txBody>
      </p:sp>
      <p:pic>
        <p:nvPicPr>
          <p:cNvPr id="26" name="Graphic 25" descr="Bus">
            <a:extLst>
              <a:ext uri="{FF2B5EF4-FFF2-40B4-BE49-F238E27FC236}">
                <a16:creationId xmlns:a16="http://schemas.microsoft.com/office/drawing/2014/main" id="{C9EAC946-C401-4658-90D7-BF60F28A2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577" y="2233091"/>
            <a:ext cx="914400" cy="9144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FDA92F6-A29C-452E-82B1-5615EDEE6A66}"/>
              </a:ext>
            </a:extLst>
          </p:cNvPr>
          <p:cNvSpPr/>
          <p:nvPr/>
        </p:nvSpPr>
        <p:spPr>
          <a:xfrm>
            <a:off x="7207624" y="946673"/>
            <a:ext cx="139849" cy="4840941"/>
          </a:xfrm>
          <a:custGeom>
            <a:avLst/>
            <a:gdLst>
              <a:gd name="connsiteX0" fmla="*/ 139849 w 139849"/>
              <a:gd name="connsiteY0" fmla="*/ 0 h 4840941"/>
              <a:gd name="connsiteX1" fmla="*/ 0 w 139849"/>
              <a:gd name="connsiteY1" fmla="*/ 4840941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849" h="4840941">
                <a:moveTo>
                  <a:pt x="139849" y="0"/>
                </a:moveTo>
                <a:lnTo>
                  <a:pt x="0" y="4840941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C8EBCBE-101A-4CDA-BA0A-0E5CC20BCFEB}"/>
              </a:ext>
            </a:extLst>
          </p:cNvPr>
          <p:cNvSpPr/>
          <p:nvPr/>
        </p:nvSpPr>
        <p:spPr>
          <a:xfrm>
            <a:off x="3467595" y="938151"/>
            <a:ext cx="2529444" cy="4833257"/>
          </a:xfrm>
          <a:custGeom>
            <a:avLst/>
            <a:gdLst>
              <a:gd name="connsiteX0" fmla="*/ 2042556 w 2529444"/>
              <a:gd name="connsiteY0" fmla="*/ 4833257 h 4833257"/>
              <a:gd name="connsiteX1" fmla="*/ 2054431 w 2529444"/>
              <a:gd name="connsiteY1" fmla="*/ 4370119 h 4833257"/>
              <a:gd name="connsiteX2" fmla="*/ 2493818 w 2529444"/>
              <a:gd name="connsiteY2" fmla="*/ 4370119 h 4833257"/>
              <a:gd name="connsiteX3" fmla="*/ 2529444 w 2529444"/>
              <a:gd name="connsiteY3" fmla="*/ 2683823 h 4833257"/>
              <a:gd name="connsiteX4" fmla="*/ 0 w 2529444"/>
              <a:gd name="connsiteY4" fmla="*/ 2612571 h 4833257"/>
              <a:gd name="connsiteX5" fmla="*/ 11875 w 2529444"/>
              <a:gd name="connsiteY5" fmla="*/ 1947553 h 4833257"/>
              <a:gd name="connsiteX6" fmla="*/ 201880 w 2529444"/>
              <a:gd name="connsiteY6" fmla="*/ 1270659 h 4833257"/>
              <a:gd name="connsiteX7" fmla="*/ 213756 w 2529444"/>
              <a:gd name="connsiteY7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9444" h="4833257">
                <a:moveTo>
                  <a:pt x="2042556" y="4833257"/>
                </a:moveTo>
                <a:lnTo>
                  <a:pt x="2054431" y="4370119"/>
                </a:lnTo>
                <a:lnTo>
                  <a:pt x="2493818" y="4370119"/>
                </a:lnTo>
                <a:lnTo>
                  <a:pt x="2529444" y="2683823"/>
                </a:lnTo>
                <a:lnTo>
                  <a:pt x="0" y="2612571"/>
                </a:lnTo>
                <a:lnTo>
                  <a:pt x="11875" y="1947553"/>
                </a:lnTo>
                <a:lnTo>
                  <a:pt x="201880" y="1270659"/>
                </a:lnTo>
                <a:lnTo>
                  <a:pt x="213756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75E055C-EF5A-4F73-A8AB-858E8F23402B}"/>
              </a:ext>
            </a:extLst>
          </p:cNvPr>
          <p:cNvSpPr/>
          <p:nvPr/>
        </p:nvSpPr>
        <p:spPr>
          <a:xfrm>
            <a:off x="7279574" y="3574473"/>
            <a:ext cx="1425039" cy="95002"/>
          </a:xfrm>
          <a:custGeom>
            <a:avLst/>
            <a:gdLst>
              <a:gd name="connsiteX0" fmla="*/ 0 w 1425039"/>
              <a:gd name="connsiteY0" fmla="*/ 0 h 95002"/>
              <a:gd name="connsiteX1" fmla="*/ 1425039 w 1425039"/>
              <a:gd name="connsiteY1" fmla="*/ 95002 h 9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5039" h="95002">
                <a:moveTo>
                  <a:pt x="0" y="0"/>
                </a:moveTo>
                <a:lnTo>
                  <a:pt x="1425039" y="95002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56DD3C6-A264-43CC-BEED-4023784E3D83}"/>
              </a:ext>
            </a:extLst>
          </p:cNvPr>
          <p:cNvSpPr/>
          <p:nvPr/>
        </p:nvSpPr>
        <p:spPr>
          <a:xfrm>
            <a:off x="3705101" y="2161309"/>
            <a:ext cx="3586348" cy="118753"/>
          </a:xfrm>
          <a:custGeom>
            <a:avLst/>
            <a:gdLst>
              <a:gd name="connsiteX0" fmla="*/ 3586348 w 3586348"/>
              <a:gd name="connsiteY0" fmla="*/ 118753 h 118753"/>
              <a:gd name="connsiteX1" fmla="*/ 0 w 3586348"/>
              <a:gd name="connsiteY1" fmla="*/ 0 h 11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6348" h="118753">
                <a:moveTo>
                  <a:pt x="3586348" y="118753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8E60387-4B02-4E47-8285-C05F6E50FE96}"/>
              </a:ext>
            </a:extLst>
          </p:cNvPr>
          <p:cNvSpPr/>
          <p:nvPr/>
        </p:nvSpPr>
        <p:spPr>
          <a:xfrm>
            <a:off x="2375065" y="1615044"/>
            <a:ext cx="1282535" cy="47501"/>
          </a:xfrm>
          <a:custGeom>
            <a:avLst/>
            <a:gdLst>
              <a:gd name="connsiteX0" fmla="*/ 0 w 1282535"/>
              <a:gd name="connsiteY0" fmla="*/ 0 h 47501"/>
              <a:gd name="connsiteX1" fmla="*/ 1282535 w 1282535"/>
              <a:gd name="connsiteY1" fmla="*/ 47501 h 4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2535" h="47501">
                <a:moveTo>
                  <a:pt x="0" y="0"/>
                </a:moveTo>
                <a:lnTo>
                  <a:pt x="1282535" y="47501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7D3FF55-98DB-4BAC-B16C-87C09D515962}"/>
              </a:ext>
            </a:extLst>
          </p:cNvPr>
          <p:cNvSpPr/>
          <p:nvPr/>
        </p:nvSpPr>
        <p:spPr>
          <a:xfrm>
            <a:off x="3693226" y="985652"/>
            <a:ext cx="3657600" cy="71252"/>
          </a:xfrm>
          <a:custGeom>
            <a:avLst/>
            <a:gdLst>
              <a:gd name="connsiteX0" fmla="*/ 3657600 w 3657600"/>
              <a:gd name="connsiteY0" fmla="*/ 71252 h 71252"/>
              <a:gd name="connsiteX1" fmla="*/ 0 w 3657600"/>
              <a:gd name="connsiteY1" fmla="*/ 0 h 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57600" h="71252">
                <a:moveTo>
                  <a:pt x="3657600" y="71252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BCA6A7B-CA89-46BE-990F-F95C61C2FB04}"/>
              </a:ext>
            </a:extLst>
          </p:cNvPr>
          <p:cNvSpPr/>
          <p:nvPr/>
        </p:nvSpPr>
        <p:spPr>
          <a:xfrm>
            <a:off x="7030192" y="938151"/>
            <a:ext cx="1674421" cy="807522"/>
          </a:xfrm>
          <a:custGeom>
            <a:avLst/>
            <a:gdLst>
              <a:gd name="connsiteX0" fmla="*/ 0 w 1674421"/>
              <a:gd name="connsiteY0" fmla="*/ 0 h 807522"/>
              <a:gd name="connsiteX1" fmla="*/ 1674421 w 1674421"/>
              <a:gd name="connsiteY1" fmla="*/ 807522 h 80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4421" h="807522">
                <a:moveTo>
                  <a:pt x="0" y="0"/>
                </a:moveTo>
                <a:lnTo>
                  <a:pt x="1674421" y="807522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F458290-709E-4C7A-B2FF-35D88D017A67}"/>
              </a:ext>
            </a:extLst>
          </p:cNvPr>
          <p:cNvSpPr/>
          <p:nvPr/>
        </p:nvSpPr>
        <p:spPr>
          <a:xfrm>
            <a:off x="2375065" y="2410691"/>
            <a:ext cx="3135086" cy="3325091"/>
          </a:xfrm>
          <a:custGeom>
            <a:avLst/>
            <a:gdLst>
              <a:gd name="connsiteX0" fmla="*/ 3135086 w 3135086"/>
              <a:gd name="connsiteY0" fmla="*/ 3325091 h 3325091"/>
              <a:gd name="connsiteX1" fmla="*/ 2398816 w 3135086"/>
              <a:gd name="connsiteY1" fmla="*/ 3301340 h 3325091"/>
              <a:gd name="connsiteX2" fmla="*/ 427512 w 3135086"/>
              <a:gd name="connsiteY2" fmla="*/ 2327564 h 3325091"/>
              <a:gd name="connsiteX3" fmla="*/ 273132 w 3135086"/>
              <a:gd name="connsiteY3" fmla="*/ 2208810 h 3325091"/>
              <a:gd name="connsiteX4" fmla="*/ 296883 w 3135086"/>
              <a:gd name="connsiteY4" fmla="*/ 2149434 h 3325091"/>
              <a:gd name="connsiteX5" fmla="*/ 356260 w 3135086"/>
              <a:gd name="connsiteY5" fmla="*/ 2113808 h 3325091"/>
              <a:gd name="connsiteX6" fmla="*/ 391886 w 3135086"/>
              <a:gd name="connsiteY6" fmla="*/ 11875 h 3325091"/>
              <a:gd name="connsiteX7" fmla="*/ 391886 w 3135086"/>
              <a:gd name="connsiteY7" fmla="*/ 11875 h 3325091"/>
              <a:gd name="connsiteX8" fmla="*/ 368135 w 3135086"/>
              <a:gd name="connsiteY8" fmla="*/ 0 h 3325091"/>
              <a:gd name="connsiteX9" fmla="*/ 0 w 3135086"/>
              <a:gd name="connsiteY9" fmla="*/ 0 h 332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5086" h="3325091">
                <a:moveTo>
                  <a:pt x="3135086" y="3325091"/>
                </a:moveTo>
                <a:lnTo>
                  <a:pt x="2398816" y="3301340"/>
                </a:lnTo>
                <a:lnTo>
                  <a:pt x="427512" y="2327564"/>
                </a:lnTo>
                <a:lnTo>
                  <a:pt x="273132" y="2208810"/>
                </a:lnTo>
                <a:lnTo>
                  <a:pt x="296883" y="2149434"/>
                </a:lnTo>
                <a:lnTo>
                  <a:pt x="356260" y="2113808"/>
                </a:lnTo>
                <a:lnTo>
                  <a:pt x="391886" y="11875"/>
                </a:lnTo>
                <a:lnTo>
                  <a:pt x="391886" y="11875"/>
                </a:lnTo>
                <a:lnTo>
                  <a:pt x="368135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27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/>
              <a:t>Brentwood-Darlington Safe Routes to School</a:t>
            </a:r>
            <a:br>
              <a:rPr lang="en-US" dirty="0"/>
            </a:br>
            <a:r>
              <a:rPr lang="en-US" dirty="0"/>
              <a:t>Community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8E32B-944B-4DDB-884A-64A069FB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955" y="799315"/>
            <a:ext cx="5551204" cy="525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22EE7-BB70-4C9E-B45C-129655EBF11C}"/>
              </a:ext>
            </a:extLst>
          </p:cNvPr>
          <p:cNvSpPr txBox="1"/>
          <p:nvPr/>
        </p:nvSpPr>
        <p:spPr>
          <a:xfrm>
            <a:off x="518721" y="2183802"/>
            <a:ext cx="2493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rebuchet MS" panose="020B0603020202020204" pitchFamily="34" charset="0"/>
              </a:rPr>
              <a:t>Grass roots petition collected over 1,000 signatures in support of the grant</a:t>
            </a:r>
          </a:p>
        </p:txBody>
      </p:sp>
    </p:spTree>
    <p:extLst>
      <p:ext uri="{BB962C8B-B14F-4D97-AF65-F5344CB8AC3E}">
        <p14:creationId xmlns:p14="http://schemas.microsoft.com/office/powerpoint/2010/main" val="2888437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6881</TotalTime>
  <Words>198</Words>
  <Application>Microsoft Office PowerPoint</Application>
  <PresentationFormat>On-screen Show (4:3)</PresentationFormat>
  <Paragraphs>87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Office Theme</vt:lpstr>
      <vt:lpstr>Brentwood-Darlington Safe Routes to School Project</vt:lpstr>
      <vt:lpstr>Brentwood-Darlington Safe Routes to School Pedestrian Network</vt:lpstr>
      <vt:lpstr>Brentwood-Darlington Safe Routes to School Project Summary</vt:lpstr>
      <vt:lpstr>Brentwood-Darlington Safe Routes to School Connections</vt:lpstr>
      <vt:lpstr>Brentwood-Darlington Safe Routes to School Connections</vt:lpstr>
      <vt:lpstr>Brentwood-Darlington Safe Routes to School Connections</vt:lpstr>
      <vt:lpstr>Brentwood-Darlington Safe Routes to School Connections</vt:lpstr>
      <vt:lpstr>Brentwood-Darlington Safe Routes to School Community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Petersen, Sarah</dc:creator>
  <cp:lastModifiedBy>Newlands, Rich</cp:lastModifiedBy>
  <cp:revision>82</cp:revision>
  <dcterms:created xsi:type="dcterms:W3CDTF">2017-03-28T20:10:46Z</dcterms:created>
  <dcterms:modified xsi:type="dcterms:W3CDTF">2019-02-01T00:45:53Z</dcterms:modified>
</cp:coreProperties>
</file>