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357" r:id="rId3"/>
    <p:sldId id="366" r:id="rId4"/>
    <p:sldId id="394" r:id="rId5"/>
    <p:sldId id="381" r:id="rId6"/>
    <p:sldId id="390" r:id="rId7"/>
    <p:sldId id="393" r:id="rId8"/>
    <p:sldId id="391" r:id="rId9"/>
    <p:sldId id="392" r:id="rId10"/>
    <p:sldId id="395" r:id="rId11"/>
    <p:sldId id="399" r:id="rId12"/>
    <p:sldId id="409" r:id="rId13"/>
    <p:sldId id="400" r:id="rId14"/>
    <p:sldId id="403" r:id="rId15"/>
    <p:sldId id="407" r:id="rId16"/>
    <p:sldId id="396" r:id="rId17"/>
    <p:sldId id="398" r:id="rId18"/>
    <p:sldId id="401" r:id="rId19"/>
    <p:sldId id="410" r:id="rId20"/>
    <p:sldId id="397" r:id="rId21"/>
    <p:sldId id="408" r:id="rId22"/>
    <p:sldId id="406" r:id="rId23"/>
    <p:sldId id="405" r:id="rId24"/>
    <p:sldId id="404" r:id="rId25"/>
    <p:sldId id="359" r:id="rId26"/>
    <p:sldId id="360" r:id="rId27"/>
    <p:sldId id="356" r:id="rId28"/>
    <p:sldId id="389" r:id="rId29"/>
    <p:sldId id="411" r:id="rId30"/>
    <p:sldId id="412" r:id="rId31"/>
    <p:sldId id="413" r:id="rId32"/>
    <p:sldId id="414" r:id="rId33"/>
    <p:sldId id="415" r:id="rId34"/>
    <p:sldId id="416" r:id="rId35"/>
    <p:sldId id="417" r:id="rId36"/>
    <p:sldId id="418" r:id="rId37"/>
    <p:sldId id="361" r:id="rId38"/>
    <p:sldId id="362" r:id="rId39"/>
    <p:sldId id="367" r:id="rId4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B6B9"/>
    <a:srgbClr val="FF6600"/>
    <a:srgbClr val="FBF5EB"/>
    <a:srgbClr val="ECF5E7"/>
    <a:srgbClr val="F6E9D6"/>
    <a:srgbClr val="C7E583"/>
    <a:srgbClr val="E2F2F0"/>
    <a:srgbClr val="FDFBED"/>
    <a:srgbClr val="275B28"/>
    <a:srgbClr val="1B67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35" autoAdjust="0"/>
    <p:restoredTop sz="94660"/>
  </p:normalViewPr>
  <p:slideViewPr>
    <p:cSldViewPr snapToGrid="0">
      <p:cViewPr varScale="1">
        <p:scale>
          <a:sx n="74" d="100"/>
          <a:sy n="74" d="100"/>
        </p:scale>
        <p:origin x="90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220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1BCE2-F2EC-4B90-9FB5-0CFEE17B54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99238" y="1343025"/>
            <a:ext cx="4933950" cy="551497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109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oning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EE0CB59-A523-49B6-92A9-F88311240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76528" y="592023"/>
            <a:ext cx="3147782" cy="49273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2pPr>
          </a:lstStyle>
          <a:p>
            <a:pPr lvl="0"/>
            <a:r>
              <a:rPr lang="en-US" dirty="0"/>
              <a:t>Subject:</a:t>
            </a:r>
          </a:p>
          <a:p>
            <a:pPr lvl="1"/>
            <a:r>
              <a:rPr lang="en-US" dirty="0"/>
              <a:t>Secondary Content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9441F-7047-459B-BE28-E8D43E66F5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74045" y="592023"/>
            <a:ext cx="3147782" cy="492732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2pPr>
          </a:lstStyle>
          <a:p>
            <a:pPr lvl="0"/>
            <a:r>
              <a:rPr lang="en-US" dirty="0"/>
              <a:t>Subject:</a:t>
            </a:r>
          </a:p>
          <a:p>
            <a:pPr lvl="1"/>
            <a:r>
              <a:rPr lang="en-US" dirty="0"/>
              <a:t>Secondary Content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46BD40A-9BDD-4E63-926C-B3FE8BE8072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5613" y="592138"/>
            <a:ext cx="4164012" cy="453231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Zoning Map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EED98-1EFA-4680-801F-8D516B5D6F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9741" y="5519351"/>
            <a:ext cx="4956645" cy="1037543"/>
          </a:xfrm>
        </p:spPr>
        <p:txBody>
          <a:bodyPr anchor="b"/>
          <a:lstStyle>
            <a:lvl1pPr marL="0" indent="0" algn="r">
              <a:buNone/>
              <a:defRPr sz="44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265871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24181CB-98B1-483E-B315-38459F17929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Photo – “Send to back”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356132C-017A-4F3E-B4F0-F614FC422A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05385" y="6405457"/>
            <a:ext cx="6186615" cy="461665"/>
          </a:xfrm>
          <a:solidFill>
            <a:schemeClr val="bg1"/>
          </a:solidFill>
        </p:spPr>
        <p:txBody>
          <a:bodyPr lIns="274320" tIns="91440" rIns="274320" bIns="91440"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2000" b="1"/>
            </a:lvl1pPr>
          </a:lstStyle>
          <a:p>
            <a:pPr lvl="0"/>
            <a:r>
              <a:rPr lang="en-US" dirty="0"/>
              <a:t>Brief caption</a:t>
            </a:r>
          </a:p>
        </p:txBody>
      </p:sp>
    </p:spTree>
    <p:extLst>
      <p:ext uri="{BB962C8B-B14F-4D97-AF65-F5344CB8AC3E}">
        <p14:creationId xmlns:p14="http://schemas.microsoft.com/office/powerpoint/2010/main" val="4198884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ussion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566391-2712-40B2-A88D-260EEEC3A0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5977" y="1024451"/>
            <a:ext cx="6998120" cy="570360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1"/>
            </a:lvl1pPr>
            <a:lvl2pPr marL="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28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3142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B390556-77F3-4DCD-B875-9F4AE6198B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15113" y="1023938"/>
            <a:ext cx="4605337" cy="46101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44637-CADC-4562-B6B4-AAABF6B693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15977" y="1023938"/>
            <a:ext cx="5130819" cy="270192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1016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-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5CDA417-A8A1-491D-8861-077D94C16D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89725" cy="51482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01BD99-E992-414C-95A8-AD5CE43E49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52161" y="5787453"/>
            <a:ext cx="5884226" cy="769441"/>
          </a:xfrm>
        </p:spPr>
        <p:txBody>
          <a:bodyPr anchor="b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4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8511870-B930-4934-9969-136B61B022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516" y="5148648"/>
            <a:ext cx="6111663" cy="1122496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en-US" dirty="0"/>
              <a:t>Optional caption – position as needed</a:t>
            </a:r>
          </a:p>
        </p:txBody>
      </p:sp>
    </p:spTree>
    <p:extLst>
      <p:ext uri="{BB962C8B-B14F-4D97-AF65-F5344CB8AC3E}">
        <p14:creationId xmlns:p14="http://schemas.microsoft.com/office/powerpoint/2010/main" val="439133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8940D2-6C0C-42CA-B4CF-4C8BBE9ED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2CB6A-C8D0-45D9-A6F2-4B43B910A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2981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60" r:id="rId3"/>
    <p:sldLayoutId id="2147483655" r:id="rId4"/>
    <p:sldLayoutId id="2147483650" r:id="rId5"/>
    <p:sldLayoutId id="2147483652" r:id="rId6"/>
    <p:sldLayoutId id="214748365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EE6D408-610A-4F15-8666-285A6F9BE641}"/>
              </a:ext>
            </a:extLst>
          </p:cNvPr>
          <p:cNvSpPr txBox="1"/>
          <p:nvPr/>
        </p:nvSpPr>
        <p:spPr>
          <a:xfrm>
            <a:off x="6324065" y="3489051"/>
            <a:ext cx="5124142" cy="21497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 18-272873 DA</a:t>
            </a:r>
          </a:p>
          <a:p>
            <a:pPr>
              <a:spcBef>
                <a:spcPct val="0"/>
              </a:spcBef>
            </a:pPr>
            <a:r>
              <a:rPr lang="en-US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510 SE Morrison Street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11, 2019</a:t>
            </a:r>
          </a:p>
          <a:p>
            <a:pPr>
              <a:spcBef>
                <a:spcPct val="0"/>
              </a:spcBef>
            </a:pPr>
            <a:endParaRPr lang="en-US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Presentation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FB5D6CCB-1BBF-4CCE-9412-A97D1911E5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55"/>
          <a:stretch/>
        </p:blipFill>
        <p:spPr bwMode="auto">
          <a:xfrm>
            <a:off x="6096000" y="1176792"/>
            <a:ext cx="1525251" cy="135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45B53F-C6D6-4055-8254-877D46410D2E}"/>
              </a:ext>
            </a:extLst>
          </p:cNvPr>
          <p:cNvSpPr txBox="1"/>
          <p:nvPr/>
        </p:nvSpPr>
        <p:spPr>
          <a:xfrm>
            <a:off x="6365591" y="2651480"/>
            <a:ext cx="4757628" cy="634876"/>
          </a:xfrm>
          <a:prstGeom prst="rect">
            <a:avLst/>
          </a:prstGeom>
          <a:solidFill>
            <a:srgbClr val="31B6B9"/>
          </a:solidFill>
        </p:spPr>
        <p:txBody>
          <a:bodyPr wrap="square" rtlCol="0">
            <a:no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Advice Request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A64391-2638-439E-B377-A4EFCFFBF295}"/>
              </a:ext>
            </a:extLst>
          </p:cNvPr>
          <p:cNvSpPr txBox="1"/>
          <p:nvPr/>
        </p:nvSpPr>
        <p:spPr>
          <a:xfrm>
            <a:off x="7748231" y="1025718"/>
            <a:ext cx="4198287" cy="14230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Portland </a:t>
            </a:r>
          </a:p>
          <a:p>
            <a:pPr>
              <a:spcBef>
                <a:spcPct val="0"/>
              </a:spcBef>
            </a:pPr>
            <a:r>
              <a:rPr lang="en-US" altLang="en-US" sz="32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 Landmarks Commission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F4AB22B5-1D2B-495B-904D-407135766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487" y="1439055"/>
            <a:ext cx="5003772" cy="413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6634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8565E3A-525E-4480-A5AF-A7CEB0DEED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179" y="81922"/>
            <a:ext cx="8886332" cy="666474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4DD68B0-7F9E-41E6-AFBF-A344FD0F93AD}"/>
              </a:ext>
            </a:extLst>
          </p:cNvPr>
          <p:cNvSpPr txBox="1">
            <a:spLocks/>
          </p:cNvSpPr>
          <p:nvPr/>
        </p:nvSpPr>
        <p:spPr>
          <a:xfrm>
            <a:off x="5870864" y="6008008"/>
            <a:ext cx="4645649" cy="738664"/>
          </a:xfrm>
          <a:prstGeom prst="rect">
            <a:avLst/>
          </a:prstGeom>
          <a:solidFill>
            <a:schemeClr val="bg1"/>
          </a:solidFill>
        </p:spPr>
        <p:txBody>
          <a:bodyPr vert="horz" lIns="274320" tIns="91440" rIns="274320" bIns="91440" rtlCol="0" anchor="b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Southwest Corner – Pour Sports Non-contributing Structure </a:t>
            </a:r>
          </a:p>
        </p:txBody>
      </p:sp>
    </p:spTree>
    <p:extLst>
      <p:ext uri="{BB962C8B-B14F-4D97-AF65-F5344CB8AC3E}">
        <p14:creationId xmlns:p14="http://schemas.microsoft.com/office/powerpoint/2010/main" val="974380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8565E3A-525E-4480-A5AF-A7CEB0DEED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179" y="81922"/>
            <a:ext cx="8886332" cy="666474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D68B0-7F9E-41E6-AFBF-A344FD0F93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6236" y="6276108"/>
            <a:ext cx="5300277" cy="470563"/>
          </a:xfrm>
        </p:spPr>
        <p:txBody>
          <a:bodyPr/>
          <a:lstStyle/>
          <a:p>
            <a:r>
              <a:rPr lang="en-US" dirty="0"/>
              <a:t>Looking East at the Site </a:t>
            </a:r>
            <a:r>
              <a:rPr lang="en-US"/>
              <a:t>from SE Grand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535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8565E3A-525E-4480-A5AF-A7CEB0DEED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179" y="81922"/>
            <a:ext cx="8886332" cy="666474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D68B0-7F9E-41E6-AFBF-A344FD0F93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23955" y="6224154"/>
            <a:ext cx="5892559" cy="522515"/>
          </a:xfrm>
        </p:spPr>
        <p:txBody>
          <a:bodyPr/>
          <a:lstStyle/>
          <a:p>
            <a:r>
              <a:rPr lang="en-US" dirty="0"/>
              <a:t>Existing Parking Access from SE </a:t>
            </a:r>
            <a:r>
              <a:rPr lang="en-US"/>
              <a:t>Grand Ave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093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8565E3A-525E-4480-A5AF-A7CEB0DEED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200" y="869374"/>
            <a:ext cx="6844144" cy="51331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D68B0-7F9E-41E6-AFBF-A344FD0F93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399" y="6376961"/>
            <a:ext cx="4218709" cy="462684"/>
          </a:xfrm>
        </p:spPr>
        <p:txBody>
          <a:bodyPr/>
          <a:lstStyle/>
          <a:p>
            <a:r>
              <a:rPr lang="en-US" dirty="0"/>
              <a:t> SE Grand Ave. Looking North </a:t>
            </a:r>
          </a:p>
        </p:txBody>
      </p:sp>
      <p:pic>
        <p:nvPicPr>
          <p:cNvPr id="5" name="Picture Placeholder 3">
            <a:extLst>
              <a:ext uri="{FF2B5EF4-FFF2-40B4-BE49-F238E27FC236}">
                <a16:creationId xmlns:a16="http://schemas.microsoft.com/office/drawing/2014/main" id="{48565E3A-525E-4480-A5AF-A7CEB0DEED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9121" y="865329"/>
            <a:ext cx="6848765" cy="513657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4DD68B0-7F9E-41E6-AFBF-A344FD0F93AD}"/>
              </a:ext>
            </a:extLst>
          </p:cNvPr>
          <p:cNvSpPr txBox="1">
            <a:spLocks/>
          </p:cNvSpPr>
          <p:nvPr/>
        </p:nvSpPr>
        <p:spPr>
          <a:xfrm>
            <a:off x="6534148" y="6376961"/>
            <a:ext cx="4218709" cy="462684"/>
          </a:xfrm>
          <a:prstGeom prst="rect">
            <a:avLst/>
          </a:prstGeom>
          <a:solidFill>
            <a:schemeClr val="bg1"/>
          </a:solidFill>
        </p:spPr>
        <p:txBody>
          <a:bodyPr vert="horz" lIns="274320" tIns="91440" rIns="274320" bIns="91440" rtlCol="0" anchor="b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SE Grand Ave. Looking South </a:t>
            </a:r>
          </a:p>
        </p:txBody>
      </p:sp>
    </p:spTree>
    <p:extLst>
      <p:ext uri="{BB962C8B-B14F-4D97-AF65-F5344CB8AC3E}">
        <p14:creationId xmlns:p14="http://schemas.microsoft.com/office/powerpoint/2010/main" val="484404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8565E3A-525E-4480-A5AF-A7CEB0DEED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179" y="81922"/>
            <a:ext cx="8886332" cy="666474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D68B0-7F9E-41E6-AFBF-A344FD0F93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95556" y="6276108"/>
            <a:ext cx="4520958" cy="470563"/>
          </a:xfrm>
        </p:spPr>
        <p:txBody>
          <a:bodyPr/>
          <a:lstStyle/>
          <a:p>
            <a:r>
              <a:rPr lang="en-US" dirty="0"/>
              <a:t>Looking West </a:t>
            </a:r>
            <a:r>
              <a:rPr lang="en-US"/>
              <a:t>toward Downtown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77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8565E3A-525E-4480-A5AF-A7CEB0DEED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179" y="81922"/>
            <a:ext cx="8886332" cy="666474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D68B0-7F9E-41E6-AFBF-A344FD0F93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95556" y="6276108"/>
            <a:ext cx="4520958" cy="470563"/>
          </a:xfrm>
        </p:spPr>
        <p:txBody>
          <a:bodyPr/>
          <a:lstStyle/>
          <a:p>
            <a:r>
              <a:rPr lang="en-US" dirty="0"/>
              <a:t>Looking West </a:t>
            </a:r>
            <a:r>
              <a:rPr lang="en-US"/>
              <a:t>toward Downtown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541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8565E3A-525E-4480-A5AF-A7CEB0DEED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179" y="81922"/>
            <a:ext cx="8886332" cy="666474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D68B0-7F9E-41E6-AFBF-A344FD0F93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0864" y="6008008"/>
            <a:ext cx="4645649" cy="738664"/>
          </a:xfrm>
        </p:spPr>
        <p:txBody>
          <a:bodyPr/>
          <a:lstStyle/>
          <a:p>
            <a:r>
              <a:rPr lang="en-US" dirty="0"/>
              <a:t>Looking East on SE Belmont St. </a:t>
            </a:r>
            <a:r>
              <a:rPr lang="en-US" dirty="0" err="1"/>
              <a:t>Modera</a:t>
            </a:r>
            <a:r>
              <a:rPr lang="en-US" dirty="0"/>
              <a:t>  Belmont Apartments </a:t>
            </a:r>
          </a:p>
        </p:txBody>
      </p:sp>
    </p:spTree>
    <p:extLst>
      <p:ext uri="{BB962C8B-B14F-4D97-AF65-F5344CB8AC3E}">
        <p14:creationId xmlns:p14="http://schemas.microsoft.com/office/powerpoint/2010/main" val="1707606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8565E3A-525E-4480-A5AF-A7CEB0DEED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179" y="81922"/>
            <a:ext cx="8886332" cy="666474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D68B0-7F9E-41E6-AFBF-A344FD0F93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0864" y="6008008"/>
            <a:ext cx="4645649" cy="738664"/>
          </a:xfrm>
        </p:spPr>
        <p:txBody>
          <a:bodyPr/>
          <a:lstStyle/>
          <a:p>
            <a:r>
              <a:rPr lang="en-US" dirty="0"/>
              <a:t>Looking East on SE Belmont St. South Edge of the Site </a:t>
            </a:r>
          </a:p>
        </p:txBody>
      </p:sp>
    </p:spTree>
    <p:extLst>
      <p:ext uri="{BB962C8B-B14F-4D97-AF65-F5344CB8AC3E}">
        <p14:creationId xmlns:p14="http://schemas.microsoft.com/office/powerpoint/2010/main" val="1623566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8565E3A-525E-4480-A5AF-A7CEB0DEED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179" y="81922"/>
            <a:ext cx="8886332" cy="666474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D68B0-7F9E-41E6-AFBF-A344FD0F93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27964" y="5985164"/>
            <a:ext cx="4988549" cy="761508"/>
          </a:xfrm>
        </p:spPr>
        <p:txBody>
          <a:bodyPr/>
          <a:lstStyle/>
          <a:p>
            <a:r>
              <a:rPr lang="en-US" dirty="0"/>
              <a:t>Looking East </a:t>
            </a:r>
            <a:r>
              <a:rPr lang="en-US"/>
              <a:t>on Belmont at </a:t>
            </a:r>
            <a:r>
              <a:rPr lang="en-US" dirty="0"/>
              <a:t>the Site &amp; </a:t>
            </a:r>
            <a:r>
              <a:rPr lang="en-US" dirty="0" err="1"/>
              <a:t>Modera</a:t>
            </a:r>
            <a:r>
              <a:rPr lang="en-US" dirty="0"/>
              <a:t> Belmont Apartments </a:t>
            </a:r>
          </a:p>
        </p:txBody>
      </p:sp>
    </p:spTree>
    <p:extLst>
      <p:ext uri="{BB962C8B-B14F-4D97-AF65-F5344CB8AC3E}">
        <p14:creationId xmlns:p14="http://schemas.microsoft.com/office/powerpoint/2010/main" val="1113180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8565E3A-525E-4480-A5AF-A7CEB0DEED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179" y="81922"/>
            <a:ext cx="8886332" cy="666474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D68B0-7F9E-41E6-AFBF-A344FD0F93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9464" y="5985164"/>
            <a:ext cx="4417049" cy="761508"/>
          </a:xfrm>
        </p:spPr>
        <p:txBody>
          <a:bodyPr/>
          <a:lstStyle/>
          <a:p>
            <a:r>
              <a:rPr lang="en-US" dirty="0"/>
              <a:t>Looking North at the Site From SE </a:t>
            </a:r>
            <a:r>
              <a:rPr lang="en-US"/>
              <a:t>Belmont St.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778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947289-8C70-4B85-BFFF-97BFFC38E9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31B6B9"/>
                </a:solidFill>
              </a:rPr>
              <a:t>Staff Introduction</a:t>
            </a:r>
          </a:p>
          <a:p>
            <a:endParaRPr lang="en-US" dirty="0"/>
          </a:p>
          <a:p>
            <a:r>
              <a:rPr lang="en-US" dirty="0"/>
              <a:t>Applicant Presentation</a:t>
            </a:r>
          </a:p>
          <a:p>
            <a:endParaRPr lang="en-US" dirty="0"/>
          </a:p>
          <a:p>
            <a:r>
              <a:rPr lang="en-US" dirty="0"/>
              <a:t>Staff Discussion Topics</a:t>
            </a:r>
          </a:p>
          <a:p>
            <a:endParaRPr lang="en-US" dirty="0"/>
          </a:p>
          <a:p>
            <a:r>
              <a:rPr lang="en-US" dirty="0"/>
              <a:t>Public Comments</a:t>
            </a:r>
          </a:p>
          <a:p>
            <a:endParaRPr lang="en-US" dirty="0"/>
          </a:p>
          <a:p>
            <a:r>
              <a:rPr lang="en-US" dirty="0"/>
              <a:t>Commission Conversation</a:t>
            </a:r>
          </a:p>
        </p:txBody>
      </p:sp>
    </p:spTree>
    <p:extLst>
      <p:ext uri="{BB962C8B-B14F-4D97-AF65-F5344CB8AC3E}">
        <p14:creationId xmlns:p14="http://schemas.microsoft.com/office/powerpoint/2010/main" val="3420527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8565E3A-525E-4480-A5AF-A7CEB0DEED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179" y="81922"/>
            <a:ext cx="8886332" cy="666474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D68B0-7F9E-41E6-AFBF-A344FD0F93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0864" y="6285007"/>
            <a:ext cx="4645649" cy="461665"/>
          </a:xfrm>
        </p:spPr>
        <p:txBody>
          <a:bodyPr/>
          <a:lstStyle/>
          <a:p>
            <a:r>
              <a:rPr lang="en-US" dirty="0"/>
              <a:t>SE Belmont St. &amp; Grand  Belmont </a:t>
            </a:r>
          </a:p>
        </p:txBody>
      </p:sp>
    </p:spTree>
    <p:extLst>
      <p:ext uri="{BB962C8B-B14F-4D97-AF65-F5344CB8AC3E}">
        <p14:creationId xmlns:p14="http://schemas.microsoft.com/office/powerpoint/2010/main" val="1333128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8565E3A-525E-4480-A5AF-A7CEB0DEED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179" y="81922"/>
            <a:ext cx="8886332" cy="666474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D68B0-7F9E-41E6-AFBF-A344FD0F93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40828" y="6265718"/>
            <a:ext cx="5975686" cy="480954"/>
          </a:xfrm>
        </p:spPr>
        <p:txBody>
          <a:bodyPr/>
          <a:lstStyle/>
          <a:p>
            <a:r>
              <a:rPr lang="en-US"/>
              <a:t>Existing Parking Access </a:t>
            </a:r>
            <a:r>
              <a:rPr lang="en-US" dirty="0"/>
              <a:t>from SE 6</a:t>
            </a:r>
            <a:r>
              <a:rPr lang="en-US" baseline="30000" dirty="0"/>
              <a:t>th</a:t>
            </a:r>
            <a:r>
              <a:rPr lang="en-US" dirty="0"/>
              <a:t> Avenue </a:t>
            </a:r>
          </a:p>
        </p:txBody>
      </p:sp>
    </p:spTree>
    <p:extLst>
      <p:ext uri="{BB962C8B-B14F-4D97-AF65-F5344CB8AC3E}">
        <p14:creationId xmlns:p14="http://schemas.microsoft.com/office/powerpoint/2010/main" val="2082480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8565E3A-525E-4480-A5AF-A7CEB0DEED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179" y="81922"/>
            <a:ext cx="8886332" cy="666474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D68B0-7F9E-41E6-AFBF-A344FD0F93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5164" y="6285007"/>
            <a:ext cx="4531349" cy="461665"/>
          </a:xfrm>
        </p:spPr>
        <p:txBody>
          <a:bodyPr/>
          <a:lstStyle/>
          <a:p>
            <a:r>
              <a:rPr lang="en-US" dirty="0"/>
              <a:t>Looking East on </a:t>
            </a:r>
            <a:r>
              <a:rPr lang="en-US"/>
              <a:t>SE Morrison St.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614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8565E3A-525E-4480-A5AF-A7CEB0DEED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179" y="81922"/>
            <a:ext cx="8886332" cy="666474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D68B0-7F9E-41E6-AFBF-A344FD0F93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46273" y="6285006"/>
            <a:ext cx="3970240" cy="461665"/>
          </a:xfrm>
        </p:spPr>
        <p:txBody>
          <a:bodyPr/>
          <a:lstStyle/>
          <a:p>
            <a:r>
              <a:rPr lang="en-US" dirty="0"/>
              <a:t>Looking North on SE Grand </a:t>
            </a:r>
          </a:p>
        </p:txBody>
      </p:sp>
    </p:spTree>
    <p:extLst>
      <p:ext uri="{BB962C8B-B14F-4D97-AF65-F5344CB8AC3E}">
        <p14:creationId xmlns:p14="http://schemas.microsoft.com/office/powerpoint/2010/main" val="2039167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8565E3A-525E-4480-A5AF-A7CEB0DEED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179" y="81922"/>
            <a:ext cx="8886332" cy="666474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D68B0-7F9E-41E6-AFBF-A344FD0F93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04709" y="6068290"/>
            <a:ext cx="4011804" cy="678381"/>
          </a:xfrm>
        </p:spPr>
        <p:txBody>
          <a:bodyPr/>
          <a:lstStyle/>
          <a:p>
            <a:r>
              <a:rPr lang="en-US" dirty="0"/>
              <a:t>Looking South on SE Grand  at the </a:t>
            </a:r>
            <a:r>
              <a:rPr lang="en-US"/>
              <a:t>Weatherly Building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844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947289-8C70-4B85-BFFF-97BFFC38E9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Staff Introduction</a:t>
            </a:r>
          </a:p>
          <a:p>
            <a:endParaRPr lang="en-US" dirty="0"/>
          </a:p>
          <a:p>
            <a:r>
              <a:rPr lang="en-US" dirty="0">
                <a:solidFill>
                  <a:srgbClr val="31B6B9"/>
                </a:solidFill>
              </a:rPr>
              <a:t>Applicant Presentation</a:t>
            </a:r>
          </a:p>
          <a:p>
            <a:endParaRPr lang="en-US" dirty="0"/>
          </a:p>
          <a:p>
            <a:r>
              <a:rPr lang="en-US" dirty="0"/>
              <a:t>Staff Discussion Topics</a:t>
            </a:r>
          </a:p>
          <a:p>
            <a:endParaRPr lang="en-US" dirty="0"/>
          </a:p>
          <a:p>
            <a:r>
              <a:rPr lang="en-US" dirty="0"/>
              <a:t>Public Comments</a:t>
            </a:r>
          </a:p>
          <a:p>
            <a:endParaRPr lang="en-US" dirty="0"/>
          </a:p>
          <a:p>
            <a:r>
              <a:rPr lang="en-US" dirty="0"/>
              <a:t>Commission Conversation</a:t>
            </a:r>
          </a:p>
        </p:txBody>
      </p:sp>
    </p:spTree>
    <p:extLst>
      <p:ext uri="{BB962C8B-B14F-4D97-AF65-F5344CB8AC3E}">
        <p14:creationId xmlns:p14="http://schemas.microsoft.com/office/powerpoint/2010/main" val="1610785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947289-8C70-4B85-BFFF-97BFFC38E9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Staff Introduction</a:t>
            </a:r>
          </a:p>
          <a:p>
            <a:endParaRPr lang="en-US" dirty="0"/>
          </a:p>
          <a:p>
            <a:r>
              <a:rPr lang="en-US" dirty="0"/>
              <a:t>Applicant Presentation</a:t>
            </a:r>
          </a:p>
          <a:p>
            <a:endParaRPr lang="en-US" dirty="0"/>
          </a:p>
          <a:p>
            <a:r>
              <a:rPr lang="en-US" dirty="0">
                <a:solidFill>
                  <a:srgbClr val="31B6B9"/>
                </a:solidFill>
              </a:rPr>
              <a:t>Staff Discussion Topics</a:t>
            </a:r>
          </a:p>
          <a:p>
            <a:endParaRPr lang="en-US" dirty="0"/>
          </a:p>
          <a:p>
            <a:r>
              <a:rPr lang="en-US" dirty="0"/>
              <a:t>Public Comments</a:t>
            </a:r>
          </a:p>
          <a:p>
            <a:endParaRPr lang="en-US" dirty="0"/>
          </a:p>
          <a:p>
            <a:r>
              <a:rPr lang="en-US" dirty="0"/>
              <a:t>Commission Conversation</a:t>
            </a:r>
          </a:p>
        </p:txBody>
      </p:sp>
    </p:spTree>
    <p:extLst>
      <p:ext uri="{BB962C8B-B14F-4D97-AF65-F5344CB8AC3E}">
        <p14:creationId xmlns:p14="http://schemas.microsoft.com/office/powerpoint/2010/main" val="22127873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520155-BC20-4BCC-9193-6AE4628968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5977" y="254833"/>
            <a:ext cx="6998120" cy="6473226"/>
          </a:xfrm>
        </p:spPr>
        <p:txBody>
          <a:bodyPr>
            <a:normAutofit/>
          </a:bodyPr>
          <a:lstStyle/>
          <a:p>
            <a:r>
              <a:rPr lang="en-US" dirty="0"/>
              <a:t>Macro Level</a:t>
            </a:r>
          </a:p>
          <a:p>
            <a:pPr marL="514350" indent="-514350">
              <a:buFont typeface="+mj-lt"/>
              <a:buAutoNum type="arabicPeriod"/>
            </a:pPr>
            <a:r>
              <a:rPr lang="en-US" b="0" dirty="0"/>
              <a:t>Compatibility of Design</a:t>
            </a:r>
          </a:p>
          <a:p>
            <a:pPr marL="914400" lvl="2" indent="-283464"/>
            <a:r>
              <a:rPr lang="en-US" dirty="0"/>
              <a:t>Siting and Building Orientation</a:t>
            </a:r>
            <a:endParaRPr lang="en-US" b="0" dirty="0"/>
          </a:p>
          <a:p>
            <a:pPr marL="914400" lvl="2" indent="-283464"/>
            <a:r>
              <a:rPr lang="en-US" dirty="0"/>
              <a:t>Height, Scale, Form, &amp; Proportion</a:t>
            </a:r>
          </a:p>
          <a:p>
            <a:pPr marL="914400" lvl="2" indent="-283464"/>
            <a:r>
              <a:rPr lang="en-US" dirty="0"/>
              <a:t>Architectural Character</a:t>
            </a:r>
          </a:p>
          <a:p>
            <a:pPr marL="914400" lvl="2" indent="-283464"/>
            <a:r>
              <a:rPr lang="en-US" b="0" dirty="0"/>
              <a:t>Parking &amp; Loading Location and Access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Mid Level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US" b="0" dirty="0"/>
              <a:t>Building Entrance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US" b="0" dirty="0"/>
              <a:t>Building Materials and Details</a:t>
            </a:r>
          </a:p>
          <a:p>
            <a:pPr marL="514350" indent="-514350">
              <a:buFont typeface="+mj-lt"/>
              <a:buAutoNum type="arabicPeriod" startAt="3"/>
            </a:pPr>
            <a:endParaRPr lang="en-US" dirty="0"/>
          </a:p>
          <a:p>
            <a:r>
              <a:rPr lang="en-US" dirty="0"/>
              <a:t>Micro Level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b="0" dirty="0"/>
              <a:t>Building Details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b="0" dirty="0" err="1"/>
              <a:t>Datums</a:t>
            </a:r>
            <a:endParaRPr lang="en-US" b="0" dirty="0"/>
          </a:p>
          <a:p>
            <a:pPr marL="514350" indent="-514350">
              <a:buFont typeface="+mj-lt"/>
              <a:buAutoNum type="arabicPeriod" startAt="5"/>
            </a:pPr>
            <a:r>
              <a:rPr lang="en-US" b="0" dirty="0"/>
              <a:t>Other Design Comments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3401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E6EE0C9-6477-41E1-ABE9-2986296660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082" y="1579993"/>
            <a:ext cx="7388077" cy="4789225"/>
          </a:xfr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9240C35-DAD8-4E63-B2B6-B713050A6460}"/>
              </a:ext>
            </a:extLst>
          </p:cNvPr>
          <p:cNvSpPr/>
          <p:nvPr/>
        </p:nvSpPr>
        <p:spPr>
          <a:xfrm>
            <a:off x="5458528" y="3823855"/>
            <a:ext cx="2843807" cy="278476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6D716-22AB-428E-B0A7-C03BE964E3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6317" y="469302"/>
            <a:ext cx="5548002" cy="1299537"/>
          </a:xfrm>
        </p:spPr>
        <p:txBody>
          <a:bodyPr>
            <a:normAutofit/>
          </a:bodyPr>
          <a:lstStyle/>
          <a:p>
            <a:r>
              <a:rPr lang="en-US" dirty="0"/>
              <a:t>Compatibility of Design: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/>
              <a:t>Siting &amp; Building Orientation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pic>
        <p:nvPicPr>
          <p:cNvPr id="10" name="Picture Placeholder 4">
            <a:extLst>
              <a:ext uri="{FF2B5EF4-FFF2-40B4-BE49-F238E27FC236}">
                <a16:creationId xmlns:a16="http://schemas.microsoft.com/office/drawing/2014/main" id="{DA80F7B7-5313-4426-846D-36E228C72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57" y="1415341"/>
            <a:ext cx="3924210" cy="533875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8B3CCD8-D78D-43D3-8368-6BB700EC493D}"/>
              </a:ext>
            </a:extLst>
          </p:cNvPr>
          <p:cNvSpPr/>
          <p:nvPr/>
        </p:nvSpPr>
        <p:spPr>
          <a:xfrm>
            <a:off x="10076519" y="4084716"/>
            <a:ext cx="1779508" cy="200316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2BABF7A6-44D3-4E2C-9558-9B9D10CCA4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84" y="7149"/>
            <a:ext cx="6392900" cy="213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648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E6EE0C9-6477-41E1-ABE9-2986296660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122" y="1527464"/>
            <a:ext cx="7722096" cy="4831772"/>
          </a:xfr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9240C35-DAD8-4E63-B2B6-B713050A6460}"/>
              </a:ext>
            </a:extLst>
          </p:cNvPr>
          <p:cNvSpPr/>
          <p:nvPr/>
        </p:nvSpPr>
        <p:spPr>
          <a:xfrm>
            <a:off x="5933209" y="4842164"/>
            <a:ext cx="2119746" cy="131964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6D716-22AB-428E-B0A7-C03BE964E3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1327" y="469302"/>
            <a:ext cx="5548002" cy="1299537"/>
          </a:xfrm>
        </p:spPr>
        <p:txBody>
          <a:bodyPr>
            <a:normAutofit/>
          </a:bodyPr>
          <a:lstStyle/>
          <a:p>
            <a:r>
              <a:rPr lang="en-US" dirty="0"/>
              <a:t>Compatibility of Design: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/>
              <a:t>Siting &amp; Building Orientation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pic>
        <p:nvPicPr>
          <p:cNvPr id="10" name="Picture Placeholder 4">
            <a:extLst>
              <a:ext uri="{FF2B5EF4-FFF2-40B4-BE49-F238E27FC236}">
                <a16:creationId xmlns:a16="http://schemas.microsoft.com/office/drawing/2014/main" id="{DA80F7B7-5313-4426-846D-36E228C72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57" y="1415341"/>
            <a:ext cx="3924210" cy="533875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8B3CCD8-D78D-43D3-8368-6BB700EC493D}"/>
              </a:ext>
            </a:extLst>
          </p:cNvPr>
          <p:cNvSpPr/>
          <p:nvPr/>
        </p:nvSpPr>
        <p:spPr>
          <a:xfrm>
            <a:off x="10076519" y="4084716"/>
            <a:ext cx="1779508" cy="200316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1C9F934A-5218-4D83-BF31-F5E13B8367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407" y="7148"/>
            <a:ext cx="6617177" cy="221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74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BA20CC-CD1A-4995-BD0E-52B9D82B25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76528" y="570926"/>
            <a:ext cx="3147782" cy="55750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Height:</a:t>
            </a:r>
          </a:p>
          <a:p>
            <a:r>
              <a:rPr lang="en-US" dirty="0"/>
              <a:t>160’ </a:t>
            </a:r>
            <a:r>
              <a:rPr lang="en-US" b="0" dirty="0"/>
              <a:t>max base w/minor projections</a:t>
            </a:r>
          </a:p>
          <a:p>
            <a:r>
              <a:rPr lang="en-US" b="0" dirty="0"/>
              <a:t>Not eligible to bonus height</a:t>
            </a:r>
          </a:p>
          <a:p>
            <a:r>
              <a:rPr lang="en-US" i="1" dirty="0"/>
              <a:t>160’ proposed </a:t>
            </a:r>
            <a:r>
              <a:rPr lang="en-US" b="0" i="1" dirty="0"/>
              <a:t>w/ minor projections (4’ parapet, 16’ elevator, 10’ mechanical equipment)</a:t>
            </a:r>
          </a:p>
          <a:p>
            <a:endParaRPr lang="en-US" dirty="0"/>
          </a:p>
          <a:p>
            <a:r>
              <a:rPr lang="en-US" dirty="0"/>
              <a:t>Floor Area Ratio:</a:t>
            </a:r>
          </a:p>
          <a:p>
            <a:r>
              <a:rPr lang="en-US" dirty="0"/>
              <a:t>9:1 base</a:t>
            </a:r>
            <a:r>
              <a:rPr lang="en-US" b="0" dirty="0"/>
              <a:t>, 3:1 bonus with bonus or transfer</a:t>
            </a:r>
          </a:p>
          <a:p>
            <a:r>
              <a:rPr lang="en-US" i="1" dirty="0"/>
              <a:t>Scheme A: 6.5:1 proposed</a:t>
            </a:r>
          </a:p>
          <a:p>
            <a:r>
              <a:rPr lang="en-US" i="1" dirty="0"/>
              <a:t>Scheme B: 7.53:1 proposed</a:t>
            </a:r>
          </a:p>
          <a:p>
            <a:endParaRPr lang="en-US" dirty="0"/>
          </a:p>
          <a:p>
            <a:r>
              <a:rPr lang="en-US" dirty="0"/>
              <a:t>Site Challenges: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Historic District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(2) Type A Loading Spaces required and proposed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Vehicular Access to Pedestrian Alley from Grand Avenue prohibited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3.5’ Dedication on SE Belmont taken into consideration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No Modifications or Adjustments requested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5024E-7A0C-4AE2-B933-E1735DCB0B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74045" y="592022"/>
            <a:ext cx="3324520" cy="5964871"/>
          </a:xfrm>
        </p:spPr>
        <p:txBody>
          <a:bodyPr>
            <a:normAutofit/>
          </a:bodyPr>
          <a:lstStyle/>
          <a:p>
            <a:r>
              <a:rPr lang="en-US" dirty="0"/>
              <a:t>Location:</a:t>
            </a:r>
          </a:p>
          <a:p>
            <a:r>
              <a:rPr lang="en-US" b="0" dirty="0"/>
              <a:t>Central City Plan District</a:t>
            </a:r>
          </a:p>
          <a:p>
            <a:r>
              <a:rPr lang="en-US" b="0" dirty="0"/>
              <a:t>Central Eastside </a:t>
            </a:r>
            <a:r>
              <a:rPr lang="en-US" b="0" dirty="0" err="1"/>
              <a:t>Subdistrict</a:t>
            </a:r>
            <a:endParaRPr lang="en-US" b="0" dirty="0"/>
          </a:p>
          <a:p>
            <a:endParaRPr lang="en-US" b="0" dirty="0"/>
          </a:p>
          <a:p>
            <a:r>
              <a:rPr lang="en-US" dirty="0"/>
              <a:t>Base Zone:</a:t>
            </a:r>
          </a:p>
          <a:p>
            <a:r>
              <a:rPr lang="en-US" b="0" dirty="0" err="1"/>
              <a:t>EXd</a:t>
            </a:r>
            <a:r>
              <a:rPr lang="en-US" b="0" dirty="0"/>
              <a:t>, Central Employment Design and Historic Resource Protection Overlays</a:t>
            </a:r>
          </a:p>
          <a:p>
            <a:endParaRPr lang="en-US" b="0" dirty="0"/>
          </a:p>
          <a:p>
            <a:r>
              <a:rPr lang="en-US" dirty="0"/>
              <a:t>Approval Criteria: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Central City Fundamental Design Guidelines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Adopted Design Guidelines East Portland/Grand Avenue Historic Design Zone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762606-D4BA-4115-BB4D-44D9F70442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Zoning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E11A462-1094-4306-A84F-E45544D957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08" y="598923"/>
            <a:ext cx="4152021" cy="451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454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6D716-22AB-428E-B0A7-C03BE964E3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6377" y="469302"/>
            <a:ext cx="5548002" cy="1299537"/>
          </a:xfrm>
        </p:spPr>
        <p:txBody>
          <a:bodyPr>
            <a:normAutofit/>
          </a:bodyPr>
          <a:lstStyle/>
          <a:p>
            <a:r>
              <a:rPr lang="en-US" dirty="0"/>
              <a:t>Compatibility of Design: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/>
              <a:t>Height, Scale, Form &amp; Proportion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pic>
        <p:nvPicPr>
          <p:cNvPr id="10" name="Picture Placeholder 4">
            <a:extLst>
              <a:ext uri="{FF2B5EF4-FFF2-40B4-BE49-F238E27FC236}">
                <a16:creationId xmlns:a16="http://schemas.microsoft.com/office/drawing/2014/main" id="{DA80F7B7-5313-4426-846D-36E228C72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8" y="1579199"/>
            <a:ext cx="5548002" cy="4356905"/>
          </a:xfrm>
          <a:prstGeom prst="rect">
            <a:avLst/>
          </a:prstGeom>
        </p:spPr>
      </p:pic>
      <p:pic>
        <p:nvPicPr>
          <p:cNvPr id="12" name="Picture Placeholder 4">
            <a:extLst>
              <a:ext uri="{FF2B5EF4-FFF2-40B4-BE49-F238E27FC236}">
                <a16:creationId xmlns:a16="http://schemas.microsoft.com/office/drawing/2014/main" id="{5EFA42D4-4176-4107-A402-EBBADB20E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434" y="1579200"/>
            <a:ext cx="6225271" cy="435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771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6D716-22AB-428E-B0A7-C03BE964E3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6377" y="469302"/>
            <a:ext cx="5548002" cy="1299537"/>
          </a:xfrm>
        </p:spPr>
        <p:txBody>
          <a:bodyPr>
            <a:normAutofit/>
          </a:bodyPr>
          <a:lstStyle/>
          <a:p>
            <a:r>
              <a:rPr lang="en-US" dirty="0"/>
              <a:t>Compatibility of Design: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/>
              <a:t>Height, Scale, Form &amp; Proportion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pic>
        <p:nvPicPr>
          <p:cNvPr id="10" name="Picture Placeholder 4">
            <a:extLst>
              <a:ext uri="{FF2B5EF4-FFF2-40B4-BE49-F238E27FC236}">
                <a16:creationId xmlns:a16="http://schemas.microsoft.com/office/drawing/2014/main" id="{DA80F7B7-5313-4426-846D-36E228C72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8" y="1933213"/>
            <a:ext cx="5548002" cy="364887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8B3CCD8-D78D-43D3-8368-6BB700EC493D}"/>
              </a:ext>
            </a:extLst>
          </p:cNvPr>
          <p:cNvSpPr/>
          <p:nvPr/>
        </p:nvSpPr>
        <p:spPr>
          <a:xfrm>
            <a:off x="1853785" y="1889615"/>
            <a:ext cx="1779508" cy="41064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Placeholder 4">
            <a:extLst>
              <a:ext uri="{FF2B5EF4-FFF2-40B4-BE49-F238E27FC236}">
                <a16:creationId xmlns:a16="http://schemas.microsoft.com/office/drawing/2014/main" id="{5EFA42D4-4176-4107-A402-EBBADB20E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379" y="1889614"/>
            <a:ext cx="5807831" cy="371914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9240C35-DAD8-4E63-B2B6-B713050A6460}"/>
              </a:ext>
            </a:extLst>
          </p:cNvPr>
          <p:cNvSpPr/>
          <p:nvPr/>
        </p:nvSpPr>
        <p:spPr>
          <a:xfrm>
            <a:off x="689548" y="1768840"/>
            <a:ext cx="4542019" cy="1828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1045F-9BD0-4266-B01E-760ACE849507}"/>
              </a:ext>
            </a:extLst>
          </p:cNvPr>
          <p:cNvSpPr/>
          <p:nvPr/>
        </p:nvSpPr>
        <p:spPr>
          <a:xfrm>
            <a:off x="6697284" y="1675151"/>
            <a:ext cx="4542019" cy="1828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EDA1732-AE4A-40F6-AEA8-8832A55D5885}"/>
              </a:ext>
            </a:extLst>
          </p:cNvPr>
          <p:cNvSpPr/>
          <p:nvPr/>
        </p:nvSpPr>
        <p:spPr>
          <a:xfrm>
            <a:off x="8347025" y="1768839"/>
            <a:ext cx="1779508" cy="41064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2727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6D716-22AB-428E-B0A7-C03BE964E3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6377" y="469302"/>
            <a:ext cx="5548002" cy="1299537"/>
          </a:xfrm>
        </p:spPr>
        <p:txBody>
          <a:bodyPr>
            <a:normAutofit/>
          </a:bodyPr>
          <a:lstStyle/>
          <a:p>
            <a:r>
              <a:rPr lang="en-US" dirty="0"/>
              <a:t>Compatibility of Design: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/>
              <a:t>Architectural Character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pic>
        <p:nvPicPr>
          <p:cNvPr id="10" name="Picture Placeholder 4">
            <a:extLst>
              <a:ext uri="{FF2B5EF4-FFF2-40B4-BE49-F238E27FC236}">
                <a16:creationId xmlns:a16="http://schemas.microsoft.com/office/drawing/2014/main" id="{DA80F7B7-5313-4426-846D-36E228C72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572" y="3237402"/>
            <a:ext cx="5548002" cy="3199049"/>
          </a:xfrm>
          <a:prstGeom prst="rect">
            <a:avLst/>
          </a:prstGeom>
        </p:spPr>
      </p:pic>
      <p:pic>
        <p:nvPicPr>
          <p:cNvPr id="13" name="Picture Placeholder 4">
            <a:extLst>
              <a:ext uri="{FF2B5EF4-FFF2-40B4-BE49-F238E27FC236}">
                <a16:creationId xmlns:a16="http://schemas.microsoft.com/office/drawing/2014/main" id="{FCDD9648-20E0-45DE-9644-EEE6B7564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6" y="1599069"/>
            <a:ext cx="6225271" cy="4356904"/>
          </a:xfrm>
          <a:prstGeom prst="rect">
            <a:avLst/>
          </a:prstGeom>
        </p:spPr>
      </p:pic>
      <p:pic>
        <p:nvPicPr>
          <p:cNvPr id="14" name="Picture Placeholder 4">
            <a:extLst>
              <a:ext uri="{FF2B5EF4-FFF2-40B4-BE49-F238E27FC236}">
                <a16:creationId xmlns:a16="http://schemas.microsoft.com/office/drawing/2014/main" id="{FD3FA0BC-66A0-49D3-8875-2370B9272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222" y="22138"/>
            <a:ext cx="5382241" cy="291322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9240C35-DAD8-4E63-B2B6-B713050A6460}"/>
              </a:ext>
            </a:extLst>
          </p:cNvPr>
          <p:cNvSpPr/>
          <p:nvPr/>
        </p:nvSpPr>
        <p:spPr>
          <a:xfrm>
            <a:off x="1982556" y="4411738"/>
            <a:ext cx="2878112" cy="13548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52080D1-0F3F-461B-80A7-DB66ABC8BE7C}"/>
              </a:ext>
            </a:extLst>
          </p:cNvPr>
          <p:cNvSpPr/>
          <p:nvPr/>
        </p:nvSpPr>
        <p:spPr>
          <a:xfrm>
            <a:off x="2233534" y="1657639"/>
            <a:ext cx="2510572" cy="256471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6983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6D716-22AB-428E-B0A7-C03BE964E3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6377" y="456421"/>
            <a:ext cx="5548002" cy="1333741"/>
          </a:xfrm>
        </p:spPr>
        <p:txBody>
          <a:bodyPr>
            <a:normAutofit/>
          </a:bodyPr>
          <a:lstStyle/>
          <a:p>
            <a:r>
              <a:rPr lang="en-US" dirty="0"/>
              <a:t>Compatibility of Design: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/>
              <a:t>Parking, Loading versus Pedestrian  Alley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pic>
        <p:nvPicPr>
          <p:cNvPr id="10" name="Picture Placeholder 4">
            <a:extLst>
              <a:ext uri="{FF2B5EF4-FFF2-40B4-BE49-F238E27FC236}">
                <a16:creationId xmlns:a16="http://schemas.microsoft.com/office/drawing/2014/main" id="{DA80F7B7-5313-4426-846D-36E228C72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379" y="3474750"/>
            <a:ext cx="6018195" cy="3361154"/>
          </a:xfrm>
          <a:prstGeom prst="rect">
            <a:avLst/>
          </a:prstGeom>
        </p:spPr>
      </p:pic>
      <p:pic>
        <p:nvPicPr>
          <p:cNvPr id="13" name="Picture Placeholder 4">
            <a:extLst>
              <a:ext uri="{FF2B5EF4-FFF2-40B4-BE49-F238E27FC236}">
                <a16:creationId xmlns:a16="http://schemas.microsoft.com/office/drawing/2014/main" id="{FCDD9648-20E0-45DE-9644-EEE6B7564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42" y="1678755"/>
            <a:ext cx="5402762" cy="505767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9240C35-DAD8-4E63-B2B6-B713050A6460}"/>
              </a:ext>
            </a:extLst>
          </p:cNvPr>
          <p:cNvSpPr/>
          <p:nvPr/>
        </p:nvSpPr>
        <p:spPr>
          <a:xfrm>
            <a:off x="681453" y="3158280"/>
            <a:ext cx="1139252" cy="104931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585431A-9E10-41D2-8AD3-563291A75293}"/>
              </a:ext>
            </a:extLst>
          </p:cNvPr>
          <p:cNvSpPr/>
          <p:nvPr/>
        </p:nvSpPr>
        <p:spPr>
          <a:xfrm>
            <a:off x="4439589" y="3158280"/>
            <a:ext cx="1139252" cy="162268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FA286A-E7F4-4D82-9F38-9792935558D2}"/>
              </a:ext>
            </a:extLst>
          </p:cNvPr>
          <p:cNvSpPr/>
          <p:nvPr/>
        </p:nvSpPr>
        <p:spPr>
          <a:xfrm>
            <a:off x="2563318" y="3474750"/>
            <a:ext cx="1736708" cy="182634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Placeholder 4">
            <a:extLst>
              <a:ext uri="{FF2B5EF4-FFF2-40B4-BE49-F238E27FC236}">
                <a16:creationId xmlns:a16="http://schemas.microsoft.com/office/drawing/2014/main" id="{BC7D70CC-B3A7-4789-8F32-0EB3F996D5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87" y="36575"/>
            <a:ext cx="4969072" cy="345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366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6D716-22AB-428E-B0A7-C03BE964E3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6377" y="469302"/>
            <a:ext cx="5548002" cy="1299537"/>
          </a:xfrm>
        </p:spPr>
        <p:txBody>
          <a:bodyPr>
            <a:normAutofit/>
          </a:bodyPr>
          <a:lstStyle/>
          <a:p>
            <a:r>
              <a:rPr lang="en-US" dirty="0"/>
              <a:t>Mid Level Issues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/>
              <a:t>Building Entrance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pic>
        <p:nvPicPr>
          <p:cNvPr id="14" name="Picture Placeholder 4">
            <a:extLst>
              <a:ext uri="{FF2B5EF4-FFF2-40B4-BE49-F238E27FC236}">
                <a16:creationId xmlns:a16="http://schemas.microsoft.com/office/drawing/2014/main" id="{10D49B25-C957-46CC-A193-38BE2C91F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758" y="1383595"/>
            <a:ext cx="5402762" cy="5057676"/>
          </a:xfrm>
          <a:prstGeom prst="rect">
            <a:avLst/>
          </a:prstGeom>
        </p:spPr>
      </p:pic>
      <p:pic>
        <p:nvPicPr>
          <p:cNvPr id="13" name="Picture Placeholder 4">
            <a:extLst>
              <a:ext uri="{FF2B5EF4-FFF2-40B4-BE49-F238E27FC236}">
                <a16:creationId xmlns:a16="http://schemas.microsoft.com/office/drawing/2014/main" id="{FCDD9648-20E0-45DE-9644-EEE6B7564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42" y="1500519"/>
            <a:ext cx="5402762" cy="444886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9240C35-DAD8-4E63-B2B6-B713050A6460}"/>
              </a:ext>
            </a:extLst>
          </p:cNvPr>
          <p:cNvSpPr/>
          <p:nvPr/>
        </p:nvSpPr>
        <p:spPr>
          <a:xfrm>
            <a:off x="6639335" y="3429000"/>
            <a:ext cx="1139252" cy="104931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15A30F8-D029-4068-A1A4-CBED6EFD3D7C}"/>
              </a:ext>
            </a:extLst>
          </p:cNvPr>
          <p:cNvSpPr/>
          <p:nvPr/>
        </p:nvSpPr>
        <p:spPr>
          <a:xfrm>
            <a:off x="2233534" y="4478313"/>
            <a:ext cx="1543987" cy="166016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0244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6D716-22AB-428E-B0A7-C03BE964E3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6377" y="469302"/>
            <a:ext cx="5548002" cy="1299537"/>
          </a:xfrm>
        </p:spPr>
        <p:txBody>
          <a:bodyPr>
            <a:normAutofit/>
          </a:bodyPr>
          <a:lstStyle/>
          <a:p>
            <a:r>
              <a:rPr lang="en-US" dirty="0"/>
              <a:t>Mid Level Issues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/>
              <a:t>Materials, Colors, and Textures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pic>
        <p:nvPicPr>
          <p:cNvPr id="14" name="Picture Placeholder 4">
            <a:extLst>
              <a:ext uri="{FF2B5EF4-FFF2-40B4-BE49-F238E27FC236}">
                <a16:creationId xmlns:a16="http://schemas.microsoft.com/office/drawing/2014/main" id="{10D49B25-C957-46CC-A193-38BE2C91F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6" y="1733144"/>
            <a:ext cx="6563924" cy="4126110"/>
          </a:xfrm>
          <a:prstGeom prst="rect">
            <a:avLst/>
          </a:prstGeom>
        </p:spPr>
      </p:pic>
      <p:pic>
        <p:nvPicPr>
          <p:cNvPr id="13" name="Picture Placeholder 4">
            <a:extLst>
              <a:ext uri="{FF2B5EF4-FFF2-40B4-BE49-F238E27FC236}">
                <a16:creationId xmlns:a16="http://schemas.microsoft.com/office/drawing/2014/main" id="{FCDD9648-20E0-45DE-9644-EEE6B7564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141" y="3905676"/>
            <a:ext cx="4827087" cy="2842741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15A30F8-D029-4068-A1A4-CBED6EFD3D7C}"/>
              </a:ext>
            </a:extLst>
          </p:cNvPr>
          <p:cNvSpPr/>
          <p:nvPr/>
        </p:nvSpPr>
        <p:spPr>
          <a:xfrm>
            <a:off x="6831714" y="5327046"/>
            <a:ext cx="779489" cy="73451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E272F0D7-5042-405C-B9B7-95DC5D51BA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931" y="311063"/>
            <a:ext cx="3657506" cy="359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654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6D716-22AB-428E-B0A7-C03BE964E3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6377" y="469302"/>
            <a:ext cx="4205525" cy="1299537"/>
          </a:xfrm>
        </p:spPr>
        <p:txBody>
          <a:bodyPr>
            <a:normAutofit/>
          </a:bodyPr>
          <a:lstStyle/>
          <a:p>
            <a:r>
              <a:rPr lang="en-US" dirty="0"/>
              <a:t>Micro Level Issues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/>
              <a:t>Building Details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pic>
        <p:nvPicPr>
          <p:cNvPr id="14" name="Picture Placeholder 4">
            <a:extLst>
              <a:ext uri="{FF2B5EF4-FFF2-40B4-BE49-F238E27FC236}">
                <a16:creationId xmlns:a16="http://schemas.microsoft.com/office/drawing/2014/main" id="{10D49B25-C957-46CC-A193-38BE2C91F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900" y="1002974"/>
            <a:ext cx="5506191" cy="5352855"/>
          </a:xfrm>
          <a:prstGeom prst="rect">
            <a:avLst/>
          </a:prstGeom>
        </p:spPr>
      </p:pic>
      <p:pic>
        <p:nvPicPr>
          <p:cNvPr id="13" name="Picture Placeholder 4">
            <a:extLst>
              <a:ext uri="{FF2B5EF4-FFF2-40B4-BE49-F238E27FC236}">
                <a16:creationId xmlns:a16="http://schemas.microsoft.com/office/drawing/2014/main" id="{FCDD9648-20E0-45DE-9644-EEE6B7564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0" y="2189829"/>
            <a:ext cx="5718404" cy="325612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15A30F8-D029-4068-A1A4-CBED6EFD3D7C}"/>
              </a:ext>
            </a:extLst>
          </p:cNvPr>
          <p:cNvSpPr/>
          <p:nvPr/>
        </p:nvSpPr>
        <p:spPr>
          <a:xfrm>
            <a:off x="7929796" y="2694482"/>
            <a:ext cx="1079293" cy="11729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6D3B055-236A-49A8-BFB0-B7705892C0C2}"/>
              </a:ext>
            </a:extLst>
          </p:cNvPr>
          <p:cNvSpPr/>
          <p:nvPr/>
        </p:nvSpPr>
        <p:spPr>
          <a:xfrm>
            <a:off x="1794678" y="2908093"/>
            <a:ext cx="3991524" cy="249476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6401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947289-8C70-4B85-BFFF-97BFFC38E9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Staff Introduction</a:t>
            </a:r>
          </a:p>
          <a:p>
            <a:endParaRPr lang="en-US" dirty="0"/>
          </a:p>
          <a:p>
            <a:r>
              <a:rPr lang="en-US" dirty="0"/>
              <a:t>Applicant Presentation</a:t>
            </a:r>
          </a:p>
          <a:p>
            <a:endParaRPr lang="en-US" dirty="0"/>
          </a:p>
          <a:p>
            <a:r>
              <a:rPr lang="en-US" dirty="0"/>
              <a:t>Staff Discussion Topics</a:t>
            </a:r>
          </a:p>
          <a:p>
            <a:endParaRPr lang="en-US" dirty="0"/>
          </a:p>
          <a:p>
            <a:r>
              <a:rPr lang="en-US" dirty="0">
                <a:solidFill>
                  <a:srgbClr val="31B6B9"/>
                </a:solidFill>
              </a:rPr>
              <a:t>Public Comments</a:t>
            </a:r>
          </a:p>
          <a:p>
            <a:endParaRPr lang="en-US" dirty="0"/>
          </a:p>
          <a:p>
            <a:r>
              <a:rPr lang="en-US" dirty="0"/>
              <a:t>Commission Conversation</a:t>
            </a:r>
          </a:p>
        </p:txBody>
      </p:sp>
    </p:spTree>
    <p:extLst>
      <p:ext uri="{BB962C8B-B14F-4D97-AF65-F5344CB8AC3E}">
        <p14:creationId xmlns:p14="http://schemas.microsoft.com/office/powerpoint/2010/main" val="7866251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947289-8C70-4B85-BFFF-97BFFC38E9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Staff Introduction</a:t>
            </a:r>
          </a:p>
          <a:p>
            <a:endParaRPr lang="en-US" dirty="0"/>
          </a:p>
          <a:p>
            <a:r>
              <a:rPr lang="en-US" dirty="0"/>
              <a:t>Applicant Presentation</a:t>
            </a:r>
          </a:p>
          <a:p>
            <a:endParaRPr lang="en-US" dirty="0"/>
          </a:p>
          <a:p>
            <a:r>
              <a:rPr lang="en-US" dirty="0"/>
              <a:t>Staff Discussion Topics</a:t>
            </a:r>
          </a:p>
          <a:p>
            <a:endParaRPr lang="en-US" dirty="0"/>
          </a:p>
          <a:p>
            <a:r>
              <a:rPr lang="en-US" dirty="0"/>
              <a:t>Public Comments</a:t>
            </a:r>
          </a:p>
          <a:p>
            <a:endParaRPr lang="en-US" dirty="0"/>
          </a:p>
          <a:p>
            <a:r>
              <a:rPr lang="en-US" dirty="0">
                <a:solidFill>
                  <a:srgbClr val="31B6B9"/>
                </a:solidFill>
              </a:rPr>
              <a:t>Commission Conversation</a:t>
            </a:r>
          </a:p>
        </p:txBody>
      </p:sp>
    </p:spTree>
    <p:extLst>
      <p:ext uri="{BB962C8B-B14F-4D97-AF65-F5344CB8AC3E}">
        <p14:creationId xmlns:p14="http://schemas.microsoft.com/office/powerpoint/2010/main" val="9616549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8565E3A-525E-4480-A5AF-A7CEB0DEED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542" y="214313"/>
            <a:ext cx="8734916" cy="642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23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8565E3A-525E-4480-A5AF-A7CEB0DEED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68" y="81922"/>
            <a:ext cx="7973754" cy="6664750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10B9B06C-1145-44BA-A716-EDAAF2BF40FF}"/>
              </a:ext>
            </a:extLst>
          </p:cNvPr>
          <p:cNvSpPr/>
          <p:nvPr/>
        </p:nvSpPr>
        <p:spPr>
          <a:xfrm rot="4935687">
            <a:off x="7133270" y="3383545"/>
            <a:ext cx="213960" cy="50665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4DD68B0-7F9E-41E6-AFBF-A344FD0F93AD}"/>
              </a:ext>
            </a:extLst>
          </p:cNvPr>
          <p:cNvSpPr txBox="1">
            <a:spLocks/>
          </p:cNvSpPr>
          <p:nvPr/>
        </p:nvSpPr>
        <p:spPr>
          <a:xfrm>
            <a:off x="4215422" y="6386923"/>
            <a:ext cx="5953813" cy="46166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274320" tIns="91440" rIns="274320" bIns="91440" rtlCol="0" anchor="b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East Portland/Grand Avenue Historic District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BE0CB8F-BB53-4048-8B68-2B07A54907C1}"/>
              </a:ext>
            </a:extLst>
          </p:cNvPr>
          <p:cNvCxnSpPr>
            <a:cxnSpLocks/>
          </p:cNvCxnSpPr>
          <p:nvPr/>
        </p:nvCxnSpPr>
        <p:spPr>
          <a:xfrm flipH="1">
            <a:off x="6496594" y="659567"/>
            <a:ext cx="743656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50E507F-0538-4717-8A97-608EF29B0B69}"/>
              </a:ext>
            </a:extLst>
          </p:cNvPr>
          <p:cNvCxnSpPr/>
          <p:nvPr/>
        </p:nvCxnSpPr>
        <p:spPr>
          <a:xfrm>
            <a:off x="6479177" y="661851"/>
            <a:ext cx="0" cy="748938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B42CDC0-2C21-4E81-B029-0164772D363B}"/>
              </a:ext>
            </a:extLst>
          </p:cNvPr>
          <p:cNvCxnSpPr/>
          <p:nvPr/>
        </p:nvCxnSpPr>
        <p:spPr>
          <a:xfrm>
            <a:off x="6496594" y="1419497"/>
            <a:ext cx="113212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6B335F2-2B8A-4CA8-8C31-812B088D6EAE}"/>
              </a:ext>
            </a:extLst>
          </p:cNvPr>
          <p:cNvCxnSpPr/>
          <p:nvPr/>
        </p:nvCxnSpPr>
        <p:spPr>
          <a:xfrm flipH="1">
            <a:off x="6557554" y="1410789"/>
            <a:ext cx="60960" cy="1596979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E31ACD3-3E5D-4077-8717-B5FEC25A3984}"/>
              </a:ext>
            </a:extLst>
          </p:cNvPr>
          <p:cNvCxnSpPr/>
          <p:nvPr/>
        </p:nvCxnSpPr>
        <p:spPr>
          <a:xfrm flipH="1">
            <a:off x="6431279" y="3025400"/>
            <a:ext cx="130629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7C7AC6E-9024-4ADD-A80E-4060680D30E2}"/>
              </a:ext>
            </a:extLst>
          </p:cNvPr>
          <p:cNvCxnSpPr/>
          <p:nvPr/>
        </p:nvCxnSpPr>
        <p:spPr>
          <a:xfrm>
            <a:off x="6425389" y="3025185"/>
            <a:ext cx="0" cy="318906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2F5C6C-9303-44F3-A03C-BA5E8AB54DDD}"/>
              </a:ext>
            </a:extLst>
          </p:cNvPr>
          <p:cNvCxnSpPr>
            <a:cxnSpLocks/>
          </p:cNvCxnSpPr>
          <p:nvPr/>
        </p:nvCxnSpPr>
        <p:spPr>
          <a:xfrm>
            <a:off x="6425389" y="3344091"/>
            <a:ext cx="136519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D7A7D34-BC7C-4BA9-9AD8-0ECFF98A654C}"/>
              </a:ext>
            </a:extLst>
          </p:cNvPr>
          <p:cNvCxnSpPr/>
          <p:nvPr/>
        </p:nvCxnSpPr>
        <p:spPr>
          <a:xfrm flipH="1">
            <a:off x="6496594" y="3326674"/>
            <a:ext cx="60960" cy="1898469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1141688-F411-49B3-BCB0-E445311BD19D}"/>
              </a:ext>
            </a:extLst>
          </p:cNvPr>
          <p:cNvCxnSpPr/>
          <p:nvPr/>
        </p:nvCxnSpPr>
        <p:spPr>
          <a:xfrm>
            <a:off x="6496594" y="5225143"/>
            <a:ext cx="653143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CDAD084-AF62-4DF9-A598-67926F1C7201}"/>
              </a:ext>
            </a:extLst>
          </p:cNvPr>
          <p:cNvCxnSpPr/>
          <p:nvPr/>
        </p:nvCxnSpPr>
        <p:spPr>
          <a:xfrm flipV="1">
            <a:off x="7158446" y="3429000"/>
            <a:ext cx="0" cy="1796143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3F04737-4766-484B-A20E-CAE5C5A40182}"/>
              </a:ext>
            </a:extLst>
          </p:cNvPr>
          <p:cNvCxnSpPr/>
          <p:nvPr/>
        </p:nvCxnSpPr>
        <p:spPr>
          <a:xfrm>
            <a:off x="7149737" y="3429000"/>
            <a:ext cx="461554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CA73E43-58E5-4454-987C-47F6A574312E}"/>
              </a:ext>
            </a:extLst>
          </p:cNvPr>
          <p:cNvCxnSpPr/>
          <p:nvPr/>
        </p:nvCxnSpPr>
        <p:spPr>
          <a:xfrm flipV="1">
            <a:off x="7611291" y="2795451"/>
            <a:ext cx="0" cy="633549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9021AD8-B01C-4F93-B7DF-73BBD99982B1}"/>
              </a:ext>
            </a:extLst>
          </p:cNvPr>
          <p:cNvCxnSpPr/>
          <p:nvPr/>
        </p:nvCxnSpPr>
        <p:spPr>
          <a:xfrm flipH="1">
            <a:off x="7240250" y="2795451"/>
            <a:ext cx="371041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D50D421-5450-42D4-A0A3-B03E03B3E7C7}"/>
              </a:ext>
            </a:extLst>
          </p:cNvPr>
          <p:cNvCxnSpPr/>
          <p:nvPr/>
        </p:nvCxnSpPr>
        <p:spPr>
          <a:xfrm flipV="1">
            <a:off x="7240250" y="2621280"/>
            <a:ext cx="0" cy="174171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022381D-8BED-41E6-8293-C7867E0BEF2B}"/>
              </a:ext>
            </a:extLst>
          </p:cNvPr>
          <p:cNvCxnSpPr>
            <a:cxnSpLocks/>
          </p:cNvCxnSpPr>
          <p:nvPr/>
        </p:nvCxnSpPr>
        <p:spPr>
          <a:xfrm flipH="1">
            <a:off x="7076141" y="2621280"/>
            <a:ext cx="164110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28DC0D6-6ECC-46C9-9852-CC84B99A7BF0}"/>
              </a:ext>
            </a:extLst>
          </p:cNvPr>
          <p:cNvCxnSpPr>
            <a:cxnSpLocks/>
          </p:cNvCxnSpPr>
          <p:nvPr/>
        </p:nvCxnSpPr>
        <p:spPr>
          <a:xfrm flipV="1">
            <a:off x="7076141" y="1419497"/>
            <a:ext cx="0" cy="1201783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5F76BB8-845D-45D7-8894-470241EE3EBC}"/>
              </a:ext>
            </a:extLst>
          </p:cNvPr>
          <p:cNvCxnSpPr>
            <a:cxnSpLocks/>
          </p:cNvCxnSpPr>
          <p:nvPr/>
        </p:nvCxnSpPr>
        <p:spPr>
          <a:xfrm>
            <a:off x="7240250" y="659567"/>
            <a:ext cx="0" cy="75993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7D92C00-E3F2-453C-9856-1C9738AC2FD5}"/>
              </a:ext>
            </a:extLst>
          </p:cNvPr>
          <p:cNvCxnSpPr>
            <a:cxnSpLocks/>
          </p:cNvCxnSpPr>
          <p:nvPr/>
        </p:nvCxnSpPr>
        <p:spPr>
          <a:xfrm>
            <a:off x="7076141" y="1410789"/>
            <a:ext cx="164109" cy="8708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716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8565E3A-525E-4480-A5AF-A7CEB0DEED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14" y="81922"/>
            <a:ext cx="10268464" cy="66647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D68B0-7F9E-41E6-AFBF-A344FD0F93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07297" y="6115987"/>
            <a:ext cx="4686106" cy="504000"/>
          </a:xfrm>
        </p:spPr>
        <p:txBody>
          <a:bodyPr/>
          <a:lstStyle/>
          <a:p>
            <a:r>
              <a:rPr lang="en-US" dirty="0"/>
              <a:t>View of Site: Bridgehead Location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10B9B06C-1145-44BA-A716-EDAAF2BF40FF}"/>
              </a:ext>
            </a:extLst>
          </p:cNvPr>
          <p:cNvSpPr/>
          <p:nvPr/>
        </p:nvSpPr>
        <p:spPr>
          <a:xfrm>
            <a:off x="6307297" y="1392383"/>
            <a:ext cx="382388" cy="110143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90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8565E3A-525E-4480-A5AF-A7CEB0DEED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30" y="81922"/>
            <a:ext cx="9757832" cy="6664750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10B9B06C-1145-44BA-A716-EDAAF2BF40FF}"/>
              </a:ext>
            </a:extLst>
          </p:cNvPr>
          <p:cNvSpPr/>
          <p:nvPr/>
        </p:nvSpPr>
        <p:spPr>
          <a:xfrm>
            <a:off x="6073346" y="1808018"/>
            <a:ext cx="382388" cy="12351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191FB73-64E0-4F92-A790-31358C22C94F}"/>
              </a:ext>
            </a:extLst>
          </p:cNvPr>
          <p:cNvSpPr txBox="1">
            <a:spLocks/>
          </p:cNvSpPr>
          <p:nvPr/>
        </p:nvSpPr>
        <p:spPr>
          <a:xfrm>
            <a:off x="6307297" y="6115987"/>
            <a:ext cx="4686106" cy="504000"/>
          </a:xfrm>
          <a:prstGeom prst="rect">
            <a:avLst/>
          </a:prstGeom>
          <a:solidFill>
            <a:schemeClr val="bg1"/>
          </a:solidFill>
        </p:spPr>
        <p:txBody>
          <a:bodyPr vert="horz" lIns="274320" tIns="91440" rIns="274320" bIns="91440" rtlCol="0" anchor="b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View of Site: Bridgehead 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076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8565E3A-525E-4480-A5AF-A7CEB0DEED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99" y="81922"/>
            <a:ext cx="5235209" cy="66647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D68B0-7F9E-41E6-AFBF-A344FD0F93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38658" y="6078683"/>
            <a:ext cx="4156185" cy="769905"/>
          </a:xfrm>
        </p:spPr>
        <p:txBody>
          <a:bodyPr/>
          <a:lstStyle/>
          <a:p>
            <a:r>
              <a:rPr lang="en-US" dirty="0"/>
              <a:t>East Portland/Grand Avenue Historic District </a:t>
            </a:r>
          </a:p>
        </p:txBody>
      </p:sp>
      <p:pic>
        <p:nvPicPr>
          <p:cNvPr id="6" name="Picture Placeholder 3">
            <a:extLst>
              <a:ext uri="{FF2B5EF4-FFF2-40B4-BE49-F238E27FC236}">
                <a16:creationId xmlns:a16="http://schemas.microsoft.com/office/drawing/2014/main" id="{48565E3A-525E-4480-A5AF-A7CEB0DEE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790" y="99410"/>
            <a:ext cx="6312284" cy="2002844"/>
          </a:xfrm>
          <a:prstGeom prst="rect">
            <a:avLst/>
          </a:prstGeom>
        </p:spPr>
      </p:pic>
      <p:pic>
        <p:nvPicPr>
          <p:cNvPr id="7" name="Picture Placeholder 3">
            <a:extLst>
              <a:ext uri="{FF2B5EF4-FFF2-40B4-BE49-F238E27FC236}">
                <a16:creationId xmlns:a16="http://schemas.microsoft.com/office/drawing/2014/main" id="{48565E3A-525E-4480-A5AF-A7CEB0DEE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356" y="2119744"/>
            <a:ext cx="4230908" cy="2037823"/>
          </a:xfrm>
          <a:prstGeom prst="rect">
            <a:avLst/>
          </a:prstGeom>
        </p:spPr>
      </p:pic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48565E3A-525E-4480-A5AF-A7CEB0DEED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790" y="4186316"/>
            <a:ext cx="6312284" cy="1980324"/>
          </a:xfrm>
          <a:prstGeom prst="rect">
            <a:avLst/>
          </a:prstGeom>
        </p:spPr>
      </p:pic>
      <p:pic>
        <p:nvPicPr>
          <p:cNvPr id="9" name="Picture Placeholder 3">
            <a:extLst>
              <a:ext uri="{FF2B5EF4-FFF2-40B4-BE49-F238E27FC236}">
                <a16:creationId xmlns:a16="http://schemas.microsoft.com/office/drawing/2014/main" id="{48565E3A-525E-4480-A5AF-A7CEB0DEED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790" y="2134118"/>
            <a:ext cx="2066934" cy="203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32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8565E3A-525E-4480-A5AF-A7CEB0DEED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179" y="81922"/>
            <a:ext cx="8886333" cy="66647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D68B0-7F9E-41E6-AFBF-A344FD0F93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78683" y="6026727"/>
            <a:ext cx="4437830" cy="719945"/>
          </a:xfrm>
        </p:spPr>
        <p:txBody>
          <a:bodyPr/>
          <a:lstStyle/>
          <a:p>
            <a:r>
              <a:rPr lang="en-US" dirty="0"/>
              <a:t>Looking North on Grand Ave Grand </a:t>
            </a:r>
            <a:r>
              <a:rPr lang="en-US"/>
              <a:t>Belmont &amp; the Weatherly </a:t>
            </a:r>
            <a:endParaRPr lang="en-US" dirty="0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10B9B06C-1145-44BA-A716-EDAAF2BF40FF}"/>
              </a:ext>
            </a:extLst>
          </p:cNvPr>
          <p:cNvSpPr/>
          <p:nvPr/>
        </p:nvSpPr>
        <p:spPr>
          <a:xfrm>
            <a:off x="4478496" y="987137"/>
            <a:ext cx="382388" cy="125588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5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8565E3A-525E-4480-A5AF-A7CEB0DEED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179" y="81922"/>
            <a:ext cx="8886333" cy="666474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D68B0-7F9E-41E6-AFBF-A344FD0F93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0864" y="6244936"/>
            <a:ext cx="4645649" cy="501736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/>
              <a:t>Site &amp; the Weatherly Building </a:t>
            </a:r>
            <a:endParaRPr lang="en-US" dirty="0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10B9B06C-1145-44BA-A716-EDAAF2BF40FF}"/>
              </a:ext>
            </a:extLst>
          </p:cNvPr>
          <p:cNvSpPr/>
          <p:nvPr/>
        </p:nvSpPr>
        <p:spPr>
          <a:xfrm>
            <a:off x="5316884" y="1278083"/>
            <a:ext cx="382388" cy="171308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48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118B497-46C9-4FA4-980D-7F70823793C8}" vid="{16BBB80B-A5DF-405F-A5FD-7AE72A992E3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DAR Presentation Template_HR</Template>
  <TotalTime>1798</TotalTime>
  <Words>494</Words>
  <Application>Microsoft Office PowerPoint</Application>
  <PresentationFormat>Widescreen</PresentationFormat>
  <Paragraphs>138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Monroe, Staci</dc:creator>
  <cp:lastModifiedBy>Rahali, Meriam</cp:lastModifiedBy>
  <cp:revision>142</cp:revision>
  <cp:lastPrinted>2019-02-11T20:29:17Z</cp:lastPrinted>
  <dcterms:created xsi:type="dcterms:W3CDTF">2018-11-30T17:03:57Z</dcterms:created>
  <dcterms:modified xsi:type="dcterms:W3CDTF">2019-02-11T20:36:12Z</dcterms:modified>
  <cp:contentStatus/>
</cp:coreProperties>
</file>