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sldIdLst>
    <p:sldId id="258" r:id="rId2"/>
    <p:sldId id="256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50" d="100"/>
          <a:sy n="50" d="100"/>
        </p:scale>
        <p:origin x="36" y="13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3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6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1135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25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2690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77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66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1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5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29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1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5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2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4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9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3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A043E-5D20-47C3-8476-6022AF7AEC1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A51522-4B36-4184-85BA-0EBEBFF3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8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  <p:sldLayoutId id="2147483881" r:id="rId14"/>
    <p:sldLayoutId id="2147483882" r:id="rId15"/>
    <p:sldLayoutId id="21474838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305992" y="812899"/>
            <a:ext cx="1134245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solidFill>
                  <a:srgbClr val="3F3F3F"/>
                </a:solidFill>
                <a:latin typeface="Trebuchet MS" panose="020B0603020202020204" pitchFamily="34" charset="0"/>
              </a:rPr>
              <a:t>Susie </a:t>
            </a:r>
            <a:r>
              <a:rPr lang="en-US" sz="3600" b="1" dirty="0" err="1" smtClean="0">
                <a:solidFill>
                  <a:srgbClr val="3F3F3F"/>
                </a:solidFill>
                <a:latin typeface="Trebuchet MS" panose="020B0603020202020204" pitchFamily="34" charset="0"/>
              </a:rPr>
              <a:t>Lashene</a:t>
            </a:r>
            <a:endParaRPr lang="en-US" dirty="0" smtClean="0"/>
          </a:p>
          <a:p>
            <a:r>
              <a:rPr lang="en-US" sz="2000" dirty="0" smtClean="0">
                <a:solidFill>
                  <a:srgbClr val="3F3F3F"/>
                </a:solidFill>
                <a:latin typeface="Trebuchet MS" panose="020B0603020202020204" pitchFamily="34" charset="0"/>
              </a:rPr>
              <a:t>Portland </a:t>
            </a:r>
            <a:r>
              <a:rPr lang="en-US" sz="2000" dirty="0">
                <a:solidFill>
                  <a:srgbClr val="3F3F3F"/>
                </a:solidFill>
                <a:latin typeface="Trebuchet MS" panose="020B0603020202020204" pitchFamily="34" charset="0"/>
              </a:rPr>
              <a:t>Community College Foundation Board President </a:t>
            </a:r>
            <a:r>
              <a:rPr lang="en-US" sz="2000" b="1" dirty="0">
                <a:solidFill>
                  <a:srgbClr val="3F3F3F"/>
                </a:solidFill>
                <a:latin typeface="Trebuchet MS" panose="020B0603020202020204" pitchFamily="34" charset="0"/>
              </a:rPr>
              <a:t/>
            </a:r>
            <a:br>
              <a:rPr lang="en-US" sz="2000" b="1" dirty="0">
                <a:solidFill>
                  <a:srgbClr val="3F3F3F"/>
                </a:solidFill>
                <a:latin typeface="Trebuchet MS" panose="020B0603020202020204" pitchFamily="34" charset="0"/>
              </a:rPr>
            </a:br>
            <a:endParaRPr lang="en-US" dirty="0"/>
          </a:p>
          <a:p>
            <a:r>
              <a:rPr lang="en-US" sz="3600" b="1" dirty="0" smtClean="0">
                <a:solidFill>
                  <a:srgbClr val="3F3F3F"/>
                </a:solidFill>
                <a:latin typeface="Trebuchet MS" panose="020B0603020202020204" pitchFamily="34" charset="0"/>
              </a:rPr>
              <a:t>Kelly Love</a:t>
            </a:r>
            <a:r>
              <a:rPr lang="en-US" sz="2000" dirty="0">
                <a:solidFill>
                  <a:srgbClr val="3F3F3F"/>
                </a:solidFill>
                <a:latin typeface="Trebuchet MS" panose="020B0603020202020204" pitchFamily="34" charset="0"/>
              </a:rPr>
              <a:t/>
            </a:r>
            <a:br>
              <a:rPr lang="en-US" sz="2000" dirty="0">
                <a:solidFill>
                  <a:srgbClr val="3F3F3F"/>
                </a:solidFill>
                <a:latin typeface="Trebuchet MS" panose="020B0603020202020204" pitchFamily="34" charset="0"/>
              </a:rPr>
            </a:br>
            <a:r>
              <a:rPr lang="en-US" sz="2000" dirty="0">
                <a:solidFill>
                  <a:srgbClr val="3F3F3F"/>
                </a:solidFill>
                <a:latin typeface="Trebuchet MS" panose="020B0603020202020204" pitchFamily="34" charset="0"/>
              </a:rPr>
              <a:t>Future Connect Program </a:t>
            </a:r>
            <a:r>
              <a:rPr lang="en-US" sz="2000" dirty="0" smtClean="0">
                <a:solidFill>
                  <a:srgbClr val="3F3F3F"/>
                </a:solidFill>
                <a:latin typeface="Trebuchet MS" panose="020B0603020202020204" pitchFamily="34" charset="0"/>
              </a:rPr>
              <a:t>Manager</a:t>
            </a:r>
          </a:p>
          <a:p>
            <a:endParaRPr lang="en-US" sz="2000" b="1" dirty="0">
              <a:solidFill>
                <a:srgbClr val="3F3F3F"/>
              </a:solidFill>
              <a:latin typeface="Trebuchet MS" panose="020B0603020202020204" pitchFamily="34" charset="0"/>
            </a:endParaRPr>
          </a:p>
          <a:p>
            <a:r>
              <a:rPr lang="en-US" sz="3600" b="1" dirty="0" smtClean="0">
                <a:solidFill>
                  <a:srgbClr val="3F3F3F"/>
                </a:solidFill>
                <a:latin typeface="Trebuchet MS" panose="020B0603020202020204" pitchFamily="34" charset="0"/>
              </a:rPr>
              <a:t>Margarita Hernandez Trujillo</a:t>
            </a:r>
          </a:p>
          <a:p>
            <a:r>
              <a:rPr lang="en-US" sz="2000" dirty="0" smtClean="0">
                <a:solidFill>
                  <a:srgbClr val="3F3F3F"/>
                </a:solidFill>
                <a:latin typeface="Trebuchet MS" panose="020B0603020202020204" pitchFamily="34" charset="0"/>
              </a:rPr>
              <a:t>Future Connect Transfer Specialist</a:t>
            </a:r>
            <a:r>
              <a:rPr lang="en-US" sz="2000" b="1" dirty="0">
                <a:solidFill>
                  <a:srgbClr val="3F3F3F"/>
                </a:solidFill>
                <a:latin typeface="Trebuchet MS" panose="020B0603020202020204" pitchFamily="34" charset="0"/>
              </a:rPr>
              <a:t/>
            </a:r>
            <a:br>
              <a:rPr lang="en-US" sz="2000" b="1" dirty="0">
                <a:solidFill>
                  <a:srgbClr val="3F3F3F"/>
                </a:solidFill>
                <a:latin typeface="Trebuchet MS" panose="020B0603020202020204" pitchFamily="34" charset="0"/>
              </a:rPr>
            </a:br>
            <a:r>
              <a:rPr lang="en-US" sz="2000" b="1" dirty="0">
                <a:solidFill>
                  <a:srgbClr val="3F3F3F"/>
                </a:solidFill>
                <a:latin typeface="Trebuchet MS" panose="020B0603020202020204" pitchFamily="34" charset="0"/>
              </a:rPr>
              <a:t/>
            </a:r>
            <a:br>
              <a:rPr lang="en-US" sz="2000" b="1" dirty="0">
                <a:solidFill>
                  <a:srgbClr val="3F3F3F"/>
                </a:solidFill>
                <a:latin typeface="Trebuchet MS" panose="020B0603020202020204" pitchFamily="34" charset="0"/>
              </a:rPr>
            </a:br>
            <a:r>
              <a:rPr lang="en-US" sz="3600" b="1" dirty="0" smtClean="0">
                <a:solidFill>
                  <a:srgbClr val="3F3F3F"/>
                </a:solidFill>
                <a:latin typeface="Trebuchet MS" panose="020B0603020202020204" pitchFamily="34" charset="0"/>
              </a:rPr>
              <a:t>Rachel Hartford</a:t>
            </a:r>
            <a:endParaRPr lang="en-US" dirty="0"/>
          </a:p>
          <a:p>
            <a:r>
              <a:rPr lang="en-US" sz="2000" dirty="0">
                <a:solidFill>
                  <a:srgbClr val="3F3F3F"/>
                </a:solidFill>
                <a:latin typeface="Trebuchet MS" panose="020B0603020202020204" pitchFamily="34" charset="0"/>
              </a:rPr>
              <a:t>Future Connect Graduate, </a:t>
            </a:r>
            <a:r>
              <a:rPr lang="en-US" sz="2000" dirty="0" smtClean="0">
                <a:solidFill>
                  <a:srgbClr val="3F3F3F"/>
                </a:solidFill>
                <a:latin typeface="Trebuchet MS" panose="020B0603020202020204" pitchFamily="34" charset="0"/>
              </a:rPr>
              <a:t>2015 </a:t>
            </a:r>
            <a:r>
              <a:rPr lang="en-US" sz="2000" dirty="0">
                <a:solidFill>
                  <a:srgbClr val="3F3F3F"/>
                </a:solidFill>
                <a:latin typeface="Trebuchet MS" panose="020B0603020202020204" pitchFamily="34" charset="0"/>
              </a:rPr>
              <a:t>Future Connect Cohort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55032" y="418491"/>
            <a:ext cx="79664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FUTURE CONNECT – UPDATE CITY OF PORTLAND </a:t>
            </a:r>
            <a:r>
              <a:rPr lang="en-US" sz="20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2018 -19</a:t>
            </a:r>
            <a:endParaRPr lang="en-US" sz="2000" b="1" dirty="0">
              <a:solidFill>
                <a:schemeClr val="accent1"/>
              </a:solidFill>
            </a:endParaRPr>
          </a:p>
          <a:p>
            <a:r>
              <a:rPr lang="en-US" sz="2000" b="1" dirty="0">
                <a:solidFill>
                  <a:schemeClr val="accent1"/>
                </a:solidFill>
              </a:rPr>
              <a:t/>
            </a:r>
            <a:br>
              <a:rPr lang="en-US" sz="2000" b="1" dirty="0">
                <a:solidFill>
                  <a:schemeClr val="accent1"/>
                </a:solidFill>
              </a:rPr>
            </a:br>
            <a:endParaRPr lang="en-US" sz="2000" b="1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Image result for future connect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589" y="4900210"/>
            <a:ext cx="1951482" cy="121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portland Community College Foundation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958" y="3188686"/>
            <a:ext cx="2473032" cy="96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portland Community College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958" y="1686592"/>
            <a:ext cx="2288055" cy="701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11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3378752" y="78199"/>
            <a:ext cx="8166559" cy="6946372"/>
          </a:xfrm>
          <a:prstGeom prst="ellipse">
            <a:avLst/>
          </a:prstGeom>
          <a:gradFill flip="none" rotWithShape="1">
            <a:gsLst>
              <a:gs pos="26000">
                <a:schemeClr val="accent6">
                  <a:lumMod val="5000"/>
                  <a:lumOff val="95000"/>
                </a:schemeClr>
              </a:gs>
              <a:gs pos="73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63500" cap="rnd" cmpd="thickThin" algn="ctr">
            <a:solidFill>
              <a:srgbClr val="ECECEC">
                <a:alpha val="53000"/>
              </a:srgbClr>
            </a:solidFill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3"/>
          <p:cNvSpPr>
            <a:spLocks noChangeArrowheads="1"/>
          </p:cNvSpPr>
          <p:nvPr/>
        </p:nvSpPr>
        <p:spPr bwMode="auto">
          <a:xfrm>
            <a:off x="3734679" y="778213"/>
            <a:ext cx="7349722" cy="6129988"/>
          </a:xfrm>
          <a:prstGeom prst="ellipse">
            <a:avLst/>
          </a:prstGeom>
          <a:gradFill flip="none" rotWithShape="1">
            <a:gsLst>
              <a:gs pos="26000">
                <a:schemeClr val="accent6">
                  <a:lumMod val="5000"/>
                  <a:lumOff val="95000"/>
                </a:schemeClr>
              </a:gs>
              <a:gs pos="73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63500" cap="rnd" cmpd="thickThin" algn="ctr">
            <a:solidFill>
              <a:srgbClr val="ECECEC">
                <a:alpha val="53000"/>
              </a:srgbClr>
            </a:solidFill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4099065" y="1517515"/>
            <a:ext cx="6480659" cy="5641324"/>
          </a:xfrm>
          <a:prstGeom prst="ellipse">
            <a:avLst/>
          </a:prstGeom>
          <a:gradFill flip="none" rotWithShape="1">
            <a:gsLst>
              <a:gs pos="26000">
                <a:schemeClr val="accent6">
                  <a:lumMod val="5000"/>
                  <a:lumOff val="95000"/>
                </a:schemeClr>
              </a:gs>
              <a:gs pos="73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63500" cap="rnd" cmpd="thickThin" algn="ctr">
            <a:solidFill>
              <a:srgbClr val="ECECEC">
                <a:alpha val="53000"/>
              </a:srgbClr>
            </a:solidFill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4755085" y="2679922"/>
            <a:ext cx="5462617" cy="4278706"/>
          </a:xfrm>
          <a:prstGeom prst="ellipse">
            <a:avLst/>
          </a:prstGeom>
          <a:gradFill flip="none" rotWithShape="1">
            <a:gsLst>
              <a:gs pos="26000">
                <a:schemeClr val="accent6">
                  <a:lumMod val="5000"/>
                  <a:lumOff val="95000"/>
                </a:schemeClr>
              </a:gs>
              <a:gs pos="73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63500" cap="rnd" cmpd="thickThin" algn="ctr">
            <a:solidFill>
              <a:srgbClr val="ECECEC">
                <a:alpha val="53000"/>
              </a:srgbClr>
            </a:solidFill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5235435" y="3871554"/>
            <a:ext cx="4469153" cy="3034005"/>
          </a:xfrm>
          <a:prstGeom prst="ellipse">
            <a:avLst/>
          </a:prstGeom>
          <a:gradFill flip="none" rotWithShape="1">
            <a:gsLst>
              <a:gs pos="26000">
                <a:schemeClr val="accent6">
                  <a:lumMod val="5000"/>
                  <a:lumOff val="95000"/>
                </a:schemeClr>
              </a:gs>
              <a:gs pos="73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63500" cap="rnd" cmpd="thickThin" algn="ctr">
            <a:solidFill>
              <a:srgbClr val="ECECEC">
                <a:alpha val="53000"/>
              </a:srgbClr>
            </a:solidFill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5540294" y="4610911"/>
            <a:ext cx="3814501" cy="2285408"/>
          </a:xfrm>
          <a:prstGeom prst="ellipse">
            <a:avLst/>
          </a:prstGeom>
          <a:gradFill flip="none" rotWithShape="1">
            <a:gsLst>
              <a:gs pos="26000">
                <a:schemeClr val="accent6">
                  <a:lumMod val="5000"/>
                  <a:lumOff val="95000"/>
                </a:schemeClr>
              </a:gs>
              <a:gs pos="73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63500" cap="rnd" cmpd="thickThin" algn="ctr">
            <a:solidFill>
              <a:srgbClr val="ECECEC">
                <a:alpha val="53000"/>
              </a:srgbClr>
            </a:solidFill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167342" y="14541"/>
            <a:ext cx="4605338" cy="120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4475A1"/>
                </a:solidFill>
                <a:effectLst/>
                <a:latin typeface="Calibri" panose="020F0502020204030204" pitchFamily="34" charset="0"/>
              </a:rPr>
              <a:t>5137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" panose="020F0502020204030204" pitchFamily="34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" panose="020F0502020204030204" pitchFamily="34" charset="0"/>
              </a:rPr>
              <a:t>high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" panose="020F0502020204030204" pitchFamily="34" charset="0"/>
              </a:rPr>
              <a:t>school students received information about college through Future Connect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569486" y="999879"/>
            <a:ext cx="3833813" cy="78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4475A1"/>
                </a:solidFill>
                <a:effectLst/>
                <a:latin typeface="Calibri" panose="020F0502020204030204" pitchFamily="34" charset="0"/>
              </a:rPr>
              <a:t>1070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students applied for Future Connect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393539" y="1800213"/>
            <a:ext cx="6205538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4475A1"/>
                </a:solidFill>
                <a:effectLst/>
                <a:latin typeface="Calibri" panose="020F0502020204030204" pitchFamily="34" charset="0"/>
              </a:rPr>
              <a:t>506</a:t>
            </a: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altLang="en-US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waitlisted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students supported via Summer Connect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workshops</a:t>
            </a:r>
            <a:r>
              <a:rPr kumimoji="0" lang="en-US" altLang="en-U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text-based advising and enrollment coaching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694667" y="2944712"/>
            <a:ext cx="3761382" cy="103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4475A1"/>
                </a:solidFill>
                <a:effectLst/>
                <a:latin typeface="Calibri" panose="020F0502020204030204" pitchFamily="34" charset="0"/>
              </a:rPr>
              <a:t>345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students receive wrap around coaching, scholarship, and classes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5780146" y="3831944"/>
            <a:ext cx="3587669" cy="130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4475A1"/>
                </a:solidFill>
                <a:effectLst/>
                <a:latin typeface="Calibri" panose="020F0502020204030204" pitchFamily="34" charset="0"/>
              </a:rPr>
              <a:t>215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students received transfer coaching to attend universities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5758611" y="4934839"/>
            <a:ext cx="363073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4475A1"/>
                </a:solidFill>
                <a:effectLst/>
                <a:latin typeface="Calibri" panose="020F0502020204030204" pitchFamily="34" charset="0"/>
              </a:rPr>
              <a:t>115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students received internship support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6243676" y="5720740"/>
            <a:ext cx="2406700" cy="1286348"/>
          </a:xfrm>
          <a:prstGeom prst="ellipse">
            <a:avLst/>
          </a:prstGeom>
          <a:gradFill flip="none" rotWithShape="1">
            <a:gsLst>
              <a:gs pos="26000">
                <a:schemeClr val="accent6">
                  <a:lumMod val="5000"/>
                  <a:lumOff val="95000"/>
                </a:schemeClr>
              </a:gs>
              <a:gs pos="73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63500" cap="rnd" cmpd="thickThin" algn="ctr">
            <a:solidFill>
              <a:srgbClr val="ECECEC">
                <a:alpha val="53000"/>
              </a:srgbClr>
            </a:solidFill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6527443" y="6126421"/>
            <a:ext cx="1937731" cy="10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4475A1"/>
                </a:solidFill>
                <a:effectLst/>
                <a:latin typeface="Calibri" panose="020F0502020204030204" pitchFamily="34" charset="0"/>
              </a:rPr>
              <a:t>40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emergency supports given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40" name="Picture 16" descr="Image result for FUTURE CONNECT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44" y="1487474"/>
            <a:ext cx="1428750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46388" y="2539835"/>
            <a:ext cx="6096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900" dirty="0">
              <a:solidFill>
                <a:srgbClr val="000000"/>
              </a:solidFill>
              <a:latin typeface="Helvetica 55 Roman"/>
            </a:endParaRPr>
          </a:p>
          <a:p>
            <a:r>
              <a:rPr lang="en-US" sz="900" dirty="0">
                <a:solidFill>
                  <a:srgbClr val="000000"/>
                </a:solidFill>
                <a:latin typeface="Helvetica 55 Roman"/>
              </a:rPr>
              <a:t> </a:t>
            </a:r>
            <a:r>
              <a:rPr lang="en-US" b="1" dirty="0">
                <a:solidFill>
                  <a:srgbClr val="0088A5"/>
                </a:solidFill>
                <a:latin typeface="Helvetica 55 Roman"/>
              </a:rPr>
              <a:t>2018-19 </a:t>
            </a:r>
            <a:r>
              <a:rPr lang="en-US" b="1" dirty="0" smtClean="0">
                <a:solidFill>
                  <a:srgbClr val="0088A5"/>
                </a:solidFill>
                <a:latin typeface="Helvetica 55 Roman"/>
              </a:rPr>
              <a:t/>
            </a:r>
            <a:br>
              <a:rPr lang="en-US" b="1" dirty="0" smtClean="0">
                <a:solidFill>
                  <a:srgbClr val="0088A5"/>
                </a:solidFill>
                <a:latin typeface="Helvetica 55 Roman"/>
              </a:rPr>
            </a:br>
            <a:r>
              <a:rPr lang="en-US" b="1" dirty="0" smtClean="0">
                <a:solidFill>
                  <a:srgbClr val="0088A5"/>
                </a:solidFill>
                <a:latin typeface="Helvetica 55 Roman"/>
              </a:rPr>
              <a:t>Future </a:t>
            </a:r>
            <a:r>
              <a:rPr lang="en-US" b="1" dirty="0">
                <a:solidFill>
                  <a:srgbClr val="0088A5"/>
                </a:solidFill>
                <a:latin typeface="Helvetica 55 Roman"/>
              </a:rPr>
              <a:t>Connect </a:t>
            </a:r>
            <a:endParaRPr lang="en-US" b="1" dirty="0" smtClean="0">
              <a:solidFill>
                <a:srgbClr val="0088A5"/>
              </a:solidFill>
              <a:latin typeface="Helvetica 55 Roman"/>
            </a:endParaRPr>
          </a:p>
          <a:p>
            <a:r>
              <a:rPr lang="en-US" b="1" dirty="0" smtClean="0">
                <a:solidFill>
                  <a:srgbClr val="0088A5"/>
                </a:solidFill>
                <a:latin typeface="Helvetica 55 Roman"/>
              </a:rPr>
              <a:t>New </a:t>
            </a:r>
            <a:r>
              <a:rPr lang="en-US" b="1" dirty="0">
                <a:solidFill>
                  <a:srgbClr val="0088A5"/>
                </a:solidFill>
                <a:latin typeface="Helvetica 55 Roman"/>
              </a:rPr>
              <a:t>Student Outcomes 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755085" y="2677868"/>
            <a:ext cx="5517324" cy="4525220"/>
          </a:xfrm>
          <a:prstGeom prst="ellipse">
            <a:avLst/>
          </a:prstGeom>
          <a:solidFill>
            <a:schemeClr val="accent2">
              <a:lumMod val="60000"/>
              <a:lumOff val="40000"/>
              <a:alpha val="8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/>
              <a:t>Core Service still exist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5510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19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131" y="1379621"/>
            <a:ext cx="6009774" cy="40065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75621" y="1588167"/>
            <a:ext cx="2743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Rachel Hartford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2015 Grant High School Graduate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2015 Future Connect group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Graduate of PCC in 2018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Lewis and Clark College Full ride Scholarship recipient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may contain: 10 people, people smi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012" y="490820"/>
            <a:ext cx="6050672" cy="605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293" y="2177328"/>
            <a:ext cx="35188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Thank you </a:t>
            </a:r>
          </a:p>
          <a:p>
            <a:pPr algn="ctr"/>
            <a:r>
              <a:rPr lang="en-US" sz="2800" b="1" dirty="0" smtClean="0"/>
              <a:t>City of Portland </a:t>
            </a:r>
          </a:p>
          <a:p>
            <a:pPr algn="ctr"/>
            <a:r>
              <a:rPr lang="en-US" sz="2800" b="1" dirty="0" smtClean="0"/>
              <a:t>for your support and investment in the students in </a:t>
            </a:r>
          </a:p>
          <a:p>
            <a:pPr algn="ctr"/>
            <a:r>
              <a:rPr lang="en-US" sz="2800" b="1" dirty="0" smtClean="0"/>
              <a:t>our city!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3110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80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 55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</vt:vector>
  </TitlesOfParts>
  <Company>Portland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Laurie, Josh S</dc:creator>
  <cp:lastModifiedBy>Laurie, Josh S</cp:lastModifiedBy>
  <cp:revision>9</cp:revision>
  <dcterms:created xsi:type="dcterms:W3CDTF">2019-01-18T22:28:37Z</dcterms:created>
  <dcterms:modified xsi:type="dcterms:W3CDTF">2019-01-23T18:00:40Z</dcterms:modified>
</cp:coreProperties>
</file>