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9" r:id="rId13"/>
    <p:sldId id="270" r:id="rId14"/>
    <p:sldId id="271" r:id="rId15"/>
    <p:sldId id="272" r:id="rId16"/>
    <p:sldId id="26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vla.org/" TargetMode="External"/><Relationship Id="rId2" Type="http://schemas.openxmlformats.org/officeDocument/2006/relationships/hyperlink" Target="http://www.oregonmade.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hamepdx.org/" TargetMode="External"/><Relationship Id="rId2" Type="http://schemas.openxmlformats.org/officeDocument/2006/relationships/hyperlink" Target="http://otfpdx.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ortlandmercado.org/" TargetMode="External"/><Relationship Id="rId2" Type="http://schemas.openxmlformats.org/officeDocument/2006/relationships/hyperlink" Target="http://www.portlandecofilmfest.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dx.edu/ioa/" TargetMode="External"/><Relationship Id="rId2" Type="http://schemas.openxmlformats.org/officeDocument/2006/relationships/hyperlink" Target="http://www.oregonmesa.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aphaelhouse.com/" TargetMode="External"/><Relationship Id="rId2" Type="http://schemas.openxmlformats.org/officeDocument/2006/relationships/hyperlink" Target="http://www.pdxqcenter.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treetbooks.org/" TargetMode="External"/><Relationship Id="rId2" Type="http://schemas.openxmlformats.org/officeDocument/2006/relationships/hyperlink" Target="https://rosecdc.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vanporthistory.org/" TargetMode="External"/><Relationship Id="rId2" Type="http://schemas.openxmlformats.org/officeDocument/2006/relationships/hyperlink" Target="https://www.vanportmosaic.org/#our-missio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e-f.org/" TargetMode="External"/><Relationship Id="rId2" Type="http://schemas.openxmlformats.org/officeDocument/2006/relationships/hyperlink" Target="http://www.aycoworld.org/about-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possible.org/" TargetMode="External"/><Relationship Id="rId2" Type="http://schemas.openxmlformats.org/officeDocument/2006/relationships/hyperlink" Target="https://cascadiabhc.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structinghope.org/" TargetMode="External"/><Relationship Id="rId2" Type="http://schemas.openxmlformats.org/officeDocument/2006/relationships/hyperlink" Target="https://www.communitycyclingcenter.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osterclub.com/" TargetMode="External"/><Relationship Id="rId2" Type="http://schemas.openxmlformats.org/officeDocument/2006/relationships/hyperlink" Target="http://www.easterseals.com/oreg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vechanges.org/" TargetMode="External"/><Relationship Id="rId2" Type="http://schemas.openxmlformats.org/officeDocument/2006/relationships/hyperlink" Target="http://www.gatewaytocollege.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unicipalbroadbandpdx.org/" TargetMode="External"/><Relationship Id="rId2" Type="http://schemas.openxmlformats.org/officeDocument/2006/relationships/hyperlink" Target="https://www.mercycorpsnw.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nayapdx.org/" TargetMode="External"/><Relationship Id="rId2" Type="http://schemas.openxmlformats.org/officeDocument/2006/relationships/hyperlink" Target="https://www.musicportland.org/" TargetMode="External"/><Relationship Id="rId1" Type="http://schemas.openxmlformats.org/officeDocument/2006/relationships/slideLayout" Target="../slideLayouts/slideLayout7.xml"/><Relationship Id="rId4" Type="http://schemas.openxmlformats.org/officeDocument/2006/relationships/hyperlink" Target="http://www.nhpdx.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pensignalpdx.org/" TargetMode="External"/><Relationship Id="rId2" Type="http://schemas.openxmlformats.org/officeDocument/2006/relationships/hyperlink" Target="https://nxneclinic.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B835-B1FC-432A-8D0E-13493276D0E8}"/>
              </a:ext>
            </a:extLst>
          </p:cNvPr>
          <p:cNvSpPr>
            <a:spLocks noGrp="1"/>
          </p:cNvSpPr>
          <p:nvPr>
            <p:ph type="ctrTitle"/>
          </p:nvPr>
        </p:nvSpPr>
        <p:spPr>
          <a:xfrm>
            <a:off x="1751012" y="609601"/>
            <a:ext cx="8676222" cy="1011809"/>
          </a:xfrm>
        </p:spPr>
        <p:txBody>
          <a:bodyPr/>
          <a:lstStyle/>
          <a:p>
            <a:r>
              <a:rPr lang="en-US" dirty="0">
                <a:latin typeface="Arial" panose="020B0604020202020204" pitchFamily="34" charset="0"/>
                <a:cs typeface="Arial" panose="020B0604020202020204" pitchFamily="34" charset="0"/>
              </a:rPr>
              <a:t>Report to council</a:t>
            </a:r>
          </a:p>
        </p:txBody>
      </p:sp>
      <p:sp>
        <p:nvSpPr>
          <p:cNvPr id="3" name="Subtitle 2">
            <a:extLst>
              <a:ext uri="{FF2B5EF4-FFF2-40B4-BE49-F238E27FC236}">
                <a16:creationId xmlns:a16="http://schemas.microsoft.com/office/drawing/2014/main" id="{37687634-E053-4FF7-93FF-26ED58DCDB5E}"/>
              </a:ext>
            </a:extLst>
          </p:cNvPr>
          <p:cNvSpPr>
            <a:spLocks noGrp="1"/>
          </p:cNvSpPr>
          <p:nvPr>
            <p:ph type="subTitle" idx="1"/>
          </p:nvPr>
        </p:nvSpPr>
        <p:spPr>
          <a:xfrm>
            <a:off x="1751012" y="2224726"/>
            <a:ext cx="8676222" cy="3566474"/>
          </a:xfrm>
        </p:spPr>
        <p:txBody>
          <a:bodyPr/>
          <a:lstStyle/>
          <a:p>
            <a:r>
              <a:rPr lang="en-US" sz="2800" dirty="0">
                <a:effectLst/>
                <a:latin typeface="Arial" panose="020B0604020202020204" pitchFamily="34" charset="0"/>
                <a:cs typeface="Arial" panose="020B0604020202020204" pitchFamily="34" charset="0"/>
              </a:rPr>
              <a:t>Accept recommendations of the special appropriations committee for the fiscal year 18/19 competitive special appropriations grant program (Report).</a:t>
            </a:r>
          </a:p>
          <a:p>
            <a:endParaRPr lang="en-US" dirty="0"/>
          </a:p>
        </p:txBody>
      </p:sp>
    </p:spTree>
    <p:extLst>
      <p:ext uri="{BB962C8B-B14F-4D97-AF65-F5344CB8AC3E}">
        <p14:creationId xmlns:p14="http://schemas.microsoft.com/office/powerpoint/2010/main" val="38106955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4003314232"/>
              </p:ext>
            </p:extLst>
          </p:nvPr>
        </p:nvGraphicFramePr>
        <p:xfrm>
          <a:off x="848413" y="292231"/>
          <a:ext cx="10737130" cy="6027886"/>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Oregon Made Creative Foundation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Placing two individuals from historically disadvantaged communities in entry-level paid positions on the set of the feature film “First Cow" in November and December of 2018.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Oregon Volunteer Lawyers for the Arts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Providing legal counsel to artists, focusing on those artists who would not otherwise be able to afford legal assistance.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389411093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1513824537"/>
              </p:ext>
            </p:extLst>
          </p:nvPr>
        </p:nvGraphicFramePr>
        <p:xfrm>
          <a:off x="848413" y="292231"/>
          <a:ext cx="10737130" cy="587290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Outside The Frame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Year-round film-based job skills training for homeless youth ages 16-25.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$60,000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$32,000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PHAME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Working with students with developmental disabilities to create and perform an original rock opera in the summer of 2019.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$10,000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29589307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4162124970"/>
              </p:ext>
            </p:extLst>
          </p:nvPr>
        </p:nvGraphicFramePr>
        <p:xfrm>
          <a:off x="848413" y="292231"/>
          <a:ext cx="10737130" cy="587290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Portland </a:t>
                      </a:r>
                      <a:r>
                        <a:rPr lang="en-US" sz="20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EcoFilm</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 Festival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Educate, inform and strengthen Portland communities to become advocates for environmental justice through film.</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Portland Mercado</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Hiring of Cultural Program Coordinator to expands culturally authentic experiences and programs for city residents and visitors.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$40,000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$40,000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348120253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2055945036"/>
              </p:ext>
            </p:extLst>
          </p:nvPr>
        </p:nvGraphicFramePr>
        <p:xfrm>
          <a:off x="848413" y="292231"/>
          <a:ext cx="10737130" cy="6680158"/>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Portland State University (Oregon Math Engineering Science </a:t>
                      </a:r>
                      <a:r>
                        <a:rPr lang="en-US" sz="20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Acheivement</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 MESA)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Oregon's MESA programs to help underrepresented minorities, girls, low-income students, and first-generation college bound youth engage in Science Technology Engineering and Math (STEM) education.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$15,000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Portland State University Institute on Aging</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Produce a report entitled "State of Aging in Portland 2019", to report on the work being done by the Institute on Aging.</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$54,036</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11517673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3986932227"/>
              </p:ext>
            </p:extLst>
          </p:nvPr>
        </p:nvGraphicFramePr>
        <p:xfrm>
          <a:off x="848413" y="292231"/>
          <a:ext cx="10737130" cy="587290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Q Center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Offering programs, resources and a space that celebrates, supports and uplifts LGBTQ2SIA + communities.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$25,000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Raphael House of Portland</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An education prevention program geared towards Portland Public School students that focuses on dating violence &amp; healthy relationships.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$27,500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$24,500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245341458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1454552513"/>
              </p:ext>
            </p:extLst>
          </p:nvPr>
        </p:nvGraphicFramePr>
        <p:xfrm>
          <a:off x="848413" y="292231"/>
          <a:ext cx="10737130" cy="5973197"/>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112363">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ROSE Community Development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Expanding Opportunities for Youth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Supporting the Lents Youth Initiative (LYI) program, that provides youth empowerment through leadership development, paid summer internships, and peer support.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$43,000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$13,000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Street Books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Community Health and Access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Empowering people on the streets through access to literature and creating a community of support through a shared love of literature.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$31,520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$15,000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333353983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531337865"/>
              </p:ext>
            </p:extLst>
          </p:nvPr>
        </p:nvGraphicFramePr>
        <p:xfrm>
          <a:off x="659876" y="-148294"/>
          <a:ext cx="11170762" cy="7006294"/>
        </p:xfrm>
        <a:graphic>
          <a:graphicData uri="http://schemas.openxmlformats.org/drawingml/2006/table">
            <a:tbl>
              <a:tblPr firstRow="1" bandRow="1">
                <a:tableStyleId>{5C22544A-7EE6-4342-B048-85BDC9FD1C3A}</a:tableStyleId>
              </a:tblPr>
              <a:tblGrid>
                <a:gridCol w="2020348">
                  <a:extLst>
                    <a:ext uri="{9D8B030D-6E8A-4147-A177-3AD203B41FA5}">
                      <a16:colId xmlns:a16="http://schemas.microsoft.com/office/drawing/2014/main" val="1654193058"/>
                    </a:ext>
                  </a:extLst>
                </a:gridCol>
                <a:gridCol w="2150061">
                  <a:extLst>
                    <a:ext uri="{9D8B030D-6E8A-4147-A177-3AD203B41FA5}">
                      <a16:colId xmlns:a16="http://schemas.microsoft.com/office/drawing/2014/main" val="173645764"/>
                    </a:ext>
                  </a:extLst>
                </a:gridCol>
                <a:gridCol w="3351956">
                  <a:extLst>
                    <a:ext uri="{9D8B030D-6E8A-4147-A177-3AD203B41FA5}">
                      <a16:colId xmlns:a16="http://schemas.microsoft.com/office/drawing/2014/main" val="2258781474"/>
                    </a:ext>
                  </a:extLst>
                </a:gridCol>
                <a:gridCol w="1637855">
                  <a:extLst>
                    <a:ext uri="{9D8B030D-6E8A-4147-A177-3AD203B41FA5}">
                      <a16:colId xmlns:a16="http://schemas.microsoft.com/office/drawing/2014/main" val="3894513642"/>
                    </a:ext>
                  </a:extLst>
                </a:gridCol>
                <a:gridCol w="2010542">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Vanport Mosaic</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Support of the 2019 Vanport Mosaic Festival; an  exploration of local history through a multi-disciplinary approach, creative partnerships, and community engagement.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$14,000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$10,000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256625">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Vanport Placemarking</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Support the creation and installation of permanent historic markers, develop and app, seek historic designation and construct an interpretive center to provide site awareness for the cultural history and significant natural resources for the former City of Vanport.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$32,000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$18,000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36245757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1832346406"/>
              </p:ext>
            </p:extLst>
          </p:nvPr>
        </p:nvGraphicFramePr>
        <p:xfrm>
          <a:off x="848413" y="292231"/>
          <a:ext cx="10737130" cy="587290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3221838">
                  <a:extLst>
                    <a:ext uri="{9D8B030D-6E8A-4147-A177-3AD203B41FA5}">
                      <a16:colId xmlns:a16="http://schemas.microsoft.com/office/drawing/2014/main" val="2258781474"/>
                    </a:ext>
                  </a:extLst>
                </a:gridCol>
                <a:gridCol w="1574276">
                  <a:extLst>
                    <a:ext uri="{9D8B030D-6E8A-4147-A177-3AD203B41FA5}">
                      <a16:colId xmlns:a16="http://schemas.microsoft.com/office/drawing/2014/main" val="3894513642"/>
                    </a:ext>
                  </a:extLst>
                </a:gridCol>
                <a:gridCol w="1932496">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Welcome Home Housing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Assistance to incarcerated women battling addition on their journey to healing and restoration.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$2,645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$2,645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b="1">
                          <a:effectLst/>
                          <a:latin typeface="Arial" panose="020B0604020202020204" pitchFamily="34" charset="0"/>
                          <a:ea typeface="Calibri" panose="020F0502020204030204" pitchFamily="34" charset="0"/>
                          <a:cs typeface="Arial" panose="020B0604020202020204" pitchFamily="34" charset="0"/>
                        </a:rPr>
                        <a:t>TOTAL</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b="1">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b="1" u="dbl">
                          <a:effectLst/>
                          <a:latin typeface="Arial" panose="020B0604020202020204" pitchFamily="34" charset="0"/>
                          <a:ea typeface="Calibri" panose="020F0502020204030204" pitchFamily="34" charset="0"/>
                          <a:cs typeface="Arial" panose="020B0604020202020204" pitchFamily="34" charset="0"/>
                        </a:rPr>
                        <a:t>$1,272,439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b="1" u="dbl" dirty="0">
                          <a:effectLst/>
                          <a:latin typeface="Arial" panose="020B0604020202020204" pitchFamily="34" charset="0"/>
                          <a:ea typeface="Calibri" panose="020F0502020204030204" pitchFamily="34" charset="0"/>
                          <a:cs typeface="Arial" panose="020B0604020202020204" pitchFamily="34" charset="0"/>
                        </a:rPr>
                        <a:t>$765,000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90306749"/>
                  </a:ext>
                </a:extLst>
              </a:tr>
            </a:tbl>
          </a:graphicData>
        </a:graphic>
      </p:graphicFrame>
    </p:spTree>
    <p:extLst>
      <p:ext uri="{BB962C8B-B14F-4D97-AF65-F5344CB8AC3E}">
        <p14:creationId xmlns:p14="http://schemas.microsoft.com/office/powerpoint/2010/main" val="362769119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4092146622"/>
              </p:ext>
            </p:extLst>
          </p:nvPr>
        </p:nvGraphicFramePr>
        <p:xfrm>
          <a:off x="868837" y="216815"/>
          <a:ext cx="10858105" cy="5957743"/>
        </p:xfrm>
        <a:graphic>
          <a:graphicData uri="http://schemas.openxmlformats.org/drawingml/2006/table">
            <a:tbl>
              <a:tblPr firstRow="1" bandRow="1">
                <a:tableStyleId>{5C22544A-7EE6-4342-B048-85BDC9FD1C3A}</a:tableStyleId>
              </a:tblPr>
              <a:tblGrid>
                <a:gridCol w="2171621">
                  <a:extLst>
                    <a:ext uri="{9D8B030D-6E8A-4147-A177-3AD203B41FA5}">
                      <a16:colId xmlns:a16="http://schemas.microsoft.com/office/drawing/2014/main" val="1654193058"/>
                    </a:ext>
                  </a:extLst>
                </a:gridCol>
                <a:gridCol w="2171621">
                  <a:extLst>
                    <a:ext uri="{9D8B030D-6E8A-4147-A177-3AD203B41FA5}">
                      <a16:colId xmlns:a16="http://schemas.microsoft.com/office/drawing/2014/main" val="173645764"/>
                    </a:ext>
                  </a:extLst>
                </a:gridCol>
                <a:gridCol w="2838412">
                  <a:extLst>
                    <a:ext uri="{9D8B030D-6E8A-4147-A177-3AD203B41FA5}">
                      <a16:colId xmlns:a16="http://schemas.microsoft.com/office/drawing/2014/main" val="2258781474"/>
                    </a:ext>
                  </a:extLst>
                </a:gridCol>
                <a:gridCol w="1734532">
                  <a:extLst>
                    <a:ext uri="{9D8B030D-6E8A-4147-A177-3AD203B41FA5}">
                      <a16:colId xmlns:a16="http://schemas.microsoft.com/office/drawing/2014/main" val="3894513642"/>
                    </a:ext>
                  </a:extLst>
                </a:gridCol>
                <a:gridCol w="1941919">
                  <a:extLst>
                    <a:ext uri="{9D8B030D-6E8A-4147-A177-3AD203B41FA5}">
                      <a16:colId xmlns:a16="http://schemas.microsoft.com/office/drawing/2014/main" val="194242706"/>
                    </a:ext>
                  </a:extLst>
                </a:gridCol>
              </a:tblGrid>
              <a:tr h="1026687">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t>PROJECT</a:t>
                      </a:r>
                    </a:p>
                    <a:p>
                      <a:r>
                        <a:rPr lang="en-US" sz="2000" dirty="0"/>
                        <a:t>SUMMARY</a:t>
                      </a:r>
                    </a:p>
                  </a:txBody>
                  <a:tcPr/>
                </a:tc>
                <a:tc>
                  <a:txBody>
                    <a:bodyPr/>
                    <a:lstStyle/>
                    <a:p>
                      <a:r>
                        <a:rPr lang="en-US" sz="2000" dirty="0"/>
                        <a:t>AMOUNT APPLIED FOR</a:t>
                      </a:r>
                    </a:p>
                  </a:txBody>
                  <a:tcPr/>
                </a:tc>
                <a:tc>
                  <a:txBody>
                    <a:bodyPr/>
                    <a:lstStyle/>
                    <a:p>
                      <a:r>
                        <a:rPr lang="en-US" sz="2000" dirty="0">
                          <a:latin typeface="Arial" panose="020B0604020202020204" pitchFamily="34" charset="0"/>
                          <a:cs typeface="Arial" panose="020B0604020202020204" pitchFamily="34" charset="0"/>
                        </a:rPr>
                        <a:t>AMOUNT</a:t>
                      </a:r>
                    </a:p>
                    <a:p>
                      <a:r>
                        <a:rPr lang="en-US" sz="2000" dirty="0">
                          <a:latin typeface="Arial" panose="020B0604020202020204" pitchFamily="34" charset="0"/>
                          <a:cs typeface="Arial" panose="020B0604020202020204" pitchFamily="34" charset="0"/>
                        </a:rPr>
                        <a:t>FUNDED</a:t>
                      </a:r>
                    </a:p>
                    <a:p>
                      <a:r>
                        <a:rPr lang="en-US" sz="2000" dirty="0">
                          <a:latin typeface="Arial" panose="020B0604020202020204" pitchFamily="34" charset="0"/>
                          <a:cs typeface="Arial" panose="020B0604020202020204" pitchFamily="34" charset="0"/>
                        </a:rPr>
                        <a:t>FY18/19</a:t>
                      </a:r>
                    </a:p>
                  </a:txBody>
                  <a:tcPr/>
                </a:tc>
                <a:extLst>
                  <a:ext uri="{0D108BD9-81ED-4DB2-BD59-A6C34878D82A}">
                    <a16:rowId xmlns:a16="http://schemas.microsoft.com/office/drawing/2014/main" val="2586229911"/>
                  </a:ext>
                </a:extLst>
              </a:tr>
              <a:tr h="2465528">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African Youth Community Organization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Engaging Somali/East African girls in physical activities leadership and community engagement.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$30,000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$15,000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65528">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Bonneville Environmental Foundation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A pilot project to engage youth and adults experiencing homelessness, in nature-based stewardship activities.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$85,000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$75,000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22437022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3719376830"/>
              </p:ext>
            </p:extLst>
          </p:nvPr>
        </p:nvGraphicFramePr>
        <p:xfrm>
          <a:off x="868837" y="216815"/>
          <a:ext cx="10858105" cy="6282413"/>
        </p:xfrm>
        <a:graphic>
          <a:graphicData uri="http://schemas.openxmlformats.org/drawingml/2006/table">
            <a:tbl>
              <a:tblPr firstRow="1" bandRow="1">
                <a:tableStyleId>{5C22544A-7EE6-4342-B048-85BDC9FD1C3A}</a:tableStyleId>
              </a:tblPr>
              <a:tblGrid>
                <a:gridCol w="2171621">
                  <a:extLst>
                    <a:ext uri="{9D8B030D-6E8A-4147-A177-3AD203B41FA5}">
                      <a16:colId xmlns:a16="http://schemas.microsoft.com/office/drawing/2014/main" val="1654193058"/>
                    </a:ext>
                  </a:extLst>
                </a:gridCol>
                <a:gridCol w="2171621">
                  <a:extLst>
                    <a:ext uri="{9D8B030D-6E8A-4147-A177-3AD203B41FA5}">
                      <a16:colId xmlns:a16="http://schemas.microsoft.com/office/drawing/2014/main" val="173645764"/>
                    </a:ext>
                  </a:extLst>
                </a:gridCol>
                <a:gridCol w="2932680">
                  <a:extLst>
                    <a:ext uri="{9D8B030D-6E8A-4147-A177-3AD203B41FA5}">
                      <a16:colId xmlns:a16="http://schemas.microsoft.com/office/drawing/2014/main" val="2258781474"/>
                    </a:ext>
                  </a:extLst>
                </a:gridCol>
                <a:gridCol w="1762812">
                  <a:extLst>
                    <a:ext uri="{9D8B030D-6E8A-4147-A177-3AD203B41FA5}">
                      <a16:colId xmlns:a16="http://schemas.microsoft.com/office/drawing/2014/main" val="3894513642"/>
                    </a:ext>
                  </a:extLst>
                </a:gridCol>
                <a:gridCol w="1819371">
                  <a:extLst>
                    <a:ext uri="{9D8B030D-6E8A-4147-A177-3AD203B41FA5}">
                      <a16:colId xmlns:a16="http://schemas.microsoft.com/office/drawing/2014/main" val="194242706"/>
                    </a:ext>
                  </a:extLst>
                </a:gridCol>
              </a:tblGrid>
              <a:tr h="98282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latin typeface="Arial" panose="020B0604020202020204" pitchFamily="34" charset="0"/>
                          <a:cs typeface="Arial" panose="020B0604020202020204" pitchFamily="34" charset="0"/>
                        </a:rPr>
                        <a:t>AMOUNT APPLIED FOR</a:t>
                      </a:r>
                    </a:p>
                  </a:txBody>
                  <a:tcPr/>
                </a:tc>
                <a:tc>
                  <a:txBody>
                    <a:bodyPr/>
                    <a:lstStyle/>
                    <a:p>
                      <a:r>
                        <a:rPr lang="en-US" sz="2000" dirty="0">
                          <a:latin typeface="Arial" panose="020B0604020202020204" pitchFamily="34" charset="0"/>
                          <a:cs typeface="Arial" panose="020B0604020202020204" pitchFamily="34" charset="0"/>
                        </a:rPr>
                        <a:t>AMOUNT</a:t>
                      </a:r>
                    </a:p>
                    <a:p>
                      <a:r>
                        <a:rPr lang="en-US" sz="2000" dirty="0">
                          <a:latin typeface="Arial" panose="020B0604020202020204" pitchFamily="34" charset="0"/>
                          <a:cs typeface="Arial" panose="020B0604020202020204" pitchFamily="34" charset="0"/>
                        </a:rPr>
                        <a:t>FUNDED</a:t>
                      </a:r>
                    </a:p>
                    <a:p>
                      <a:r>
                        <a:rPr lang="en-US" sz="2000" dirty="0">
                          <a:latin typeface="Arial" panose="020B0604020202020204" pitchFamily="34" charset="0"/>
                          <a:cs typeface="Arial" panose="020B0604020202020204" pitchFamily="34" charset="0"/>
                        </a:rPr>
                        <a:t>FY18/19</a:t>
                      </a:r>
                    </a:p>
                  </a:txBody>
                  <a:tcPr/>
                </a:tc>
                <a:extLst>
                  <a:ext uri="{0D108BD9-81ED-4DB2-BD59-A6C34878D82A}">
                    <a16:rowId xmlns:a16="http://schemas.microsoft.com/office/drawing/2014/main" val="2586229911"/>
                  </a:ext>
                </a:extLst>
              </a:tr>
              <a:tr h="3106591">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Cascadia </a:t>
                      </a:r>
                      <a:r>
                        <a:rPr lang="en-US" sz="20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Behavorial</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 Healthcare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Launching of a wellness program at the Garlington Health Center, that focuses on nutrition and fitness for individuals in NE Portland, facing health disparities.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$50,010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$35,000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169982">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College Possible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An intensive college success program for Portland college students from low-income households.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$75,000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$30,000</a:t>
                      </a: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362682622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3324119630"/>
              </p:ext>
            </p:extLst>
          </p:nvPr>
        </p:nvGraphicFramePr>
        <p:xfrm>
          <a:off x="848413" y="292231"/>
          <a:ext cx="10737130" cy="6354022"/>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Community Cycling Center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Providing scholarships to low-income children to the summer bike camp, where participants will learn bike safety and basic bike repairs. At the end of camp each child receives a bike, helmet and bike-lock.</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$55,712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$35,000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Constructing Hope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A ten-week, construction and life skill pre-apprenticeship training program for disadvantaged men and women.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$31,000</a:t>
                      </a: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175840299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382064990"/>
              </p:ext>
            </p:extLst>
          </p:nvPr>
        </p:nvGraphicFramePr>
        <p:xfrm>
          <a:off x="848413" y="292231"/>
          <a:ext cx="10737130" cy="587290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3005022">
                  <a:extLst>
                    <a:ext uri="{9D8B030D-6E8A-4147-A177-3AD203B41FA5}">
                      <a16:colId xmlns:a16="http://schemas.microsoft.com/office/drawing/2014/main" val="2258781474"/>
                    </a:ext>
                  </a:extLst>
                </a:gridCol>
                <a:gridCol w="1640264">
                  <a:extLst>
                    <a:ext uri="{9D8B030D-6E8A-4147-A177-3AD203B41FA5}">
                      <a16:colId xmlns:a16="http://schemas.microsoft.com/office/drawing/2014/main" val="3894513642"/>
                    </a:ext>
                  </a:extLst>
                </a:gridCol>
                <a:gridCol w="2083324">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err="1">
                          <a:solidFill>
                            <a:srgbClr val="0000FF"/>
                          </a:solidFill>
                          <a:effectLst/>
                          <a:latin typeface="Arial" panose="020B0604020202020204" pitchFamily="34" charset="0"/>
                          <a:ea typeface="BatangChe" panose="02030609000101010101" pitchFamily="49" charset="-127"/>
                          <a:cs typeface="Arial" panose="020B0604020202020204" pitchFamily="34" charset="0"/>
                          <a:hlinkClick r:id="rId2"/>
                        </a:rPr>
                        <a:t>Easterseals</a:t>
                      </a:r>
                      <a:r>
                        <a:rPr lang="en-US" sz="2000" u="sng" dirty="0">
                          <a:solidFill>
                            <a:srgbClr val="0000FF"/>
                          </a:solidFill>
                          <a:effectLst/>
                          <a:latin typeface="Arial" panose="020B0604020202020204" pitchFamily="34" charset="0"/>
                          <a:ea typeface="BatangChe" panose="02030609000101010101" pitchFamily="49" charset="-127"/>
                          <a:cs typeface="Arial" panose="020B0604020202020204" pitchFamily="34" charset="0"/>
                          <a:hlinkClick r:id="rId2"/>
                        </a:rPr>
                        <a:t> Oregon</a:t>
                      </a:r>
                      <a:endParaRPr lang="en-US" sz="1200" dirty="0">
                        <a:effectLst/>
                        <a:latin typeface="Arial" panose="020B0604020202020204" pitchFamily="34" charset="0"/>
                        <a:ea typeface="BatangChe" panose="02030609000101010101" pitchFamily="49" charset="-127"/>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BatangChe" panose="02030609000101010101" pitchFamily="49" charset="-127"/>
                          <a:cs typeface="Arial" panose="020B0604020202020204" pitchFamily="34" charset="0"/>
                        </a:rPr>
                        <a:t>Expanding Economic Opportunities for Portlanders</a:t>
                      </a:r>
                      <a:endParaRPr lang="en-US" sz="1200" dirty="0">
                        <a:effectLst/>
                        <a:latin typeface="Arial" panose="020B0604020202020204" pitchFamily="34" charset="0"/>
                        <a:ea typeface="BatangChe" panose="02030609000101010101" pitchFamily="49" charset="-127"/>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BatangChe" panose="02030609000101010101" pitchFamily="49" charset="-127"/>
                          <a:cs typeface="Arial" panose="020B0604020202020204" pitchFamily="34" charset="0"/>
                        </a:rPr>
                        <a:t>Funding of an Employment Developer Coordinator position to help increase the number of seniors supported in Portland and Multnomah County.</a:t>
                      </a:r>
                      <a:endParaRPr lang="en-US" sz="1200" dirty="0">
                        <a:effectLst/>
                        <a:latin typeface="Arial" panose="020B0604020202020204" pitchFamily="34" charset="0"/>
                        <a:ea typeface="BatangChe" panose="02030609000101010101" pitchFamily="49" charset="-127"/>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BatangChe" panose="02030609000101010101" pitchFamily="49" charset="-127"/>
                          <a:cs typeface="Arial" panose="020B0604020202020204" pitchFamily="34" charset="0"/>
                        </a:rPr>
                        <a:t>$62,000</a:t>
                      </a:r>
                      <a:endParaRPr lang="en-US" sz="1200" dirty="0">
                        <a:effectLst/>
                        <a:latin typeface="Arial" panose="020B0604020202020204" pitchFamily="34" charset="0"/>
                        <a:ea typeface="BatangChe" panose="02030609000101010101" pitchFamily="49" charset="-127"/>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BatangChe" panose="02030609000101010101" pitchFamily="49" charset="-127"/>
                          <a:cs typeface="Arial" panose="020B0604020202020204" pitchFamily="34" charset="0"/>
                        </a:rPr>
                        <a:t>$31,000</a:t>
                      </a:r>
                      <a:endParaRPr lang="en-US" sz="1200" dirty="0">
                        <a:effectLst/>
                        <a:latin typeface="Arial" panose="020B0604020202020204" pitchFamily="34" charset="0"/>
                        <a:ea typeface="BatangChe" panose="02030609000101010101" pitchFamily="49" charset="-127"/>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Foster Club</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Work to improve educational outcome for Portland youth in foster care.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$32,000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$9,340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400250774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2555054958"/>
              </p:ext>
            </p:extLst>
          </p:nvPr>
        </p:nvGraphicFramePr>
        <p:xfrm>
          <a:off x="848413" y="292231"/>
          <a:ext cx="10737130" cy="6027886"/>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latin typeface="Arial" panose="020B0604020202020204" pitchFamily="34" charset="0"/>
                          <a:cs typeface="Arial" panose="020B0604020202020204" pitchFamily="34" charset="0"/>
                        </a:rPr>
                        <a:t>AMOUNT APPLIED FOR</a:t>
                      </a:r>
                    </a:p>
                  </a:txBody>
                  <a:tcPr/>
                </a:tc>
                <a:tc>
                  <a:txBody>
                    <a:bodyPr/>
                    <a:lstStyle/>
                    <a:p>
                      <a:r>
                        <a:rPr lang="en-US" sz="2000" dirty="0">
                          <a:latin typeface="Arial" panose="020B0604020202020204" pitchFamily="34" charset="0"/>
                          <a:cs typeface="Arial" panose="020B0604020202020204" pitchFamily="34" charset="0"/>
                        </a:rPr>
                        <a:t>AMOUNT</a:t>
                      </a:r>
                    </a:p>
                    <a:p>
                      <a:r>
                        <a:rPr lang="en-US" sz="2000" dirty="0">
                          <a:latin typeface="Arial" panose="020B0604020202020204" pitchFamily="34" charset="0"/>
                          <a:cs typeface="Arial" panose="020B0604020202020204" pitchFamily="34" charset="0"/>
                        </a:rPr>
                        <a:t>FUNDED</a:t>
                      </a:r>
                    </a:p>
                    <a:p>
                      <a:r>
                        <a:rPr lang="en-US" sz="2000" dirty="0">
                          <a:latin typeface="Arial" panose="020B0604020202020204" pitchFamily="34" charset="0"/>
                          <a:cs typeface="Arial" panose="020B0604020202020204" pitchFamily="34" charset="0"/>
                        </a:rPr>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Gateway to College National Network</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Opportunities for Youth</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Hosting of the 2nd annual Portland opportunity youth job fair at the Oregon Convention Center geared towards young people 16 to 24 years old.</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Innovative Changes Inc</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Providing low-income individuals and families with alternatives to payday-lenders, pawnshops and other predatory financial products.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$30,000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$22,000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286333149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436654194"/>
              </p:ext>
            </p:extLst>
          </p:nvPr>
        </p:nvGraphicFramePr>
        <p:xfrm>
          <a:off x="848413" y="292231"/>
          <a:ext cx="10737130" cy="6027886"/>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Mercy Corps NW</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Providing scholarships to people of color to participate in Mercy Corps NW's small business classes, workshops and counseling services.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$51,338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$27,000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Municipal Broadband Coalition of America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Funding of a feasibility study looking at constructing, financing and operating a municipal telecommunications utility within Multnomah County.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$100,000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$25,000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bl>
          </a:graphicData>
        </a:graphic>
      </p:graphicFrame>
    </p:spTree>
    <p:extLst>
      <p:ext uri="{BB962C8B-B14F-4D97-AF65-F5344CB8AC3E}">
        <p14:creationId xmlns:p14="http://schemas.microsoft.com/office/powerpoint/2010/main" val="15135158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160810040"/>
              </p:ext>
            </p:extLst>
          </p:nvPr>
        </p:nvGraphicFramePr>
        <p:xfrm>
          <a:off x="848413" y="292232"/>
          <a:ext cx="10737130" cy="6196020"/>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72042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1730060">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Music Portland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A study of the economic impact of the music industry in Portland.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$12,730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$7,000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1730060">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Native American Youth and Family Center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Expanding Economic Opportunities for Portlanders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Providing access to capital for Native American entrepreneurs.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$57,500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$40,000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8284440"/>
                  </a:ext>
                </a:extLst>
              </a:tr>
              <a:tr h="1730060">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Neighborhood House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Rental assistance to keep the Neighborhood House community center open.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$50,000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$30,000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40899564"/>
                  </a:ext>
                </a:extLst>
              </a:tr>
            </a:tbl>
          </a:graphicData>
        </a:graphic>
      </p:graphicFrame>
    </p:spTree>
    <p:extLst>
      <p:ext uri="{BB962C8B-B14F-4D97-AF65-F5344CB8AC3E}">
        <p14:creationId xmlns:p14="http://schemas.microsoft.com/office/powerpoint/2010/main" val="111731092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99D90F-910A-4FAB-B819-51143FD43F0B}"/>
              </a:ext>
            </a:extLst>
          </p:cNvPr>
          <p:cNvGraphicFramePr>
            <a:graphicFrameLocks noGrp="1"/>
          </p:cNvGraphicFramePr>
          <p:nvPr>
            <p:extLst>
              <p:ext uri="{D42A27DB-BD31-4B8C-83A1-F6EECF244321}">
                <p14:modId xmlns:p14="http://schemas.microsoft.com/office/powerpoint/2010/main" val="3847782396"/>
              </p:ext>
            </p:extLst>
          </p:nvPr>
        </p:nvGraphicFramePr>
        <p:xfrm>
          <a:off x="848413" y="292231"/>
          <a:ext cx="10737130" cy="6354022"/>
        </p:xfrm>
        <a:graphic>
          <a:graphicData uri="http://schemas.openxmlformats.org/drawingml/2006/table">
            <a:tbl>
              <a:tblPr firstRow="1" bandRow="1">
                <a:tableStyleId>{5C22544A-7EE6-4342-B048-85BDC9FD1C3A}</a:tableStyleId>
              </a:tblPr>
              <a:tblGrid>
                <a:gridCol w="1941921">
                  <a:extLst>
                    <a:ext uri="{9D8B030D-6E8A-4147-A177-3AD203B41FA5}">
                      <a16:colId xmlns:a16="http://schemas.microsoft.com/office/drawing/2014/main" val="1654193058"/>
                    </a:ext>
                  </a:extLst>
                </a:gridCol>
                <a:gridCol w="2066599">
                  <a:extLst>
                    <a:ext uri="{9D8B030D-6E8A-4147-A177-3AD203B41FA5}">
                      <a16:colId xmlns:a16="http://schemas.microsoft.com/office/drawing/2014/main" val="173645764"/>
                    </a:ext>
                  </a:extLst>
                </a:gridCol>
                <a:gridCol w="2967314">
                  <a:extLst>
                    <a:ext uri="{9D8B030D-6E8A-4147-A177-3AD203B41FA5}">
                      <a16:colId xmlns:a16="http://schemas.microsoft.com/office/drawing/2014/main" val="2258781474"/>
                    </a:ext>
                  </a:extLst>
                </a:gridCol>
                <a:gridCol w="1518426">
                  <a:extLst>
                    <a:ext uri="{9D8B030D-6E8A-4147-A177-3AD203B41FA5}">
                      <a16:colId xmlns:a16="http://schemas.microsoft.com/office/drawing/2014/main" val="3894513642"/>
                    </a:ext>
                  </a:extLst>
                </a:gridCol>
                <a:gridCol w="2242870">
                  <a:extLst>
                    <a:ext uri="{9D8B030D-6E8A-4147-A177-3AD203B41FA5}">
                      <a16:colId xmlns:a16="http://schemas.microsoft.com/office/drawing/2014/main" val="194242706"/>
                    </a:ext>
                  </a:extLst>
                </a:gridCol>
              </a:tblGrid>
              <a:tr h="1012066">
                <a:tc>
                  <a:txBody>
                    <a:bodyPr/>
                    <a:lstStyle/>
                    <a:p>
                      <a:r>
                        <a:rPr lang="en-US" sz="2000" dirty="0">
                          <a:latin typeface="Arial" panose="020B0604020202020204" pitchFamily="34" charset="0"/>
                          <a:cs typeface="Arial" panose="020B0604020202020204" pitchFamily="34" charset="0"/>
                        </a:rPr>
                        <a:t>APPLICANTS</a:t>
                      </a:r>
                    </a:p>
                  </a:txBody>
                  <a:tcPr/>
                </a:tc>
                <a:tc>
                  <a:txBody>
                    <a:bodyPr/>
                    <a:lstStyle/>
                    <a:p>
                      <a:r>
                        <a:rPr lang="en-US" sz="2000" dirty="0">
                          <a:latin typeface="Arial" panose="020B0604020202020204" pitchFamily="34" charset="0"/>
                          <a:cs typeface="Arial" panose="020B0604020202020204" pitchFamily="34" charset="0"/>
                        </a:rPr>
                        <a:t>FUNDING</a:t>
                      </a:r>
                    </a:p>
                    <a:p>
                      <a:r>
                        <a:rPr lang="en-US" sz="2000" dirty="0">
                          <a:latin typeface="Arial" panose="020B0604020202020204" pitchFamily="34" charset="0"/>
                          <a:cs typeface="Arial" panose="020B0604020202020204" pitchFamily="34" charset="0"/>
                        </a:rPr>
                        <a:t>AREA</a:t>
                      </a:r>
                    </a:p>
                  </a:txBody>
                  <a:tcPr/>
                </a:tc>
                <a:tc>
                  <a:txBody>
                    <a:bodyPr/>
                    <a:lstStyle/>
                    <a:p>
                      <a:r>
                        <a:rPr lang="en-US" sz="2000" dirty="0">
                          <a:latin typeface="Arial" panose="020B0604020202020204" pitchFamily="34" charset="0"/>
                          <a:cs typeface="Arial" panose="020B0604020202020204" pitchFamily="34" charset="0"/>
                        </a:rPr>
                        <a:t>PROJECT</a:t>
                      </a:r>
                    </a:p>
                    <a:p>
                      <a:r>
                        <a:rPr lang="en-US" sz="2000" dirty="0">
                          <a:latin typeface="Arial" panose="020B0604020202020204" pitchFamily="34" charset="0"/>
                          <a:cs typeface="Arial" panose="020B0604020202020204" pitchFamily="34" charset="0"/>
                        </a:rPr>
                        <a:t>SUMMARY</a:t>
                      </a:r>
                    </a:p>
                  </a:txBody>
                  <a:tcPr/>
                </a:tc>
                <a:tc>
                  <a:txBody>
                    <a:bodyPr/>
                    <a:lstStyle/>
                    <a:p>
                      <a:r>
                        <a:rPr lang="en-US" sz="2000" dirty="0"/>
                        <a:t>AMOUNT APPLIED FOR</a:t>
                      </a:r>
                    </a:p>
                  </a:txBody>
                  <a:tcPr/>
                </a:tc>
                <a:tc>
                  <a:txBody>
                    <a:bodyPr/>
                    <a:lstStyle/>
                    <a:p>
                      <a:r>
                        <a:rPr lang="en-US" sz="2000" dirty="0"/>
                        <a:t>AMOUNT</a:t>
                      </a:r>
                    </a:p>
                    <a:p>
                      <a:r>
                        <a:rPr lang="en-US" sz="2000" dirty="0"/>
                        <a:t>FUNDED</a:t>
                      </a:r>
                    </a:p>
                    <a:p>
                      <a:r>
                        <a:rPr lang="en-US" sz="2000" dirty="0"/>
                        <a:t>FY18/19</a:t>
                      </a:r>
                    </a:p>
                  </a:txBody>
                  <a:tcPr/>
                </a:tc>
                <a:extLst>
                  <a:ext uri="{0D108BD9-81ED-4DB2-BD59-A6C34878D82A}">
                    <a16:rowId xmlns:a16="http://schemas.microsoft.com/office/drawing/2014/main" val="2586229911"/>
                  </a:ext>
                </a:extLst>
              </a:tr>
              <a:tr h="2430417">
                <a:tc>
                  <a:txBody>
                    <a:bodyPr/>
                    <a:lstStyle/>
                    <a:p>
                      <a:pPr marL="0" marR="0" algn="l">
                        <a:lnSpc>
                          <a:spcPct val="107000"/>
                        </a:lnSpc>
                        <a:spcBef>
                          <a:spcPts val="0"/>
                        </a:spcBef>
                        <a:spcAft>
                          <a:spcPts val="800"/>
                        </a:spcAft>
                        <a:tabLst>
                          <a:tab pos="4591050" algn="l"/>
                        </a:tabLst>
                      </a:pP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North by Northeast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Health and Access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Funding will enable grantee to double their patient population, engaging patients in primary care and provide culturally-specific services.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$55,515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$55,515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4186712"/>
                  </a:ext>
                </a:extLst>
              </a:tr>
              <a:tr h="2430417">
                <a:tc>
                  <a:txBody>
                    <a:bodyPr/>
                    <a:lstStyle/>
                    <a:p>
                      <a:pPr marL="0" marR="0" algn="l">
                        <a:lnSpc>
                          <a:spcPct val="107000"/>
                        </a:lnSpc>
                        <a:spcBef>
                          <a:spcPts val="0"/>
                        </a:spcBef>
                        <a:spcAft>
                          <a:spcPts val="800"/>
                        </a:spcAft>
                        <a:tabLst>
                          <a:tab pos="4591050" algn="l"/>
                        </a:tabLst>
                      </a:pPr>
                      <a:r>
                        <a:rPr lang="en-US" sz="20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Open Signal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a:effectLst/>
                          <a:latin typeface="Arial" panose="020B0604020202020204" pitchFamily="34" charset="0"/>
                          <a:ea typeface="Calibri" panose="020F0502020204030204" pitchFamily="34" charset="0"/>
                          <a:cs typeface="Arial" panose="020B0604020202020204" pitchFamily="34" charset="0"/>
                        </a:rPr>
                        <a:t>Community Based Arts and Culture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Sharing stories about the Black experience in Portland. Train and prepare African-American media artists to make a living in and eventually lead the local film and television industry.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dirty="0">
                          <a:effectLst/>
                          <a:latin typeface="Arial" panose="020B0604020202020204" pitchFamily="34" charset="0"/>
                          <a:ea typeface="Calibri" panose="020F0502020204030204" pitchFamily="34" charset="0"/>
                          <a:cs typeface="Arial" panose="020B0604020202020204" pitchFamily="34" charset="0"/>
                        </a:rPr>
                        <a:t>$42,933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tabLst>
                          <a:tab pos="4591050" algn="l"/>
                        </a:tabLst>
                      </a:pPr>
                      <a:r>
                        <a:rPr lang="en-US" sz="2000" kern="1200" dirty="0">
                          <a:solidFill>
                            <a:schemeClr val="dk1"/>
                          </a:solidFill>
                          <a:effectLst/>
                          <a:latin typeface="Arial" panose="020B0604020202020204" pitchFamily="34" charset="0"/>
                          <a:ea typeface="+mn-ea"/>
                          <a:cs typeface="Arial" panose="020B0604020202020204" pitchFamily="34" charset="0"/>
                        </a:rPr>
                        <a:t>$20,000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25954925"/>
                  </a:ext>
                </a:extLst>
              </a:tr>
            </a:tbl>
          </a:graphicData>
        </a:graphic>
      </p:graphicFrame>
    </p:spTree>
    <p:extLst>
      <p:ext uri="{BB962C8B-B14F-4D97-AF65-F5344CB8AC3E}">
        <p14:creationId xmlns:p14="http://schemas.microsoft.com/office/powerpoint/2010/main" val="355290396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59</TotalTime>
  <Words>1240</Words>
  <Application>Microsoft Office PowerPoint</Application>
  <PresentationFormat>Widescreen</PresentationFormat>
  <Paragraphs>311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BatangChe</vt:lpstr>
      <vt:lpstr>Arial</vt:lpstr>
      <vt:lpstr>Calibri</vt:lpstr>
      <vt:lpstr>Century Gothic</vt:lpstr>
      <vt:lpstr>Times New Roman</vt:lpstr>
      <vt:lpstr>Mesh</vt:lpstr>
      <vt:lpstr>Report to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to council</dc:title>
  <dc:creator>Haynes, Craig</dc:creator>
  <cp:lastModifiedBy>Haynes, Craig</cp:lastModifiedBy>
  <cp:revision>9</cp:revision>
  <dcterms:created xsi:type="dcterms:W3CDTF">2019-01-25T22:24:58Z</dcterms:created>
  <dcterms:modified xsi:type="dcterms:W3CDTF">2019-01-25T23:30:56Z</dcterms:modified>
</cp:coreProperties>
</file>