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8" r:id="rId2"/>
    <p:sldId id="317" r:id="rId3"/>
    <p:sldId id="334" r:id="rId4"/>
    <p:sldId id="335" r:id="rId5"/>
    <p:sldId id="337" r:id="rId6"/>
    <p:sldId id="344" r:id="rId7"/>
    <p:sldId id="343" r:id="rId8"/>
    <p:sldId id="342" r:id="rId9"/>
    <p:sldId id="333" r:id="rId10"/>
    <p:sldId id="332" r:id="rId11"/>
    <p:sldId id="345" r:id="rId12"/>
    <p:sldId id="341" r:id="rId13"/>
  </p:sldIdLst>
  <p:sldSz cx="9144000" cy="6858000" type="screen4x3"/>
  <p:notesSz cx="9296400" cy="70104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FD53"/>
    <a:srgbClr val="FF6667"/>
    <a:srgbClr val="FCB043"/>
    <a:srgbClr val="E7E8EA"/>
    <a:srgbClr val="DE791D"/>
    <a:srgbClr val="98CBCC"/>
    <a:srgbClr val="0AAE83"/>
    <a:srgbClr val="F58220"/>
    <a:srgbClr val="00A0AE"/>
    <a:srgbClr val="4D4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5" autoAdjust="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2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6347" y="0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1016740-B75C-8B47-957E-DA86825BF794}" type="datetimeFigureOut">
              <a:rPr lang="en-US"/>
              <a:pPr>
                <a:defRPr/>
              </a:pPr>
              <a:t>1/7/2019</a:t>
            </a:fld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8258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AF6A1F5-02C7-FF46-90C9-D15D76C79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7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 defTabSz="46574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3F5965-A204-F645-A64B-D6D08FE25058}" type="datetimeFigureOut">
              <a:rPr lang="en-US"/>
              <a:pPr>
                <a:defRPr/>
              </a:pPr>
              <a:t>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29940"/>
            <a:ext cx="7437120" cy="3154680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 defTabSz="46574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1AA78CB-D1DD-4540-9ACA-558FD8429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3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1pPr>
    <a:lvl2pPr marL="936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2pPr>
    <a:lvl3pPr marL="1889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3pPr>
    <a:lvl4pPr marL="2841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4pPr>
    <a:lvl5pPr marL="3794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5pPr>
    <a:lvl6pPr marL="476174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6pPr>
    <a:lvl7pPr marL="571409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7pPr>
    <a:lvl8pPr marL="666643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8pPr>
    <a:lvl9pPr marL="761878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AA78CB-D1DD-4540-9ACA-558FD842977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5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2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0781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69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pic>
        <p:nvPicPr>
          <p:cNvPr id="8" name="Picture 7" descr="IMG_3068.jpg"/>
          <p:cNvPicPr>
            <a:picLocks noChangeAspect="1"/>
          </p:cNvPicPr>
          <p:nvPr userDrawn="1"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03364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17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3677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6" t="6311" r="14974" b="6323"/>
          <a:stretch/>
        </p:blipFill>
        <p:spPr>
          <a:xfrm>
            <a:off x="-582537" y="1846721"/>
            <a:ext cx="3421559" cy="437553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61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72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6386"/>
            <a:ext cx="2852289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7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IMG_4853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37325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G_6450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0"/>
            <a:ext cx="2945936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99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4518345905_51dc214515_o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092" y="1846721"/>
            <a:ext cx="2980004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2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G_2925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7067" r="2353" b="13921"/>
          <a:stretch/>
        </p:blipFill>
        <p:spPr>
          <a:xfrm>
            <a:off x="-194685" y="1846721"/>
            <a:ext cx="3080935" cy="43612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75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7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57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02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552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07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43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47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98CBCC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64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4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21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94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93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CB043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91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3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00A0AE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65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56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82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7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74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9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68" y="1919806"/>
            <a:ext cx="2856916" cy="43217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5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0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5822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2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57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0A0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75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AA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F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E7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31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03" r="4947"/>
          <a:stretch/>
        </p:blipFill>
        <p:spPr>
          <a:xfrm>
            <a:off x="-336133" y="1926097"/>
            <a:ext cx="3085285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9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7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2"/>
          <a:stretch/>
        </p:blipFill>
        <p:spPr>
          <a:xfrm>
            <a:off x="-278407" y="1926097"/>
            <a:ext cx="3028938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5491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0"/>
          <a:stretch/>
        </p:blipFill>
        <p:spPr>
          <a:xfrm>
            <a:off x="-289666" y="1886092"/>
            <a:ext cx="3027448" cy="43577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5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127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39" y="1809332"/>
            <a:ext cx="2848741" cy="44262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5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23" r:id="rId2"/>
    <p:sldLayoutId id="2147483680" r:id="rId3"/>
    <p:sldLayoutId id="2147483726" r:id="rId4"/>
    <p:sldLayoutId id="2147483716" r:id="rId5"/>
    <p:sldLayoutId id="2147483681" r:id="rId6"/>
    <p:sldLayoutId id="2147483718" r:id="rId7"/>
    <p:sldLayoutId id="2147483684" r:id="rId8"/>
    <p:sldLayoutId id="2147483717" r:id="rId9"/>
    <p:sldLayoutId id="2147483724" r:id="rId10"/>
    <p:sldLayoutId id="2147483685" r:id="rId11"/>
    <p:sldLayoutId id="2147483725" r:id="rId12"/>
    <p:sldLayoutId id="2147483720" r:id="rId13"/>
    <p:sldLayoutId id="2147483719" r:id="rId14"/>
    <p:sldLayoutId id="2147483722" r:id="rId15"/>
    <p:sldLayoutId id="2147483686" r:id="rId16"/>
    <p:sldLayoutId id="2147483721" r:id="rId17"/>
    <p:sldLayoutId id="2147483727" r:id="rId18"/>
    <p:sldLayoutId id="2147483728" r:id="rId19"/>
    <p:sldLayoutId id="2147483729" r:id="rId20"/>
    <p:sldLayoutId id="2147483687" r:id="rId21"/>
    <p:sldLayoutId id="2147483688" r:id="rId22"/>
    <p:sldLayoutId id="2147483689" r:id="rId23"/>
    <p:sldLayoutId id="2147483678" r:id="rId24"/>
    <p:sldLayoutId id="2147483690" r:id="rId25"/>
    <p:sldLayoutId id="2147483691" r:id="rId26"/>
    <p:sldLayoutId id="2147483692" r:id="rId27"/>
    <p:sldLayoutId id="2147483693" r:id="rId28"/>
    <p:sldLayoutId id="2147483715" r:id="rId29"/>
    <p:sldLayoutId id="2147483694" r:id="rId30"/>
    <p:sldLayoutId id="2147483714" r:id="rId31"/>
    <p:sldLayoutId id="2147483695" r:id="rId32"/>
    <p:sldLayoutId id="2147483713" r:id="rId33"/>
    <p:sldLayoutId id="2147483696" r:id="rId34"/>
    <p:sldLayoutId id="2147483712" r:id="rId35"/>
    <p:sldLayoutId id="2147483697" r:id="rId36"/>
    <p:sldLayoutId id="2147483711" r:id="rId37"/>
    <p:sldLayoutId id="2147483698" r:id="rId38"/>
    <p:sldLayoutId id="2147483699" r:id="rId39"/>
    <p:sldLayoutId id="2147483710" r:id="rId40"/>
    <p:sldLayoutId id="2147483700" r:id="rId41"/>
    <p:sldLayoutId id="2147483709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 txBox="1">
            <a:spLocks/>
          </p:cNvSpPr>
          <p:nvPr/>
        </p:nvSpPr>
        <p:spPr bwMode="auto">
          <a:xfrm>
            <a:off x="436563" y="685313"/>
            <a:ext cx="812750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NE 46th Avenue &amp; Bryant Street</a:t>
            </a:r>
          </a:p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 Local Improvement District</a:t>
            </a:r>
          </a:p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rebuchet MS" charset="0"/>
              </a:rPr>
              <a:t>Formation Hearing</a:t>
            </a:r>
          </a:p>
        </p:txBody>
      </p:sp>
      <p:sp>
        <p:nvSpPr>
          <p:cNvPr id="10242" name="TextBox 6"/>
          <p:cNvSpPr txBox="1">
            <a:spLocks noChangeArrowheads="1"/>
          </p:cNvSpPr>
          <p:nvPr/>
        </p:nvSpPr>
        <p:spPr bwMode="auto">
          <a:xfrm>
            <a:off x="341313" y="2670175"/>
            <a:ext cx="87336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4D4D4F"/>
                </a:solidFill>
                <a:latin typeface="Trebuchet MS" charset="0"/>
              </a:rPr>
              <a:t>January 9, 2019 – Agenda Item #20; continuation of Agenda Item #1290</a:t>
            </a:r>
          </a:p>
        </p:txBody>
      </p:sp>
      <p:pic>
        <p:nvPicPr>
          <p:cNvPr id="10244" name="Picture 10" descr="CityOfPortlandSeal_201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3117" y="5434648"/>
            <a:ext cx="566653" cy="56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BOT_LOGO_2015_PRIMA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68" y="5473428"/>
            <a:ext cx="1469661" cy="518178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34144" y="6231560"/>
            <a:ext cx="88757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1800" i="1" dirty="0">
                <a:solidFill>
                  <a:schemeClr val="bg1"/>
                </a:solidFill>
              </a:rPr>
              <a:t>Staff presenting:  Andrew Aebi, Local Improvement District Administrator</a:t>
            </a:r>
          </a:p>
          <a:p>
            <a:pPr defTabSz="914400"/>
            <a:r>
              <a:rPr lang="en-US" sz="1800" i="1" dirty="0">
                <a:solidFill>
                  <a:schemeClr val="bg1"/>
                </a:solidFill>
              </a:rPr>
              <a:t>All photos taken on October 31, 2018 by Andrew Aebi (except for slide #9)</a:t>
            </a:r>
          </a:p>
          <a:p>
            <a:pPr algn="ctr" defTabSz="914400"/>
            <a:r>
              <a:rPr lang="en-US" sz="1800" i="1" dirty="0">
                <a:solidFill>
                  <a:schemeClr val="bg1"/>
                </a:solidFill>
              </a:rPr>
              <a:t>             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-160814" y="470501"/>
            <a:ext cx="9465628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Cully Association of Neighbors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June 2018 Infrastructure Deficiencies and Equity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10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125" y="1552938"/>
            <a:ext cx="8683069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Unpaved: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9.4% of street centerline in Cully vs. 2.8% Citywide</a:t>
            </a:r>
            <a:endParaRPr lang="en-US" sz="20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sz="2000" b="1" spc="-150" dirty="0">
                <a:solidFill>
                  <a:srgbClr val="00A0AE"/>
                </a:solidFill>
                <a:latin typeface="Trebuchet MS" charset="0"/>
              </a:rPr>
              <a:t>       </a:t>
            </a:r>
            <a:r>
              <a:rPr lang="en-US" sz="1800" b="1" spc="-150" dirty="0">
                <a:solidFill>
                  <a:srgbClr val="FF3FBF"/>
                </a:solidFill>
                <a:latin typeface="Trebuchet MS" charset="0"/>
              </a:rPr>
              <a:t>(Cully’s unpaved streets are more than triple the Citywide proportion of unpaved streets)</a:t>
            </a:r>
          </a:p>
          <a:p>
            <a:pPr eaLnBrk="1" hangingPunct="1">
              <a:defRPr/>
            </a:pPr>
            <a:endParaRPr lang="en-US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Sidewalk coverage ratio: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29.2% of all streets in Cully vs. 62.5% Citywide</a:t>
            </a:r>
          </a:p>
          <a:p>
            <a:pPr>
              <a:defRPr/>
            </a:pPr>
            <a:r>
              <a:rPr lang="en-US" sz="1600" b="1" spc="-150" dirty="0">
                <a:solidFill>
                  <a:srgbClr val="00A0AE"/>
                </a:solidFill>
                <a:latin typeface="Trebuchet MS" charset="0"/>
              </a:rPr>
              <a:t>          </a:t>
            </a:r>
            <a:r>
              <a:rPr lang="en-US" sz="1800" b="1" spc="-150" dirty="0">
                <a:solidFill>
                  <a:srgbClr val="FF3FBF"/>
                </a:solidFill>
                <a:latin typeface="Trebuchet MS" charset="0"/>
              </a:rPr>
              <a:t>(Cully residents less than half as likely to have a sidewalk on their street as Citywide)</a:t>
            </a:r>
          </a:p>
          <a:p>
            <a:pPr eaLnBrk="1" hangingPunct="1">
              <a:defRPr/>
            </a:pPr>
            <a:endParaRPr lang="en-US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Equity score of 10: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46.1% of people identify as people of color or Hispanic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20.1% of households have limited English proficiency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Median income of less than $40K per year</a:t>
            </a:r>
          </a:p>
        </p:txBody>
      </p:sp>
    </p:spTree>
    <p:extLst>
      <p:ext uri="{BB962C8B-B14F-4D97-AF65-F5344CB8AC3E}">
        <p14:creationId xmlns:p14="http://schemas.microsoft.com/office/powerpoint/2010/main" val="1578065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-160814" y="273553"/>
            <a:ext cx="9465628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3</a:t>
            </a:r>
            <a:r>
              <a:rPr lang="en-US" sz="4000" b="1" spc="-150">
                <a:solidFill>
                  <a:srgbClr val="00A0AE"/>
                </a:solidFill>
                <a:latin typeface="Trebuchet MS" charset="0"/>
              </a:rPr>
              <a:t>8-Year </a:t>
            </a: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Change in Tri-County Region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1980 to 2018 Population, Economic &amp; Transit Trends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11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0465" y="1255478"/>
            <a:ext cx="868306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1980 (year third bus base opened; no light rail service):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Population:                                                                 1,053,100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Average earnings per employee:                                 $15,302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Average transit fare:                                                          $0.39 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FF33CC"/>
                </a:solidFill>
                <a:latin typeface="Trebuchet MS" charset="0"/>
              </a:rPr>
              <a:t>    </a:t>
            </a:r>
            <a:r>
              <a:rPr lang="en-US" b="1" spc="-150" dirty="0">
                <a:solidFill>
                  <a:srgbClr val="41FD53"/>
                </a:solidFill>
                <a:latin typeface="Trebuchet MS" charset="0"/>
              </a:rPr>
              <a:t>Fixed route vehicle hours (bus equivalent):           1,544,000 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41FD53"/>
                </a:solidFill>
                <a:latin typeface="Trebuchet MS" charset="0"/>
              </a:rPr>
              <a:t>    </a:t>
            </a:r>
            <a:r>
              <a:rPr lang="en-US" b="1" spc="-150" dirty="0">
                <a:solidFill>
                  <a:srgbClr val="FF33CC"/>
                </a:solidFill>
                <a:latin typeface="Trebuchet MS" charset="0"/>
              </a:rPr>
              <a:t>Bus Bases:                                                                                   3</a:t>
            </a:r>
          </a:p>
          <a:p>
            <a:pPr eaLnBrk="1" hangingPunct="1">
              <a:defRPr/>
            </a:pPr>
            <a:endParaRPr lang="en-US" sz="1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2018 (planned new fourth bus base and sixth light rail line):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Population:                                                                 1,846,285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Average earnings per employee:                                 $60,355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Average transit fare:                                                          $1.53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</a:t>
            </a:r>
            <a:r>
              <a:rPr lang="en-US" b="1" spc="-150" dirty="0">
                <a:solidFill>
                  <a:srgbClr val="41FD53"/>
                </a:solidFill>
                <a:latin typeface="Trebuchet MS" charset="0"/>
              </a:rPr>
              <a:t>Fixed route vehicle hours (bus equivalent):           3,589,768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FF33CC"/>
                </a:solidFill>
                <a:latin typeface="Trebuchet MS" charset="0"/>
              </a:rPr>
              <a:t>    Bus Bases:                                                                                   3</a:t>
            </a:r>
            <a:endParaRPr lang="en-US" b="1" spc="-150" dirty="0">
              <a:solidFill>
                <a:srgbClr val="00A0AE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183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95386" y="470501"/>
            <a:ext cx="8953228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Columbia Bus Base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Fourth bus base in region; first new one since 1980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12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BA6E9F-CC1F-42B8-ADF1-5CE611FA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55" y="1443783"/>
            <a:ext cx="7721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52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257174"/>
            <a:ext cx="86788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LID Map &amp; Columbia/Lombard Corridor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2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F21665-A47F-47C8-A007-316444EB8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73" y="1032321"/>
            <a:ext cx="3617295" cy="48920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2FDF12-5936-4F25-8C95-F887B39E2609}"/>
              </a:ext>
            </a:extLst>
          </p:cNvPr>
          <p:cNvSpPr/>
          <p:nvPr/>
        </p:nvSpPr>
        <p:spPr>
          <a:xfrm>
            <a:off x="2395728" y="3858768"/>
            <a:ext cx="829994" cy="320040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181917-9AF4-4A03-A1C2-1927FF579A82}"/>
              </a:ext>
            </a:extLst>
          </p:cNvPr>
          <p:cNvSpPr/>
          <p:nvPr/>
        </p:nvSpPr>
        <p:spPr>
          <a:xfrm>
            <a:off x="534571" y="5176910"/>
            <a:ext cx="685800" cy="393896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B6FA40-717B-4E63-BBC5-80839473BF99}"/>
              </a:ext>
            </a:extLst>
          </p:cNvPr>
          <p:cNvSpPr/>
          <p:nvPr/>
        </p:nvSpPr>
        <p:spPr>
          <a:xfrm>
            <a:off x="1372771" y="5329310"/>
            <a:ext cx="685800" cy="3938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0A092-5D7D-489E-A933-9D649ED75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568" y="1025079"/>
            <a:ext cx="527715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3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470501"/>
            <a:ext cx="86788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Project Scope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Coordinated New Infrastructure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3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172" y="1459244"/>
            <a:ext cx="8924354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1)  Improve unpaved NE 46th Avenue north of NE Columbia Blvd.</a:t>
            </a:r>
          </a:p>
          <a:p>
            <a:pPr eaLnBrk="1" hangingPunct="1"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2)  Construct new east-west NE Bryant Street (NE 46th-47th Aves.)</a:t>
            </a:r>
          </a:p>
          <a:p>
            <a:pPr eaLnBrk="1" hangingPunct="1"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 marL="457200" indent="-457200" eaLnBrk="1" hangingPunct="1">
              <a:buAutoNum type="arabicParenR" startAt="3"/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Signalize NE 42nd &amp; Columbia Blvd. intersection reducing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      21-block gap on NE Columbia Blvd. from NE 21st to 47th Aves.</a:t>
            </a:r>
          </a:p>
          <a:p>
            <a:pPr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4)  Add street lighting</a:t>
            </a:r>
          </a:p>
          <a:p>
            <a:pPr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5)  Coordinate potential bus stop relocation for safe transit access</a:t>
            </a:r>
          </a:p>
          <a:p>
            <a:pPr eaLnBrk="1" hangingPunct="1"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6)  Construct new </a:t>
            </a:r>
            <a:r>
              <a:rPr lang="en-US" b="1" spc="-150" dirty="0" err="1">
                <a:solidFill>
                  <a:srgbClr val="00A0AE"/>
                </a:solidFill>
                <a:latin typeface="Trebuchet MS" charset="0"/>
              </a:rPr>
              <a:t>stormwater</a:t>
            </a: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outfall to Columbia Slough</a:t>
            </a: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1200" b="1" spc="-150" dirty="0">
              <a:solidFill>
                <a:srgbClr val="00A0AE"/>
              </a:solidFill>
              <a:latin typeface="Trebuchet MS" charset="0"/>
            </a:endParaRPr>
          </a:p>
          <a:p>
            <a:pPr marL="457200" indent="-457200" eaLnBrk="1" hangingPunct="1">
              <a:buAutoNum type="arabicParenR" startAt="7"/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Potential partnership with BES Columbia Slough Sediment Program</a:t>
            </a: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         for </a:t>
            </a:r>
            <a:r>
              <a:rPr lang="en-US" b="1" spc="-150" dirty="0" err="1">
                <a:solidFill>
                  <a:srgbClr val="00A0AE"/>
                </a:solidFill>
                <a:latin typeface="Trebuchet MS" charset="0"/>
              </a:rPr>
              <a:t>stormwater</a:t>
            </a: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 treatment and habitat improvements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681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562312"/>
            <a:ext cx="86788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41FD53"/>
                </a:solidFill>
                <a:latin typeface="Trebuchet MS" charset="0"/>
              </a:rPr>
              <a:t>Largest LID in City History</a:t>
            </a:r>
          </a:p>
          <a:p>
            <a:pPr algn="ctr" eaLnBrk="1" hangingPunct="1">
              <a:defRPr/>
            </a:pPr>
            <a:r>
              <a:rPr lang="en-US" sz="4000" b="1" spc="-150" dirty="0">
                <a:solidFill>
                  <a:srgbClr val="41FD53"/>
                </a:solidFill>
                <a:latin typeface="Trebuchet MS" charset="0"/>
              </a:rPr>
              <a:t>Outside Central City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Financial Overview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4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486" y="1873686"/>
            <a:ext cx="849750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$  9,010,000	  LID:  Columbia Bus Base		    		        (77.4%)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$  2,624,000	  LID:  Other Properties					  (13.3%)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$  1,188,000	  PBOT:  Overhead Funding				    (9.3%)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$12,822,000	  Total Project Funding					(100.0%)</a:t>
            </a:r>
          </a:p>
          <a:p>
            <a:pPr eaLnBrk="1" hangingPunct="1">
              <a:defRPr/>
            </a:pPr>
            <a:endParaRPr lang="en-US" sz="20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Columbia Bus Base funding of LID includes scope elements not required as conditions of development.</a:t>
            </a:r>
          </a:p>
          <a:p>
            <a:pPr eaLnBrk="1" hangingPunct="1">
              <a:defRPr/>
            </a:pPr>
            <a:endParaRPr lang="en-US" sz="20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LID funding may be voluntarily increased for bus stop relocation and providing safe bus operator relief point for Columbia Bus Base.</a:t>
            </a:r>
          </a:p>
          <a:p>
            <a:pPr eaLnBrk="1" hangingPunct="1">
              <a:defRPr/>
            </a:pPr>
            <a:endParaRPr lang="en-US" sz="900" b="1" spc="-150" dirty="0">
              <a:solidFill>
                <a:srgbClr val="00A0AE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972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24057" y="395540"/>
            <a:ext cx="882163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Unpaved NE 46th Avenue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Opportunity for Industrial Living-Wage Jobs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5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B16B4-D5B5-4064-AA60-EB06AC09E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873" y="1388818"/>
            <a:ext cx="678813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40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395540"/>
            <a:ext cx="882163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Unpaved NE 46th Avenue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One Property Owner Has Maintained Since 1967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6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6A54B-F4B4-4502-8481-C5B5879AE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444" y="1397921"/>
            <a:ext cx="539099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48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70715" y="720310"/>
            <a:ext cx="901372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NE Bryant St. Egress to NE 47th Ave.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Alternative to eastbound NE Columbia Blvd. left turn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at unsignalized NE 46th &amp; Columbia</a:t>
            </a: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7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9AE47E-3194-438B-9080-EEA6CB81F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65" y="1915733"/>
            <a:ext cx="7120353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3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8125" y="395540"/>
            <a:ext cx="882163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Unsignalized NE 42nd &amp; Columbia Blvd.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CB043"/>
                </a:solidFill>
                <a:latin typeface="Trebuchet MS" charset="0"/>
                <a:cs typeface="Trebuchet MS" charset="0"/>
              </a:rPr>
              <a:t>Very Poor Pavement Condition (19 on 0-100 scale)</a:t>
            </a:r>
          </a:p>
          <a:p>
            <a:pPr algn="ctr" eaLnBrk="1" hangingPunct="1">
              <a:defRPr/>
            </a:pPr>
            <a:r>
              <a:rPr lang="en-US" sz="2800" b="1" spc="-150" dirty="0">
                <a:solidFill>
                  <a:srgbClr val="41FD53"/>
                </a:solidFill>
                <a:latin typeface="Trebuchet MS" charset="0"/>
              </a:rPr>
              <a:t>Add new traffic signal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8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DC3EFA-D6DB-4A10-8D9E-F8298EC63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750" y="1835778"/>
            <a:ext cx="6273438" cy="38862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B8EF9FF-33FC-4F6D-A66E-90A2544DB424}"/>
              </a:ext>
            </a:extLst>
          </p:cNvPr>
          <p:cNvSpPr/>
          <p:nvPr/>
        </p:nvSpPr>
        <p:spPr>
          <a:xfrm>
            <a:off x="3193368" y="4074121"/>
            <a:ext cx="3882682" cy="1448210"/>
          </a:xfrm>
          <a:prstGeom prst="ellipse">
            <a:avLst/>
          </a:prstGeom>
          <a:noFill/>
          <a:ln w="28575">
            <a:solidFill>
              <a:srgbClr val="FF666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8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-79899" y="470501"/>
            <a:ext cx="8996887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spc="-150" dirty="0">
                <a:solidFill>
                  <a:srgbClr val="00A0AE"/>
                </a:solidFill>
                <a:latin typeface="Trebuchet MS" charset="0"/>
              </a:rPr>
              <a:t>Rebuild NE 42nd Avenue in concrete</a:t>
            </a:r>
          </a:p>
          <a:p>
            <a:pPr algn="ctr" eaLnBrk="1" hangingPunct="1">
              <a:defRPr/>
            </a:pPr>
            <a:r>
              <a:rPr lang="en-US" sz="2800" b="1" spc="-150" dirty="0">
                <a:solidFill>
                  <a:srgbClr val="FCB043"/>
                </a:solidFill>
                <a:latin typeface="Trebuchet MS" charset="0"/>
              </a:rPr>
              <a:t>Contrast with N. Marine Dr. west of N. Force Ave. (below)</a:t>
            </a:r>
          </a:p>
          <a:p>
            <a:pPr algn="ctr"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9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6745" y="4112045"/>
            <a:ext cx="871510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16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2800" b="1" spc="-150" dirty="0">
              <a:solidFill>
                <a:srgbClr val="00A0AE"/>
              </a:solidFill>
              <a:latin typeface="Trebuchet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564" y="1405009"/>
            <a:ext cx="849750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sz="10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b="1" spc="-150" dirty="0">
                <a:solidFill>
                  <a:srgbClr val="00A0AE"/>
                </a:solidFill>
                <a:latin typeface="Trebuchet MS" charset="0"/>
              </a:rPr>
              <a:t>Pavement score on 0 – 100 scale: 		</a:t>
            </a:r>
            <a:r>
              <a:rPr lang="en-US" b="1" spc="-150" dirty="0">
                <a:solidFill>
                  <a:srgbClr val="41FD53"/>
                </a:solidFill>
                <a:latin typeface="Trebuchet MS" charset="0"/>
              </a:rPr>
              <a:t>100 (very good condition)</a:t>
            </a:r>
            <a:endParaRPr lang="en-US" sz="1800" b="1" spc="-150" dirty="0">
              <a:solidFill>
                <a:srgbClr val="00A0AE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sz="1000" b="1" spc="-150" dirty="0">
                <a:solidFill>
                  <a:srgbClr val="00A0AE"/>
                </a:solidFill>
                <a:latin typeface="Trebuchet MS" charset="0"/>
              </a:rPr>
              <a:t>      </a:t>
            </a:r>
          </a:p>
          <a:p>
            <a:pPr eaLnBrk="1" hangingPunct="1">
              <a:defRPr/>
            </a:pPr>
            <a:r>
              <a:rPr lang="en-US" sz="1800" b="1" spc="-150" dirty="0">
                <a:solidFill>
                  <a:srgbClr val="00A0AE"/>
                </a:solidFill>
                <a:latin typeface="Trebuchet MS" charset="0"/>
              </a:rPr>
              <a:t>      </a:t>
            </a:r>
            <a:r>
              <a:rPr lang="en-US" sz="2000" b="1" spc="-150" dirty="0">
                <a:latin typeface="Trebuchet MS" charset="0"/>
              </a:rPr>
              <a:t>N. Marine Dr. constructed Feb. 1992</a:t>
            </a:r>
          </a:p>
          <a:p>
            <a:pPr eaLnBrk="1" hangingPunct="1">
              <a:defRPr/>
            </a:pPr>
            <a:r>
              <a:rPr lang="en-US" sz="2000" b="1" spc="-150" dirty="0">
                <a:latin typeface="Trebuchet MS" charset="0"/>
              </a:rPr>
              <a:t>     N. Marine Dr. pavement condition rated  in April 2014</a:t>
            </a:r>
          </a:p>
          <a:p>
            <a:pPr eaLnBrk="1" hangingPunct="1">
              <a:defRPr/>
            </a:pPr>
            <a:r>
              <a:rPr lang="en-US" sz="2000" b="1" spc="-150" dirty="0">
                <a:latin typeface="Trebuchet MS" charset="0"/>
              </a:rPr>
              <a:t>     N. Marine Dr. Google Street View from Oct. 2015</a:t>
            </a:r>
          </a:p>
          <a:p>
            <a:pPr eaLnBrk="1" hangingPunct="1">
              <a:defRPr/>
            </a:pPr>
            <a:r>
              <a:rPr lang="en-US" sz="2000" b="1" spc="-150" dirty="0">
                <a:solidFill>
                  <a:srgbClr val="41FD53"/>
                </a:solidFill>
                <a:latin typeface="Trebuchet MS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769677"/>
            <a:ext cx="8686800" cy="185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91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7853</TotalTime>
  <Words>570</Words>
  <Application>Microsoft Office PowerPoint</Application>
  <PresentationFormat>On-screen Show (4:3)</PresentationFormat>
  <Paragraphs>186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MS PGothic</vt:lpstr>
      <vt:lpstr>MS PGothic</vt:lpstr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Portland Bureau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(ALL CAPS)</dc:title>
  <dc:creator>Felicity Mackay</dc:creator>
  <cp:lastModifiedBy>Aebi, Andrew</cp:lastModifiedBy>
  <cp:revision>452</cp:revision>
  <cp:lastPrinted>2016-03-01T23:19:45Z</cp:lastPrinted>
  <dcterms:created xsi:type="dcterms:W3CDTF">2014-02-13T04:24:49Z</dcterms:created>
  <dcterms:modified xsi:type="dcterms:W3CDTF">2019-01-08T00:58:41Z</dcterms:modified>
</cp:coreProperties>
</file>