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8" r:id="rId2"/>
    <p:sldId id="260" r:id="rId3"/>
    <p:sldId id="273" r:id="rId4"/>
    <p:sldId id="272" r:id="rId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829D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C4FBC-F0AE-4075-8D68-C1222B86D778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0A0E2-B7B3-4D12-858F-39CBFF21F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2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0A0E2-B7B3-4D12-858F-39CBFF21F5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66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spc="-10" dirty="0">
                <a:solidFill>
                  <a:srgbClr val="27829D"/>
                </a:solidFill>
              </a:rPr>
              <a:t>TO </a:t>
            </a:r>
            <a:r>
              <a:rPr spc="-30" dirty="0">
                <a:solidFill>
                  <a:srgbClr val="27829D"/>
                </a:solidFill>
              </a:rPr>
              <a:t>EDIT: </a:t>
            </a:r>
            <a:r>
              <a:rPr spc="-5" dirty="0">
                <a:solidFill>
                  <a:srgbClr val="27829D"/>
                </a:solidFill>
              </a:rPr>
              <a:t>View&gt;Header&amp;Footer&gt;Apply</a:t>
            </a:r>
            <a:r>
              <a:rPr spc="55" dirty="0">
                <a:solidFill>
                  <a:srgbClr val="27829D"/>
                </a:solidFill>
              </a:rPr>
              <a:t> </a:t>
            </a:r>
            <a:r>
              <a:rPr dirty="0">
                <a:solidFill>
                  <a:srgbClr val="27829D"/>
                </a:solidFill>
              </a:rPr>
              <a:t>to</a:t>
            </a:r>
            <a:r>
              <a:rPr spc="-40" dirty="0">
                <a:solidFill>
                  <a:srgbClr val="27829D"/>
                </a:solidFill>
              </a:rPr>
              <a:t> </a:t>
            </a:r>
            <a:r>
              <a:rPr spc="-5" dirty="0">
                <a:solidFill>
                  <a:srgbClr val="27829D"/>
                </a:solidFill>
              </a:rPr>
              <a:t>All	</a:t>
            </a:r>
            <a:r>
              <a:rPr dirty="0">
                <a:solidFill>
                  <a:srgbClr val="27829D"/>
                </a:solidFill>
              </a:rPr>
              <a:t>|	</a:t>
            </a:r>
            <a:r>
              <a:rPr spc="-5" dirty="0">
                <a:solidFill>
                  <a:srgbClr val="27829D"/>
                </a:solidFill>
              </a:rPr>
              <a:t>10/3/17	</a:t>
            </a:r>
            <a:r>
              <a:rPr dirty="0">
                <a:solidFill>
                  <a:srgbClr val="27829D"/>
                </a:solidFill>
              </a:rPr>
              <a:t>|	</a:t>
            </a:r>
            <a:r>
              <a:rPr spc="-10" dirty="0">
                <a:solidFill>
                  <a:srgbClr val="27829D"/>
                </a:solidFill>
              </a:rPr>
              <a:t>Portland’s </a:t>
            </a:r>
            <a:r>
              <a:rPr spc="-5" dirty="0">
                <a:solidFill>
                  <a:srgbClr val="27829D"/>
                </a:solidFill>
              </a:rPr>
              <a:t>Housing</a:t>
            </a:r>
            <a:r>
              <a:rPr spc="-10" dirty="0">
                <a:solidFill>
                  <a:srgbClr val="27829D"/>
                </a:solidFill>
              </a:rPr>
              <a:t> </a:t>
            </a:r>
            <a:r>
              <a:rPr spc="-5" dirty="0">
                <a:solidFill>
                  <a:srgbClr val="27829D"/>
                </a:solidFill>
              </a:rPr>
              <a:t>Bond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7829D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782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spc="-10" dirty="0">
                <a:solidFill>
                  <a:srgbClr val="27829D"/>
                </a:solidFill>
              </a:rPr>
              <a:t>TO </a:t>
            </a:r>
            <a:r>
              <a:rPr spc="-30" dirty="0">
                <a:solidFill>
                  <a:srgbClr val="27829D"/>
                </a:solidFill>
              </a:rPr>
              <a:t>EDIT: </a:t>
            </a:r>
            <a:r>
              <a:rPr spc="-5" dirty="0">
                <a:solidFill>
                  <a:srgbClr val="27829D"/>
                </a:solidFill>
              </a:rPr>
              <a:t>View&gt;Header&amp;Footer&gt;Apply</a:t>
            </a:r>
            <a:r>
              <a:rPr spc="55" dirty="0">
                <a:solidFill>
                  <a:srgbClr val="27829D"/>
                </a:solidFill>
              </a:rPr>
              <a:t> </a:t>
            </a:r>
            <a:r>
              <a:rPr dirty="0">
                <a:solidFill>
                  <a:srgbClr val="27829D"/>
                </a:solidFill>
              </a:rPr>
              <a:t>to</a:t>
            </a:r>
            <a:r>
              <a:rPr spc="-40" dirty="0">
                <a:solidFill>
                  <a:srgbClr val="27829D"/>
                </a:solidFill>
              </a:rPr>
              <a:t> </a:t>
            </a:r>
            <a:r>
              <a:rPr spc="-5" dirty="0">
                <a:solidFill>
                  <a:srgbClr val="27829D"/>
                </a:solidFill>
              </a:rPr>
              <a:t>All	</a:t>
            </a:r>
            <a:r>
              <a:rPr dirty="0">
                <a:solidFill>
                  <a:srgbClr val="27829D"/>
                </a:solidFill>
              </a:rPr>
              <a:t>|	</a:t>
            </a:r>
            <a:r>
              <a:rPr spc="-5" dirty="0">
                <a:solidFill>
                  <a:srgbClr val="27829D"/>
                </a:solidFill>
              </a:rPr>
              <a:t>10/3/17	</a:t>
            </a:r>
            <a:r>
              <a:rPr dirty="0">
                <a:solidFill>
                  <a:srgbClr val="27829D"/>
                </a:solidFill>
              </a:rPr>
              <a:t>|	</a:t>
            </a:r>
            <a:r>
              <a:rPr spc="-10" dirty="0">
                <a:solidFill>
                  <a:srgbClr val="27829D"/>
                </a:solidFill>
              </a:rPr>
              <a:t>Portland’s </a:t>
            </a:r>
            <a:r>
              <a:rPr spc="-5" dirty="0">
                <a:solidFill>
                  <a:srgbClr val="27829D"/>
                </a:solidFill>
              </a:rPr>
              <a:t>Housing</a:t>
            </a:r>
            <a:r>
              <a:rPr spc="-10" dirty="0">
                <a:solidFill>
                  <a:srgbClr val="27829D"/>
                </a:solidFill>
              </a:rPr>
              <a:t> </a:t>
            </a:r>
            <a:r>
              <a:rPr spc="-5" dirty="0">
                <a:solidFill>
                  <a:srgbClr val="27829D"/>
                </a:solidFill>
              </a:rPr>
              <a:t>Bond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7829D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782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spc="-10" dirty="0">
                <a:solidFill>
                  <a:srgbClr val="27829D"/>
                </a:solidFill>
              </a:rPr>
              <a:t>TO </a:t>
            </a:r>
            <a:r>
              <a:rPr spc="-30" dirty="0">
                <a:solidFill>
                  <a:srgbClr val="27829D"/>
                </a:solidFill>
              </a:rPr>
              <a:t>EDIT: </a:t>
            </a:r>
            <a:r>
              <a:rPr spc="-5" dirty="0">
                <a:solidFill>
                  <a:srgbClr val="27829D"/>
                </a:solidFill>
              </a:rPr>
              <a:t>View&gt;Header&amp;Footer&gt;Apply</a:t>
            </a:r>
            <a:r>
              <a:rPr spc="55" dirty="0">
                <a:solidFill>
                  <a:srgbClr val="27829D"/>
                </a:solidFill>
              </a:rPr>
              <a:t> </a:t>
            </a:r>
            <a:r>
              <a:rPr dirty="0">
                <a:solidFill>
                  <a:srgbClr val="27829D"/>
                </a:solidFill>
              </a:rPr>
              <a:t>to</a:t>
            </a:r>
            <a:r>
              <a:rPr spc="-40" dirty="0">
                <a:solidFill>
                  <a:srgbClr val="27829D"/>
                </a:solidFill>
              </a:rPr>
              <a:t> </a:t>
            </a:r>
            <a:r>
              <a:rPr spc="-5" dirty="0">
                <a:solidFill>
                  <a:srgbClr val="27829D"/>
                </a:solidFill>
              </a:rPr>
              <a:t>All	</a:t>
            </a:r>
            <a:r>
              <a:rPr dirty="0">
                <a:solidFill>
                  <a:srgbClr val="27829D"/>
                </a:solidFill>
              </a:rPr>
              <a:t>|	</a:t>
            </a:r>
            <a:r>
              <a:rPr spc="-5" dirty="0">
                <a:solidFill>
                  <a:srgbClr val="27829D"/>
                </a:solidFill>
              </a:rPr>
              <a:t>10/3/17	</a:t>
            </a:r>
            <a:r>
              <a:rPr dirty="0">
                <a:solidFill>
                  <a:srgbClr val="27829D"/>
                </a:solidFill>
              </a:rPr>
              <a:t>|	</a:t>
            </a:r>
            <a:r>
              <a:rPr spc="-10" dirty="0">
                <a:solidFill>
                  <a:srgbClr val="27829D"/>
                </a:solidFill>
              </a:rPr>
              <a:t>Portland’s </a:t>
            </a:r>
            <a:r>
              <a:rPr spc="-5" dirty="0">
                <a:solidFill>
                  <a:srgbClr val="27829D"/>
                </a:solidFill>
              </a:rPr>
              <a:t>Housing</a:t>
            </a:r>
            <a:r>
              <a:rPr spc="-10" dirty="0">
                <a:solidFill>
                  <a:srgbClr val="27829D"/>
                </a:solidFill>
              </a:rPr>
              <a:t> </a:t>
            </a:r>
            <a:r>
              <a:rPr spc="-5" dirty="0">
                <a:solidFill>
                  <a:srgbClr val="27829D"/>
                </a:solidFill>
              </a:rPr>
              <a:t>Bond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7829D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2782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spc="-10" dirty="0">
                <a:solidFill>
                  <a:srgbClr val="27829D"/>
                </a:solidFill>
              </a:rPr>
              <a:t>TO </a:t>
            </a:r>
            <a:r>
              <a:rPr spc="-30" dirty="0">
                <a:solidFill>
                  <a:srgbClr val="27829D"/>
                </a:solidFill>
              </a:rPr>
              <a:t>EDIT: </a:t>
            </a:r>
            <a:r>
              <a:rPr spc="-5" dirty="0">
                <a:solidFill>
                  <a:srgbClr val="27829D"/>
                </a:solidFill>
              </a:rPr>
              <a:t>View&gt;Header&amp;Footer&gt;Apply</a:t>
            </a:r>
            <a:r>
              <a:rPr spc="55" dirty="0">
                <a:solidFill>
                  <a:srgbClr val="27829D"/>
                </a:solidFill>
              </a:rPr>
              <a:t> </a:t>
            </a:r>
            <a:r>
              <a:rPr dirty="0">
                <a:solidFill>
                  <a:srgbClr val="27829D"/>
                </a:solidFill>
              </a:rPr>
              <a:t>to</a:t>
            </a:r>
            <a:r>
              <a:rPr spc="-40" dirty="0">
                <a:solidFill>
                  <a:srgbClr val="27829D"/>
                </a:solidFill>
              </a:rPr>
              <a:t> </a:t>
            </a:r>
            <a:r>
              <a:rPr spc="-5" dirty="0">
                <a:solidFill>
                  <a:srgbClr val="27829D"/>
                </a:solidFill>
              </a:rPr>
              <a:t>All	</a:t>
            </a:r>
            <a:r>
              <a:rPr dirty="0">
                <a:solidFill>
                  <a:srgbClr val="27829D"/>
                </a:solidFill>
              </a:rPr>
              <a:t>|	</a:t>
            </a:r>
            <a:r>
              <a:rPr spc="-5" dirty="0">
                <a:solidFill>
                  <a:srgbClr val="27829D"/>
                </a:solidFill>
              </a:rPr>
              <a:t>10/3/17	</a:t>
            </a:r>
            <a:r>
              <a:rPr dirty="0">
                <a:solidFill>
                  <a:srgbClr val="27829D"/>
                </a:solidFill>
              </a:rPr>
              <a:t>|	</a:t>
            </a:r>
            <a:r>
              <a:rPr spc="-10" dirty="0">
                <a:solidFill>
                  <a:srgbClr val="27829D"/>
                </a:solidFill>
              </a:rPr>
              <a:t>Portland’s </a:t>
            </a:r>
            <a:r>
              <a:rPr spc="-5" dirty="0">
                <a:solidFill>
                  <a:srgbClr val="27829D"/>
                </a:solidFill>
              </a:rPr>
              <a:t>Housing</a:t>
            </a:r>
            <a:r>
              <a:rPr spc="-10" dirty="0">
                <a:solidFill>
                  <a:srgbClr val="27829D"/>
                </a:solidFill>
              </a:rPr>
              <a:t> </a:t>
            </a:r>
            <a:r>
              <a:rPr spc="-5" dirty="0">
                <a:solidFill>
                  <a:srgbClr val="27829D"/>
                </a:solidFill>
              </a:rPr>
              <a:t>Bond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7829D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spc="-10" dirty="0">
                <a:solidFill>
                  <a:srgbClr val="27829D"/>
                </a:solidFill>
              </a:rPr>
              <a:t>TO </a:t>
            </a:r>
            <a:r>
              <a:rPr spc="-30" dirty="0">
                <a:solidFill>
                  <a:srgbClr val="27829D"/>
                </a:solidFill>
              </a:rPr>
              <a:t>EDIT: </a:t>
            </a:r>
            <a:r>
              <a:rPr spc="-5" dirty="0">
                <a:solidFill>
                  <a:srgbClr val="27829D"/>
                </a:solidFill>
              </a:rPr>
              <a:t>View&gt;Header&amp;Footer&gt;Apply</a:t>
            </a:r>
            <a:r>
              <a:rPr spc="55" dirty="0">
                <a:solidFill>
                  <a:srgbClr val="27829D"/>
                </a:solidFill>
              </a:rPr>
              <a:t> </a:t>
            </a:r>
            <a:r>
              <a:rPr dirty="0">
                <a:solidFill>
                  <a:srgbClr val="27829D"/>
                </a:solidFill>
              </a:rPr>
              <a:t>to</a:t>
            </a:r>
            <a:r>
              <a:rPr spc="-40" dirty="0">
                <a:solidFill>
                  <a:srgbClr val="27829D"/>
                </a:solidFill>
              </a:rPr>
              <a:t> </a:t>
            </a:r>
            <a:r>
              <a:rPr spc="-5" dirty="0">
                <a:solidFill>
                  <a:srgbClr val="27829D"/>
                </a:solidFill>
              </a:rPr>
              <a:t>All	</a:t>
            </a:r>
            <a:r>
              <a:rPr dirty="0">
                <a:solidFill>
                  <a:srgbClr val="27829D"/>
                </a:solidFill>
              </a:rPr>
              <a:t>|	</a:t>
            </a:r>
            <a:r>
              <a:rPr spc="-5" dirty="0">
                <a:solidFill>
                  <a:srgbClr val="27829D"/>
                </a:solidFill>
              </a:rPr>
              <a:t>10/3/17	</a:t>
            </a:r>
            <a:r>
              <a:rPr dirty="0">
                <a:solidFill>
                  <a:srgbClr val="27829D"/>
                </a:solidFill>
              </a:rPr>
              <a:t>|	</a:t>
            </a:r>
            <a:r>
              <a:rPr spc="-10" dirty="0">
                <a:solidFill>
                  <a:srgbClr val="27829D"/>
                </a:solidFill>
              </a:rPr>
              <a:t>Portland’s </a:t>
            </a:r>
            <a:r>
              <a:rPr spc="-5" dirty="0">
                <a:solidFill>
                  <a:srgbClr val="27829D"/>
                </a:solidFill>
              </a:rPr>
              <a:t>Housing</a:t>
            </a:r>
            <a:r>
              <a:rPr spc="-10" dirty="0">
                <a:solidFill>
                  <a:srgbClr val="27829D"/>
                </a:solidFill>
              </a:rPr>
              <a:t> </a:t>
            </a:r>
            <a:r>
              <a:rPr spc="-5" dirty="0">
                <a:solidFill>
                  <a:srgbClr val="27829D"/>
                </a:solidFill>
              </a:rPr>
              <a:t>Bond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27829D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8340" y="582226"/>
            <a:ext cx="10815319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27829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340" y="1367933"/>
            <a:ext cx="10815319" cy="269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758090" y="6489863"/>
            <a:ext cx="610171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  <a:tabLst>
                <a:tab pos="3284220" algn="l"/>
                <a:tab pos="3455035" algn="l"/>
                <a:tab pos="4090035" algn="l"/>
                <a:tab pos="4261485" algn="l"/>
              </a:tabLst>
            </a:pPr>
            <a:r>
              <a:rPr spc="-10" dirty="0">
                <a:solidFill>
                  <a:srgbClr val="27829D"/>
                </a:solidFill>
              </a:rPr>
              <a:t>TO </a:t>
            </a:r>
            <a:r>
              <a:rPr spc="-30" dirty="0">
                <a:solidFill>
                  <a:srgbClr val="27829D"/>
                </a:solidFill>
              </a:rPr>
              <a:t>EDIT: </a:t>
            </a:r>
            <a:r>
              <a:rPr spc="-5" dirty="0">
                <a:solidFill>
                  <a:srgbClr val="27829D"/>
                </a:solidFill>
              </a:rPr>
              <a:t>View&gt;Header&amp;Footer&gt;Apply</a:t>
            </a:r>
            <a:r>
              <a:rPr spc="55" dirty="0">
                <a:solidFill>
                  <a:srgbClr val="27829D"/>
                </a:solidFill>
              </a:rPr>
              <a:t> </a:t>
            </a:r>
            <a:r>
              <a:rPr dirty="0">
                <a:solidFill>
                  <a:srgbClr val="27829D"/>
                </a:solidFill>
              </a:rPr>
              <a:t>to</a:t>
            </a:r>
            <a:r>
              <a:rPr spc="-40" dirty="0">
                <a:solidFill>
                  <a:srgbClr val="27829D"/>
                </a:solidFill>
              </a:rPr>
              <a:t> </a:t>
            </a:r>
            <a:r>
              <a:rPr spc="-5" dirty="0">
                <a:solidFill>
                  <a:srgbClr val="27829D"/>
                </a:solidFill>
              </a:rPr>
              <a:t>All	</a:t>
            </a:r>
            <a:r>
              <a:rPr dirty="0">
                <a:solidFill>
                  <a:srgbClr val="27829D"/>
                </a:solidFill>
              </a:rPr>
              <a:t>|	</a:t>
            </a:r>
            <a:r>
              <a:rPr spc="-5" dirty="0">
                <a:solidFill>
                  <a:srgbClr val="27829D"/>
                </a:solidFill>
              </a:rPr>
              <a:t>10/3/17	</a:t>
            </a:r>
            <a:r>
              <a:rPr dirty="0">
                <a:solidFill>
                  <a:srgbClr val="27829D"/>
                </a:solidFill>
              </a:rPr>
              <a:t>|	</a:t>
            </a:r>
            <a:r>
              <a:rPr spc="-10" dirty="0">
                <a:solidFill>
                  <a:srgbClr val="27829D"/>
                </a:solidFill>
              </a:rPr>
              <a:t>Portland’s </a:t>
            </a:r>
            <a:r>
              <a:rPr spc="-5" dirty="0">
                <a:solidFill>
                  <a:srgbClr val="27829D"/>
                </a:solidFill>
              </a:rPr>
              <a:t>Housing</a:t>
            </a:r>
            <a:r>
              <a:rPr spc="-10" dirty="0">
                <a:solidFill>
                  <a:srgbClr val="27829D"/>
                </a:solidFill>
              </a:rPr>
              <a:t> </a:t>
            </a:r>
            <a:r>
              <a:rPr spc="-5" dirty="0">
                <a:solidFill>
                  <a:srgbClr val="27829D"/>
                </a:solidFill>
              </a:rPr>
              <a:t>Bond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35166" y="6478453"/>
            <a:ext cx="128270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27829D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14DF27-CFAE-4996-85EA-E80FDF8C4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67"/>
          <a:stretch/>
        </p:blipFill>
        <p:spPr>
          <a:xfrm>
            <a:off x="0" y="-4144"/>
            <a:ext cx="12192000" cy="739554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" y="439158"/>
            <a:ext cx="3428999" cy="5311121"/>
          </a:xfrm>
          <a:custGeom>
            <a:avLst/>
            <a:gdLst/>
            <a:ahLst/>
            <a:cxnLst/>
            <a:rect l="l" t="t" r="r" b="b"/>
            <a:pathLst>
              <a:path w="5667375" h="5140960">
                <a:moveTo>
                  <a:pt x="0" y="5140680"/>
                </a:moveTo>
                <a:lnTo>
                  <a:pt x="5667019" y="5140680"/>
                </a:lnTo>
                <a:lnTo>
                  <a:pt x="5667019" y="0"/>
                </a:lnTo>
                <a:lnTo>
                  <a:pt x="0" y="0"/>
                </a:lnTo>
                <a:lnTo>
                  <a:pt x="0" y="5140680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5750280"/>
            <a:ext cx="3428999" cy="473075"/>
          </a:xfrm>
          <a:custGeom>
            <a:avLst/>
            <a:gdLst/>
            <a:ahLst/>
            <a:cxnLst/>
            <a:rect l="l" t="t" r="r" b="b"/>
            <a:pathLst>
              <a:path w="5667375" h="473075">
                <a:moveTo>
                  <a:pt x="0" y="472960"/>
                </a:moveTo>
                <a:lnTo>
                  <a:pt x="5667019" y="472960"/>
                </a:lnTo>
                <a:lnTo>
                  <a:pt x="5667019" y="0"/>
                </a:lnTo>
                <a:lnTo>
                  <a:pt x="0" y="0"/>
                </a:lnTo>
                <a:lnTo>
                  <a:pt x="0" y="4729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8143" y="1115095"/>
            <a:ext cx="2848457" cy="1899879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ts val="4730"/>
              </a:lnSpc>
              <a:spcBef>
                <a:spcPts val="715"/>
              </a:spcBef>
            </a:pPr>
            <a:r>
              <a:rPr lang="en-US" sz="5400" spc="-5" dirty="0">
                <a:solidFill>
                  <a:srgbClr val="FFFFFF"/>
                </a:solidFill>
              </a:rPr>
              <a:t>North Williams Center</a:t>
            </a:r>
            <a:endParaRPr sz="5400" dirty="0"/>
          </a:p>
        </p:txBody>
      </p:sp>
      <p:sp>
        <p:nvSpPr>
          <p:cNvPr id="6" name="object 6"/>
          <p:cNvSpPr txBox="1"/>
          <p:nvPr/>
        </p:nvSpPr>
        <p:spPr>
          <a:xfrm>
            <a:off x="428143" y="4119155"/>
            <a:ext cx="2543657" cy="1290803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184150">
              <a:lnSpc>
                <a:spcPct val="104200"/>
              </a:lnSpc>
            </a:pPr>
            <a:r>
              <a:rPr lang="en-US" sz="2000" b="1" spc="-5" dirty="0">
                <a:solidFill>
                  <a:srgbClr val="FFFFFF"/>
                </a:solidFill>
                <a:latin typeface="Arial"/>
                <a:cs typeface="Arial"/>
              </a:rPr>
              <a:t>Shannon Callahan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2000" i="1" dirty="0">
                <a:solidFill>
                  <a:srgbClr val="FFFFFF"/>
                </a:solidFill>
                <a:latin typeface="Arial"/>
                <a:cs typeface="Arial"/>
              </a:rPr>
              <a:t>PHB Director</a:t>
            </a:r>
          </a:p>
          <a:p>
            <a:pPr marL="12700" marR="184150">
              <a:lnSpc>
                <a:spcPct val="104200"/>
              </a:lnSpc>
            </a:pPr>
            <a:endParaRPr lang="en-US" sz="2000" i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184150">
              <a:lnSpc>
                <a:spcPct val="104200"/>
              </a:lnSpc>
            </a:pPr>
            <a:r>
              <a:rPr lang="en-US" sz="2000" b="1" spc="-5" dirty="0">
                <a:solidFill>
                  <a:srgbClr val="FFFFFF"/>
                </a:solidFill>
                <a:latin typeface="Arial"/>
                <a:cs typeface="Arial"/>
              </a:rPr>
              <a:t>January 16, 2019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CC1DB5-9B77-4FF1-B147-98311FA8C899}"/>
              </a:ext>
            </a:extLst>
          </p:cNvPr>
          <p:cNvGrpSpPr/>
          <p:nvPr/>
        </p:nvGrpSpPr>
        <p:grpSpPr>
          <a:xfrm>
            <a:off x="7315200" y="5867400"/>
            <a:ext cx="4640729" cy="914400"/>
            <a:chOff x="5334000" y="5935246"/>
            <a:chExt cx="4640729" cy="9144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CF1B50-8650-4BA5-9B47-91F542BBB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5935246"/>
              <a:ext cx="3573929" cy="914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AF1F22-EC9C-44D8-96DB-E24F8031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5935246"/>
              <a:ext cx="910937" cy="914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8">
            <a:extLst>
              <a:ext uri="{FF2B5EF4-FFF2-40B4-BE49-F238E27FC236}">
                <a16:creationId xmlns:a16="http://schemas.microsoft.com/office/drawing/2014/main" id="{1022359A-5FF6-44DF-A851-40F90029679B}"/>
              </a:ext>
            </a:extLst>
          </p:cNvPr>
          <p:cNvSpPr txBox="1">
            <a:spLocks/>
          </p:cNvSpPr>
          <p:nvPr/>
        </p:nvSpPr>
        <p:spPr>
          <a:xfrm>
            <a:off x="11335166" y="6382484"/>
            <a:ext cx="116609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27829D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spcBef>
                <a:spcPts val="4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4B4594-2232-4A7A-A2F5-CEF34116B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6382484"/>
            <a:ext cx="6096528" cy="323116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4288155" cy="6190889"/>
          </a:xfrm>
          <a:custGeom>
            <a:avLst/>
            <a:gdLst/>
            <a:ahLst/>
            <a:cxnLst/>
            <a:rect l="l" t="t" r="r" b="b"/>
            <a:pathLst>
              <a:path w="4288155" h="6296660">
                <a:moveTo>
                  <a:pt x="0" y="6296139"/>
                </a:moveTo>
                <a:lnTo>
                  <a:pt x="4288155" y="6296139"/>
                </a:lnTo>
                <a:lnTo>
                  <a:pt x="4288155" y="0"/>
                </a:lnTo>
                <a:lnTo>
                  <a:pt x="0" y="0"/>
                </a:lnTo>
                <a:lnTo>
                  <a:pt x="0" y="6296139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6190889"/>
            <a:ext cx="4288155" cy="667225"/>
          </a:xfrm>
          <a:custGeom>
            <a:avLst/>
            <a:gdLst/>
            <a:ahLst/>
            <a:cxnLst/>
            <a:rect l="l" t="t" r="r" b="b"/>
            <a:pathLst>
              <a:path w="4288155" h="561975">
                <a:moveTo>
                  <a:pt x="0" y="561860"/>
                </a:moveTo>
                <a:lnTo>
                  <a:pt x="4288155" y="561860"/>
                </a:lnTo>
                <a:lnTo>
                  <a:pt x="4288155" y="0"/>
                </a:lnTo>
                <a:lnTo>
                  <a:pt x="0" y="0"/>
                </a:lnTo>
                <a:lnTo>
                  <a:pt x="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 flipV="1">
            <a:off x="228601" y="1219198"/>
            <a:ext cx="3674856" cy="45719"/>
          </a:xfrm>
          <a:custGeom>
            <a:avLst/>
            <a:gdLst/>
            <a:ahLst/>
            <a:cxnLst/>
            <a:rect l="l" t="t" r="r" b="b"/>
            <a:pathLst>
              <a:path w="3089275">
                <a:moveTo>
                  <a:pt x="0" y="0"/>
                </a:moveTo>
                <a:lnTo>
                  <a:pt x="3089000" y="0"/>
                </a:lnTo>
              </a:path>
            </a:pathLst>
          </a:custGeom>
          <a:ln w="327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94282" y="1304262"/>
            <a:ext cx="2667000" cy="1827422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new affordable units at N. Williams and NE Tillamook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601" y="582865"/>
            <a:ext cx="3810000" cy="48506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R="5080">
              <a:lnSpc>
                <a:spcPts val="3470"/>
              </a:lnSpc>
              <a:spcBef>
                <a:spcPts val="520"/>
              </a:spcBef>
            </a:pPr>
            <a:r>
              <a:rPr lang="en-US" sz="2800" spc="-5" dirty="0">
                <a:solidFill>
                  <a:srgbClr val="FFFFFF"/>
                </a:solidFill>
              </a:rPr>
              <a:t>North Williams Center</a:t>
            </a:r>
            <a:endParaRPr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85B8D6-3D4B-4614-A043-24884B1C37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39"/>
          <a:stretch/>
        </p:blipFill>
        <p:spPr>
          <a:xfrm>
            <a:off x="7883945" y="188601"/>
            <a:ext cx="3451221" cy="2935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statue of a person&#10;&#10;Description generated with high confidence">
            <a:extLst>
              <a:ext uri="{FF2B5EF4-FFF2-40B4-BE49-F238E27FC236}">
                <a16:creationId xmlns:a16="http://schemas.microsoft.com/office/drawing/2014/main" id="{80EF6D0F-9BE9-42DF-9E12-94E73822F9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/>
          <a:stretch/>
        </p:blipFill>
        <p:spPr>
          <a:xfrm>
            <a:off x="4648200" y="3339638"/>
            <a:ext cx="3451221" cy="2779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7EE7ED0C-E9D0-489A-9BF6-8EC15784CD3D}"/>
              </a:ext>
            </a:extLst>
          </p:cNvPr>
          <p:cNvSpPr txBox="1"/>
          <p:nvPr/>
        </p:nvSpPr>
        <p:spPr>
          <a:xfrm>
            <a:off x="228601" y="1391028"/>
            <a:ext cx="1371599" cy="389722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r>
              <a:rPr lang="en-US" sz="6000" b="1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r>
              <a:rPr lang="en-US" sz="6000" b="1" dirty="0">
                <a:solidFill>
                  <a:srgbClr val="FFFFFF"/>
                </a:solidFill>
                <a:latin typeface="Arial"/>
                <a:cs typeface="Arial"/>
              </a:rPr>
              <a:t>194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744627-49A1-49DC-A6FB-517C53E3FF6B}"/>
              </a:ext>
            </a:extLst>
          </p:cNvPr>
          <p:cNvSpPr/>
          <p:nvPr/>
        </p:nvSpPr>
        <p:spPr>
          <a:xfrm>
            <a:off x="1732603" y="4355891"/>
            <a:ext cx="1640193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tabLst>
                <a:tab pos="285115" algn="l"/>
                <a:tab pos="285750" algn="l"/>
              </a:tabLst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Residents 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285115" algn="l"/>
                <a:tab pos="285750" algn="l"/>
              </a:tabLst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Housed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61FD41-250C-4868-A9DF-8FE58F901F5A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/>
          <a:stretch>
            <a:fillRect/>
          </a:stretch>
        </p:blipFill>
        <p:spPr>
          <a:xfrm>
            <a:off x="3657600" y="2309"/>
            <a:ext cx="8534399" cy="61885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AEB2E9-A6E1-4AA4-BEBA-8E3E1BA56769}"/>
              </a:ext>
            </a:extLst>
          </p:cNvPr>
          <p:cNvSpPr/>
          <p:nvPr/>
        </p:nvSpPr>
        <p:spPr>
          <a:xfrm>
            <a:off x="0" y="2292813"/>
            <a:ext cx="3048000" cy="2654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869"/>
              </a:spcBef>
              <a:buChar char="•"/>
              <a:tabLst>
                <a:tab pos="285115" algn="l"/>
                <a:tab pos="285750" algn="l"/>
              </a:tabLst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869"/>
              </a:spcBef>
              <a:buChar char="•"/>
              <a:tabLst>
                <a:tab pos="285115" algn="l"/>
                <a:tab pos="285750" algn="l"/>
              </a:tabLst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N/NE Preference</a:t>
            </a:r>
          </a:p>
          <a:p>
            <a:pPr marL="285750" indent="-285750">
              <a:lnSpc>
                <a:spcPct val="100000"/>
              </a:lnSpc>
              <a:spcBef>
                <a:spcPts val="869"/>
              </a:spcBef>
              <a:buChar char="•"/>
              <a:tabLst>
                <a:tab pos="285115" algn="l"/>
                <a:tab pos="285750" algn="l"/>
              </a:tabLst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spcBef>
                <a:spcPts val="869"/>
              </a:spcBef>
              <a:buChar char="•"/>
              <a:tabLst>
                <a:tab pos="285115" algn="l"/>
                <a:tab pos="285750" algn="l"/>
              </a:tabLst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10 Permanent Supportive Housing units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E8F95-D26A-4657-AFA4-1F4DD5A0A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6382484"/>
            <a:ext cx="6096528" cy="323116"/>
          </a:xfrm>
          <a:prstGeom prst="rect">
            <a:avLst/>
          </a:prstGeom>
        </p:spPr>
      </p:pic>
      <p:sp>
        <p:nvSpPr>
          <p:cNvPr id="10" name="object 8">
            <a:extLst>
              <a:ext uri="{FF2B5EF4-FFF2-40B4-BE49-F238E27FC236}">
                <a16:creationId xmlns:a16="http://schemas.microsoft.com/office/drawing/2014/main" id="{9A06E403-D5E7-46DC-ABF5-EAA5CE7466F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340997" y="6449144"/>
            <a:ext cx="116609" cy="189796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891ABA8A-6F8E-4F9B-B24C-7A89A875E790}"/>
              </a:ext>
            </a:extLst>
          </p:cNvPr>
          <p:cNvSpPr/>
          <p:nvPr/>
        </p:nvSpPr>
        <p:spPr>
          <a:xfrm>
            <a:off x="0" y="0"/>
            <a:ext cx="4288155" cy="6190889"/>
          </a:xfrm>
          <a:custGeom>
            <a:avLst/>
            <a:gdLst/>
            <a:ahLst/>
            <a:cxnLst/>
            <a:rect l="l" t="t" r="r" b="b"/>
            <a:pathLst>
              <a:path w="4288155" h="6296660">
                <a:moveTo>
                  <a:pt x="0" y="6296139"/>
                </a:moveTo>
                <a:lnTo>
                  <a:pt x="4288155" y="6296139"/>
                </a:lnTo>
                <a:lnTo>
                  <a:pt x="4288155" y="0"/>
                </a:lnTo>
                <a:lnTo>
                  <a:pt x="0" y="0"/>
                </a:lnTo>
                <a:lnTo>
                  <a:pt x="0" y="6296139"/>
                </a:lnTo>
                <a:close/>
              </a:path>
            </a:pathLst>
          </a:custGeom>
          <a:solidFill>
            <a:srgbClr val="27829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7C57C3B5-BF92-47DB-BFA6-6DB7DAC682CC}"/>
              </a:ext>
            </a:extLst>
          </p:cNvPr>
          <p:cNvSpPr/>
          <p:nvPr/>
        </p:nvSpPr>
        <p:spPr>
          <a:xfrm>
            <a:off x="0" y="6190889"/>
            <a:ext cx="4288155" cy="667225"/>
          </a:xfrm>
          <a:custGeom>
            <a:avLst/>
            <a:gdLst/>
            <a:ahLst/>
            <a:cxnLst/>
            <a:rect l="l" t="t" r="r" b="b"/>
            <a:pathLst>
              <a:path w="4288155" h="561975">
                <a:moveTo>
                  <a:pt x="0" y="561860"/>
                </a:moveTo>
                <a:lnTo>
                  <a:pt x="4288155" y="561860"/>
                </a:lnTo>
                <a:lnTo>
                  <a:pt x="4288155" y="0"/>
                </a:lnTo>
                <a:lnTo>
                  <a:pt x="0" y="0"/>
                </a:lnTo>
                <a:lnTo>
                  <a:pt x="0" y="561860"/>
                </a:lnTo>
                <a:close/>
              </a:path>
            </a:pathLst>
          </a:custGeom>
          <a:solidFill>
            <a:srgbClr val="8FD1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AFEAAF6C-91C4-4408-9265-5ED450BA8437}"/>
              </a:ext>
            </a:extLst>
          </p:cNvPr>
          <p:cNvSpPr/>
          <p:nvPr/>
        </p:nvSpPr>
        <p:spPr>
          <a:xfrm flipV="1">
            <a:off x="228601" y="1219198"/>
            <a:ext cx="3674856" cy="45719"/>
          </a:xfrm>
          <a:custGeom>
            <a:avLst/>
            <a:gdLst/>
            <a:ahLst/>
            <a:cxnLst/>
            <a:rect l="l" t="t" r="r" b="b"/>
            <a:pathLst>
              <a:path w="3089275">
                <a:moveTo>
                  <a:pt x="0" y="0"/>
                </a:moveTo>
                <a:lnTo>
                  <a:pt x="3089000" y="0"/>
                </a:lnTo>
              </a:path>
            </a:pathLst>
          </a:custGeom>
          <a:ln w="327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B12435E5-085C-4A90-BA57-A388CBD9E9E4}"/>
              </a:ext>
            </a:extLst>
          </p:cNvPr>
          <p:cNvSpPr txBox="1"/>
          <p:nvPr/>
        </p:nvSpPr>
        <p:spPr>
          <a:xfrm>
            <a:off x="1594282" y="4338885"/>
            <a:ext cx="2667000" cy="1219564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>
              <a:spcBef>
                <a:spcPts val="869"/>
              </a:spcBef>
              <a:tabLst>
                <a:tab pos="285115" algn="l"/>
                <a:tab pos="285750" algn="l"/>
              </a:tabLst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Permanent Supportive </a:t>
            </a:r>
            <a:b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Housing units</a:t>
            </a: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FAA92083-29AF-4476-8893-0D6BEC7057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1" y="582865"/>
            <a:ext cx="3810000" cy="48506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R="5080">
              <a:lnSpc>
                <a:spcPts val="3470"/>
              </a:lnSpc>
              <a:spcBef>
                <a:spcPts val="520"/>
              </a:spcBef>
            </a:pPr>
            <a:r>
              <a:rPr lang="en-US" sz="2800" spc="-5" dirty="0">
                <a:solidFill>
                  <a:srgbClr val="FFFFFF"/>
                </a:solidFill>
              </a:rPr>
              <a:t>North Williams Center</a:t>
            </a:r>
            <a:endParaRPr sz="2800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3FC37C2E-A87B-4208-8407-F6632DA975F6}"/>
              </a:ext>
            </a:extLst>
          </p:cNvPr>
          <p:cNvSpPr txBox="1"/>
          <p:nvPr/>
        </p:nvSpPr>
        <p:spPr>
          <a:xfrm>
            <a:off x="228602" y="1391028"/>
            <a:ext cx="971350" cy="4074191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r>
              <a:rPr lang="en-US" sz="6000" b="1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lang="en-US" sz="4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C0B875D3-9B4A-47BD-AC07-382770C480A7}"/>
              </a:ext>
            </a:extLst>
          </p:cNvPr>
          <p:cNvSpPr txBox="1"/>
          <p:nvPr/>
        </p:nvSpPr>
        <p:spPr>
          <a:xfrm>
            <a:off x="304800" y="1237811"/>
            <a:ext cx="3598656" cy="2673808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Focused on households with very low incomes:  2/3 of the units are 0-30%</a:t>
            </a:r>
          </a:p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9"/>
              </a:spcBef>
              <a:tabLst>
                <a:tab pos="285115" algn="l"/>
                <a:tab pos="285750" algn="l"/>
              </a:tabLst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N/NE Preference</a:t>
            </a:r>
          </a:p>
        </p:txBody>
      </p:sp>
    </p:spTree>
    <p:extLst>
      <p:ext uri="{BB962C8B-B14F-4D97-AF65-F5344CB8AC3E}">
        <p14:creationId xmlns:p14="http://schemas.microsoft.com/office/powerpoint/2010/main" val="2411399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9F118-BE32-4265-82D1-F77567057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A7ED9-BC60-4265-92C2-A78F0B47F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9F03A8-2312-4712-9664-6D07074FAE91}"/>
              </a:ext>
            </a:extLst>
          </p:cNvPr>
          <p:cNvSpPr txBox="1"/>
          <p:nvPr/>
        </p:nvSpPr>
        <p:spPr>
          <a:xfrm>
            <a:off x="5791200" y="432396"/>
            <a:ext cx="5943600" cy="1569660"/>
          </a:xfrm>
          <a:prstGeom prst="rect">
            <a:avLst/>
          </a:prstGeom>
          <a:solidFill>
            <a:srgbClr val="27829D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  <a:tabLst>
                <a:tab pos="285115" algn="l"/>
                <a:tab pos="285750" algn="l"/>
              </a:tabLst>
            </a:pPr>
            <a:endParaRPr lang="en-US" sz="5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tabLst>
                <a:tab pos="285115" algn="l"/>
                <a:tab pos="285750" algn="l"/>
              </a:tabLst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Construction Start: March 2019</a:t>
            </a:r>
          </a:p>
          <a:p>
            <a:pPr algn="ctr">
              <a:lnSpc>
                <a:spcPct val="100000"/>
              </a:lnSpc>
              <a:spcAft>
                <a:spcPts val="1200"/>
              </a:spcAft>
              <a:tabLst>
                <a:tab pos="285115" algn="l"/>
                <a:tab pos="285750" algn="l"/>
              </a:tabLst>
            </a:pPr>
            <a:endParaRPr lang="en-US" sz="5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tabLst>
                <a:tab pos="285115" algn="l"/>
                <a:tab pos="285750" algn="l"/>
              </a:tabLst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Construction Complete: May 2020</a:t>
            </a:r>
          </a:p>
          <a:p>
            <a:pPr algn="ctr">
              <a:lnSpc>
                <a:spcPct val="100000"/>
              </a:lnSpc>
              <a:tabLst>
                <a:tab pos="285115" algn="l"/>
                <a:tab pos="285750" algn="l"/>
              </a:tabLst>
            </a:pPr>
            <a:endParaRPr lang="en-US" sz="5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  <a:tabLst>
                <a:tab pos="285115" algn="l"/>
                <a:tab pos="285750" algn="l"/>
              </a:tabLst>
            </a:pPr>
            <a:endParaRPr lang="en-US" sz="5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4303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</TotalTime>
  <Words>77</Words>
  <Application>Microsoft Office PowerPoint</Application>
  <PresentationFormat>Widescreen</PresentationFormat>
  <Paragraphs>37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North Williams Center</vt:lpstr>
      <vt:lpstr>North Williams Center</vt:lpstr>
      <vt:lpstr>North Williams Center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PHB PPT Twmplate</dc:title>
  <dc:creator>Benoit, Emily</dc:creator>
  <cp:lastModifiedBy>Jeffries, Stacy</cp:lastModifiedBy>
  <cp:revision>29</cp:revision>
  <dcterms:created xsi:type="dcterms:W3CDTF">2017-10-04T08:00:34Z</dcterms:created>
  <dcterms:modified xsi:type="dcterms:W3CDTF">2019-01-15T20:37:32Z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2017-10-03T00:00:00Z</vt:filetime>
  </property>
  <property fmtid="{D5CDD505-2E9C-101B-9397-08002B2CF9AE}" pid="3" name="Creator">
    <vt:lpwstr>PowerPoint</vt:lpwstr>
  </property>
  <property fmtid="{D5CDD505-2E9C-101B-9397-08002B2CF9AE}" pid="4" name="LastSaved">
    <vt:filetime>2017-10-04T00:00:00Z</vt:filetime>
  </property>
</Properties>
</file>