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3"/>
  </p:notesMasterIdLst>
  <p:sldIdLst>
    <p:sldId id="270" r:id="rId2"/>
    <p:sldId id="261" r:id="rId3"/>
    <p:sldId id="262" r:id="rId4"/>
    <p:sldId id="272" r:id="rId5"/>
    <p:sldId id="273" r:id="rId6"/>
    <p:sldId id="297" r:id="rId7"/>
    <p:sldId id="275" r:id="rId8"/>
    <p:sldId id="298" r:id="rId9"/>
    <p:sldId id="276" r:id="rId10"/>
    <p:sldId id="296" r:id="rId11"/>
    <p:sldId id="277" r:id="rId12"/>
    <p:sldId id="278" r:id="rId13"/>
    <p:sldId id="282" r:id="rId14"/>
    <p:sldId id="299" r:id="rId15"/>
    <p:sldId id="291" r:id="rId16"/>
    <p:sldId id="292" r:id="rId17"/>
    <p:sldId id="293" r:id="rId18"/>
    <p:sldId id="294" r:id="rId19"/>
    <p:sldId id="295" r:id="rId20"/>
    <p:sldId id="281"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Michelle (Civic Life)" initials="RM(L" lastIdx="14" clrIdx="0">
    <p:extLst>
      <p:ext uri="{19B8F6BF-5375-455C-9EA6-DF929625EA0E}">
        <p15:presenceInfo xmlns:p15="http://schemas.microsoft.com/office/powerpoint/2012/main" userId="S-1-5-21-1562068243-3890762121-1459926415-77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668" autoAdjust="0"/>
  </p:normalViewPr>
  <p:slideViewPr>
    <p:cSldViewPr snapToGrid="0" snapToObjects="1">
      <p:cViewPr varScale="1">
        <p:scale>
          <a:sx n="58" d="100"/>
          <a:sy n="58" d="100"/>
        </p:scale>
        <p:origin x="11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1T09:10:52.578" idx="2">
    <p:pos x="10" y="10"/>
    <p:text>Are you going to hyperlink to the actual website to show what the form looks like?  I think it might be helpful if you had time for a quick preview of it</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8C87E-9C5E-4318-976B-182A722DCF3C}"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AED1F-2CF4-45F1-BABE-13D9527B98C7}" type="slidenum">
              <a:rPr lang="en-US" smtClean="0"/>
              <a:t>‹#›</a:t>
            </a:fld>
            <a:endParaRPr lang="en-US"/>
          </a:p>
        </p:txBody>
      </p:sp>
    </p:spTree>
    <p:extLst>
      <p:ext uri="{BB962C8B-B14F-4D97-AF65-F5344CB8AC3E}">
        <p14:creationId xmlns:p14="http://schemas.microsoft.com/office/powerpoint/2010/main" val="354749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a:t>Deb’s testimony</a:t>
            </a:r>
          </a:p>
        </p:txBody>
      </p:sp>
      <p:sp>
        <p:nvSpPr>
          <p:cNvPr id="4" name="Slide Number Placeholder 3"/>
          <p:cNvSpPr>
            <a:spLocks noGrp="1"/>
          </p:cNvSpPr>
          <p:nvPr>
            <p:ph type="sldNum" sz="quarter" idx="10"/>
          </p:nvPr>
        </p:nvSpPr>
        <p:spPr/>
        <p:txBody>
          <a:bodyPr/>
          <a:lstStyle/>
          <a:p>
            <a:fld id="{D0EAED1F-2CF4-45F1-BABE-13D9527B98C7}" type="slidenum">
              <a:rPr lang="en-US" smtClean="0"/>
              <a:t>13</a:t>
            </a:fld>
            <a:endParaRPr lang="en-US"/>
          </a:p>
        </p:txBody>
      </p:sp>
    </p:spTree>
    <p:extLst>
      <p:ext uri="{BB962C8B-B14F-4D97-AF65-F5344CB8AC3E}">
        <p14:creationId xmlns:p14="http://schemas.microsoft.com/office/powerpoint/2010/main" val="365360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t>
            </a:r>
            <a:r>
              <a:rPr lang="en-US" dirty="0" err="1"/>
              <a:t>Kayse’s</a:t>
            </a:r>
            <a:r>
              <a:rPr lang="en-US" dirty="0"/>
              <a:t> testimony</a:t>
            </a:r>
          </a:p>
        </p:txBody>
      </p:sp>
      <p:sp>
        <p:nvSpPr>
          <p:cNvPr id="4" name="Slide Number Placeholder 3"/>
          <p:cNvSpPr>
            <a:spLocks noGrp="1"/>
          </p:cNvSpPr>
          <p:nvPr>
            <p:ph type="sldNum" sz="quarter" idx="10"/>
          </p:nvPr>
        </p:nvSpPr>
        <p:spPr/>
        <p:txBody>
          <a:bodyPr/>
          <a:lstStyle/>
          <a:p>
            <a:fld id="{D0EAED1F-2CF4-45F1-BABE-13D9527B98C7}" type="slidenum">
              <a:rPr lang="en-US" smtClean="0"/>
              <a:t>14</a:t>
            </a:fld>
            <a:endParaRPr lang="en-US"/>
          </a:p>
        </p:txBody>
      </p:sp>
    </p:spTree>
    <p:extLst>
      <p:ext uri="{BB962C8B-B14F-4D97-AF65-F5344CB8AC3E}">
        <p14:creationId xmlns:p14="http://schemas.microsoft.com/office/powerpoint/2010/main" val="73222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AED1F-2CF4-45F1-BABE-13D9527B98C7}" type="slidenum">
              <a:rPr lang="en-US" smtClean="0"/>
              <a:t>15</a:t>
            </a:fld>
            <a:endParaRPr lang="en-US"/>
          </a:p>
        </p:txBody>
      </p:sp>
    </p:spTree>
    <p:extLst>
      <p:ext uri="{BB962C8B-B14F-4D97-AF65-F5344CB8AC3E}">
        <p14:creationId xmlns:p14="http://schemas.microsoft.com/office/powerpoint/2010/main" val="111899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 – At the end of your testimony, click to the next slide. Wait until the end of Shala’s testimony to click through the link.</a:t>
            </a:r>
          </a:p>
        </p:txBody>
      </p:sp>
      <p:sp>
        <p:nvSpPr>
          <p:cNvPr id="4" name="Slide Number Placeholder 3"/>
          <p:cNvSpPr>
            <a:spLocks noGrp="1"/>
          </p:cNvSpPr>
          <p:nvPr>
            <p:ph type="sldNum" sz="quarter" idx="10"/>
          </p:nvPr>
        </p:nvSpPr>
        <p:spPr/>
        <p:txBody>
          <a:bodyPr/>
          <a:lstStyle/>
          <a:p>
            <a:fld id="{D0EAED1F-2CF4-45F1-BABE-13D9527B98C7}" type="slidenum">
              <a:rPr lang="en-US" smtClean="0"/>
              <a:t>19</a:t>
            </a:fld>
            <a:endParaRPr lang="en-US"/>
          </a:p>
        </p:txBody>
      </p:sp>
    </p:spTree>
    <p:extLst>
      <p:ext uri="{BB962C8B-B14F-4D97-AF65-F5344CB8AC3E}">
        <p14:creationId xmlns:p14="http://schemas.microsoft.com/office/powerpoint/2010/main" val="378000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 – at the end of Shala’s testimony, click the black box or video image above. It should start to play automatically. When video is over. Click through to </a:t>
            </a:r>
            <a:r>
              <a:rPr lang="en-US"/>
              <a:t>last slide. </a:t>
            </a:r>
            <a:endParaRPr lang="en-US" dirty="0"/>
          </a:p>
        </p:txBody>
      </p:sp>
      <p:sp>
        <p:nvSpPr>
          <p:cNvPr id="4" name="Slide Number Placeholder 3"/>
          <p:cNvSpPr>
            <a:spLocks noGrp="1"/>
          </p:cNvSpPr>
          <p:nvPr>
            <p:ph type="sldNum" sz="quarter" idx="10"/>
          </p:nvPr>
        </p:nvSpPr>
        <p:spPr/>
        <p:txBody>
          <a:bodyPr/>
          <a:lstStyle/>
          <a:p>
            <a:fld id="{D0EAED1F-2CF4-45F1-BABE-13D9527B98C7}" type="slidenum">
              <a:rPr lang="en-US" smtClean="0"/>
              <a:t>20</a:t>
            </a:fld>
            <a:endParaRPr lang="en-US"/>
          </a:p>
        </p:txBody>
      </p:sp>
    </p:spTree>
    <p:extLst>
      <p:ext uri="{BB962C8B-B14F-4D97-AF65-F5344CB8AC3E}">
        <p14:creationId xmlns:p14="http://schemas.microsoft.com/office/powerpoint/2010/main" val="391963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slide up for all remaining speakers.</a:t>
            </a:r>
          </a:p>
        </p:txBody>
      </p:sp>
      <p:sp>
        <p:nvSpPr>
          <p:cNvPr id="4" name="Slide Number Placeholder 3"/>
          <p:cNvSpPr>
            <a:spLocks noGrp="1"/>
          </p:cNvSpPr>
          <p:nvPr>
            <p:ph type="sldNum" sz="quarter" idx="10"/>
          </p:nvPr>
        </p:nvSpPr>
        <p:spPr/>
        <p:txBody>
          <a:bodyPr/>
          <a:lstStyle/>
          <a:p>
            <a:fld id="{D0EAED1F-2CF4-45F1-BABE-13D9527B98C7}" type="slidenum">
              <a:rPr lang="en-US" smtClean="0"/>
              <a:t>21</a:t>
            </a:fld>
            <a:endParaRPr lang="en-US"/>
          </a:p>
        </p:txBody>
      </p:sp>
    </p:spTree>
    <p:extLst>
      <p:ext uri="{BB962C8B-B14F-4D97-AF65-F5344CB8AC3E}">
        <p14:creationId xmlns:p14="http://schemas.microsoft.com/office/powerpoint/2010/main" val="299164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D66749-6C78-2E4B-9891-91DB376D90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66749-6C78-2E4B-9891-91DB376D90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66749-6C78-2E4B-9891-91DB376D90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66749-6C78-2E4B-9891-91DB376D90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66749-6C78-2E4B-9891-91DB376D90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66749-6C78-2E4B-9891-91DB376D90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66749-6C78-2E4B-9891-91DB376D9021}"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66749-6C78-2E4B-9891-91DB376D9021}"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66749-6C78-2E4B-9891-91DB376D9021}"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66749-6C78-2E4B-9891-91DB376D90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66749-6C78-2E4B-9891-91DB376D90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FF7FF-3FA6-914F-B66C-63C57C3432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6749-6C78-2E4B-9891-91DB376D9021}" type="datetimeFigureOut">
              <a:rPr lang="en-US" smtClean="0"/>
              <a:t>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FF7FF-3FA6-914F-B66C-63C57C34324A}" type="slidenum">
              <a:rPr lang="en-US" smtClean="0"/>
              <a:t>‹#›</a:t>
            </a:fld>
            <a:endParaRPr lang="en-US"/>
          </a:p>
        </p:txBody>
      </p:sp>
    </p:spTree>
    <p:extLst>
      <p:ext uri="{BB962C8B-B14F-4D97-AF65-F5344CB8AC3E}">
        <p14:creationId xmlns:p14="http://schemas.microsoft.com/office/powerpoint/2010/main" val="15788467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Vnbjpv_kis" TargetMode="External"/><Relationship Id="rId5" Type="http://schemas.openxmlformats.org/officeDocument/2006/relationships/image" Target="../media/image2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view/portland-tracks-hate/home"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4F56D-8A03-ED4F-9D44-28DF83EF4A9B}"/>
              </a:ext>
            </a:extLst>
          </p:cNvPr>
          <p:cNvPicPr>
            <a:picLocks noChangeAspect="1"/>
          </p:cNvPicPr>
          <p:nvPr/>
        </p:nvPicPr>
        <p:blipFill>
          <a:blip r:embed="rId2"/>
          <a:stretch>
            <a:fillRect/>
          </a:stretch>
        </p:blipFill>
        <p:spPr>
          <a:xfrm>
            <a:off x="6350" y="0"/>
            <a:ext cx="12185650" cy="6861576"/>
          </a:xfrm>
          <a:prstGeom prst="rect">
            <a:avLst/>
          </a:prstGeom>
        </p:spPr>
      </p:pic>
      <p:sp>
        <p:nvSpPr>
          <p:cNvPr id="4" name="TextBox 3"/>
          <p:cNvSpPr txBox="1"/>
          <p:nvPr/>
        </p:nvSpPr>
        <p:spPr>
          <a:xfrm>
            <a:off x="4959927" y="4953943"/>
            <a:ext cx="6222735" cy="1938992"/>
          </a:xfrm>
          <a:prstGeom prst="rect">
            <a:avLst/>
          </a:prstGeom>
          <a:noFill/>
        </p:spPr>
        <p:txBody>
          <a:bodyPr wrap="square" rtlCol="0">
            <a:spAutoFit/>
          </a:bodyPr>
          <a:lstStyle/>
          <a:p>
            <a:endParaRPr lang="en-US" sz="2400" dirty="0">
              <a:solidFill>
                <a:schemeClr val="bg1"/>
              </a:solidFill>
              <a:latin typeface="Mark-Medium" charset="0"/>
              <a:ea typeface="Mark-Medium" charset="0"/>
              <a:cs typeface="Mark-Medium" charset="0"/>
            </a:endParaRPr>
          </a:p>
          <a:p>
            <a:r>
              <a:rPr lang="en-US" sz="2400" dirty="0">
                <a:solidFill>
                  <a:schemeClr val="bg1"/>
                </a:solidFill>
                <a:latin typeface="Mark-Medium" charset="0"/>
                <a:ea typeface="Mark-Medium" charset="0"/>
                <a:cs typeface="Mark-Medium" charset="0"/>
              </a:rPr>
              <a:t>2017-18 Special Appropriations</a:t>
            </a:r>
          </a:p>
          <a:p>
            <a:r>
              <a:rPr lang="en-US" sz="2400" dirty="0">
                <a:solidFill>
                  <a:schemeClr val="bg1"/>
                </a:solidFill>
                <a:latin typeface="Mark-Medium" charset="0"/>
                <a:ea typeface="Mark-Medium" charset="0"/>
                <a:cs typeface="Mark-Medium" charset="0"/>
              </a:rPr>
              <a:t>Portland United Against Hate</a:t>
            </a:r>
          </a:p>
          <a:p>
            <a:r>
              <a:rPr lang="en-US" sz="2400" dirty="0">
                <a:solidFill>
                  <a:schemeClr val="bg1"/>
                </a:solidFill>
                <a:latin typeface="Mark-Medium" charset="0"/>
                <a:ea typeface="Mark-Medium" charset="0"/>
                <a:cs typeface="Mark-Medium" charset="0"/>
              </a:rPr>
              <a:t>Grant Report</a:t>
            </a:r>
          </a:p>
          <a:p>
            <a:endParaRPr lang="en-US" sz="2400" dirty="0">
              <a:solidFill>
                <a:schemeClr val="bg1"/>
              </a:solidFill>
              <a:latin typeface="Mark-Book-Italic Book" charset="0"/>
              <a:ea typeface="Mark-Book-Italic Book" charset="0"/>
              <a:cs typeface="Mark-Book-Italic Book" charset="0"/>
            </a:endParaRPr>
          </a:p>
        </p:txBody>
      </p:sp>
      <p:pic>
        <p:nvPicPr>
          <p:cNvPr id="2" name="Picture 1">
            <a:extLst>
              <a:ext uri="{FF2B5EF4-FFF2-40B4-BE49-F238E27FC236}">
                <a16:creationId xmlns:a16="http://schemas.microsoft.com/office/drawing/2014/main" id="{2ACC6B8C-FA65-44F5-8F09-91413F25980F}"/>
              </a:ext>
            </a:extLst>
          </p:cNvPr>
          <p:cNvPicPr>
            <a:picLocks noChangeAspect="1"/>
          </p:cNvPicPr>
          <p:nvPr/>
        </p:nvPicPr>
        <p:blipFill>
          <a:blip r:embed="rId3"/>
          <a:stretch>
            <a:fillRect/>
          </a:stretch>
        </p:blipFill>
        <p:spPr>
          <a:xfrm>
            <a:off x="4738059" y="1059437"/>
            <a:ext cx="2715882" cy="2908044"/>
          </a:xfrm>
          <a:prstGeom prst="rect">
            <a:avLst/>
          </a:prstGeom>
        </p:spPr>
      </p:pic>
      <p:pic>
        <p:nvPicPr>
          <p:cNvPr id="5" name="Picture 4">
            <a:extLst>
              <a:ext uri="{FF2B5EF4-FFF2-40B4-BE49-F238E27FC236}">
                <a16:creationId xmlns:a16="http://schemas.microsoft.com/office/drawing/2014/main" id="{38A3D971-E780-4D7C-A441-930B9CD5BF93}"/>
              </a:ext>
            </a:extLst>
          </p:cNvPr>
          <p:cNvPicPr>
            <a:picLocks noChangeAspect="1"/>
          </p:cNvPicPr>
          <p:nvPr/>
        </p:nvPicPr>
        <p:blipFill>
          <a:blip r:embed="rId4"/>
          <a:stretch>
            <a:fillRect/>
          </a:stretch>
        </p:blipFill>
        <p:spPr>
          <a:xfrm>
            <a:off x="195965" y="1059437"/>
            <a:ext cx="4352480" cy="2908044"/>
          </a:xfrm>
          <a:prstGeom prst="rect">
            <a:avLst/>
          </a:prstGeom>
        </p:spPr>
      </p:pic>
      <p:pic>
        <p:nvPicPr>
          <p:cNvPr id="6" name="Picture 5">
            <a:extLst>
              <a:ext uri="{FF2B5EF4-FFF2-40B4-BE49-F238E27FC236}">
                <a16:creationId xmlns:a16="http://schemas.microsoft.com/office/drawing/2014/main" id="{F776F546-6C8E-4C02-A9BE-CF89C4D45AD9}"/>
              </a:ext>
            </a:extLst>
          </p:cNvPr>
          <p:cNvPicPr>
            <a:picLocks noChangeAspect="1"/>
          </p:cNvPicPr>
          <p:nvPr/>
        </p:nvPicPr>
        <p:blipFill>
          <a:blip r:embed="rId5"/>
          <a:stretch>
            <a:fillRect/>
          </a:stretch>
        </p:blipFill>
        <p:spPr>
          <a:xfrm>
            <a:off x="7643555" y="1059437"/>
            <a:ext cx="3883489" cy="2908044"/>
          </a:xfrm>
          <a:prstGeom prst="rect">
            <a:avLst/>
          </a:prstGeom>
        </p:spPr>
      </p:pic>
    </p:spTree>
    <p:extLst>
      <p:ext uri="{BB962C8B-B14F-4D97-AF65-F5344CB8AC3E}">
        <p14:creationId xmlns:p14="http://schemas.microsoft.com/office/powerpoint/2010/main" val="54578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8713" y="961638"/>
            <a:ext cx="8718162" cy="5663089"/>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3. Increased capacity within community to respond to, interrupt, and be prepared for hate incidents</a:t>
            </a:r>
            <a:endParaRPr lang="en-US" sz="6000" dirty="0">
              <a:latin typeface="Mark-Book-Italic Book" charset="0"/>
              <a:ea typeface="Mark-Book-Italic Book" charset="0"/>
              <a:cs typeface="Mark-Book-Italic Book" charset="0"/>
            </a:endParaRPr>
          </a:p>
          <a:p>
            <a:pPr lvl="0"/>
            <a:r>
              <a:rPr lang="en-US" sz="1400" dirty="0"/>
              <a:t> </a:t>
            </a:r>
          </a:p>
          <a:p>
            <a:pPr lvl="0"/>
            <a:endParaRPr lang="en-US" sz="2000" i="1" dirty="0">
              <a:solidFill>
                <a:prstClr val="black"/>
              </a:solidFill>
              <a:latin typeface="Mark-Medium" charset="0"/>
              <a:ea typeface="Mark-Medium" charset="0"/>
              <a:cs typeface="Mark-Medium" charset="0"/>
            </a:endParaRPr>
          </a:p>
          <a:p>
            <a:pPr lvl="0"/>
            <a:r>
              <a:rPr lang="en-US" sz="2000" i="1" dirty="0">
                <a:solidFill>
                  <a:prstClr val="black"/>
                </a:solidFill>
                <a:latin typeface="Mark-Medium" charset="0"/>
                <a:ea typeface="Mark-Medium" charset="0"/>
                <a:cs typeface="Mark-Medium" charset="0"/>
              </a:rPr>
              <a:t>“</a:t>
            </a:r>
            <a:r>
              <a:rPr lang="en-US" sz="2400" i="1" dirty="0">
                <a:solidFill>
                  <a:prstClr val="black"/>
                </a:solidFill>
                <a:latin typeface="Mark-Medium" charset="0"/>
                <a:ea typeface="Mark-Medium" charset="0"/>
                <a:cs typeface="Mark-Medium" charset="0"/>
              </a:rPr>
              <a:t>This workshop series has had an incredible impact on me and through me, in my workplace and community. I’m so grateful for the grant that was provided to make these trainings available – it has been one of the highest impact programs I’ve participated in and I’m excited to see it continue and expand!”</a:t>
            </a:r>
          </a:p>
          <a:p>
            <a:pPr lvl="0"/>
            <a:endParaRPr lang="en-US" sz="2400" dirty="0">
              <a:solidFill>
                <a:prstClr val="black"/>
              </a:solidFill>
              <a:latin typeface="Mark-Medium" charset="0"/>
              <a:ea typeface="Mark-Medium" charset="0"/>
              <a:cs typeface="Mark-Medium" charset="0"/>
            </a:endParaRPr>
          </a:p>
          <a:p>
            <a:pPr lvl="0" algn="r"/>
            <a:r>
              <a:rPr lang="en-US" sz="2400" dirty="0">
                <a:solidFill>
                  <a:prstClr val="black"/>
                </a:solidFill>
                <a:latin typeface="Mark-Medium" charset="0"/>
                <a:ea typeface="Mark-Medium" charset="0"/>
                <a:cs typeface="Mark-Medium" charset="0"/>
              </a:rPr>
              <a:t>--feedback from Friend, Neighbor, Ally: </a:t>
            </a:r>
            <a:br>
              <a:rPr lang="en-US" sz="2400" dirty="0">
                <a:solidFill>
                  <a:prstClr val="black"/>
                </a:solidFill>
                <a:latin typeface="Mark-Medium" charset="0"/>
                <a:ea typeface="Mark-Medium" charset="0"/>
                <a:cs typeface="Mark-Medium" charset="0"/>
              </a:rPr>
            </a:br>
            <a:r>
              <a:rPr lang="en-US" sz="2400" dirty="0">
                <a:solidFill>
                  <a:prstClr val="black"/>
                </a:solidFill>
                <a:latin typeface="Mark-Medium" charset="0"/>
                <a:ea typeface="Mark-Medium" charset="0"/>
                <a:cs typeface="Mark-Medium" charset="0"/>
              </a:rPr>
              <a:t>Community Response and Supportive Engagement </a:t>
            </a:r>
            <a:br>
              <a:rPr lang="en-US" sz="2400" dirty="0">
                <a:solidFill>
                  <a:prstClr val="black"/>
                </a:solidFill>
                <a:latin typeface="Mark-Medium" charset="0"/>
                <a:ea typeface="Mark-Medium" charset="0"/>
                <a:cs typeface="Mark-Medium" charset="0"/>
              </a:rPr>
            </a:br>
            <a:r>
              <a:rPr lang="en-US" sz="2400" dirty="0">
                <a:solidFill>
                  <a:prstClr val="black"/>
                </a:solidFill>
                <a:latin typeface="Mark-Medium" charset="0"/>
                <a:ea typeface="Mark-Medium" charset="0"/>
                <a:cs typeface="Mark-Medium" charset="0"/>
              </a:rPr>
              <a:t>with Those Targeted by Hate &amp; Bias workshop by Lewis &amp; Clark</a:t>
            </a: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378694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729531"/>
            <a:ext cx="8245030" cy="4647426"/>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The Coalition</a:t>
            </a:r>
            <a:endParaRPr lang="en-US" sz="6000" dirty="0">
              <a:latin typeface="Mark-Book-Italic Book" charset="0"/>
              <a:ea typeface="Mark-Book-Italic Book" charset="0"/>
              <a:cs typeface="Mark-Book-Italic Book" charset="0"/>
            </a:endParaRPr>
          </a:p>
          <a:p>
            <a:endParaRPr lang="en-US" sz="2400" dirty="0">
              <a:solidFill>
                <a:prstClr val="black"/>
              </a:solidFill>
              <a:latin typeface="Mark-Medium" charset="0"/>
              <a:ea typeface="Mark-Medium" charset="0"/>
              <a:cs typeface="Mark-Medium" charset="0"/>
            </a:endParaRPr>
          </a:p>
          <a:p>
            <a:r>
              <a:rPr lang="en-US" sz="2400" dirty="0">
                <a:solidFill>
                  <a:prstClr val="black"/>
                </a:solidFill>
                <a:latin typeface="Mark-Medium" charset="0"/>
                <a:ea typeface="Mark-Medium" charset="0"/>
                <a:cs typeface="Mark-Medium" charset="0"/>
              </a:rPr>
              <a:t>As the climate of hate, fear, and violence continues to be felt in the Portland community, the PUAH Coalition has set strategic directions for 2019-20 to contribute to a safe and livable Portland. The three primary focus areas are: </a:t>
            </a:r>
          </a:p>
          <a:p>
            <a:endParaRPr lang="en-US" sz="2400" dirty="0">
              <a:solidFill>
                <a:prstClr val="black"/>
              </a:solidFill>
              <a:latin typeface="Mark-Medium" charset="0"/>
              <a:ea typeface="Mark-Medium" charset="0"/>
              <a:cs typeface="Mark-Medium" charset="0"/>
            </a:endParaRPr>
          </a:p>
          <a:p>
            <a:pPr algn="ctr"/>
            <a:r>
              <a:rPr lang="en-US" sz="2400" b="1" dirty="0">
                <a:solidFill>
                  <a:srgbClr val="7030A0"/>
                </a:solidFill>
                <a:latin typeface="Mark-Medium" charset="0"/>
                <a:ea typeface="Mark-Medium" charset="0"/>
                <a:cs typeface="Mark-Medium" charset="0"/>
              </a:rPr>
              <a:t>Community Capacity Building</a:t>
            </a:r>
          </a:p>
          <a:p>
            <a:pPr algn="ctr"/>
            <a:r>
              <a:rPr lang="en-US" sz="2400" b="1" dirty="0">
                <a:solidFill>
                  <a:srgbClr val="7030A0"/>
                </a:solidFill>
                <a:latin typeface="Mark-Medium" charset="0"/>
                <a:ea typeface="Mark-Medium" charset="0"/>
                <a:cs typeface="Mark-Medium" charset="0"/>
              </a:rPr>
              <a:t>Rapid Response</a:t>
            </a:r>
          </a:p>
          <a:p>
            <a:pPr algn="ctr"/>
            <a:r>
              <a:rPr lang="en-US" sz="2400" b="1" dirty="0">
                <a:solidFill>
                  <a:srgbClr val="7030A0"/>
                </a:solidFill>
                <a:latin typeface="Mark-Medium" charset="0"/>
                <a:ea typeface="Mark-Medium" charset="0"/>
                <a:cs typeface="Mark-Medium" charset="0"/>
              </a:rPr>
              <a:t>Policy and Data</a:t>
            </a:r>
            <a:endParaRPr lang="en-US" sz="2400" b="1" dirty="0">
              <a:solidFill>
                <a:srgbClr val="7030A0"/>
              </a:solidFill>
            </a:endParaRP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422308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411673"/>
            <a:ext cx="8245030" cy="4862870"/>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Next Steps</a:t>
            </a:r>
            <a:endParaRPr lang="en-US" sz="6000" dirty="0">
              <a:latin typeface="Mark-Book-Italic Book" charset="0"/>
              <a:ea typeface="Mark-Book-Italic Book" charset="0"/>
              <a:cs typeface="Mark-Book-Italic Book" charset="0"/>
            </a:endParaRPr>
          </a:p>
          <a:p>
            <a:pPr lvl="0"/>
            <a:endParaRPr lang="en-US" sz="1400" dirty="0">
              <a:solidFill>
                <a:prstClr val="black"/>
              </a:solidFill>
            </a:endParaRPr>
          </a:p>
          <a:p>
            <a:pPr lvl="0"/>
            <a:endParaRPr lang="en-US" dirty="0">
              <a:solidFill>
                <a:prstClr val="black"/>
              </a:solidFill>
              <a:latin typeface="Mark-Medium" charset="0"/>
              <a:ea typeface="Mark-Medium" charset="0"/>
              <a:cs typeface="Mark-Medium" charset="0"/>
            </a:endParaRPr>
          </a:p>
          <a:p>
            <a:pPr marL="285750" lvl="0" indent="-285750">
              <a:buFont typeface="Arial" panose="020B0604020202020204" pitchFamily="34" charset="0"/>
              <a:buChar char="•"/>
            </a:pPr>
            <a:r>
              <a:rPr lang="en-US" b="1" dirty="0">
                <a:solidFill>
                  <a:srgbClr val="7030A0"/>
                </a:solidFill>
                <a:latin typeface="Mark-Medium" charset="0"/>
                <a:ea typeface="Mark-Medium" charset="0"/>
                <a:cs typeface="Mark-Medium" charset="0"/>
              </a:rPr>
              <a:t>Public launch of </a:t>
            </a:r>
            <a:r>
              <a:rPr lang="en-US" b="1" dirty="0" err="1">
                <a:solidFill>
                  <a:srgbClr val="7030A0"/>
                </a:solidFill>
                <a:latin typeface="Mark-Medium" charset="0"/>
                <a:ea typeface="Mark-Medium" charset="0"/>
                <a:cs typeface="Mark-Medium" charset="0"/>
              </a:rPr>
              <a:t>ReportHatePdx</a:t>
            </a:r>
            <a:r>
              <a:rPr lang="en-US" b="1" dirty="0">
                <a:solidFill>
                  <a:srgbClr val="7030A0"/>
                </a:solidFill>
                <a:latin typeface="Mark-Medium" charset="0"/>
                <a:ea typeface="Mark-Medium" charset="0"/>
                <a:cs typeface="Mark-Medium" charset="0"/>
              </a:rPr>
              <a:t> </a:t>
            </a:r>
            <a:r>
              <a:rPr lang="en-US" dirty="0">
                <a:solidFill>
                  <a:prstClr val="black"/>
                </a:solidFill>
                <a:latin typeface="Mark-Medium" charset="0"/>
                <a:ea typeface="Mark-Medium" charset="0"/>
                <a:cs typeface="Mark-Medium" charset="0"/>
              </a:rPr>
              <a:t>including an upgrade of the tool to make it more mobile friendly and to add multi-lingual capability;</a:t>
            </a:r>
          </a:p>
          <a:p>
            <a:pPr lvl="0"/>
            <a:endParaRPr lang="en-US" dirty="0">
              <a:solidFill>
                <a:prstClr val="black"/>
              </a:solidFill>
              <a:latin typeface="Mark-Medium" charset="0"/>
              <a:ea typeface="Mark-Medium" charset="0"/>
              <a:cs typeface="Mark-Medium" charset="0"/>
            </a:endParaRPr>
          </a:p>
          <a:p>
            <a:pPr marL="285750" lvl="0" indent="-285750">
              <a:buFont typeface="Arial" panose="020B0604020202020204" pitchFamily="34" charset="0"/>
              <a:buChar char="•"/>
            </a:pPr>
            <a:r>
              <a:rPr lang="en-US" b="1" dirty="0">
                <a:solidFill>
                  <a:srgbClr val="7030A0"/>
                </a:solidFill>
                <a:latin typeface="Mark-Medium" charset="0"/>
                <a:ea typeface="Mark-Medium" charset="0"/>
                <a:cs typeface="Mark-Medium" charset="0"/>
              </a:rPr>
              <a:t>Expansion of capacity building </a:t>
            </a:r>
            <a:r>
              <a:rPr lang="en-US" dirty="0">
                <a:solidFill>
                  <a:prstClr val="black"/>
                </a:solidFill>
                <a:latin typeface="Mark-Medium" charset="0"/>
                <a:ea typeface="Mark-Medium" charset="0"/>
                <a:cs typeface="Mark-Medium" charset="0"/>
              </a:rPr>
              <a:t>through 60 trainings with 910 people and outreach to an additional 1,808 about a variety of topics and skills related to hate violence;</a:t>
            </a:r>
          </a:p>
          <a:p>
            <a:pPr lvl="0"/>
            <a:endParaRPr lang="en-US" dirty="0">
              <a:solidFill>
                <a:prstClr val="black"/>
              </a:solidFill>
              <a:latin typeface="Mark-Medium" charset="0"/>
              <a:ea typeface="Mark-Medium" charset="0"/>
              <a:cs typeface="Mark-Medium" charset="0"/>
            </a:endParaRPr>
          </a:p>
          <a:p>
            <a:pPr marL="285750" lvl="0" indent="-285750">
              <a:buFont typeface="Arial" panose="020B0604020202020204" pitchFamily="34" charset="0"/>
              <a:buChar char="•"/>
            </a:pPr>
            <a:r>
              <a:rPr lang="en-US" b="1" dirty="0">
                <a:solidFill>
                  <a:srgbClr val="7030A0"/>
                </a:solidFill>
                <a:latin typeface="Mark-Medium" charset="0"/>
                <a:ea typeface="Mark-Medium" charset="0"/>
                <a:cs typeface="Mark-Medium" charset="0"/>
              </a:rPr>
              <a:t>Deeper community engagement </a:t>
            </a:r>
            <a:r>
              <a:rPr lang="en-US" dirty="0">
                <a:solidFill>
                  <a:prstClr val="black"/>
                </a:solidFill>
                <a:latin typeface="Mark-Medium" charset="0"/>
                <a:ea typeface="Mark-Medium" charset="0"/>
                <a:cs typeface="Mark-Medium" charset="0"/>
              </a:rPr>
              <a:t>work, including 20 specially trained leaders doing de-escalation work on public transit, advocacy for 38 people targeted by hate violence, three faith leader meetings to map out upstream approaches to addressing hate, and leadership development of more than 40 youth in the African immigrant communities.</a:t>
            </a:r>
            <a:endParaRPr lang="en-US"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174039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326936"/>
            <a:ext cx="8245030" cy="830997"/>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
        <p:nvSpPr>
          <p:cNvPr id="2" name="TextBox 1">
            <a:extLst>
              <a:ext uri="{FF2B5EF4-FFF2-40B4-BE49-F238E27FC236}">
                <a16:creationId xmlns:a16="http://schemas.microsoft.com/office/drawing/2014/main" id="{A8AFDCD5-1806-429B-933A-A8EDB8D82AA5}"/>
              </a:ext>
            </a:extLst>
          </p:cNvPr>
          <p:cNvSpPr txBox="1"/>
          <p:nvPr/>
        </p:nvSpPr>
        <p:spPr>
          <a:xfrm>
            <a:off x="1223157" y="2281625"/>
            <a:ext cx="8622575" cy="3970318"/>
          </a:xfrm>
          <a:prstGeom prst="rect">
            <a:avLst/>
          </a:prstGeom>
          <a:noFill/>
        </p:spPr>
        <p:txBody>
          <a:bodyPr wrap="square" rtlCol="0">
            <a:spAutoFit/>
          </a:bodyPr>
          <a:lstStyle/>
          <a:p>
            <a:r>
              <a:rPr lang="en-US" b="1" dirty="0">
                <a:solidFill>
                  <a:srgbClr val="7030A0"/>
                </a:solidFill>
              </a:rPr>
              <a:t>X: Structures for Inclusion</a:t>
            </a:r>
          </a:p>
          <a:p>
            <a:r>
              <a:rPr lang="en-US" i="1" dirty="0"/>
              <a:t>PUAH was created by the community advocating structural change for a community-centered approach to hate response.</a:t>
            </a:r>
          </a:p>
          <a:p>
            <a:endParaRPr lang="en-US" i="1" dirty="0"/>
          </a:p>
          <a:p>
            <a:r>
              <a:rPr lang="en-US" b="1" dirty="0">
                <a:solidFill>
                  <a:srgbClr val="7030A0"/>
                </a:solidFill>
              </a:rPr>
              <a:t>Y: Adaptive Governance</a:t>
            </a:r>
          </a:p>
          <a:p>
            <a:r>
              <a:rPr lang="en-US" i="1" dirty="0"/>
              <a:t>PUAH created and is holding shared space for solving challenges, we are rooted in coming together across City and Community to identify needs, opportunities, and solutions. This partnership is model of community engagement that is based in community need and City responsibility. </a:t>
            </a:r>
          </a:p>
          <a:p>
            <a:br>
              <a:rPr lang="en-US" dirty="0"/>
            </a:br>
            <a:r>
              <a:rPr lang="en-US" b="1" dirty="0">
                <a:solidFill>
                  <a:srgbClr val="7030A0"/>
                </a:solidFill>
              </a:rPr>
              <a:t>Z: Fulfilled and Empowered Portlanders</a:t>
            </a:r>
          </a:p>
          <a:p>
            <a:r>
              <a:rPr lang="en-US" i="1" dirty="0"/>
              <a:t>PUAH is building capacity, leveraging funds, and setting up systems that are both connected to local government and situated within the community. </a:t>
            </a:r>
          </a:p>
          <a:p>
            <a:endParaRPr lang="en-US" i="1" dirty="0"/>
          </a:p>
        </p:txBody>
      </p:sp>
    </p:spTree>
    <p:extLst>
      <p:ext uri="{BB962C8B-B14F-4D97-AF65-F5344CB8AC3E}">
        <p14:creationId xmlns:p14="http://schemas.microsoft.com/office/powerpoint/2010/main" val="321866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38E01B2E-E046-4660-BA18-1259FB0A2248}"/>
              </a:ext>
            </a:extLst>
          </p:cNvPr>
          <p:cNvPicPr>
            <a:picLocks noChangeAspect="1"/>
          </p:cNvPicPr>
          <p:nvPr/>
        </p:nvPicPr>
        <p:blipFill>
          <a:blip r:embed="rId4"/>
          <a:stretch>
            <a:fillRect/>
          </a:stretch>
        </p:blipFill>
        <p:spPr>
          <a:xfrm>
            <a:off x="661944" y="1582860"/>
            <a:ext cx="4829175" cy="3124200"/>
          </a:xfrm>
          <a:prstGeom prst="rect">
            <a:avLst/>
          </a:prstGeom>
        </p:spPr>
      </p:pic>
      <p:pic>
        <p:nvPicPr>
          <p:cNvPr id="13" name="Picture 12" descr="A picture containing screenshot&#10;&#10;Description generated with high confidence">
            <a:extLst>
              <a:ext uri="{FF2B5EF4-FFF2-40B4-BE49-F238E27FC236}">
                <a16:creationId xmlns:a16="http://schemas.microsoft.com/office/drawing/2014/main" id="{CA46B29D-3A4B-41C3-BDDE-52FC5CC0886C}"/>
              </a:ext>
            </a:extLst>
          </p:cNvPr>
          <p:cNvPicPr>
            <a:picLocks noChangeAspect="1"/>
          </p:cNvPicPr>
          <p:nvPr/>
        </p:nvPicPr>
        <p:blipFill>
          <a:blip r:embed="rId5"/>
          <a:stretch>
            <a:fillRect/>
          </a:stretch>
        </p:blipFill>
        <p:spPr>
          <a:xfrm>
            <a:off x="276224" y="2016011"/>
            <a:ext cx="4505325" cy="781050"/>
          </a:xfrm>
          <a:prstGeom prst="rect">
            <a:avLst/>
          </a:prstGeom>
        </p:spPr>
      </p:pic>
      <p:pic>
        <p:nvPicPr>
          <p:cNvPr id="15" name="Picture 14" descr="A person standing in front of a brick building&#10;&#10;Description generated with very high confidence">
            <a:extLst>
              <a:ext uri="{FF2B5EF4-FFF2-40B4-BE49-F238E27FC236}">
                <a16:creationId xmlns:a16="http://schemas.microsoft.com/office/drawing/2014/main" id="{F3612DCA-B8CE-454C-8317-405B180B3F04}"/>
              </a:ext>
            </a:extLst>
          </p:cNvPr>
          <p:cNvPicPr>
            <a:picLocks noChangeAspect="1"/>
          </p:cNvPicPr>
          <p:nvPr/>
        </p:nvPicPr>
        <p:blipFill>
          <a:blip r:embed="rId6"/>
          <a:stretch>
            <a:fillRect/>
          </a:stretch>
        </p:blipFill>
        <p:spPr>
          <a:xfrm>
            <a:off x="5148246" y="3423329"/>
            <a:ext cx="4686300" cy="3124200"/>
          </a:xfrm>
          <a:prstGeom prst="rect">
            <a:avLst/>
          </a:prstGeom>
        </p:spPr>
      </p:pic>
      <p:pic>
        <p:nvPicPr>
          <p:cNvPr id="7" name="Picture 6">
            <a:extLst>
              <a:ext uri="{FF2B5EF4-FFF2-40B4-BE49-F238E27FC236}">
                <a16:creationId xmlns:a16="http://schemas.microsoft.com/office/drawing/2014/main" id="{AB07D088-C10E-4603-80C3-DBA6E97F2E1E}"/>
              </a:ext>
            </a:extLst>
          </p:cNvPr>
          <p:cNvPicPr>
            <a:picLocks noChangeAspect="1"/>
          </p:cNvPicPr>
          <p:nvPr/>
        </p:nvPicPr>
        <p:blipFill>
          <a:blip r:embed="rId7"/>
          <a:stretch>
            <a:fillRect/>
          </a:stretch>
        </p:blipFill>
        <p:spPr>
          <a:xfrm>
            <a:off x="5696885" y="766593"/>
            <a:ext cx="4438650" cy="3019425"/>
          </a:xfrm>
          <a:prstGeom prst="rect">
            <a:avLst/>
          </a:prstGeom>
        </p:spPr>
      </p:pic>
      <p:pic>
        <p:nvPicPr>
          <p:cNvPr id="17" name="Picture 16">
            <a:extLst>
              <a:ext uri="{FF2B5EF4-FFF2-40B4-BE49-F238E27FC236}">
                <a16:creationId xmlns:a16="http://schemas.microsoft.com/office/drawing/2014/main" id="{33D495CA-B0D9-43C9-AC06-7DE59FBA1355}"/>
              </a:ext>
            </a:extLst>
          </p:cNvPr>
          <p:cNvPicPr>
            <a:picLocks noChangeAspect="1"/>
          </p:cNvPicPr>
          <p:nvPr/>
        </p:nvPicPr>
        <p:blipFill>
          <a:blip r:embed="rId8"/>
          <a:stretch>
            <a:fillRect/>
          </a:stretch>
        </p:blipFill>
        <p:spPr>
          <a:xfrm>
            <a:off x="867710" y="4750826"/>
            <a:ext cx="4829175" cy="1459786"/>
          </a:xfrm>
          <a:prstGeom prst="rect">
            <a:avLst/>
          </a:prstGeom>
        </p:spPr>
      </p:pic>
      <p:pic>
        <p:nvPicPr>
          <p:cNvPr id="19" name="Picture 18">
            <a:extLst>
              <a:ext uri="{FF2B5EF4-FFF2-40B4-BE49-F238E27FC236}">
                <a16:creationId xmlns:a16="http://schemas.microsoft.com/office/drawing/2014/main" id="{53C2A8E3-F412-445D-95A0-1FF13A35D58A}"/>
              </a:ext>
            </a:extLst>
          </p:cNvPr>
          <p:cNvPicPr>
            <a:picLocks noChangeAspect="1"/>
          </p:cNvPicPr>
          <p:nvPr/>
        </p:nvPicPr>
        <p:blipFill>
          <a:blip r:embed="rId9"/>
          <a:stretch>
            <a:fillRect/>
          </a:stretch>
        </p:blipFill>
        <p:spPr>
          <a:xfrm>
            <a:off x="5133336" y="2165958"/>
            <a:ext cx="4505325" cy="704850"/>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48D7B04A-BED3-424B-9C99-EED565F4310B}"/>
              </a:ext>
            </a:extLst>
          </p:cNvPr>
          <p:cNvPicPr>
            <a:picLocks noChangeAspect="1"/>
          </p:cNvPicPr>
          <p:nvPr/>
        </p:nvPicPr>
        <p:blipFill>
          <a:blip r:embed="rId10"/>
          <a:stretch>
            <a:fillRect/>
          </a:stretch>
        </p:blipFill>
        <p:spPr>
          <a:xfrm>
            <a:off x="6096000" y="3919509"/>
            <a:ext cx="4800600" cy="1647825"/>
          </a:xfrm>
          <a:prstGeom prst="rect">
            <a:avLst/>
          </a:prstGeom>
        </p:spPr>
      </p:pic>
      <p:pic>
        <p:nvPicPr>
          <p:cNvPr id="9" name="Picture 8">
            <a:extLst>
              <a:ext uri="{FF2B5EF4-FFF2-40B4-BE49-F238E27FC236}">
                <a16:creationId xmlns:a16="http://schemas.microsoft.com/office/drawing/2014/main" id="{DC5B9C62-2366-493F-B46C-513596D41620}"/>
              </a:ext>
            </a:extLst>
          </p:cNvPr>
          <p:cNvPicPr>
            <a:picLocks noChangeAspect="1"/>
          </p:cNvPicPr>
          <p:nvPr/>
        </p:nvPicPr>
        <p:blipFill>
          <a:blip r:embed="rId11"/>
          <a:stretch>
            <a:fillRect/>
          </a:stretch>
        </p:blipFill>
        <p:spPr>
          <a:xfrm>
            <a:off x="1262061" y="3149177"/>
            <a:ext cx="4276725" cy="704850"/>
          </a:xfrm>
          <a:prstGeom prst="rect">
            <a:avLst/>
          </a:prstGeom>
        </p:spPr>
      </p:pic>
    </p:spTree>
    <p:extLst>
      <p:ext uri="{BB962C8B-B14F-4D97-AF65-F5344CB8AC3E}">
        <p14:creationId xmlns:p14="http://schemas.microsoft.com/office/powerpoint/2010/main" val="303306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8713" y="2293971"/>
            <a:ext cx="7933302" cy="3138295"/>
          </a:xfrm>
          <a:prstGeom prst="rect">
            <a:avLst/>
          </a:prstGeom>
          <a:noFill/>
        </p:spPr>
        <p:txBody>
          <a:bodyPr wrap="square" rtlCol="0">
            <a:spAutoFit/>
          </a:bodyPr>
          <a:lstStyle/>
          <a:p>
            <a:r>
              <a:rPr lang="en-US" sz="4800" dirty="0"/>
              <a:t>ReportHatePDX.com Goals</a:t>
            </a:r>
          </a:p>
          <a:p>
            <a:pPr marL="285750" lvl="0" indent="-285750">
              <a:lnSpc>
                <a:spcPct val="90000"/>
              </a:lnSpc>
              <a:spcBef>
                <a:spcPts val="1000"/>
              </a:spcBef>
              <a:buFont typeface="Arial" panose="020B0604020202020204" pitchFamily="34" charset="0"/>
              <a:buChar char="•"/>
            </a:pPr>
            <a:endParaRPr lang="en-US" dirty="0">
              <a:solidFill>
                <a:prstClr val="black"/>
              </a:solidFill>
            </a:endParaRPr>
          </a:p>
          <a:p>
            <a:pPr marL="285750" lvl="0" indent="-285750">
              <a:lnSpc>
                <a:spcPct val="90000"/>
              </a:lnSpc>
              <a:spcBef>
                <a:spcPts val="1000"/>
              </a:spcBef>
              <a:buFont typeface="Arial" panose="020B0604020202020204" pitchFamily="34" charset="0"/>
              <a:buChar char="•"/>
            </a:pPr>
            <a:r>
              <a:rPr lang="en-US" sz="2400" dirty="0">
                <a:solidFill>
                  <a:prstClr val="black"/>
                </a:solidFill>
              </a:rPr>
              <a:t>Document what is happening in our communities</a:t>
            </a:r>
          </a:p>
          <a:p>
            <a:pPr marL="285750" lvl="0" indent="-285750">
              <a:lnSpc>
                <a:spcPct val="90000"/>
              </a:lnSpc>
              <a:spcBef>
                <a:spcPts val="1000"/>
              </a:spcBef>
              <a:buFont typeface="Arial" panose="020B0604020202020204" pitchFamily="34" charset="0"/>
              <a:buChar char="•"/>
            </a:pPr>
            <a:r>
              <a:rPr lang="en-US" sz="2400" dirty="0">
                <a:solidFill>
                  <a:prstClr val="black"/>
                </a:solidFill>
              </a:rPr>
              <a:t>Provide resources and support from culturally-specific communities within the tracking tool</a:t>
            </a:r>
          </a:p>
          <a:p>
            <a:pPr marL="285750" lvl="0" indent="-285750">
              <a:lnSpc>
                <a:spcPct val="90000"/>
              </a:lnSpc>
              <a:spcBef>
                <a:spcPts val="1000"/>
              </a:spcBef>
              <a:buFont typeface="Arial" panose="020B0604020202020204" pitchFamily="34" charset="0"/>
              <a:buChar char="•"/>
            </a:pPr>
            <a:r>
              <a:rPr lang="en-US" sz="2400" dirty="0">
                <a:solidFill>
                  <a:prstClr val="black"/>
                </a:solidFill>
              </a:rPr>
              <a:t>Collect relevant data for informed decision making &amp; policy</a:t>
            </a:r>
          </a:p>
          <a:p>
            <a:endParaRPr lang="en-US" sz="1400"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drawing of a face&#10;&#10;Description generated with high confidence">
            <a:extLst>
              <a:ext uri="{FF2B5EF4-FFF2-40B4-BE49-F238E27FC236}">
                <a16:creationId xmlns:a16="http://schemas.microsoft.com/office/drawing/2014/main" id="{C4B78CD0-D1FA-4ADE-A32B-F027993BDAB8}"/>
              </a:ext>
            </a:extLst>
          </p:cNvPr>
          <p:cNvPicPr>
            <a:picLocks noChangeAspect="1"/>
          </p:cNvPicPr>
          <p:nvPr/>
        </p:nvPicPr>
        <p:blipFill>
          <a:blip r:embed="rId4"/>
          <a:stretch>
            <a:fillRect/>
          </a:stretch>
        </p:blipFill>
        <p:spPr>
          <a:xfrm>
            <a:off x="1128713" y="1108458"/>
            <a:ext cx="2466604" cy="791780"/>
          </a:xfrm>
          <a:prstGeom prst="rect">
            <a:avLst/>
          </a:prstGeom>
        </p:spPr>
      </p:pic>
    </p:spTree>
    <p:extLst>
      <p:ext uri="{BB962C8B-B14F-4D97-AF65-F5344CB8AC3E}">
        <p14:creationId xmlns:p14="http://schemas.microsoft.com/office/powerpoint/2010/main" val="163535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890210"/>
            <a:ext cx="8245030" cy="4747966"/>
          </a:xfrm>
          <a:prstGeom prst="rect">
            <a:avLst/>
          </a:prstGeom>
          <a:noFill/>
        </p:spPr>
        <p:txBody>
          <a:bodyPr wrap="square" rtlCol="0">
            <a:spAutoFit/>
          </a:bodyPr>
          <a:lstStyle/>
          <a:p>
            <a:r>
              <a:rPr lang="en-US" sz="4800" dirty="0"/>
              <a:t>ReportHatePDX.com Features</a:t>
            </a:r>
          </a:p>
          <a:p>
            <a:pPr marL="285750" lvl="0" indent="-285750">
              <a:lnSpc>
                <a:spcPct val="90000"/>
              </a:lnSpc>
              <a:spcBef>
                <a:spcPts val="1000"/>
              </a:spcBef>
              <a:buFont typeface="Arial" panose="020B0604020202020204" pitchFamily="34" charset="0"/>
              <a:buChar char="•"/>
            </a:pPr>
            <a:endParaRPr lang="en-US" dirty="0">
              <a:solidFill>
                <a:prstClr val="black"/>
              </a:solidFill>
            </a:endParaRPr>
          </a:p>
          <a:p>
            <a:pPr marL="342900" indent="-342900">
              <a:buFont typeface="Arial" panose="020B0604020202020204" pitchFamily="34" charset="0"/>
              <a:buChar char="•"/>
            </a:pPr>
            <a:r>
              <a:rPr lang="en-US" sz="2400" dirty="0"/>
              <a:t>Community-vetted survey instrument </a:t>
            </a:r>
          </a:p>
          <a:p>
            <a:pPr marL="800100" lvl="1" indent="-342900">
              <a:buFont typeface="Wingdings" panose="05000000000000000000" pitchFamily="2" charset="2"/>
              <a:buChar char="§"/>
            </a:pPr>
            <a:r>
              <a:rPr lang="en-US" sz="2400" dirty="0"/>
              <a:t>Report various types of incidents</a:t>
            </a:r>
          </a:p>
          <a:p>
            <a:pPr marL="800100" lvl="1" indent="-342900">
              <a:buFont typeface="Wingdings" panose="05000000000000000000" pitchFamily="2" charset="2"/>
              <a:buChar char="§"/>
            </a:pPr>
            <a:r>
              <a:rPr lang="en-US" sz="2400" dirty="0"/>
              <a:t>Report various types of perpetrators</a:t>
            </a:r>
          </a:p>
          <a:p>
            <a:pPr lvl="1"/>
            <a:endParaRPr lang="en-US" sz="2400" dirty="0"/>
          </a:p>
          <a:p>
            <a:pPr marL="342900" indent="-342900">
              <a:buFont typeface="Arial" panose="020B0604020202020204" pitchFamily="34" charset="0"/>
              <a:buChar char="•"/>
            </a:pPr>
            <a:r>
              <a:rPr lang="en-US" sz="2400" dirty="0"/>
              <a:t>Multiple avenues to report hate crimes and incidents</a:t>
            </a:r>
          </a:p>
          <a:p>
            <a:pPr marL="800100" lvl="1" indent="-342900">
              <a:buFont typeface="Wingdings" panose="05000000000000000000" pitchFamily="2" charset="2"/>
              <a:buChar char="§"/>
            </a:pPr>
            <a:r>
              <a:rPr lang="en-US" sz="2400" dirty="0"/>
              <a:t>Anonymous online</a:t>
            </a:r>
          </a:p>
          <a:p>
            <a:pPr marL="800100" lvl="1" indent="-342900">
              <a:buFont typeface="Wingdings" panose="05000000000000000000" pitchFamily="2" charset="2"/>
              <a:buChar char="§"/>
            </a:pPr>
            <a:r>
              <a:rPr lang="en-US" sz="2400" dirty="0"/>
              <a:t>Through trusted community organizations and leaders</a:t>
            </a:r>
          </a:p>
          <a:p>
            <a:pPr lvl="1"/>
            <a:endParaRPr lang="en-US" sz="2400" dirty="0"/>
          </a:p>
          <a:p>
            <a:pPr marL="342900" indent="-342900">
              <a:buFont typeface="Arial" panose="020B0604020202020204" pitchFamily="34" charset="0"/>
              <a:buChar char="•"/>
            </a:pPr>
            <a:r>
              <a:rPr lang="en-US" sz="2400" dirty="0"/>
              <a:t>Resource guide indexed by type of services and by geography</a:t>
            </a:r>
          </a:p>
          <a:p>
            <a:endParaRPr lang="en-US" sz="1400"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drawing of a face&#10;&#10;Description generated with high confidence">
            <a:extLst>
              <a:ext uri="{FF2B5EF4-FFF2-40B4-BE49-F238E27FC236}">
                <a16:creationId xmlns:a16="http://schemas.microsoft.com/office/drawing/2014/main" id="{C4B78CD0-D1FA-4ADE-A32B-F027993BDAB8}"/>
              </a:ext>
            </a:extLst>
          </p:cNvPr>
          <p:cNvPicPr>
            <a:picLocks noChangeAspect="1"/>
          </p:cNvPicPr>
          <p:nvPr/>
        </p:nvPicPr>
        <p:blipFill>
          <a:blip r:embed="rId3"/>
          <a:stretch>
            <a:fillRect/>
          </a:stretch>
        </p:blipFill>
        <p:spPr>
          <a:xfrm>
            <a:off x="1128713" y="1108458"/>
            <a:ext cx="2466604" cy="791780"/>
          </a:xfrm>
          <a:prstGeom prst="rect">
            <a:avLst/>
          </a:prstGeom>
        </p:spPr>
      </p:pic>
    </p:spTree>
    <p:extLst>
      <p:ext uri="{BB962C8B-B14F-4D97-AF65-F5344CB8AC3E}">
        <p14:creationId xmlns:p14="http://schemas.microsoft.com/office/powerpoint/2010/main" val="261577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890210"/>
            <a:ext cx="8245030" cy="4624856"/>
          </a:xfrm>
          <a:prstGeom prst="rect">
            <a:avLst/>
          </a:prstGeom>
          <a:noFill/>
        </p:spPr>
        <p:txBody>
          <a:bodyPr wrap="square" rtlCol="0">
            <a:spAutoFit/>
          </a:bodyPr>
          <a:lstStyle/>
          <a:p>
            <a:r>
              <a:rPr lang="en-US" sz="4800" dirty="0"/>
              <a:t>ReportHatePDX.com Analysis</a:t>
            </a:r>
          </a:p>
          <a:p>
            <a:pPr marL="285750" lvl="0" indent="-285750">
              <a:lnSpc>
                <a:spcPct val="90000"/>
              </a:lnSpc>
              <a:spcBef>
                <a:spcPts val="1000"/>
              </a:spcBef>
              <a:buFont typeface="Arial" panose="020B0604020202020204" pitchFamily="34" charset="0"/>
              <a:buChar char="•"/>
            </a:pPr>
            <a:endParaRPr lang="en-US" dirty="0">
              <a:solidFill>
                <a:prstClr val="black"/>
              </a:solidFill>
            </a:endParaRPr>
          </a:p>
          <a:p>
            <a:r>
              <a:rPr lang="en-US" sz="2400" dirty="0"/>
              <a:t>138 incidents in June 2017- November 2018</a:t>
            </a:r>
          </a:p>
          <a:p>
            <a:endParaRPr lang="en-US" dirty="0"/>
          </a:p>
          <a:p>
            <a:pPr marL="742950" lvl="1" indent="-285750">
              <a:buFont typeface="Arial" panose="020B0604020202020204" pitchFamily="34" charset="0"/>
              <a:buChar char="•"/>
            </a:pPr>
            <a:r>
              <a:rPr lang="en-US" dirty="0"/>
              <a:t>33% of the incidents that reported the type of incident involved “discrimination”, “unfair treatment”, and “actions or speech that made me feel unwelcome” such as being spit on and sexual harassment. </a:t>
            </a:r>
          </a:p>
          <a:p>
            <a:pPr marL="742950" lvl="1" indent="-285750">
              <a:buFont typeface="Arial" panose="020B0604020202020204" pitchFamily="34" charset="0"/>
              <a:buChar char="•"/>
            </a:pPr>
            <a:r>
              <a:rPr lang="en-US" dirty="0"/>
              <a:t>22% of incidents used the word “harassment” to describe the incident.</a:t>
            </a:r>
          </a:p>
          <a:p>
            <a:pPr marL="742950" lvl="1" indent="-285750">
              <a:buFont typeface="Arial" panose="020B0604020202020204" pitchFamily="34" charset="0"/>
              <a:buChar char="•"/>
            </a:pPr>
            <a:r>
              <a:rPr lang="en-US" dirty="0"/>
              <a:t>16% of incidents relate to physical assault or intimidation or threat of physical assault.</a:t>
            </a:r>
          </a:p>
          <a:p>
            <a:pPr marL="742950" lvl="1" indent="-285750">
              <a:buFont typeface="Arial" panose="020B0604020202020204" pitchFamily="34" charset="0"/>
              <a:buChar char="•"/>
            </a:pPr>
            <a:r>
              <a:rPr lang="en-US" dirty="0"/>
              <a:t>12% were reported as motivated by the target’s race/ethnicity; 7% of incidents referred to nationality and/or immigration status; 4% of incidents were reported as motivated by the target’s disability.</a:t>
            </a:r>
          </a:p>
          <a:p>
            <a:endParaRPr lang="en-US" sz="1400"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drawing of a face&#10;&#10;Description generated with high confidence">
            <a:extLst>
              <a:ext uri="{FF2B5EF4-FFF2-40B4-BE49-F238E27FC236}">
                <a16:creationId xmlns:a16="http://schemas.microsoft.com/office/drawing/2014/main" id="{C4B78CD0-D1FA-4ADE-A32B-F027993BDAB8}"/>
              </a:ext>
            </a:extLst>
          </p:cNvPr>
          <p:cNvPicPr>
            <a:picLocks noChangeAspect="1"/>
          </p:cNvPicPr>
          <p:nvPr/>
        </p:nvPicPr>
        <p:blipFill>
          <a:blip r:embed="rId3"/>
          <a:stretch>
            <a:fillRect/>
          </a:stretch>
        </p:blipFill>
        <p:spPr>
          <a:xfrm>
            <a:off x="1128713" y="1108458"/>
            <a:ext cx="2466604" cy="791780"/>
          </a:xfrm>
          <a:prstGeom prst="rect">
            <a:avLst/>
          </a:prstGeom>
        </p:spPr>
      </p:pic>
    </p:spTree>
    <p:extLst>
      <p:ext uri="{BB962C8B-B14F-4D97-AF65-F5344CB8AC3E}">
        <p14:creationId xmlns:p14="http://schemas.microsoft.com/office/powerpoint/2010/main" val="254543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5285" y="2084354"/>
            <a:ext cx="8245030" cy="4062651"/>
          </a:xfrm>
          <a:prstGeom prst="rect">
            <a:avLst/>
          </a:prstGeom>
          <a:noFill/>
        </p:spPr>
        <p:txBody>
          <a:bodyPr wrap="square" rtlCol="0">
            <a:spAutoFit/>
          </a:bodyPr>
          <a:lstStyle/>
          <a:p>
            <a:r>
              <a:rPr lang="en-US" sz="4800" dirty="0"/>
              <a:t>ReportHatePDX.com Lessons</a:t>
            </a:r>
          </a:p>
          <a:p>
            <a:pPr lvl="0"/>
            <a:endParaRPr lang="en-US" dirty="0">
              <a:solidFill>
                <a:prstClr val="black"/>
              </a:solidFill>
            </a:endParaRPr>
          </a:p>
          <a:p>
            <a:pPr marL="285750" lvl="0" indent="-285750">
              <a:buFont typeface="Arial" panose="020B0604020202020204" pitchFamily="34" charset="0"/>
              <a:buChar char="•"/>
            </a:pPr>
            <a:r>
              <a:rPr lang="en-US" sz="2400" dirty="0">
                <a:solidFill>
                  <a:prstClr val="black"/>
                </a:solidFill>
              </a:rPr>
              <a:t>Any online tool must have a trusted organizational interface;</a:t>
            </a:r>
          </a:p>
          <a:p>
            <a:pPr marL="285750" lvl="0" indent="-285750">
              <a:buFont typeface="Arial" panose="020B0604020202020204" pitchFamily="34" charset="0"/>
              <a:buChar char="•"/>
            </a:pPr>
            <a:r>
              <a:rPr lang="en-US" sz="2400" dirty="0">
                <a:solidFill>
                  <a:prstClr val="black"/>
                </a:solidFill>
              </a:rPr>
              <a:t>New tools take time to integrate into communities; </a:t>
            </a:r>
          </a:p>
          <a:p>
            <a:pPr marL="285750" lvl="0" indent="-285750">
              <a:buFont typeface="Arial" panose="020B0604020202020204" pitchFamily="34" charset="0"/>
              <a:buChar char="•"/>
            </a:pPr>
            <a:r>
              <a:rPr lang="en-US" sz="2400" dirty="0">
                <a:solidFill>
                  <a:prstClr val="black"/>
                </a:solidFill>
              </a:rPr>
              <a:t>Combining the tool with education and outreach not only increases use of the tool but also validates experiences of harm;</a:t>
            </a:r>
          </a:p>
          <a:p>
            <a:pPr marL="285750" lvl="0" indent="-285750">
              <a:buFont typeface="Arial" panose="020B0604020202020204" pitchFamily="34" charset="0"/>
              <a:buChar char="•"/>
            </a:pPr>
            <a:r>
              <a:rPr lang="en-US" sz="2400" dirty="0">
                <a:solidFill>
                  <a:prstClr val="black"/>
                </a:solidFill>
              </a:rPr>
              <a:t>The power of this tool is in the broad definition of ‘hate incident’ and a target-centered approach to recording the incident. </a:t>
            </a:r>
            <a:endParaRPr lang="en-US" dirty="0">
              <a:solidFill>
                <a:prstClr val="black"/>
              </a:solidFill>
              <a:latin typeface="Mark-Book-Italic Book" charset="0"/>
              <a:ea typeface="Mark-Book-Italic Book" charset="0"/>
              <a:cs typeface="Mark-Book-Italic Book" charset="0"/>
            </a:endParaRP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drawing of a face&#10;&#10;Description generated with high confidence">
            <a:extLst>
              <a:ext uri="{FF2B5EF4-FFF2-40B4-BE49-F238E27FC236}">
                <a16:creationId xmlns:a16="http://schemas.microsoft.com/office/drawing/2014/main" id="{C4B78CD0-D1FA-4ADE-A32B-F027993BDAB8}"/>
              </a:ext>
            </a:extLst>
          </p:cNvPr>
          <p:cNvPicPr>
            <a:picLocks noChangeAspect="1"/>
          </p:cNvPicPr>
          <p:nvPr/>
        </p:nvPicPr>
        <p:blipFill>
          <a:blip r:embed="rId3"/>
          <a:stretch>
            <a:fillRect/>
          </a:stretch>
        </p:blipFill>
        <p:spPr>
          <a:xfrm>
            <a:off x="1128713" y="1108458"/>
            <a:ext cx="2466604" cy="791780"/>
          </a:xfrm>
          <a:prstGeom prst="rect">
            <a:avLst/>
          </a:prstGeom>
        </p:spPr>
      </p:pic>
    </p:spTree>
    <p:extLst>
      <p:ext uri="{BB962C8B-B14F-4D97-AF65-F5344CB8AC3E}">
        <p14:creationId xmlns:p14="http://schemas.microsoft.com/office/powerpoint/2010/main" val="290481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7163" y="1740702"/>
            <a:ext cx="8245030" cy="4009303"/>
          </a:xfrm>
          <a:prstGeom prst="rect">
            <a:avLst/>
          </a:prstGeom>
          <a:noFill/>
        </p:spPr>
        <p:txBody>
          <a:bodyPr wrap="square" rtlCol="0">
            <a:spAutoFit/>
          </a:bodyPr>
          <a:lstStyle/>
          <a:p>
            <a:r>
              <a:rPr lang="en-US" sz="4800" dirty="0"/>
              <a:t>ReportHatePDX.com Next Steps</a:t>
            </a:r>
          </a:p>
          <a:p>
            <a:pPr marL="285750" lvl="0" indent="-285750">
              <a:lnSpc>
                <a:spcPct val="90000"/>
              </a:lnSpc>
              <a:spcBef>
                <a:spcPts val="1000"/>
              </a:spcBef>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sz="2400" dirty="0"/>
              <a:t>Public launch January 31</a:t>
            </a:r>
          </a:p>
          <a:p>
            <a:pPr marL="285750" indent="-285750">
              <a:buFont typeface="Arial" panose="020B0604020202020204" pitchFamily="34" charset="0"/>
              <a:buChar char="•"/>
            </a:pPr>
            <a:r>
              <a:rPr lang="en-US" sz="2400" dirty="0"/>
              <a:t>Platform available in English and Spanish</a:t>
            </a:r>
          </a:p>
          <a:p>
            <a:pPr marL="285750" indent="-285750">
              <a:buFont typeface="Arial" panose="020B0604020202020204" pitchFamily="34" charset="0"/>
              <a:buChar char="•"/>
            </a:pPr>
            <a:r>
              <a:rPr lang="en-US" sz="2400" dirty="0"/>
              <a:t>The platform’s features will continue to be strengthened, including a mobile-ready public website for individuals to report hate incidents and find available resources by location, communities served and service type</a:t>
            </a:r>
          </a:p>
          <a:p>
            <a:pPr marL="285750" indent="-285750" fontAlgn="base">
              <a:buFont typeface="Arial" panose="020B0604020202020204" pitchFamily="34" charset="0"/>
              <a:buChar char="•"/>
            </a:pPr>
            <a:r>
              <a:rPr lang="en-US" sz="2400" dirty="0"/>
              <a:t>Communications campaign to increase the use of the platform </a:t>
            </a:r>
          </a:p>
          <a:p>
            <a:endParaRPr lang="en-US" sz="1400"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drawing of a face&#10;&#10;Description generated with high confidence">
            <a:extLst>
              <a:ext uri="{FF2B5EF4-FFF2-40B4-BE49-F238E27FC236}">
                <a16:creationId xmlns:a16="http://schemas.microsoft.com/office/drawing/2014/main" id="{C4B78CD0-D1FA-4ADE-A32B-F027993BDAB8}"/>
              </a:ext>
            </a:extLst>
          </p:cNvPr>
          <p:cNvPicPr>
            <a:picLocks noChangeAspect="1"/>
          </p:cNvPicPr>
          <p:nvPr/>
        </p:nvPicPr>
        <p:blipFill>
          <a:blip r:embed="rId4"/>
          <a:stretch>
            <a:fillRect/>
          </a:stretch>
        </p:blipFill>
        <p:spPr>
          <a:xfrm>
            <a:off x="1128713" y="1108458"/>
            <a:ext cx="2466604" cy="791780"/>
          </a:xfrm>
          <a:prstGeom prst="rect">
            <a:avLst/>
          </a:prstGeom>
        </p:spPr>
      </p:pic>
    </p:spTree>
    <p:extLst>
      <p:ext uri="{BB962C8B-B14F-4D97-AF65-F5344CB8AC3E}">
        <p14:creationId xmlns:p14="http://schemas.microsoft.com/office/powerpoint/2010/main" val="11644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89248" cy="1316736"/>
          </a:xfrm>
          <a:prstGeom prst="rect">
            <a:avLst/>
          </a:prstGeom>
        </p:spPr>
      </p:pic>
      <p:sp>
        <p:nvSpPr>
          <p:cNvPr id="6" name="TextBox 5"/>
          <p:cNvSpPr txBox="1"/>
          <p:nvPr/>
        </p:nvSpPr>
        <p:spPr>
          <a:xfrm>
            <a:off x="500065" y="1804959"/>
            <a:ext cx="9475208" cy="3724096"/>
          </a:xfrm>
          <a:prstGeom prst="rect">
            <a:avLst/>
          </a:prstGeom>
          <a:noFill/>
        </p:spPr>
        <p:txBody>
          <a:bodyPr wrap="square" rtlCol="0">
            <a:spAutoFit/>
          </a:bodyPr>
          <a:lstStyle/>
          <a:p>
            <a:endParaRPr lang="en-US" sz="5000" dirty="0">
              <a:latin typeface="Mark-Medium" charset="0"/>
              <a:ea typeface="Mark-Medium" charset="0"/>
              <a:cs typeface="Mark-Medium" charset="0"/>
            </a:endParaRPr>
          </a:p>
          <a:p>
            <a:r>
              <a:rPr lang="en-US" sz="2000" dirty="0">
                <a:latin typeface="Mark-Medium" charset="0"/>
                <a:ea typeface="Mark-Medium" charset="0"/>
                <a:cs typeface="Mark-Medium" charset="0"/>
              </a:rPr>
              <a:t>JANUARY 2019</a:t>
            </a:r>
          </a:p>
          <a:p>
            <a:br>
              <a:rPr lang="en-US" sz="2000" dirty="0">
                <a:latin typeface="Mark-Medium" charset="0"/>
                <a:ea typeface="Mark-Medium" charset="0"/>
                <a:cs typeface="Mark-Medium" charset="0"/>
              </a:rPr>
            </a:br>
            <a:r>
              <a:rPr lang="en-US" sz="6000" dirty="0">
                <a:latin typeface="Mark-Medium" charset="0"/>
                <a:ea typeface="Mark-Medium" charset="0"/>
                <a:cs typeface="Mark-Medium" charset="0"/>
              </a:rPr>
              <a:t>Portland United Against Hate</a:t>
            </a:r>
          </a:p>
          <a:p>
            <a:endParaRPr lang="en-US" dirty="0">
              <a:solidFill>
                <a:schemeClr val="tx1">
                  <a:lumMod val="50000"/>
                  <a:lumOff val="50000"/>
                </a:schemeClr>
              </a:solidFill>
              <a:latin typeface="Mark-Medium" charset="0"/>
              <a:ea typeface="Mark-Medium" charset="0"/>
              <a:cs typeface="Mark-Medium" charset="0"/>
            </a:endParaRPr>
          </a:p>
          <a:p>
            <a:r>
              <a:rPr lang="en-US" dirty="0">
                <a:solidFill>
                  <a:schemeClr val="tx1">
                    <a:lumMod val="50000"/>
                    <a:lumOff val="50000"/>
                  </a:schemeClr>
                </a:solidFill>
                <a:latin typeface="Mark-Medium" charset="0"/>
                <a:ea typeface="Mark-Medium" charset="0"/>
                <a:cs typeface="Mark-Medium" charset="0"/>
              </a:rPr>
              <a:t>2017-18 Special Appropriations Grant Report</a:t>
            </a:r>
          </a:p>
          <a:p>
            <a:endParaRPr lang="en-US" sz="5000" dirty="0">
              <a:latin typeface="Mark-Book-Italic Book" charset="0"/>
              <a:ea typeface="Mark-Book-Italic Book" charset="0"/>
              <a:cs typeface="Mark-Book-Italic Book"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105112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2430" y="949327"/>
            <a:ext cx="8245030" cy="1046440"/>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endParaRPr lang="en-US" sz="1400" dirty="0"/>
          </a:p>
          <a:p>
            <a:endParaRPr lang="en-US" sz="1400" dirty="0"/>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Online Media 5">
            <a:hlinkClick r:id="" action="ppaction://media"/>
            <a:extLst>
              <a:ext uri="{FF2B5EF4-FFF2-40B4-BE49-F238E27FC236}">
                <a16:creationId xmlns:a16="http://schemas.microsoft.com/office/drawing/2014/main" id="{EC6C6FBF-98EB-4E55-8D41-75D79D4FF62E}"/>
              </a:ext>
            </a:extLst>
          </p:cNvPr>
          <p:cNvPicPr>
            <a:picLocks noRot="1" noChangeAspect="1"/>
          </p:cNvPicPr>
          <p:nvPr>
            <a:videoFile r:link="rId1"/>
          </p:nvPr>
        </p:nvPicPr>
        <p:blipFill>
          <a:blip r:embed="rId5"/>
          <a:stretch>
            <a:fillRect/>
          </a:stretch>
        </p:blipFill>
        <p:spPr>
          <a:xfrm>
            <a:off x="1128713" y="1675196"/>
            <a:ext cx="8385815" cy="4717021"/>
          </a:xfrm>
          <a:prstGeom prst="rect">
            <a:avLst/>
          </a:prstGeom>
        </p:spPr>
      </p:pic>
    </p:spTree>
    <p:extLst>
      <p:ext uri="{BB962C8B-B14F-4D97-AF65-F5344CB8AC3E}">
        <p14:creationId xmlns:p14="http://schemas.microsoft.com/office/powerpoint/2010/main" val="911191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1778" y="1313529"/>
            <a:ext cx="8245030" cy="830997"/>
          </a:xfrm>
          <a:prstGeom prst="rect">
            <a:avLst/>
          </a:prstGeom>
          <a:noFill/>
        </p:spPr>
        <p:txBody>
          <a:bodyPr wrap="square" rtlCol="0">
            <a:spAutoFit/>
          </a:bodyPr>
          <a:lstStyle/>
          <a:p>
            <a:r>
              <a:rPr lang="en-US" sz="4800" dirty="0">
                <a:latin typeface="Mark-Medium" charset="0"/>
                <a:ea typeface="Mark-Medium" charset="0"/>
                <a:cs typeface="Mark-Medium" charset="0"/>
              </a:rPr>
              <a:t>Thank you for your support!</a:t>
            </a: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8" name="Picture 7" descr="A picture containing indoor, wall, office&#10;&#10;Description generated with high confidence">
            <a:extLst>
              <a:ext uri="{FF2B5EF4-FFF2-40B4-BE49-F238E27FC236}">
                <a16:creationId xmlns:a16="http://schemas.microsoft.com/office/drawing/2014/main" id="{964B7FB5-E464-4232-9330-1653D18D1CE5}"/>
              </a:ext>
            </a:extLst>
          </p:cNvPr>
          <p:cNvPicPr>
            <a:picLocks noChangeAspect="1"/>
          </p:cNvPicPr>
          <p:nvPr/>
        </p:nvPicPr>
        <p:blipFill>
          <a:blip r:embed="rId4"/>
          <a:stretch>
            <a:fillRect/>
          </a:stretch>
        </p:blipFill>
        <p:spPr>
          <a:xfrm>
            <a:off x="3770901" y="2251471"/>
            <a:ext cx="2153813" cy="2153813"/>
          </a:xfrm>
          <a:prstGeom prst="rect">
            <a:avLst/>
          </a:prstGeom>
        </p:spPr>
      </p:pic>
      <p:pic>
        <p:nvPicPr>
          <p:cNvPr id="10" name="Picture 9" descr="A group of people standing in front of a crowd&#10;&#10;Description generated with very high confidence">
            <a:extLst>
              <a:ext uri="{FF2B5EF4-FFF2-40B4-BE49-F238E27FC236}">
                <a16:creationId xmlns:a16="http://schemas.microsoft.com/office/drawing/2014/main" id="{32D9FC93-BD8F-4C41-B372-5DB9A1D0958B}"/>
              </a:ext>
            </a:extLst>
          </p:cNvPr>
          <p:cNvPicPr>
            <a:picLocks noChangeAspect="1"/>
          </p:cNvPicPr>
          <p:nvPr/>
        </p:nvPicPr>
        <p:blipFill rotWithShape="1">
          <a:blip r:embed="rId5"/>
          <a:srcRect l="21559" r="15235"/>
          <a:stretch/>
        </p:blipFill>
        <p:spPr>
          <a:xfrm>
            <a:off x="1552962" y="2243636"/>
            <a:ext cx="2034401" cy="2148660"/>
          </a:xfrm>
          <a:prstGeom prst="rect">
            <a:avLst/>
          </a:prstGeom>
        </p:spPr>
      </p:pic>
      <p:pic>
        <p:nvPicPr>
          <p:cNvPr id="12" name="Picture 11" descr="A group of people holding a sign&#10;&#10;Description generated with very high confidence">
            <a:extLst>
              <a:ext uri="{FF2B5EF4-FFF2-40B4-BE49-F238E27FC236}">
                <a16:creationId xmlns:a16="http://schemas.microsoft.com/office/drawing/2014/main" id="{7CC850E7-1D70-44B4-9515-62415222390C}"/>
              </a:ext>
            </a:extLst>
          </p:cNvPr>
          <p:cNvPicPr>
            <a:picLocks noChangeAspect="1"/>
          </p:cNvPicPr>
          <p:nvPr/>
        </p:nvPicPr>
        <p:blipFill rotWithShape="1">
          <a:blip r:embed="rId6"/>
          <a:srcRect t="26720" b="7749"/>
          <a:stretch/>
        </p:blipFill>
        <p:spPr>
          <a:xfrm>
            <a:off x="1552962" y="4470141"/>
            <a:ext cx="4371752" cy="2148660"/>
          </a:xfrm>
          <a:prstGeom prst="rect">
            <a:avLst/>
          </a:prstGeom>
        </p:spPr>
      </p:pic>
      <p:pic>
        <p:nvPicPr>
          <p:cNvPr id="18" name="Picture 17" descr="A picture containing person, indoor&#10;&#10;Description generated with very high confidence">
            <a:extLst>
              <a:ext uri="{FF2B5EF4-FFF2-40B4-BE49-F238E27FC236}">
                <a16:creationId xmlns:a16="http://schemas.microsoft.com/office/drawing/2014/main" id="{05C1EAE9-A179-4415-8329-C0A7B3F26F8E}"/>
              </a:ext>
            </a:extLst>
          </p:cNvPr>
          <p:cNvPicPr>
            <a:picLocks noChangeAspect="1"/>
          </p:cNvPicPr>
          <p:nvPr/>
        </p:nvPicPr>
        <p:blipFill>
          <a:blip r:embed="rId7"/>
          <a:stretch>
            <a:fillRect/>
          </a:stretch>
        </p:blipFill>
        <p:spPr>
          <a:xfrm rot="5400000">
            <a:off x="5562336" y="2797389"/>
            <a:ext cx="4367328" cy="3275496"/>
          </a:xfrm>
          <a:prstGeom prst="rect">
            <a:avLst/>
          </a:prstGeom>
        </p:spPr>
      </p:pic>
    </p:spTree>
    <p:extLst>
      <p:ext uri="{BB962C8B-B14F-4D97-AF65-F5344CB8AC3E}">
        <p14:creationId xmlns:p14="http://schemas.microsoft.com/office/powerpoint/2010/main" val="6779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729531"/>
            <a:ext cx="8245030" cy="4278094"/>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Light" charset="0"/>
                <a:cs typeface="Mark-Light" charset="0"/>
              </a:rPr>
              <a:t>Overview</a:t>
            </a:r>
          </a:p>
          <a:p>
            <a:endParaRPr lang="en-US" sz="4800" dirty="0">
              <a:latin typeface="Mark-Medium" charset="0"/>
              <a:ea typeface="Mark-Medium" charset="0"/>
              <a:cs typeface="Mark-Medium" charset="0"/>
            </a:endParaRPr>
          </a:p>
          <a:p>
            <a:r>
              <a:rPr lang="en-US" sz="2400" dirty="0">
                <a:latin typeface="Mark-Book" charset="0"/>
                <a:ea typeface="Mark-Book" charset="0"/>
                <a:cs typeface="Mark-Book" charset="0"/>
              </a:rPr>
              <a:t>In the FY2017-18 budget City Council set aside $350,000 in Special Appropriations funding for competitive grants to do capacity building, training, and data collection and analysis to support the work of the Portland United Against Hate Coalition.</a:t>
            </a:r>
          </a:p>
          <a:p>
            <a:endParaRPr lang="en-US" sz="2400" dirty="0">
              <a:latin typeface="Mark-Book" charset="0"/>
              <a:ea typeface="Mark-Book" charset="0"/>
              <a:cs typeface="Mark-Book" charset="0"/>
            </a:endParaRPr>
          </a:p>
          <a:p>
            <a:r>
              <a:rPr lang="en-US" sz="2400" dirty="0">
                <a:latin typeface="Mark-Book" charset="0"/>
                <a:ea typeface="Mark-Book" charset="0"/>
                <a:cs typeface="Mark-Book" charset="0"/>
              </a:rPr>
              <a:t>Thank you for your support!</a:t>
            </a: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134310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729531"/>
            <a:ext cx="8245030" cy="3970318"/>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Light" charset="0"/>
                <a:cs typeface="Mark-Light" charset="0"/>
              </a:rPr>
              <a:t>Grant Outcomes</a:t>
            </a:r>
          </a:p>
          <a:p>
            <a:endParaRPr lang="en-US" sz="2400" dirty="0">
              <a:latin typeface="Mark-Medium" charset="0"/>
              <a:ea typeface="Mark-Medium" charset="0"/>
              <a:cs typeface="Mark-Medium" charset="0"/>
            </a:endParaRPr>
          </a:p>
          <a:p>
            <a:endParaRPr lang="en-US" sz="2400" dirty="0">
              <a:latin typeface="Mark-Medium" charset="0"/>
              <a:ea typeface="Mark-Medium" charset="0"/>
              <a:cs typeface="Mark-Medium" charset="0"/>
            </a:endParaRPr>
          </a:p>
          <a:p>
            <a:pPr marL="514350" indent="-514350">
              <a:buAutoNum type="arabicPeriod"/>
            </a:pPr>
            <a:r>
              <a:rPr lang="en-US" sz="2400" dirty="0">
                <a:latin typeface="Mark-Light" charset="0"/>
                <a:ea typeface="Mark-Book-Italic Book" charset="0"/>
                <a:cs typeface="Mark-Book-Italic Book" charset="0"/>
              </a:rPr>
              <a:t>Launch of </a:t>
            </a:r>
            <a:r>
              <a:rPr lang="en-US" sz="2400" dirty="0" err="1">
                <a:latin typeface="Mark-Light" charset="0"/>
                <a:ea typeface="Mark-Book-Italic Book" charset="0"/>
                <a:cs typeface="Mark-Book-Italic Book" charset="0"/>
              </a:rPr>
              <a:t>ReportHatePdx</a:t>
            </a:r>
            <a:r>
              <a:rPr lang="en-US" sz="2400" dirty="0">
                <a:latin typeface="Mark-Light" charset="0"/>
                <a:ea typeface="Mark-Book-Italic Book" charset="0"/>
                <a:cs typeface="Mark-Book-Italic Book" charset="0"/>
              </a:rPr>
              <a:t> pilot</a:t>
            </a:r>
            <a:endParaRPr lang="en-US" sz="2400" dirty="0">
              <a:latin typeface="Mark-Book-Italic Book" charset="0"/>
              <a:ea typeface="Mark-Book-Italic Book" charset="0"/>
              <a:cs typeface="Mark-Book-Italic Book" charset="0"/>
            </a:endParaRPr>
          </a:p>
          <a:p>
            <a:pPr marL="514350" indent="-514350">
              <a:buAutoNum type="arabicPeriod"/>
            </a:pPr>
            <a:r>
              <a:rPr lang="en-US" sz="2400" dirty="0">
                <a:latin typeface="Mark-Book-Italic Book" charset="0"/>
                <a:ea typeface="Mark-Book-Italic Book" charset="0"/>
                <a:cs typeface="Mark-Book-Italic Book" charset="0"/>
              </a:rPr>
              <a:t>Creation of tools and resources</a:t>
            </a:r>
          </a:p>
          <a:p>
            <a:pPr marL="514350" indent="-514350">
              <a:buAutoNum type="arabicPeriod"/>
            </a:pPr>
            <a:r>
              <a:rPr lang="en-US" sz="2400" dirty="0">
                <a:latin typeface="Mark-Book-Italic Book" charset="0"/>
                <a:ea typeface="Mark-Book-Italic Book" charset="0"/>
                <a:cs typeface="Mark-Book-Italic Book" charset="0"/>
              </a:rPr>
              <a:t>Increased capacity within community to respond to, interrupt, and be prepared for hate incidents</a:t>
            </a:r>
          </a:p>
          <a:p>
            <a:endParaRPr lang="en-US" sz="2800" dirty="0">
              <a:latin typeface="Mark-Book-Italic Book" charset="0"/>
              <a:ea typeface="Mark-Book-Italic Book" charset="0"/>
              <a:cs typeface="Mark-Book-Italic Book" charset="0"/>
            </a:endParaRP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117797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6691" y="967179"/>
            <a:ext cx="8245030" cy="1323439"/>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1. </a:t>
            </a:r>
            <a:r>
              <a:rPr lang="en-US" sz="3200" dirty="0" err="1">
                <a:latin typeface="Mark-Light" charset="0"/>
                <a:ea typeface="Mark-Book-Italic Book" charset="0"/>
                <a:cs typeface="Mark-Book-Italic Book" charset="0"/>
              </a:rPr>
              <a:t>ReportHatePdx</a:t>
            </a:r>
            <a:endParaRPr lang="en-US" sz="6000" dirty="0">
              <a:latin typeface="Mark-Book-Italic Book" charset="0"/>
              <a:ea typeface="Mark-Book-Italic Book" charset="0"/>
              <a:cs typeface="Mark-Book-Italic Book"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
        <p:nvSpPr>
          <p:cNvPr id="6" name="TextBox 5">
            <a:extLst>
              <a:ext uri="{FF2B5EF4-FFF2-40B4-BE49-F238E27FC236}">
                <a16:creationId xmlns:a16="http://schemas.microsoft.com/office/drawing/2014/main" id="{4101B13C-EDAC-47FD-8A7B-27417C2FC580}"/>
              </a:ext>
            </a:extLst>
          </p:cNvPr>
          <p:cNvSpPr txBox="1"/>
          <p:nvPr/>
        </p:nvSpPr>
        <p:spPr>
          <a:xfrm>
            <a:off x="1128712" y="639273"/>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8" name="Picture 7" descr="A screenshot of a cell phone&#10;&#10;Description generated with very high confidence">
            <a:hlinkClick r:id="rId3"/>
            <a:extLst>
              <a:ext uri="{FF2B5EF4-FFF2-40B4-BE49-F238E27FC236}">
                <a16:creationId xmlns:a16="http://schemas.microsoft.com/office/drawing/2014/main" id="{5B6CB6CD-D4DC-464E-97E5-366E4CF71015}"/>
              </a:ext>
            </a:extLst>
          </p:cNvPr>
          <p:cNvPicPr>
            <a:picLocks noChangeAspect="1"/>
          </p:cNvPicPr>
          <p:nvPr/>
        </p:nvPicPr>
        <p:blipFill>
          <a:blip r:embed="rId4"/>
          <a:stretch>
            <a:fillRect/>
          </a:stretch>
        </p:blipFill>
        <p:spPr>
          <a:xfrm>
            <a:off x="1128712" y="2423670"/>
            <a:ext cx="7495503" cy="3963228"/>
          </a:xfrm>
          <a:prstGeom prst="rect">
            <a:avLst/>
          </a:prstGeom>
        </p:spPr>
      </p:pic>
    </p:spTree>
    <p:extLst>
      <p:ext uri="{BB962C8B-B14F-4D97-AF65-F5344CB8AC3E}">
        <p14:creationId xmlns:p14="http://schemas.microsoft.com/office/powerpoint/2010/main" val="82663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5285" y="1729531"/>
            <a:ext cx="8245030" cy="4647426"/>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1. </a:t>
            </a:r>
            <a:r>
              <a:rPr lang="en-US" sz="3200" dirty="0" err="1">
                <a:latin typeface="Mark-Light" charset="0"/>
                <a:ea typeface="Mark-Book-Italic Book" charset="0"/>
                <a:cs typeface="Mark-Book-Italic Book" charset="0"/>
              </a:rPr>
              <a:t>ReportHatePdx</a:t>
            </a:r>
            <a:endParaRPr lang="en-US" sz="6000" dirty="0">
              <a:latin typeface="Mark-Book-Italic Book" charset="0"/>
              <a:ea typeface="Mark-Book-Italic Book" charset="0"/>
              <a:cs typeface="Mark-Book-Italic Book" charset="0"/>
            </a:endParaRPr>
          </a:p>
          <a:p>
            <a:endParaRPr lang="en-US" sz="2400" dirty="0">
              <a:latin typeface="Mark-Book-Italic Book" charset="0"/>
              <a:ea typeface="Mark-Book-Italic Book" charset="0"/>
              <a:cs typeface="Mark-Book-Italic Book" charset="0"/>
            </a:endParaRPr>
          </a:p>
          <a:p>
            <a:r>
              <a:rPr lang="en-US" sz="2400" dirty="0">
                <a:latin typeface="Mark-Book-Italic Book" charset="0"/>
                <a:ea typeface="Mark-Book-Italic Book" charset="0"/>
                <a:cs typeface="Mark-Book-Italic Book" charset="0"/>
              </a:rPr>
              <a:t>Through community points of contact and the </a:t>
            </a:r>
            <a:r>
              <a:rPr lang="en-US" sz="2400" dirty="0" err="1">
                <a:latin typeface="Mark-Book-Italic Book" charset="0"/>
                <a:ea typeface="Mark-Book-Italic Book" charset="0"/>
                <a:cs typeface="Mark-Book-Italic Book" charset="0"/>
              </a:rPr>
              <a:t>ReportHatePdx</a:t>
            </a:r>
            <a:r>
              <a:rPr lang="en-US" sz="2400" dirty="0">
                <a:latin typeface="Mark-Book-Italic Book" charset="0"/>
                <a:ea typeface="Mark-Book-Italic Book" charset="0"/>
                <a:cs typeface="Mark-Book-Italic Book" charset="0"/>
              </a:rPr>
              <a:t> website, 138 hate incidents were reported during the grant cycle.</a:t>
            </a:r>
          </a:p>
          <a:p>
            <a:endParaRPr lang="en-US" sz="2400" dirty="0">
              <a:latin typeface="Mark-Book-Italic Book" charset="0"/>
              <a:ea typeface="Mark-Book-Italic Book" charset="0"/>
              <a:cs typeface="Mark-Book-Italic Book" charset="0"/>
            </a:endParaRPr>
          </a:p>
          <a:p>
            <a:pPr marL="342900" indent="-342900">
              <a:buFont typeface="Arial" panose="020B0604020202020204" pitchFamily="34" charset="0"/>
              <a:buChar char="•"/>
            </a:pPr>
            <a:r>
              <a:rPr lang="en-US" sz="2400" dirty="0">
                <a:latin typeface="Mark-Medium" charset="0"/>
                <a:ea typeface="Mark-Book-Italic Book" charset="0"/>
                <a:cs typeface="Mark-Book-Italic Book" charset="0"/>
              </a:rPr>
              <a:t>Community garden volunteer showing hate signs</a:t>
            </a:r>
          </a:p>
          <a:p>
            <a:pPr marL="342900" indent="-342900">
              <a:buFont typeface="Arial" panose="020B0604020202020204" pitchFamily="34" charset="0"/>
              <a:buChar char="•"/>
            </a:pPr>
            <a:r>
              <a:rPr lang="en-US" sz="2400" dirty="0">
                <a:latin typeface="Mark-Medium" charset="0"/>
                <a:ea typeface="Mark-Book-Italic Book" charset="0"/>
                <a:cs typeface="Mark-Book-Italic Book" charset="0"/>
              </a:rPr>
              <a:t>Harassment of transgender woman by non-profit worker</a:t>
            </a:r>
          </a:p>
          <a:p>
            <a:pPr marL="342900" indent="-342900">
              <a:buFont typeface="Arial" panose="020B0604020202020204" pitchFamily="34" charset="0"/>
              <a:buChar char="•"/>
            </a:pPr>
            <a:r>
              <a:rPr lang="en-US" sz="2400" dirty="0">
                <a:latin typeface="Mark-Medium" charset="0"/>
                <a:ea typeface="Mark-Book-Italic Book" charset="0"/>
                <a:cs typeface="Mark-Book-Italic Book" charset="0"/>
              </a:rPr>
              <a:t>Woman in hijab harassed with a car on public street</a:t>
            </a:r>
          </a:p>
          <a:p>
            <a:pPr marL="342900" indent="-342900">
              <a:buFont typeface="Arial" panose="020B0604020202020204" pitchFamily="34" charset="0"/>
              <a:buChar char="•"/>
            </a:pPr>
            <a:r>
              <a:rPr lang="en-US" sz="2400" dirty="0">
                <a:latin typeface="Mark-Medium" charset="0"/>
                <a:ea typeface="Mark-Book-Italic Book" charset="0"/>
                <a:cs typeface="Mark-Book-Italic Book" charset="0"/>
              </a:rPr>
              <a:t>Islamophobic flyers around East Portland neighborhood</a:t>
            </a:r>
          </a:p>
          <a:p>
            <a:pPr marL="342900" indent="-342900">
              <a:buFont typeface="Arial" panose="020B0604020202020204" pitchFamily="34" charset="0"/>
              <a:buChar char="•"/>
            </a:pPr>
            <a:r>
              <a:rPr lang="en-US" sz="2400" dirty="0">
                <a:latin typeface="Mark-Medium" charset="0"/>
                <a:ea typeface="Mark-Book-Italic Book" charset="0"/>
                <a:cs typeface="Mark-Book-Italic Book" charset="0"/>
              </a:rPr>
              <a:t>Anti-Semitic graffiti on elementary schools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
        <p:nvSpPr>
          <p:cNvPr id="6" name="TextBox 5">
            <a:extLst>
              <a:ext uri="{FF2B5EF4-FFF2-40B4-BE49-F238E27FC236}">
                <a16:creationId xmlns:a16="http://schemas.microsoft.com/office/drawing/2014/main" id="{4101B13C-EDAC-47FD-8A7B-27417C2FC580}"/>
              </a:ext>
            </a:extLst>
          </p:cNvPr>
          <p:cNvSpPr txBox="1"/>
          <p:nvPr/>
        </p:nvSpPr>
        <p:spPr>
          <a:xfrm>
            <a:off x="1128712" y="639273"/>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spTree>
    <p:extLst>
      <p:ext uri="{BB962C8B-B14F-4D97-AF65-F5344CB8AC3E}">
        <p14:creationId xmlns:p14="http://schemas.microsoft.com/office/powerpoint/2010/main" val="425003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729531"/>
            <a:ext cx="8245030" cy="3662541"/>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2. Creation of tools and resources</a:t>
            </a:r>
            <a:endParaRPr lang="en-US" sz="6000" dirty="0">
              <a:latin typeface="Mark-Book-Italic Book" charset="0"/>
              <a:ea typeface="Mark-Book-Italic Book" charset="0"/>
              <a:cs typeface="Mark-Book-Italic Book" charset="0"/>
            </a:endParaRPr>
          </a:p>
          <a:p>
            <a:pPr marL="285750" indent="-285750">
              <a:buFont typeface="Arial" panose="020B0604020202020204" pitchFamily="34" charset="0"/>
              <a:buChar char="•"/>
            </a:pPr>
            <a:endParaRPr lang="en-US" sz="1600" dirty="0">
              <a:latin typeface="Mark-Medium" charset="0"/>
              <a:ea typeface="Mark-Medium" charset="0"/>
              <a:cs typeface="Mark-Medium" charset="0"/>
            </a:endParaRPr>
          </a:p>
          <a:p>
            <a:pPr marL="285750" indent="-285750">
              <a:buFont typeface="Arial" panose="020B0604020202020204" pitchFamily="34" charset="0"/>
              <a:buChar char="•"/>
            </a:pPr>
            <a:endParaRPr lang="en-US" sz="1600" dirty="0">
              <a:latin typeface="Mark-Medium" charset="0"/>
              <a:ea typeface="Mark-Medium" charset="0"/>
              <a:cs typeface="Mark-Medium" charset="0"/>
            </a:endParaRPr>
          </a:p>
          <a:p>
            <a:pPr marL="285750" indent="-285750">
              <a:buFont typeface="Arial" panose="020B0604020202020204" pitchFamily="34" charset="0"/>
              <a:buChar char="•"/>
            </a:pPr>
            <a:r>
              <a:rPr lang="en-US" sz="2400" dirty="0">
                <a:latin typeface="Mark-Medium" charset="0"/>
                <a:ea typeface="Mark-Medium" charset="0"/>
                <a:cs typeface="Mark-Medium" charset="0"/>
              </a:rPr>
              <a:t>Rapid Response toolkit</a:t>
            </a:r>
          </a:p>
          <a:p>
            <a:pPr marL="285750" indent="-285750">
              <a:buFont typeface="Arial" panose="020B0604020202020204" pitchFamily="34" charset="0"/>
              <a:buChar char="•"/>
            </a:pPr>
            <a:r>
              <a:rPr lang="en-US" sz="2400" dirty="0">
                <a:latin typeface="Mark-Medium" charset="0"/>
                <a:ea typeface="Mark-Medium" charset="0"/>
                <a:cs typeface="Mark-Medium" charset="0"/>
              </a:rPr>
              <a:t>No Hate in Our Neighborhood how-to guide</a:t>
            </a:r>
          </a:p>
          <a:p>
            <a:pPr marL="285750" indent="-285750">
              <a:buFont typeface="Arial" panose="020B0604020202020204" pitchFamily="34" charset="0"/>
              <a:buChar char="•"/>
            </a:pPr>
            <a:r>
              <a:rPr lang="en-US" sz="2400" dirty="0">
                <a:latin typeface="Mark-Medium" charset="0"/>
                <a:ea typeface="Mark-Medium" charset="0"/>
                <a:cs typeface="Mark-Medium" charset="0"/>
              </a:rPr>
              <a:t>Interrupting Hate action cards</a:t>
            </a:r>
          </a:p>
          <a:p>
            <a:pPr marL="285750" indent="-285750">
              <a:buFont typeface="Arial" panose="020B0604020202020204" pitchFamily="34" charset="0"/>
              <a:buChar char="•"/>
            </a:pPr>
            <a:r>
              <a:rPr lang="en-US" sz="2400" dirty="0">
                <a:latin typeface="Mark-Medium" charset="0"/>
                <a:ea typeface="Mark-Medium" charset="0"/>
                <a:cs typeface="Mark-Medium" charset="0"/>
              </a:rPr>
              <a:t>Culturally and language-specific printed materials </a:t>
            </a:r>
          </a:p>
          <a:p>
            <a:pPr marL="285750" indent="-285750">
              <a:buFont typeface="Arial" panose="020B0604020202020204" pitchFamily="34" charset="0"/>
              <a:buChar char="•"/>
            </a:pPr>
            <a:r>
              <a:rPr lang="en-US" sz="2400" dirty="0">
                <a:latin typeface="Mark-Medium" charset="0"/>
                <a:ea typeface="Mark-Medium" charset="0"/>
                <a:cs typeface="Mark-Medium" charset="0"/>
              </a:rPr>
              <a:t>Youth-led, peer-to-peer video</a:t>
            </a:r>
            <a:endParaRPr lang="en-US" sz="2400" dirty="0">
              <a:latin typeface="Mark-Light" charset="0"/>
              <a:ea typeface="Mark-Book-Italic Book" charset="0"/>
              <a:cs typeface="Mark-Book-Italic Book" charset="0"/>
            </a:endParaRP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248074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233107"/>
            <a:ext cx="8245030" cy="1815882"/>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2. Creation of tools and resources</a:t>
            </a:r>
            <a:endParaRPr lang="en-US" sz="6000" dirty="0">
              <a:latin typeface="Mark-Book-Italic Book" charset="0"/>
              <a:ea typeface="Mark-Book-Italic Book" charset="0"/>
              <a:cs typeface="Mark-Book-Italic Book" charset="0"/>
            </a:endParaRPr>
          </a:p>
          <a:p>
            <a:pPr marL="285750" indent="-285750">
              <a:buFont typeface="Arial" panose="020B0604020202020204" pitchFamily="34" charset="0"/>
              <a:buChar char="•"/>
            </a:pPr>
            <a:endParaRPr lang="en-US" sz="1600" dirty="0">
              <a:latin typeface="Mark-Medium" charset="0"/>
              <a:ea typeface="Mark-Medium" charset="0"/>
              <a:cs typeface="Mark-Medium" charset="0"/>
            </a:endParaRPr>
          </a:p>
          <a:p>
            <a:endParaRPr lang="en-US" sz="1600" dirty="0">
              <a:latin typeface="Mark-Medium" charset="0"/>
              <a:ea typeface="Mark-Medium" charset="0"/>
              <a:cs typeface="Mark-Medium" charset="0"/>
            </a:endParaRP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id="{71DD9782-9FBF-4725-973F-4DAD4986A292}"/>
              </a:ext>
            </a:extLst>
          </p:cNvPr>
          <p:cNvPicPr>
            <a:picLocks noChangeAspect="1"/>
          </p:cNvPicPr>
          <p:nvPr/>
        </p:nvPicPr>
        <p:blipFill>
          <a:blip r:embed="rId3"/>
          <a:stretch>
            <a:fillRect/>
          </a:stretch>
        </p:blipFill>
        <p:spPr>
          <a:xfrm>
            <a:off x="1049544" y="2728355"/>
            <a:ext cx="3200400" cy="1828800"/>
          </a:xfrm>
          <a:prstGeom prst="rect">
            <a:avLst/>
          </a:prstGeom>
          <a:ln w="19050">
            <a:solidFill>
              <a:schemeClr val="tx1"/>
            </a:solidFill>
          </a:ln>
        </p:spPr>
      </p:pic>
      <p:pic>
        <p:nvPicPr>
          <p:cNvPr id="8" name="Picture 7" descr="A screenshot of a cell phone&#10;&#10;Description generated with very high confidence">
            <a:extLst>
              <a:ext uri="{FF2B5EF4-FFF2-40B4-BE49-F238E27FC236}">
                <a16:creationId xmlns:a16="http://schemas.microsoft.com/office/drawing/2014/main" id="{1C77D036-5CB2-41BF-B8F3-763F9739A396}"/>
              </a:ext>
            </a:extLst>
          </p:cNvPr>
          <p:cNvPicPr>
            <a:picLocks noChangeAspect="1"/>
          </p:cNvPicPr>
          <p:nvPr/>
        </p:nvPicPr>
        <p:blipFill>
          <a:blip r:embed="rId4"/>
          <a:stretch>
            <a:fillRect/>
          </a:stretch>
        </p:blipFill>
        <p:spPr>
          <a:xfrm>
            <a:off x="4407963" y="2728355"/>
            <a:ext cx="3200400" cy="1828800"/>
          </a:xfrm>
          <a:prstGeom prst="rect">
            <a:avLst/>
          </a:prstGeom>
          <a:ln w="19050">
            <a:solidFill>
              <a:schemeClr val="tx1"/>
            </a:solidFill>
          </a:ln>
        </p:spPr>
      </p:pic>
      <p:pic>
        <p:nvPicPr>
          <p:cNvPr id="10" name="Picture 9" descr="A screenshot of a cell phone&#10;&#10;Description generated with high confidence">
            <a:extLst>
              <a:ext uri="{FF2B5EF4-FFF2-40B4-BE49-F238E27FC236}">
                <a16:creationId xmlns:a16="http://schemas.microsoft.com/office/drawing/2014/main" id="{20DD0B4D-73F2-4F5C-A352-BB58A000DAF9}"/>
              </a:ext>
            </a:extLst>
          </p:cNvPr>
          <p:cNvPicPr>
            <a:picLocks noChangeAspect="1"/>
          </p:cNvPicPr>
          <p:nvPr/>
        </p:nvPicPr>
        <p:blipFill>
          <a:blip r:embed="rId5"/>
          <a:stretch>
            <a:fillRect/>
          </a:stretch>
        </p:blipFill>
        <p:spPr>
          <a:xfrm>
            <a:off x="1049544" y="4652934"/>
            <a:ext cx="3200400" cy="1828800"/>
          </a:xfrm>
          <a:prstGeom prst="rect">
            <a:avLst/>
          </a:prstGeom>
          <a:ln w="19050">
            <a:solidFill>
              <a:schemeClr val="tx1"/>
            </a:solidFill>
          </a:ln>
        </p:spPr>
      </p:pic>
      <p:pic>
        <p:nvPicPr>
          <p:cNvPr id="12" name="Picture 11" descr="A screenshot of a cell phone&#10;&#10;Description generated with very high confidence">
            <a:extLst>
              <a:ext uri="{FF2B5EF4-FFF2-40B4-BE49-F238E27FC236}">
                <a16:creationId xmlns:a16="http://schemas.microsoft.com/office/drawing/2014/main" id="{56C4758A-B635-465C-A57F-A8BC1AFA56C5}"/>
              </a:ext>
            </a:extLst>
          </p:cNvPr>
          <p:cNvPicPr>
            <a:picLocks noChangeAspect="1"/>
          </p:cNvPicPr>
          <p:nvPr/>
        </p:nvPicPr>
        <p:blipFill>
          <a:blip r:embed="rId6"/>
          <a:stretch>
            <a:fillRect/>
          </a:stretch>
        </p:blipFill>
        <p:spPr>
          <a:xfrm>
            <a:off x="4407963" y="4650741"/>
            <a:ext cx="3200400" cy="1828800"/>
          </a:xfrm>
          <a:prstGeom prst="rect">
            <a:avLst/>
          </a:prstGeom>
          <a:ln w="19050">
            <a:solidFill>
              <a:schemeClr val="tx1"/>
            </a:solidFill>
          </a:ln>
        </p:spPr>
      </p:pic>
    </p:spTree>
    <p:extLst>
      <p:ext uri="{BB962C8B-B14F-4D97-AF65-F5344CB8AC3E}">
        <p14:creationId xmlns:p14="http://schemas.microsoft.com/office/powerpoint/2010/main" val="164682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571" y="1182605"/>
            <a:ext cx="8718162" cy="4924425"/>
          </a:xfrm>
          <a:prstGeom prst="rect">
            <a:avLst/>
          </a:prstGeom>
          <a:noFill/>
        </p:spPr>
        <p:txBody>
          <a:bodyPr wrap="square" rtlCol="0">
            <a:spAutoFit/>
          </a:bodyPr>
          <a:lstStyle/>
          <a:p>
            <a:r>
              <a:rPr lang="en-US" sz="4800" dirty="0">
                <a:latin typeface="Mark-Medium" charset="0"/>
                <a:ea typeface="Mark-Medium" charset="0"/>
                <a:cs typeface="Mark-Medium" charset="0"/>
              </a:rPr>
              <a:t>Portland United Against Hate</a:t>
            </a:r>
          </a:p>
          <a:p>
            <a:r>
              <a:rPr lang="en-US" sz="3200" dirty="0">
                <a:latin typeface="Mark-Light" charset="0"/>
                <a:ea typeface="Mark-Book-Italic Book" charset="0"/>
                <a:cs typeface="Mark-Book-Italic Book" charset="0"/>
              </a:rPr>
              <a:t>3. Increased capacity within community to respond to, interrupt, and be prepared for hate incidents</a:t>
            </a:r>
            <a:endParaRPr lang="en-US" sz="6000" dirty="0">
              <a:latin typeface="Mark-Book-Italic Book" charset="0"/>
              <a:ea typeface="Mark-Book-Italic Book" charset="0"/>
              <a:cs typeface="Mark-Book-Italic Book" charset="0"/>
            </a:endParaRPr>
          </a:p>
          <a:p>
            <a:pPr lvl="0"/>
            <a:r>
              <a:rPr lang="en-US" sz="1400" dirty="0"/>
              <a:t> </a:t>
            </a:r>
          </a:p>
          <a:p>
            <a:pPr lvl="0"/>
            <a:endParaRPr lang="en-US" sz="2000" dirty="0">
              <a:solidFill>
                <a:prstClr val="black"/>
              </a:solidFill>
              <a:latin typeface="Mark-Medium" charset="0"/>
              <a:ea typeface="Mark-Medium" charset="0"/>
              <a:cs typeface="Mark-Medium" charset="0"/>
            </a:endParaRPr>
          </a:p>
          <a:p>
            <a:pPr lvl="0"/>
            <a:r>
              <a:rPr lang="en-US" sz="2400" dirty="0">
                <a:solidFill>
                  <a:prstClr val="black"/>
                </a:solidFill>
                <a:latin typeface="Mark-Medium" charset="0"/>
                <a:ea typeface="Mark-Medium" charset="0"/>
                <a:cs typeface="Mark-Medium" charset="0"/>
              </a:rPr>
              <a:t>Together, the PUAH grant partners:</a:t>
            </a:r>
          </a:p>
          <a:p>
            <a:pPr marL="285750" lvl="0" indent="-285750">
              <a:buFont typeface="Arial" panose="020B0604020202020204" pitchFamily="34" charset="0"/>
              <a:buChar char="•"/>
            </a:pPr>
            <a:r>
              <a:rPr lang="en-US" sz="2400" dirty="0">
                <a:solidFill>
                  <a:prstClr val="black"/>
                </a:solidFill>
                <a:latin typeface="Mark-Medium" charset="0"/>
                <a:ea typeface="Mark-Medium" charset="0"/>
                <a:cs typeface="Mark-Medium" charset="0"/>
              </a:rPr>
              <a:t>Held 152 trainings for 2,667 people to respond, interrupt, track, understand, and promote solutions to hate violence;</a:t>
            </a:r>
          </a:p>
          <a:p>
            <a:pPr marL="285750" lvl="0" indent="-285750">
              <a:buFont typeface="Arial" panose="020B0604020202020204" pitchFamily="34" charset="0"/>
              <a:buChar char="•"/>
            </a:pPr>
            <a:r>
              <a:rPr lang="en-US" sz="2400" dirty="0">
                <a:solidFill>
                  <a:prstClr val="black"/>
                </a:solidFill>
                <a:latin typeface="Mark-Medium" charset="0"/>
                <a:ea typeface="Mark-Medium" charset="0"/>
                <a:cs typeface="Mark-Medium" charset="0"/>
              </a:rPr>
              <a:t>Provided outreach and engagement to 9,429 people in 11 languages;</a:t>
            </a:r>
          </a:p>
          <a:p>
            <a:pPr marL="285750" lvl="0" indent="-285750">
              <a:buFont typeface="Arial" panose="020B0604020202020204" pitchFamily="34" charset="0"/>
              <a:buChar char="•"/>
            </a:pPr>
            <a:r>
              <a:rPr lang="en-US" sz="2400" dirty="0">
                <a:solidFill>
                  <a:prstClr val="black"/>
                </a:solidFill>
                <a:latin typeface="Mark-Medium" charset="0"/>
                <a:ea typeface="Mark-Medium" charset="0"/>
                <a:cs typeface="Mark-Medium" charset="0"/>
              </a:rPr>
              <a:t>Supported 38 youth in leading anti-hate programming, including creation of a video.</a:t>
            </a:r>
          </a:p>
        </p:txBody>
      </p:sp>
      <p:sp>
        <p:nvSpPr>
          <p:cNvPr id="4" name="TextBox 3"/>
          <p:cNvSpPr txBox="1"/>
          <p:nvPr/>
        </p:nvSpPr>
        <p:spPr>
          <a:xfrm>
            <a:off x="1128713" y="585788"/>
            <a:ext cx="4129087" cy="338554"/>
          </a:xfrm>
          <a:prstGeom prst="rect">
            <a:avLst/>
          </a:prstGeom>
          <a:noFill/>
        </p:spPr>
        <p:txBody>
          <a:bodyPr wrap="square" rtlCol="0">
            <a:spAutoFit/>
          </a:bodyPr>
          <a:lstStyle/>
          <a:p>
            <a:r>
              <a:rPr lang="en-US" sz="1600" dirty="0">
                <a:latin typeface="Mark-Medium" charset="0"/>
                <a:ea typeface="Mark-Medium" charset="0"/>
                <a:cs typeface="Mark-Medium" charset="0"/>
              </a:rPr>
              <a:t>Jan 2019 – PUAH Grant Report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733" y="4405284"/>
            <a:ext cx="2209800" cy="2324100"/>
          </a:xfrm>
          <a:prstGeom prst="rect">
            <a:avLst/>
          </a:prstGeom>
        </p:spPr>
      </p:pic>
    </p:spTree>
    <p:extLst>
      <p:ext uri="{BB962C8B-B14F-4D97-AF65-F5344CB8AC3E}">
        <p14:creationId xmlns:p14="http://schemas.microsoft.com/office/powerpoint/2010/main" val="1104832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TotalTime>
  <Words>1145</Words>
  <Application>Microsoft Office PowerPoint</Application>
  <PresentationFormat>Widescreen</PresentationFormat>
  <Paragraphs>153</Paragraphs>
  <Slides>21</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Mark-Book</vt:lpstr>
      <vt:lpstr>Mark-Book-Italic Book</vt:lpstr>
      <vt:lpstr>Mark-Light</vt:lpstr>
      <vt:lpstr>Mark-Medium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Wick</dc:creator>
  <cp:lastModifiedBy>Koch, Kari</cp:lastModifiedBy>
  <cp:revision>49</cp:revision>
  <cp:lastPrinted>2018-06-06T15:31:51Z</cp:lastPrinted>
  <dcterms:created xsi:type="dcterms:W3CDTF">2017-07-07T22:29:54Z</dcterms:created>
  <dcterms:modified xsi:type="dcterms:W3CDTF">2019-01-15T00:57:51Z</dcterms:modified>
</cp:coreProperties>
</file>