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2"/>
  </p:notesMasterIdLst>
  <p:sldIdLst>
    <p:sldId id="266" r:id="rId2"/>
    <p:sldId id="259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 varScale="1">
        <p:scale>
          <a:sx n="81" d="100"/>
          <a:sy n="81" d="100"/>
        </p:scale>
        <p:origin x="60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FF18-2EE4-4763-88BE-F766C28C1183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26069-AEDD-4DA7-9E00-A78F8C0DB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8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4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7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9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05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92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3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63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22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26069-AEDD-4DA7-9E00-A78F8C0DBA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66749-6C78-2E4B-9891-91DB376D9021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F7FF-3FA6-914F-B66C-63C57C343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4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70595" y="1207943"/>
            <a:ext cx="86915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dirty="0">
              <a:solidFill>
                <a:schemeClr val="bg1"/>
              </a:solidFill>
              <a:latin typeface="Mark-Medium" charset="0"/>
              <a:ea typeface="Mark-Medium" charset="0"/>
              <a:cs typeface="Mark-Medium" charset="0"/>
            </a:endParaRPr>
          </a:p>
          <a:p>
            <a:r>
              <a:rPr lang="en-US" sz="48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District Coalitions</a:t>
            </a:r>
          </a:p>
          <a:p>
            <a:r>
              <a:rPr lang="en-US" sz="4800" dirty="0">
                <a:solidFill>
                  <a:schemeClr val="bg1"/>
                </a:solidFill>
                <a:latin typeface="Mark-Medium" charset="0"/>
                <a:ea typeface="Mark-Medium" charset="0"/>
                <a:cs typeface="Mark-Medium" charset="0"/>
              </a:rPr>
              <a:t>FY 18/19 Budget Note</a:t>
            </a:r>
          </a:p>
          <a:p>
            <a:endParaRPr lang="en-US" sz="5000" dirty="0">
              <a:solidFill>
                <a:schemeClr val="bg1"/>
              </a:solidFill>
              <a:latin typeface="Mark-Book-Italic Book" charset="0"/>
              <a:ea typeface="Mark-Book-Italic Book" charset="0"/>
              <a:cs typeface="Mark-Book-Ital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6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19/20 and beyond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 	</a:t>
            </a:r>
            <a:r>
              <a:rPr lang="en-US" sz="2400" dirty="0">
                <a:latin typeface="Mark-Light" charset="0"/>
              </a:rPr>
              <a:t>Equity is not achieved through siloed strategies</a:t>
            </a:r>
          </a:p>
          <a:p>
            <a:pPr>
              <a:tabLst>
                <a:tab pos="346075" algn="l"/>
              </a:tabLst>
            </a:pPr>
            <a:endParaRPr lang="en-US" sz="24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 	</a:t>
            </a:r>
            <a:r>
              <a:rPr lang="en-US" sz="2400" dirty="0">
                <a:latin typeface="Mark-Light" charset="0"/>
              </a:rPr>
              <a:t>District coalition perspectives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6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Inequities in funding levels </a:t>
            </a:r>
            <a:r>
              <a:rPr lang="en-US" sz="3600" dirty="0">
                <a:latin typeface="Mark-Medium" charset="0"/>
              </a:rPr>
              <a:t>between </a:t>
            </a:r>
          </a:p>
          <a:p>
            <a:r>
              <a:rPr lang="en-US" sz="3600" dirty="0">
                <a:latin typeface="Mark-Medium" charset="0"/>
              </a:rPr>
              <a:t>district coalitions</a:t>
            </a: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•	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“</a:t>
            </a:r>
            <a:r>
              <a:rPr lang="en-US" sz="2400" dirty="0">
                <a:latin typeface="Mark-Light" charset="0"/>
              </a:rPr>
              <a:t>This funding issue has been studied repeatedly for more than       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    	20 years without resolution.” (2016 audit)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•  	Budget note in FY 2019/20 adopted budget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     	</a:t>
            </a:r>
            <a:r>
              <a:rPr lang="en-US" sz="2200" dirty="0">
                <a:latin typeface="Mark-Light" charset="0"/>
              </a:rPr>
              <a:t>“…work with relevant stakeholders to develop a methodology                	to equitably distribute existing resources among the neighborhood 	coalitions without additional funding. ONI [sic] shall also provide a plan 	for implementation in time for FY 2019‐20 budget development 	and report back to Council by December 2018.”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8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924833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Update on: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•	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Actions taken by Civic Life in FY 18/19 resulting in increasing 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per-person investment in East Portland by 52% from $1.97 (FY 17/18) 	to $3.12.  This is the same rate as Southeast Uplift.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•  	Factors shaping FY 19/20 investment:  a multi-year process to 	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focus on delivering equitable outcomes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02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18/19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  <a:ea typeface="Mark-Light" charset="0"/>
                <a:cs typeface="Mark-Light" charset="0"/>
              </a:rPr>
              <a:t>•	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Proposed $201,980 in additional ongoing general fund and one-	time resources for East Portland.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*  Increase 2.275 FTE to 4.0 FTE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*  Additional program dollars and rent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  	Council approves $30,000 in additional ongoing general funds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03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18/19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  	Civic Life redirects $120,865 to ensure 3.7 FTE for East Portland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*  Redirects $44,388 in existing bureau general funds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*  Redirects $76,477 in existing district coalition funds</a:t>
            </a:r>
          </a:p>
          <a:p>
            <a:pPr>
              <a:tabLst>
                <a:tab pos="346075" algn="l"/>
              </a:tabLst>
            </a:pPr>
            <a:endParaRPr lang="en-US" sz="2400" dirty="0">
              <a:latin typeface="Mark-Light" charset="0"/>
              <a:ea typeface="Mark-Light" charset="0"/>
              <a:cs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 	Additional $6,861 in one-time transitional support from 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	Office of Commissioner </a:t>
            </a:r>
            <a:r>
              <a:rPr lang="en-US" sz="2400" dirty="0" err="1">
                <a:latin typeface="Mark-Light" charset="0"/>
                <a:ea typeface="Mark-Light" charset="0"/>
                <a:cs typeface="Mark-Light" charset="0"/>
              </a:rPr>
              <a:t>Eudaly’s</a:t>
            </a:r>
            <a:r>
              <a:rPr lang="en-US" sz="2400" dirty="0">
                <a:latin typeface="Mark-Light" charset="0"/>
                <a:ea typeface="Mark-Light" charset="0"/>
                <a:cs typeface="Mark-Light" charset="0"/>
              </a:rPr>
              <a:t> FY 17/18 budget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4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8712" y="505865"/>
            <a:ext cx="1002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FUNDING DISTRIBUTION TO DISTRICT COALITIONS </a:t>
            </a:r>
            <a:r>
              <a:rPr lang="en-US" dirty="0">
                <a:latin typeface="Mark-Light" charset="0"/>
              </a:rPr>
              <a:t>•</a:t>
            </a:r>
            <a:r>
              <a:rPr lang="en-US" dirty="0"/>
              <a:t> FISCAL YEARS 2017/18 AND 2018/19</a:t>
            </a:r>
            <a:endParaRPr lang="en-US" sz="1400" dirty="0">
              <a:latin typeface="Mark-Medium" charset="0"/>
              <a:ea typeface="Mark-Medium" charset="0"/>
              <a:cs typeface="Mark-Medium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58AD34-E021-4FFE-971E-9BAB8D92B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95293"/>
              </p:ext>
            </p:extLst>
          </p:nvPr>
        </p:nvGraphicFramePr>
        <p:xfrm>
          <a:off x="1128713" y="952500"/>
          <a:ext cx="10021887" cy="5432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725">
                  <a:extLst>
                    <a:ext uri="{9D8B030D-6E8A-4147-A177-3AD203B41FA5}">
                      <a16:colId xmlns:a16="http://schemas.microsoft.com/office/drawing/2014/main" val="3856137239"/>
                    </a:ext>
                  </a:extLst>
                </a:gridCol>
                <a:gridCol w="940185">
                  <a:extLst>
                    <a:ext uri="{9D8B030D-6E8A-4147-A177-3AD203B41FA5}">
                      <a16:colId xmlns:a16="http://schemas.microsoft.com/office/drawing/2014/main" val="1079311366"/>
                    </a:ext>
                  </a:extLst>
                </a:gridCol>
                <a:gridCol w="940185">
                  <a:extLst>
                    <a:ext uri="{9D8B030D-6E8A-4147-A177-3AD203B41FA5}">
                      <a16:colId xmlns:a16="http://schemas.microsoft.com/office/drawing/2014/main" val="1275543283"/>
                    </a:ext>
                  </a:extLst>
                </a:gridCol>
                <a:gridCol w="976983">
                  <a:extLst>
                    <a:ext uri="{9D8B030D-6E8A-4147-A177-3AD203B41FA5}">
                      <a16:colId xmlns:a16="http://schemas.microsoft.com/office/drawing/2014/main" val="154593046"/>
                    </a:ext>
                  </a:extLst>
                </a:gridCol>
                <a:gridCol w="634763">
                  <a:extLst>
                    <a:ext uri="{9D8B030D-6E8A-4147-A177-3AD203B41FA5}">
                      <a16:colId xmlns:a16="http://schemas.microsoft.com/office/drawing/2014/main" val="1946354448"/>
                    </a:ext>
                  </a:extLst>
                </a:gridCol>
                <a:gridCol w="800354">
                  <a:extLst>
                    <a:ext uri="{9D8B030D-6E8A-4147-A177-3AD203B41FA5}">
                      <a16:colId xmlns:a16="http://schemas.microsoft.com/office/drawing/2014/main" val="3788478417"/>
                    </a:ext>
                  </a:extLst>
                </a:gridCol>
                <a:gridCol w="839909">
                  <a:extLst>
                    <a:ext uri="{9D8B030D-6E8A-4147-A177-3AD203B41FA5}">
                      <a16:colId xmlns:a16="http://schemas.microsoft.com/office/drawing/2014/main" val="2709379228"/>
                    </a:ext>
                  </a:extLst>
                </a:gridCol>
                <a:gridCol w="693640">
                  <a:extLst>
                    <a:ext uri="{9D8B030D-6E8A-4147-A177-3AD203B41FA5}">
                      <a16:colId xmlns:a16="http://schemas.microsoft.com/office/drawing/2014/main" val="1269713773"/>
                    </a:ext>
                  </a:extLst>
                </a:gridCol>
                <a:gridCol w="880387">
                  <a:extLst>
                    <a:ext uri="{9D8B030D-6E8A-4147-A177-3AD203B41FA5}">
                      <a16:colId xmlns:a16="http://schemas.microsoft.com/office/drawing/2014/main" val="3056697020"/>
                    </a:ext>
                  </a:extLst>
                </a:gridCol>
                <a:gridCol w="1076337">
                  <a:extLst>
                    <a:ext uri="{9D8B030D-6E8A-4147-A177-3AD203B41FA5}">
                      <a16:colId xmlns:a16="http://schemas.microsoft.com/office/drawing/2014/main" val="3949050679"/>
                    </a:ext>
                  </a:extLst>
                </a:gridCol>
                <a:gridCol w="1006419">
                  <a:extLst>
                    <a:ext uri="{9D8B030D-6E8A-4147-A177-3AD203B41FA5}">
                      <a16:colId xmlns:a16="http://schemas.microsoft.com/office/drawing/2014/main" val="3609790862"/>
                    </a:ext>
                  </a:extLst>
                </a:gridCol>
              </a:tblGrid>
              <a:tr h="15049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COALITION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FY 17-18</a:t>
                      </a:r>
                      <a:br>
                        <a:rPr lang="en-US" sz="1300">
                          <a:effectLst/>
                        </a:rPr>
                      </a:br>
                      <a:r>
                        <a:rPr lang="en-US" sz="1300">
                          <a:effectLst/>
                        </a:rPr>
                        <a:t>Base Funding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FY 18-19 Adjusted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Base Funding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Change from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FY 17-18 Base due to rebalancing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% Change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Addt'l one-time funding from Comm Eudaly's office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Change from FY 17-18 Base with addt’l one-time funding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% Change with addt’l one-time funding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FY 18-19</a:t>
                      </a:r>
                      <a:br>
                        <a:rPr lang="en-US" sz="1300">
                          <a:effectLst/>
                        </a:rPr>
                      </a:br>
                      <a:r>
                        <a:rPr lang="en-US" sz="1300">
                          <a:effectLst/>
                        </a:rPr>
                        <a:t>Neighbor-hood Small Grants Funding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FY 18-19</a:t>
                      </a:r>
                      <a:br>
                        <a:rPr lang="en-US" sz="1300">
                          <a:effectLst/>
                        </a:rPr>
                      </a:br>
                      <a:r>
                        <a:rPr lang="en-US" sz="1300">
                          <a:effectLst/>
                        </a:rPr>
                        <a:t>Base, Neighbor-hood Small Grants, One-time Total Funding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COALITION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3365604106"/>
                  </a:ext>
                </a:extLst>
              </a:tr>
              <a:tr h="375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Central Northeast Neighbors 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$ 281,260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$ 278,631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(2,629)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-0.93%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$ 993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(1,636)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$ 8,940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$ 288,564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CNN 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3882207062"/>
                  </a:ext>
                </a:extLst>
              </a:tr>
              <a:tr h="448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East Portland Community Office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$ 309,708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$ 469,864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$ 160,156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51.71%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$160,156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51.71%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$ 20,822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$ 490,686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EPCO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3166802331"/>
                  </a:ext>
                </a:extLst>
              </a:tr>
              <a:tr h="4482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Northeast Coalition of Neighbors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$ 298,125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$ 295,338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(2,787)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-0.93%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$ 1,052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(1,734)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$ 13,375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$ 309,766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NECN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1158269082"/>
                  </a:ext>
                </a:extLst>
              </a:tr>
              <a:tr h="5604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North Portland Neighborhood Services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$ 290,349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$ 287,634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(2,715)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-0.94%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$ 1,025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(1,690)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$ 12,266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$ 300,926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NPNS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1218307066"/>
                  </a:ext>
                </a:extLst>
              </a:tr>
              <a:tr h="375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Neighbors West-Northwest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$ 289,714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$ 287,005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(2,709)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-0.94%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$ 1,023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(1,686)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$ 13,423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$ 301,451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NWNW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2116621566"/>
                  </a:ext>
                </a:extLst>
              </a:tr>
              <a:tr h="375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Southeast Uplift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$ 484,965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$ 480,431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(4,534)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-0.93%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$ 1,712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(2,822)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$ 27,165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$ 509,308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SEUL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2215960098"/>
                  </a:ext>
                </a:extLst>
              </a:tr>
              <a:tr h="375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Southwest Neighborhoods Inc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$ 299,155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$ 296,359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(2,796)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-0.93%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$ 1,056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(1,740)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-0.58%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$ 13,598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$ 311,012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SWNI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3638019323"/>
                  </a:ext>
                </a:extLst>
              </a:tr>
              <a:tr h="3753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TOTAL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$2,253,276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$2,395,262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$141,986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$ 6,861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$ 148,847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$109,590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$2,511,713 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TOTAL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5" marR="3975" marT="3975" marB="0" anchor="b"/>
                </a:tc>
                <a:extLst>
                  <a:ext uri="{0D108BD9-81ED-4DB2-BD59-A6C34878D82A}">
                    <a16:rowId xmlns:a16="http://schemas.microsoft.com/office/drawing/2014/main" val="1229128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25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18/19 result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 	</a:t>
            </a:r>
            <a:r>
              <a:rPr lang="en-US" sz="2400" dirty="0">
                <a:latin typeface="Mark-Light" charset="0"/>
              </a:rPr>
              <a:t>East Portland Community Office receives $3.12 per person, an 	increase of 52% from FY 2017/18 levels. This is the same rate as 	Southeast Uplift ($3.14 per person).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•  	East and Southeast districts serve 157, 466 and 162,451 	community members, respectively.  Roughly 50% of the total 	population of Portland and 40% of the total district coalition 	budget.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•  	The highest per-person rate is $5.48 for Central Northeast 	Neighbors to serve 52,696 community members.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3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100344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19/20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</a:t>
            </a:r>
            <a:r>
              <a:rPr lang="en-US" sz="2400" dirty="0">
                <a:latin typeface="Mark-Light" charset="0"/>
              </a:rPr>
              <a:t> Per-person measures are a first but limited step.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</a:t>
            </a:r>
            <a:r>
              <a:rPr lang="en-US" sz="2400" dirty="0">
                <a:latin typeface="Mark-Light" charset="0"/>
              </a:rPr>
              <a:t>  If we do not know what equitable outcomes we seek to deliver,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	then no methodology for distribution of resources will achieve those ends.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	*  What are the equitable outcomes we envision for all Portlanders?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	What will it take—bureau‐, community‐ and city‐wide—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	to achieve this, and what is the contribution or value that 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	district coalitions can uniquely deliver?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	How do we invest existing and future resources toward that end?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9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7570" y="1232571"/>
            <a:ext cx="869156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Mark-Medium" charset="0"/>
                <a:ea typeface="Mark-Medium" charset="0"/>
                <a:cs typeface="Mark-Medium" charset="0"/>
              </a:rPr>
              <a:t>Fiscal Year 19/20</a:t>
            </a:r>
            <a:endParaRPr lang="en-US" sz="3600" dirty="0">
              <a:latin typeface="Mark-Medium" charset="0"/>
            </a:endParaRPr>
          </a:p>
          <a:p>
            <a:endParaRPr lang="en-US" sz="3600" dirty="0">
              <a:latin typeface="Mark-Medium" charset="0"/>
              <a:ea typeface="Mark-Medium" charset="0"/>
              <a:cs typeface="Mark-Medium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  	</a:t>
            </a:r>
            <a:r>
              <a:rPr lang="en-US" sz="2400" dirty="0">
                <a:latin typeface="Mark-Light" charset="0"/>
              </a:rPr>
              <a:t>A multi-year, iterative process and aligned with Civic Life and </a:t>
            </a:r>
          </a:p>
          <a:p>
            <a:pPr>
              <a:tabLst>
                <a:tab pos="346075" algn="l"/>
              </a:tabLst>
            </a:pPr>
            <a:r>
              <a:rPr lang="en-US" sz="2400" dirty="0">
                <a:latin typeface="Mark-Light" charset="0"/>
              </a:rPr>
              <a:t>	City of Portland’s equity goals</a:t>
            </a:r>
          </a:p>
          <a:p>
            <a:pPr>
              <a:tabLst>
                <a:tab pos="346075" algn="l"/>
              </a:tabLst>
            </a:pPr>
            <a:endParaRPr lang="en-US" sz="1600" dirty="0">
              <a:latin typeface="Mark-Light" charset="0"/>
            </a:endParaRPr>
          </a:p>
          <a:p>
            <a:pPr>
              <a:tabLst>
                <a:tab pos="346075" algn="l"/>
              </a:tabLst>
            </a:pPr>
            <a:r>
              <a:rPr lang="en-US" sz="2800" dirty="0">
                <a:latin typeface="Mark-Light" charset="0"/>
              </a:rPr>
              <a:t>•</a:t>
            </a:r>
            <a:r>
              <a:rPr lang="en-US" sz="2400" dirty="0">
                <a:latin typeface="Mark-Light" charset="0"/>
              </a:rPr>
              <a:t>  	At this point in budget development, factors considered: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  99% current allocation level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  Focus on equitable outcomes and long‐term goals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  Developing shared goals and resources; exploring new models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  Developing collective and coordinated ability to serve 				communities displaced/migrating </a:t>
            </a:r>
          </a:p>
          <a:p>
            <a:pPr>
              <a:tabLst>
                <a:tab pos="342900" algn="l"/>
                <a:tab pos="635000" algn="l"/>
              </a:tabLst>
            </a:pPr>
            <a:r>
              <a:rPr lang="en-US" sz="2400" dirty="0">
                <a:latin typeface="Mark-Light" charset="0"/>
              </a:rPr>
              <a:t>	*  Differences between city- and community-staffed offices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8713" y="585788"/>
            <a:ext cx="412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Mark-Medium" charset="0"/>
                <a:ea typeface="Mark-Medium" charset="0"/>
                <a:cs typeface="Mark-Medium" charset="0"/>
              </a:rPr>
              <a:t>December 12, District Coalitions Budget Note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132" y="4361020"/>
            <a:ext cx="2209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60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456</Words>
  <Application>Microsoft Office PowerPoint</Application>
  <PresentationFormat>Widescreen</PresentationFormat>
  <Paragraphs>194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Mark-Book-Italic Book</vt:lpstr>
      <vt:lpstr>Mark-Light</vt:lpstr>
      <vt:lpstr>Mark-Medium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Wick</dc:creator>
  <cp:lastModifiedBy>Arifdjanov, Shuk</cp:lastModifiedBy>
  <cp:revision>94</cp:revision>
  <cp:lastPrinted>2018-06-06T15:31:51Z</cp:lastPrinted>
  <dcterms:created xsi:type="dcterms:W3CDTF">2017-07-07T22:29:54Z</dcterms:created>
  <dcterms:modified xsi:type="dcterms:W3CDTF">2018-12-04T21:10:14Z</dcterms:modified>
</cp:coreProperties>
</file>