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3"/>
  </p:notesMasterIdLst>
  <p:handoutMasterIdLst>
    <p:handoutMasterId r:id="rId44"/>
  </p:handoutMasterIdLst>
  <p:sldIdLst>
    <p:sldId id="278" r:id="rId2"/>
    <p:sldId id="304" r:id="rId3"/>
    <p:sldId id="321" r:id="rId4"/>
    <p:sldId id="297" r:id="rId5"/>
    <p:sldId id="335" r:id="rId6"/>
    <p:sldId id="322" r:id="rId7"/>
    <p:sldId id="320" r:id="rId8"/>
    <p:sldId id="324" r:id="rId9"/>
    <p:sldId id="323" r:id="rId10"/>
    <p:sldId id="325" r:id="rId11"/>
    <p:sldId id="336" r:id="rId12"/>
    <p:sldId id="326" r:id="rId13"/>
    <p:sldId id="327" r:id="rId14"/>
    <p:sldId id="328" r:id="rId15"/>
    <p:sldId id="330" r:id="rId16"/>
    <p:sldId id="319" r:id="rId17"/>
    <p:sldId id="329" r:id="rId18"/>
    <p:sldId id="333" r:id="rId19"/>
    <p:sldId id="357" r:id="rId20"/>
    <p:sldId id="331" r:id="rId21"/>
    <p:sldId id="334" r:id="rId22"/>
    <p:sldId id="363" r:id="rId23"/>
    <p:sldId id="283" r:id="rId24"/>
    <p:sldId id="337" r:id="rId25"/>
    <p:sldId id="338" r:id="rId26"/>
    <p:sldId id="353" r:id="rId27"/>
    <p:sldId id="354" r:id="rId28"/>
    <p:sldId id="355" r:id="rId29"/>
    <p:sldId id="340" r:id="rId30"/>
    <p:sldId id="341" r:id="rId31"/>
    <p:sldId id="342" r:id="rId32"/>
    <p:sldId id="343" r:id="rId33"/>
    <p:sldId id="344" r:id="rId34"/>
    <p:sldId id="345" r:id="rId35"/>
    <p:sldId id="349" r:id="rId36"/>
    <p:sldId id="347" r:id="rId37"/>
    <p:sldId id="348" r:id="rId38"/>
    <p:sldId id="346" r:id="rId39"/>
    <p:sldId id="350" r:id="rId40"/>
    <p:sldId id="351" r:id="rId41"/>
    <p:sldId id="352" r:id="rId42"/>
  </p:sldIdLst>
  <p:sldSz cx="9144000" cy="6858000" type="screen4x3"/>
  <p:notesSz cx="9296400" cy="7010400"/>
  <p:defaultTextStyle>
    <a:defPPr>
      <a:defRPr lang="en-US"/>
    </a:defPPr>
    <a:lvl1pPr algn="l" defTabSz="455613" rtl="0" fontAlgn="base">
      <a:spcBef>
        <a:spcPct val="0"/>
      </a:spcBef>
      <a:spcAft>
        <a:spcPct val="0"/>
      </a:spcAft>
      <a:defRPr sz="2400" kern="1200">
        <a:solidFill>
          <a:schemeClr val="tx1"/>
        </a:solidFill>
        <a:latin typeface="Calibri" charset="0"/>
        <a:ea typeface="MS PGothic" charset="0"/>
        <a:cs typeface="MS PGothic" charset="0"/>
      </a:defRPr>
    </a:lvl1pPr>
    <a:lvl2pPr marL="4556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2pPr>
    <a:lvl3pPr marL="9128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3pPr>
    <a:lvl4pPr marL="13700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4pPr>
    <a:lvl5pPr marL="18272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5pPr>
    <a:lvl6pPr marL="2286000" algn="l" defTabSz="457200" rtl="0" eaLnBrk="1" latinLnBrk="0" hangingPunct="1">
      <a:defRPr sz="2400" kern="1200">
        <a:solidFill>
          <a:schemeClr val="tx1"/>
        </a:solidFill>
        <a:latin typeface="Calibri" charset="0"/>
        <a:ea typeface="MS PGothic" charset="0"/>
        <a:cs typeface="MS PGothic" charset="0"/>
      </a:defRPr>
    </a:lvl6pPr>
    <a:lvl7pPr marL="2743200" algn="l" defTabSz="457200" rtl="0" eaLnBrk="1" latinLnBrk="0" hangingPunct="1">
      <a:defRPr sz="2400" kern="1200">
        <a:solidFill>
          <a:schemeClr val="tx1"/>
        </a:solidFill>
        <a:latin typeface="Calibri" charset="0"/>
        <a:ea typeface="MS PGothic" charset="0"/>
        <a:cs typeface="MS PGothic" charset="0"/>
      </a:defRPr>
    </a:lvl7pPr>
    <a:lvl8pPr marL="3200400" algn="l" defTabSz="457200" rtl="0" eaLnBrk="1" latinLnBrk="0" hangingPunct="1">
      <a:defRPr sz="2400" kern="1200">
        <a:solidFill>
          <a:schemeClr val="tx1"/>
        </a:solidFill>
        <a:latin typeface="Calibri" charset="0"/>
        <a:ea typeface="MS PGothic" charset="0"/>
        <a:cs typeface="MS PGothic" charset="0"/>
      </a:defRPr>
    </a:lvl8pPr>
    <a:lvl9pPr marL="3657600" algn="l" defTabSz="457200" rtl="0" eaLnBrk="1" latinLnBrk="0" hangingPunct="1">
      <a:defRPr sz="2400"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58220"/>
    <a:srgbClr val="FCB043"/>
    <a:srgbClr val="E7E8EA"/>
    <a:srgbClr val="FF6667"/>
    <a:srgbClr val="DE791D"/>
    <a:srgbClr val="98CBCC"/>
    <a:srgbClr val="0AAE83"/>
    <a:srgbClr val="00A0AE"/>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6" autoAdjust="0"/>
    <p:restoredTop sz="44519" autoAdjust="0"/>
  </p:normalViewPr>
  <p:slideViewPr>
    <p:cSldViewPr snapToGrid="0" snapToObjects="1">
      <p:cViewPr varScale="1">
        <p:scale>
          <a:sx n="50" d="100"/>
          <a:sy n="50" d="100"/>
        </p:scale>
        <p:origin x="331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PDOTNT\GRP$TRP\CCTMP2004\CCTMP%20Parking%20Update%202014\Other%20Parking%20Efforts\Downtown%20Meter%20Rate%20Adjustment%202015\Survey_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PDOTNT\GRP$TRP\CCTMP2004\CCTMP%20Parking%20Update%202014\Other%20Parking%20Efforts\Downtown%20Meter%20Rate%20Adjustment%202015\Survey_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DOTNT\GRP$TRP\CCTMP2004\CCTMP%20Parking%20Update%202014\Other%20Parking%20Efforts\Downtown%20Meter%20Rate%20Adjustment%202015\Survey_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DOTNT\GRP$TRP\CCTMP2004\CCTMP%20Parking%20Update%202014\Other%20Parking%20Efforts\Downtown%20Meter%20Rate%20Adjustment%202015\Survey_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1200" b="1" baseline="0">
                <a:latin typeface="Calibri Light" panose="020F0302020204030204" pitchFamily="34" charset="0"/>
              </a:rPr>
              <a:t>Downtown Parkers Trip Purpose</a:t>
            </a:r>
          </a:p>
          <a:p>
            <a:pPr algn="l">
              <a:defRPr/>
            </a:pPr>
            <a:r>
              <a:rPr lang="en-US" sz="1100" baseline="0">
                <a:latin typeface="Calibri Light" panose="020F0302020204030204" pitchFamily="34" charset="0"/>
              </a:rPr>
              <a:t>Fall 2015, Weekday evenings 4-7pm</a:t>
            </a:r>
          </a:p>
          <a:p>
            <a:pPr algn="l">
              <a:defRPr/>
            </a:pPr>
            <a:r>
              <a:rPr lang="en-US" sz="1100" baseline="0">
                <a:latin typeface="Calibri Light" panose="020F0302020204030204" pitchFamily="34" charset="0"/>
              </a:rPr>
              <a:t>n=121</a:t>
            </a:r>
          </a:p>
        </c:rich>
      </c:tx>
      <c:layout>
        <c:manualLayout>
          <c:xMode val="edge"/>
          <c:yMode val="edge"/>
          <c:x val="2.0166719160104988E-2"/>
          <c:y val="3.240740740740740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79651134886276"/>
          <c:y val="0.1803871100195418"/>
          <c:w val="0.79705262576051117"/>
          <c:h val="0.80648586071338946"/>
        </c:manualLayout>
      </c:layout>
      <c:barChart>
        <c:barDir val="bar"/>
        <c:grouping val="clustered"/>
        <c:varyColors val="0"/>
        <c:ser>
          <c:idx val="0"/>
          <c:order val="0"/>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alibri Light" panose="020F03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'Survey Responses'!$K$134:$K$140</c:f>
              <c:strCache>
                <c:ptCount val="7"/>
                <c:pt idx="0">
                  <c:v>Shop/Dine</c:v>
                </c:pt>
                <c:pt idx="1">
                  <c:v>Work</c:v>
                </c:pt>
                <c:pt idx="2">
                  <c:v>Recreation/Tourism</c:v>
                </c:pt>
                <c:pt idx="3">
                  <c:v>Meeting</c:v>
                </c:pt>
                <c:pt idx="4">
                  <c:v>School</c:v>
                </c:pt>
                <c:pt idx="5">
                  <c:v>Other</c:v>
                </c:pt>
                <c:pt idx="6">
                  <c:v>Home</c:v>
                </c:pt>
              </c:strCache>
            </c:strRef>
          </c:cat>
          <c:val>
            <c:numRef>
              <c:f>'Survey Responses'!$J$134:$J$140</c:f>
              <c:numCache>
                <c:formatCode>0%</c:formatCode>
                <c:ptCount val="7"/>
                <c:pt idx="0">
                  <c:v>0.25</c:v>
                </c:pt>
                <c:pt idx="1">
                  <c:v>0.24793388429752067</c:v>
                </c:pt>
                <c:pt idx="2">
                  <c:v>0.23</c:v>
                </c:pt>
                <c:pt idx="3">
                  <c:v>0.12</c:v>
                </c:pt>
                <c:pt idx="4">
                  <c:v>7.0000000000000007E-2</c:v>
                </c:pt>
                <c:pt idx="5">
                  <c:v>0.06</c:v>
                </c:pt>
                <c:pt idx="6">
                  <c:v>0.02</c:v>
                </c:pt>
              </c:numCache>
            </c:numRef>
          </c:val>
          <c:extLst>
            <c:ext xmlns:c16="http://schemas.microsoft.com/office/drawing/2014/chart" uri="{C3380CC4-5D6E-409C-BE32-E72D297353CC}">
              <c16:uniqueId val="{00000000-08AD-466F-A694-6E30E38B3750}"/>
            </c:ext>
          </c:extLst>
        </c:ser>
        <c:dLbls>
          <c:showLegendKey val="0"/>
          <c:showVal val="0"/>
          <c:showCatName val="0"/>
          <c:showSerName val="0"/>
          <c:showPercent val="0"/>
          <c:showBubbleSize val="0"/>
        </c:dLbls>
        <c:gapWidth val="150"/>
        <c:axId val="416311816"/>
        <c:axId val="416311032"/>
      </c:barChart>
      <c:catAx>
        <c:axId val="4163118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16311032"/>
        <c:crosses val="autoZero"/>
        <c:auto val="1"/>
        <c:lblAlgn val="ctr"/>
        <c:lblOffset val="100"/>
        <c:noMultiLvlLbl val="0"/>
      </c:catAx>
      <c:valAx>
        <c:axId val="416311032"/>
        <c:scaling>
          <c:orientation val="minMax"/>
        </c:scaling>
        <c:delete val="1"/>
        <c:axPos val="b"/>
        <c:numFmt formatCode="0%" sourceLinked="1"/>
        <c:majorTickMark val="out"/>
        <c:minorTickMark val="none"/>
        <c:tickLblPos val="nextTo"/>
        <c:crossAx val="4163118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1200" b="1" baseline="0">
                <a:latin typeface="Calibri Light" panose="020F0302020204030204" pitchFamily="34" charset="0"/>
              </a:rPr>
              <a:t>Downtown Parkers Trip Purpose</a:t>
            </a:r>
          </a:p>
          <a:p>
            <a:pPr algn="l">
              <a:defRPr/>
            </a:pPr>
            <a:r>
              <a:rPr lang="en-US" sz="1100" baseline="0">
                <a:latin typeface="Calibri Light" panose="020F0302020204030204" pitchFamily="34" charset="0"/>
              </a:rPr>
              <a:t>Fall 2015, Weekday evenings 4-7pm</a:t>
            </a:r>
          </a:p>
          <a:p>
            <a:pPr algn="l">
              <a:defRPr/>
            </a:pPr>
            <a:r>
              <a:rPr lang="en-US" sz="1100" baseline="0">
                <a:latin typeface="Calibri Light" panose="020F0302020204030204" pitchFamily="34" charset="0"/>
              </a:rPr>
              <a:t>n=121</a:t>
            </a:r>
          </a:p>
        </c:rich>
      </c:tx>
      <c:layout>
        <c:manualLayout>
          <c:xMode val="edge"/>
          <c:yMode val="edge"/>
          <c:x val="2.0166719160104988E-2"/>
          <c:y val="3.240740740740740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79651134886276"/>
          <c:y val="0.1803871100195418"/>
          <c:w val="0.79705262576051117"/>
          <c:h val="0.80648586071338946"/>
        </c:manualLayout>
      </c:layout>
      <c:barChart>
        <c:barDir val="bar"/>
        <c:grouping val="clustered"/>
        <c:varyColors val="0"/>
        <c:dLbls>
          <c:showLegendKey val="0"/>
          <c:showVal val="0"/>
          <c:showCatName val="0"/>
          <c:showSerName val="0"/>
          <c:showPercent val="0"/>
          <c:showBubbleSize val="0"/>
        </c:dLbls>
        <c:gapWidth val="150"/>
        <c:axId val="416311816"/>
        <c:axId val="416311032"/>
      </c:barChart>
      <c:catAx>
        <c:axId val="4163118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16311032"/>
        <c:crosses val="autoZero"/>
        <c:auto val="1"/>
        <c:lblAlgn val="ctr"/>
        <c:lblOffset val="100"/>
        <c:noMultiLvlLbl val="0"/>
      </c:catAx>
      <c:valAx>
        <c:axId val="416311032"/>
        <c:scaling>
          <c:orientation val="minMax"/>
        </c:scaling>
        <c:delete val="1"/>
        <c:axPos val="b"/>
        <c:numFmt formatCode="0%" sourceLinked="1"/>
        <c:majorTickMark val="out"/>
        <c:minorTickMark val="none"/>
        <c:tickLblPos val="nextTo"/>
        <c:crossAx val="4163118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1200" b="1">
                <a:latin typeface="+mj-lt"/>
              </a:rPr>
              <a:t>Type of Workers Parking Downtown</a:t>
            </a:r>
            <a:br>
              <a:rPr lang="en-US"/>
            </a:br>
            <a:r>
              <a:rPr lang="en-US" sz="1100" baseline="0">
                <a:latin typeface="Calibri Light" panose="020F0302020204030204" pitchFamily="34" charset="0"/>
              </a:rPr>
              <a:t>Fall 2015, Weekday evenings 4-7pm</a:t>
            </a:r>
          </a:p>
          <a:p>
            <a:pPr algn="l">
              <a:defRPr/>
            </a:pPr>
            <a:r>
              <a:rPr lang="en-US" sz="1100" baseline="0">
                <a:latin typeface="Calibri Light" panose="020F0302020204030204" pitchFamily="34" charset="0"/>
              </a:rPr>
              <a:t>n=30</a:t>
            </a:r>
          </a:p>
        </c:rich>
      </c:tx>
      <c:layout>
        <c:manualLayout>
          <c:xMode val="edge"/>
          <c:yMode val="edge"/>
          <c:x val="1.8402668416447946E-2"/>
          <c:y val="2.777777777777777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9501680416448"/>
          <c:y val="0.28978218554303881"/>
          <c:w val="0.82946288873852958"/>
          <c:h val="0.54742279552466488"/>
        </c:manualLayout>
      </c:layout>
      <c:barChart>
        <c:barDir val="bar"/>
        <c:grouping val="clustered"/>
        <c:varyColors val="0"/>
        <c:ser>
          <c:idx val="0"/>
          <c:order val="0"/>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9439-4CAC-BF12-C0FD227E755E}"/>
              </c:ext>
            </c:extLst>
          </c:dPt>
          <c:dPt>
            <c:idx val="1"/>
            <c:invertIfNegative val="0"/>
            <c:bubble3D val="0"/>
            <c:extLst>
              <c:ext xmlns:c16="http://schemas.microsoft.com/office/drawing/2014/chart" uri="{C3380CC4-5D6E-409C-BE32-E72D297353CC}">
                <c16:uniqueId val="{00000001-9439-4CAC-BF12-C0FD227E755E}"/>
              </c:ext>
            </c:extLst>
          </c:dPt>
          <c:dLbls>
            <c:dLbl>
              <c:idx val="0"/>
              <c:layout>
                <c:manualLayout>
                  <c:x val="-1.5417760279965004E-3"/>
                  <c:y val="0"/>
                </c:manualLayout>
              </c:layout>
              <c:tx>
                <c:rich>
                  <a:bodyPr/>
                  <a:lstStyle/>
                  <a:p>
                    <a:fld id="{DB54153C-99F6-481A-AC9A-C51F561BDC2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439-4CAC-BF12-C0FD227E755E}"/>
                </c:ext>
              </c:extLst>
            </c:dLbl>
            <c:dLbl>
              <c:idx val="1"/>
              <c:layout>
                <c:manualLayout>
                  <c:x val="-8.3195538057742775E-3"/>
                  <c:y val="-1.6975112544026657E-16"/>
                </c:manualLayout>
              </c:layout>
              <c:tx>
                <c:rich>
                  <a:bodyPr/>
                  <a:lstStyle/>
                  <a:p>
                    <a:fld id="{A0EE2D4C-4AB8-49DA-AB5A-90D1E6E6780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439-4CAC-BF12-C0FD227E755E}"/>
                </c:ext>
              </c:extLst>
            </c:dLbl>
            <c:dLbl>
              <c:idx val="2"/>
              <c:layout>
                <c:manualLayout>
                  <c:x val="-9.8751093613298341E-3"/>
                  <c:y val="-4.6296296296296294E-3"/>
                </c:manualLayout>
              </c:layout>
              <c:tx>
                <c:rich>
                  <a:bodyPr/>
                  <a:lstStyle/>
                  <a:p>
                    <a:fld id="{F049AEB4-59FA-4B64-B972-661B5F764A3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439-4CAC-BF12-C0FD227E755E}"/>
                </c:ext>
              </c:extLst>
            </c:dLbl>
            <c:dLbl>
              <c:idx val="3"/>
              <c:layout>
                <c:manualLayout>
                  <c:x val="-7.0973315835520558E-3"/>
                  <c:y val="0"/>
                </c:manualLayout>
              </c:layout>
              <c:tx>
                <c:rich>
                  <a:bodyPr/>
                  <a:lstStyle/>
                  <a:p>
                    <a:fld id="{E8CC0186-8B62-4499-9852-FA1F19216CF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439-4CAC-BF12-C0FD227E755E}"/>
                </c:ext>
              </c:extLst>
            </c:dLbl>
            <c:dLbl>
              <c:idx val="4"/>
              <c:layout>
                <c:manualLayout>
                  <c:x val="-7.1111111111111115E-3"/>
                  <c:y val="-4.2437781360066642E-17"/>
                </c:manualLayout>
              </c:layout>
              <c:tx>
                <c:rich>
                  <a:bodyPr/>
                  <a:lstStyle/>
                  <a:p>
                    <a:fld id="{E74A9AF1-5230-4765-A21A-30CE84F468F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439-4CAC-BF12-C0FD227E755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alibri Light" panose="020F0302020204030204" pitchFamily="34" charset="0"/>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'Survey Responses'!$M$126:$M$130</c:f>
              <c:strCache>
                <c:ptCount val="5"/>
                <c:pt idx="0">
                  <c:v>Food</c:v>
                </c:pt>
                <c:pt idx="1">
                  <c:v>Cleaning</c:v>
                </c:pt>
                <c:pt idx="2">
                  <c:v>Professional</c:v>
                </c:pt>
                <c:pt idx="3">
                  <c:v>Health</c:v>
                </c:pt>
                <c:pt idx="4">
                  <c:v>Other</c:v>
                </c:pt>
              </c:strCache>
            </c:strRef>
          </c:cat>
          <c:val>
            <c:numRef>
              <c:f>'Survey Responses'!$L$126:$L$130</c:f>
              <c:numCache>
                <c:formatCode>General</c:formatCode>
                <c:ptCount val="5"/>
                <c:pt idx="0">
                  <c:v>7</c:v>
                </c:pt>
                <c:pt idx="1">
                  <c:v>2</c:v>
                </c:pt>
                <c:pt idx="2">
                  <c:v>15</c:v>
                </c:pt>
                <c:pt idx="3">
                  <c:v>4</c:v>
                </c:pt>
                <c:pt idx="4">
                  <c:v>2</c:v>
                </c:pt>
              </c:numCache>
            </c:numRef>
          </c:val>
          <c:extLst>
            <c:ext xmlns:c15="http://schemas.microsoft.com/office/drawing/2012/chart" uri="{02D57815-91ED-43cb-92C2-25804820EDAC}">
              <c15:datalabelsRange>
                <c15:f>'Survey Responses'!$L$133:$L$137</c15:f>
                <c15:dlblRangeCache>
                  <c:ptCount val="5"/>
                  <c:pt idx="0">
                    <c:v>23%</c:v>
                  </c:pt>
                  <c:pt idx="1">
                    <c:v>7%</c:v>
                  </c:pt>
                  <c:pt idx="2">
                    <c:v>50%</c:v>
                  </c:pt>
                  <c:pt idx="3">
                    <c:v>13%</c:v>
                  </c:pt>
                  <c:pt idx="4">
                    <c:v>7%</c:v>
                  </c:pt>
                </c15:dlblRangeCache>
              </c15:datalabelsRange>
            </c:ext>
            <c:ext xmlns:c16="http://schemas.microsoft.com/office/drawing/2014/chart" uri="{C3380CC4-5D6E-409C-BE32-E72D297353CC}">
              <c16:uniqueId val="{00000005-9439-4CAC-BF12-C0FD227E755E}"/>
            </c:ext>
          </c:extLst>
        </c:ser>
        <c:dLbls>
          <c:showLegendKey val="0"/>
          <c:showVal val="0"/>
          <c:showCatName val="0"/>
          <c:showSerName val="0"/>
          <c:showPercent val="0"/>
          <c:showBubbleSize val="0"/>
        </c:dLbls>
        <c:gapWidth val="182"/>
        <c:axId val="480310056"/>
        <c:axId val="480311232"/>
      </c:barChart>
      <c:valAx>
        <c:axId val="4803112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80310056"/>
        <c:crosses val="autoZero"/>
        <c:crossBetween val="between"/>
        <c:majorUnit val="5"/>
      </c:valAx>
      <c:catAx>
        <c:axId val="480310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80311232"/>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1200" b="1" baseline="0">
                <a:latin typeface="Calibri Light" panose="020F0302020204030204" pitchFamily="34" charset="0"/>
              </a:rPr>
              <a:t>Downtown Parkers Trip Purpose</a:t>
            </a:r>
          </a:p>
          <a:p>
            <a:pPr algn="l">
              <a:defRPr/>
            </a:pPr>
            <a:r>
              <a:rPr lang="en-US" sz="1100" baseline="0">
                <a:latin typeface="Calibri Light" panose="020F0302020204030204" pitchFamily="34" charset="0"/>
              </a:rPr>
              <a:t>Fall 2015, Weekday evenings 4-7pm</a:t>
            </a:r>
          </a:p>
          <a:p>
            <a:pPr algn="l">
              <a:defRPr/>
            </a:pPr>
            <a:r>
              <a:rPr lang="en-US" sz="1100" baseline="0">
                <a:latin typeface="Calibri Light" panose="020F0302020204030204" pitchFamily="34" charset="0"/>
              </a:rPr>
              <a:t>n=121</a:t>
            </a:r>
          </a:p>
        </c:rich>
      </c:tx>
      <c:layout>
        <c:manualLayout>
          <c:xMode val="edge"/>
          <c:yMode val="edge"/>
          <c:x val="2.0166719160104988E-2"/>
          <c:y val="3.240740740740740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79651134886276"/>
          <c:y val="0.1803871100195418"/>
          <c:w val="0.79705262576051117"/>
          <c:h val="0.80648586071338946"/>
        </c:manualLayout>
      </c:layout>
      <c:barChart>
        <c:barDir val="bar"/>
        <c:grouping val="clustered"/>
        <c:varyColors val="0"/>
        <c:dLbls>
          <c:showLegendKey val="0"/>
          <c:showVal val="0"/>
          <c:showCatName val="0"/>
          <c:showSerName val="0"/>
          <c:showPercent val="0"/>
          <c:showBubbleSize val="0"/>
        </c:dLbls>
        <c:gapWidth val="150"/>
        <c:axId val="416311816"/>
        <c:axId val="416311032"/>
      </c:barChart>
      <c:catAx>
        <c:axId val="4163118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16311032"/>
        <c:crosses val="autoZero"/>
        <c:auto val="1"/>
        <c:lblAlgn val="ctr"/>
        <c:lblOffset val="100"/>
        <c:noMultiLvlLbl val="0"/>
      </c:catAx>
      <c:valAx>
        <c:axId val="416311032"/>
        <c:scaling>
          <c:orientation val="minMax"/>
        </c:scaling>
        <c:delete val="1"/>
        <c:axPos val="b"/>
        <c:numFmt formatCode="0%" sourceLinked="1"/>
        <c:majorTickMark val="out"/>
        <c:minorTickMark val="none"/>
        <c:tickLblPos val="nextTo"/>
        <c:crossAx val="4163118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696D4B-5CE5-4DEA-86F6-63D7484883EC}" type="doc">
      <dgm:prSet loTypeId="urn:microsoft.com/office/officeart/2005/8/layout/process1" loCatId="process" qsTypeId="urn:microsoft.com/office/officeart/2005/8/quickstyle/simple1" qsCatId="simple" csTypeId="urn:microsoft.com/office/officeart/2005/8/colors/accent1_2" csCatId="accent1" phldr="1"/>
      <dgm:spPr/>
    </dgm:pt>
    <dgm:pt modelId="{A1209631-A58D-4A6E-8D07-F16DA7D33196}">
      <dgm:prSet phldrT="[Text]"/>
      <dgm:spPr>
        <a:solidFill>
          <a:srgbClr val="F58220"/>
        </a:solidFill>
      </dgm:spPr>
      <dgm:t>
        <a:bodyPr/>
        <a:lstStyle/>
        <a:p>
          <a:r>
            <a:rPr lang="en-US" b="1" dirty="0"/>
            <a:t>NW Parking Plan Adopted</a:t>
          </a:r>
        </a:p>
        <a:p>
          <a:r>
            <a:rPr lang="en-US" b="1" dirty="0"/>
            <a:t>2012</a:t>
          </a:r>
        </a:p>
      </dgm:t>
    </dgm:pt>
    <dgm:pt modelId="{4FCD0B24-AD7C-4BF1-A6BC-003FF5C5A091}" type="parTrans" cxnId="{792C72CC-FC52-40CC-A6A5-9A738F0B3338}">
      <dgm:prSet/>
      <dgm:spPr/>
      <dgm:t>
        <a:bodyPr/>
        <a:lstStyle/>
        <a:p>
          <a:endParaRPr lang="en-US" b="1"/>
        </a:p>
      </dgm:t>
    </dgm:pt>
    <dgm:pt modelId="{3402E6C0-96C7-48A6-BADF-2540F5DDF9E6}" type="sibTrans" cxnId="{792C72CC-FC52-40CC-A6A5-9A738F0B3338}">
      <dgm:prSet/>
      <dgm:spPr/>
      <dgm:t>
        <a:bodyPr/>
        <a:lstStyle/>
        <a:p>
          <a:endParaRPr lang="en-US" b="1"/>
        </a:p>
      </dgm:t>
    </dgm:pt>
    <dgm:pt modelId="{2D79155D-FA56-4A56-9ADB-480474960ED1}">
      <dgm:prSet phldrT="[Text]"/>
      <dgm:spPr>
        <a:solidFill>
          <a:srgbClr val="F58220"/>
        </a:solidFill>
      </dgm:spPr>
      <dgm:t>
        <a:bodyPr/>
        <a:lstStyle/>
        <a:p>
          <a:r>
            <a:rPr lang="en-US" b="1"/>
            <a:t>NW Permit Pilot Adopted </a:t>
          </a:r>
          <a:br>
            <a:rPr lang="en-US" b="1"/>
          </a:br>
          <a:r>
            <a:rPr lang="en-US" b="1"/>
            <a:t>2016</a:t>
          </a:r>
        </a:p>
      </dgm:t>
    </dgm:pt>
    <dgm:pt modelId="{6177B5F5-09C4-4B71-92B2-C89D51D28E49}" type="parTrans" cxnId="{424497EE-6C01-4F17-A5D4-C3EB72EE2E75}">
      <dgm:prSet/>
      <dgm:spPr/>
      <dgm:t>
        <a:bodyPr/>
        <a:lstStyle/>
        <a:p>
          <a:endParaRPr lang="en-US" b="1"/>
        </a:p>
      </dgm:t>
    </dgm:pt>
    <dgm:pt modelId="{F5E4B556-F846-4BEF-B569-BB78A529CA0D}" type="sibTrans" cxnId="{424497EE-6C01-4F17-A5D4-C3EB72EE2E75}">
      <dgm:prSet/>
      <dgm:spPr/>
      <dgm:t>
        <a:bodyPr/>
        <a:lstStyle/>
        <a:p>
          <a:endParaRPr lang="en-US" b="1"/>
        </a:p>
      </dgm:t>
    </dgm:pt>
    <dgm:pt modelId="{95EEAAFD-C0B8-4B5E-BA0A-F4904F096C8E}">
      <dgm:prSet phldrT="[Text]"/>
      <dgm:spPr>
        <a:solidFill>
          <a:srgbClr val="00A0AE"/>
        </a:solidFill>
      </dgm:spPr>
      <dgm:t>
        <a:bodyPr/>
        <a:lstStyle/>
        <a:p>
          <a:r>
            <a:rPr lang="en-US" b="1" dirty="0"/>
            <a:t>Permit Pilot Begins </a:t>
          </a:r>
          <a:br>
            <a:rPr lang="en-US" b="1" dirty="0"/>
          </a:br>
          <a:r>
            <a:rPr lang="en-US" b="1" dirty="0"/>
            <a:t>2017</a:t>
          </a:r>
        </a:p>
      </dgm:t>
    </dgm:pt>
    <dgm:pt modelId="{D0729302-B265-4279-936D-D5275AA6DDBF}" type="parTrans" cxnId="{454B72EA-C984-42B8-AB39-BEB49E2E8B7A}">
      <dgm:prSet/>
      <dgm:spPr/>
      <dgm:t>
        <a:bodyPr/>
        <a:lstStyle/>
        <a:p>
          <a:endParaRPr lang="en-US" b="1"/>
        </a:p>
      </dgm:t>
    </dgm:pt>
    <dgm:pt modelId="{B7765B26-A7B4-44AB-920A-7699B5C4474B}" type="sibTrans" cxnId="{454B72EA-C984-42B8-AB39-BEB49E2E8B7A}">
      <dgm:prSet/>
      <dgm:spPr/>
      <dgm:t>
        <a:bodyPr/>
        <a:lstStyle/>
        <a:p>
          <a:endParaRPr lang="en-US" b="1"/>
        </a:p>
      </dgm:t>
    </dgm:pt>
    <dgm:pt modelId="{0D8AEA1A-7537-434B-AF48-763390AF7940}">
      <dgm:prSet phldrT="[Text]"/>
      <dgm:spPr>
        <a:solidFill>
          <a:srgbClr val="00A0AE"/>
        </a:solidFill>
      </dgm:spPr>
      <dgm:t>
        <a:bodyPr/>
        <a:lstStyle/>
        <a:p>
          <a:r>
            <a:rPr lang="en-US" b="1" dirty="0"/>
            <a:t>Zone M Permits Issued </a:t>
          </a:r>
          <a:br>
            <a:rPr lang="en-US" b="1" dirty="0"/>
          </a:br>
          <a:r>
            <a:rPr lang="en-US" b="1" dirty="0"/>
            <a:t>2015</a:t>
          </a:r>
        </a:p>
      </dgm:t>
    </dgm:pt>
    <dgm:pt modelId="{793442EF-BD75-4F5A-BCF2-A607C882DCAB}" type="parTrans" cxnId="{6DEAEA96-9CBF-4D6F-9B59-2878E71555FC}">
      <dgm:prSet/>
      <dgm:spPr/>
      <dgm:t>
        <a:bodyPr/>
        <a:lstStyle/>
        <a:p>
          <a:endParaRPr lang="en-US"/>
        </a:p>
      </dgm:t>
    </dgm:pt>
    <dgm:pt modelId="{7BB0DF30-969A-4A2E-BFBB-DBD57792D9DC}" type="sibTrans" cxnId="{6DEAEA96-9CBF-4D6F-9B59-2878E71555FC}">
      <dgm:prSet/>
      <dgm:spPr/>
      <dgm:t>
        <a:bodyPr/>
        <a:lstStyle/>
        <a:p>
          <a:endParaRPr lang="en-US"/>
        </a:p>
      </dgm:t>
    </dgm:pt>
    <dgm:pt modelId="{04CB8D92-F924-43EF-AB74-3401D41438C4}">
      <dgm:prSet phldrT="[Text]"/>
      <dgm:spPr>
        <a:solidFill>
          <a:srgbClr val="00A0AE"/>
        </a:solidFill>
      </dgm:spPr>
      <dgm:t>
        <a:bodyPr/>
        <a:lstStyle/>
        <a:p>
          <a:r>
            <a:rPr lang="en-US" b="1" dirty="0"/>
            <a:t>Meters Installed 2016</a:t>
          </a:r>
        </a:p>
      </dgm:t>
    </dgm:pt>
    <dgm:pt modelId="{1D65D4C5-542A-40BB-B291-1DE5186EB651}" type="parTrans" cxnId="{59256FDD-0D57-4BC3-90C7-15FC28D4BA0C}">
      <dgm:prSet/>
      <dgm:spPr/>
      <dgm:t>
        <a:bodyPr/>
        <a:lstStyle/>
        <a:p>
          <a:endParaRPr lang="en-US"/>
        </a:p>
      </dgm:t>
    </dgm:pt>
    <dgm:pt modelId="{33B00949-DED1-4D73-BA9C-E61F88B57DD3}" type="sibTrans" cxnId="{59256FDD-0D57-4BC3-90C7-15FC28D4BA0C}">
      <dgm:prSet/>
      <dgm:spPr/>
      <dgm:t>
        <a:bodyPr/>
        <a:lstStyle/>
        <a:p>
          <a:endParaRPr lang="en-US"/>
        </a:p>
      </dgm:t>
    </dgm:pt>
    <dgm:pt modelId="{6DA0B6F2-4BE3-4502-A33D-87449257B700}">
      <dgm:prSet phldrT="[Text]"/>
      <dgm:spPr>
        <a:solidFill>
          <a:srgbClr val="00A0AE"/>
        </a:solidFill>
      </dgm:spPr>
      <dgm:t>
        <a:bodyPr/>
        <a:lstStyle/>
        <a:p>
          <a:r>
            <a:rPr lang="en-US" b="1"/>
            <a:t>NW Parking SAC formed</a:t>
          </a:r>
        </a:p>
        <a:p>
          <a:r>
            <a:rPr lang="en-US" b="1"/>
            <a:t>2014</a:t>
          </a:r>
        </a:p>
      </dgm:t>
    </dgm:pt>
    <dgm:pt modelId="{D0DD27B5-6AB8-455B-B6C1-B5166EAE43C1}" type="parTrans" cxnId="{E06DCC47-61AC-4508-8E06-02F951427C96}">
      <dgm:prSet/>
      <dgm:spPr/>
      <dgm:t>
        <a:bodyPr/>
        <a:lstStyle/>
        <a:p>
          <a:endParaRPr lang="en-US"/>
        </a:p>
      </dgm:t>
    </dgm:pt>
    <dgm:pt modelId="{0423A5A2-8427-43BF-8A0F-7AA5343D0D5C}" type="sibTrans" cxnId="{E06DCC47-61AC-4508-8E06-02F951427C96}">
      <dgm:prSet/>
      <dgm:spPr/>
      <dgm:t>
        <a:bodyPr/>
        <a:lstStyle/>
        <a:p>
          <a:endParaRPr lang="en-US"/>
        </a:p>
      </dgm:t>
    </dgm:pt>
    <dgm:pt modelId="{4C12AE57-899D-4ED3-A90A-8C9B28657091}" type="pres">
      <dgm:prSet presAssocID="{CF696D4B-5CE5-4DEA-86F6-63D7484883EC}" presName="Name0" presStyleCnt="0">
        <dgm:presLayoutVars>
          <dgm:dir/>
          <dgm:resizeHandles val="exact"/>
        </dgm:presLayoutVars>
      </dgm:prSet>
      <dgm:spPr/>
    </dgm:pt>
    <dgm:pt modelId="{C172BAFC-B175-415A-9B51-338B12330312}" type="pres">
      <dgm:prSet presAssocID="{A1209631-A58D-4A6E-8D07-F16DA7D33196}" presName="node" presStyleLbl="node1" presStyleIdx="0" presStyleCnt="6">
        <dgm:presLayoutVars>
          <dgm:bulletEnabled val="1"/>
        </dgm:presLayoutVars>
      </dgm:prSet>
      <dgm:spPr/>
    </dgm:pt>
    <dgm:pt modelId="{10BAAB1B-BDB7-4393-BAAE-C40DD9D7FB51}" type="pres">
      <dgm:prSet presAssocID="{3402E6C0-96C7-48A6-BADF-2540F5DDF9E6}" presName="sibTrans" presStyleLbl="sibTrans2D1" presStyleIdx="0" presStyleCnt="5"/>
      <dgm:spPr/>
    </dgm:pt>
    <dgm:pt modelId="{0F9C4705-4302-4E74-8FB9-483EF7410055}" type="pres">
      <dgm:prSet presAssocID="{3402E6C0-96C7-48A6-BADF-2540F5DDF9E6}" presName="connectorText" presStyleLbl="sibTrans2D1" presStyleIdx="0" presStyleCnt="5"/>
      <dgm:spPr/>
    </dgm:pt>
    <dgm:pt modelId="{980212F5-F1A2-45F1-BDF2-AD5C6051553A}" type="pres">
      <dgm:prSet presAssocID="{6DA0B6F2-4BE3-4502-A33D-87449257B700}" presName="node" presStyleLbl="node1" presStyleIdx="1" presStyleCnt="6">
        <dgm:presLayoutVars>
          <dgm:bulletEnabled val="1"/>
        </dgm:presLayoutVars>
      </dgm:prSet>
      <dgm:spPr/>
    </dgm:pt>
    <dgm:pt modelId="{556F27C6-DDD2-466A-BBC3-E535E8CEC24D}" type="pres">
      <dgm:prSet presAssocID="{0423A5A2-8427-43BF-8A0F-7AA5343D0D5C}" presName="sibTrans" presStyleLbl="sibTrans2D1" presStyleIdx="1" presStyleCnt="5"/>
      <dgm:spPr/>
    </dgm:pt>
    <dgm:pt modelId="{7CEB5786-3D44-4AD4-AFDE-16DE843EB846}" type="pres">
      <dgm:prSet presAssocID="{0423A5A2-8427-43BF-8A0F-7AA5343D0D5C}" presName="connectorText" presStyleLbl="sibTrans2D1" presStyleIdx="1" presStyleCnt="5"/>
      <dgm:spPr/>
    </dgm:pt>
    <dgm:pt modelId="{9D980399-60B3-4FF3-9A3F-AC65E2679249}" type="pres">
      <dgm:prSet presAssocID="{0D8AEA1A-7537-434B-AF48-763390AF7940}" presName="node" presStyleLbl="node1" presStyleIdx="2" presStyleCnt="6">
        <dgm:presLayoutVars>
          <dgm:bulletEnabled val="1"/>
        </dgm:presLayoutVars>
      </dgm:prSet>
      <dgm:spPr/>
    </dgm:pt>
    <dgm:pt modelId="{58D9A4A7-D379-4DF9-B3F2-E1F9F1C0EE50}" type="pres">
      <dgm:prSet presAssocID="{7BB0DF30-969A-4A2E-BFBB-DBD57792D9DC}" presName="sibTrans" presStyleLbl="sibTrans2D1" presStyleIdx="2" presStyleCnt="5"/>
      <dgm:spPr/>
    </dgm:pt>
    <dgm:pt modelId="{E34B378A-F590-48AA-A4E0-B06878453F76}" type="pres">
      <dgm:prSet presAssocID="{7BB0DF30-969A-4A2E-BFBB-DBD57792D9DC}" presName="connectorText" presStyleLbl="sibTrans2D1" presStyleIdx="2" presStyleCnt="5"/>
      <dgm:spPr/>
    </dgm:pt>
    <dgm:pt modelId="{7897A531-1602-4DAA-9F83-E53DA6D322CB}" type="pres">
      <dgm:prSet presAssocID="{04CB8D92-F924-43EF-AB74-3401D41438C4}" presName="node" presStyleLbl="node1" presStyleIdx="3" presStyleCnt="6">
        <dgm:presLayoutVars>
          <dgm:bulletEnabled val="1"/>
        </dgm:presLayoutVars>
      </dgm:prSet>
      <dgm:spPr/>
    </dgm:pt>
    <dgm:pt modelId="{7AB75FB9-9824-4A5D-B16F-91D27A1DE6D4}" type="pres">
      <dgm:prSet presAssocID="{33B00949-DED1-4D73-BA9C-E61F88B57DD3}" presName="sibTrans" presStyleLbl="sibTrans2D1" presStyleIdx="3" presStyleCnt="5"/>
      <dgm:spPr/>
    </dgm:pt>
    <dgm:pt modelId="{DB7A16A5-37B6-44E0-B1ED-D1A0F660B9D2}" type="pres">
      <dgm:prSet presAssocID="{33B00949-DED1-4D73-BA9C-E61F88B57DD3}" presName="connectorText" presStyleLbl="sibTrans2D1" presStyleIdx="3" presStyleCnt="5"/>
      <dgm:spPr/>
    </dgm:pt>
    <dgm:pt modelId="{511FC577-9CBF-46D6-9954-1A43DF24D7C9}" type="pres">
      <dgm:prSet presAssocID="{2D79155D-FA56-4A56-9ADB-480474960ED1}" presName="node" presStyleLbl="node1" presStyleIdx="4" presStyleCnt="6">
        <dgm:presLayoutVars>
          <dgm:bulletEnabled val="1"/>
        </dgm:presLayoutVars>
      </dgm:prSet>
      <dgm:spPr/>
    </dgm:pt>
    <dgm:pt modelId="{6F9C1EB7-36FF-4512-8D8F-BDD5E38ACAF9}" type="pres">
      <dgm:prSet presAssocID="{F5E4B556-F846-4BEF-B569-BB78A529CA0D}" presName="sibTrans" presStyleLbl="sibTrans2D1" presStyleIdx="4" presStyleCnt="5"/>
      <dgm:spPr/>
    </dgm:pt>
    <dgm:pt modelId="{4202542F-A72A-48D2-B679-F427CEBB003D}" type="pres">
      <dgm:prSet presAssocID="{F5E4B556-F846-4BEF-B569-BB78A529CA0D}" presName="connectorText" presStyleLbl="sibTrans2D1" presStyleIdx="4" presStyleCnt="5"/>
      <dgm:spPr/>
    </dgm:pt>
    <dgm:pt modelId="{6DC99ECF-28DB-435E-9EA6-8C6FD4A7111D}" type="pres">
      <dgm:prSet presAssocID="{95EEAAFD-C0B8-4B5E-BA0A-F4904F096C8E}" presName="node" presStyleLbl="node1" presStyleIdx="5" presStyleCnt="6" custLinFactNeighborX="-3430" custLinFactNeighborY="-338">
        <dgm:presLayoutVars>
          <dgm:bulletEnabled val="1"/>
        </dgm:presLayoutVars>
      </dgm:prSet>
      <dgm:spPr/>
    </dgm:pt>
  </dgm:ptLst>
  <dgm:cxnLst>
    <dgm:cxn modelId="{D55A3205-1EF1-405B-B8C9-A48034EDE18D}" type="presOf" srcId="{3402E6C0-96C7-48A6-BADF-2540F5DDF9E6}" destId="{10BAAB1B-BDB7-4393-BAAE-C40DD9D7FB51}" srcOrd="0" destOrd="0" presId="urn:microsoft.com/office/officeart/2005/8/layout/process1"/>
    <dgm:cxn modelId="{4004452E-B7BF-4B54-989E-8B970F072DB2}" type="presOf" srcId="{6DA0B6F2-4BE3-4502-A33D-87449257B700}" destId="{980212F5-F1A2-45F1-BDF2-AD5C6051553A}" srcOrd="0" destOrd="0" presId="urn:microsoft.com/office/officeart/2005/8/layout/process1"/>
    <dgm:cxn modelId="{5B7BA233-293C-415B-AF0D-D510BFD14CD9}" type="presOf" srcId="{A1209631-A58D-4A6E-8D07-F16DA7D33196}" destId="{C172BAFC-B175-415A-9B51-338B12330312}" srcOrd="0" destOrd="0" presId="urn:microsoft.com/office/officeart/2005/8/layout/process1"/>
    <dgm:cxn modelId="{85F7793B-778B-432D-AF03-2553C3B642CC}" type="presOf" srcId="{0423A5A2-8427-43BF-8A0F-7AA5343D0D5C}" destId="{7CEB5786-3D44-4AD4-AFDE-16DE843EB846}" srcOrd="1" destOrd="0" presId="urn:microsoft.com/office/officeart/2005/8/layout/process1"/>
    <dgm:cxn modelId="{0D5A015B-63E3-4F75-9131-9823E035BD17}" type="presOf" srcId="{33B00949-DED1-4D73-BA9C-E61F88B57DD3}" destId="{7AB75FB9-9824-4A5D-B16F-91D27A1DE6D4}" srcOrd="0" destOrd="0" presId="urn:microsoft.com/office/officeart/2005/8/layout/process1"/>
    <dgm:cxn modelId="{E06DCC47-61AC-4508-8E06-02F951427C96}" srcId="{CF696D4B-5CE5-4DEA-86F6-63D7484883EC}" destId="{6DA0B6F2-4BE3-4502-A33D-87449257B700}" srcOrd="1" destOrd="0" parTransId="{D0DD27B5-6AB8-455B-B6C1-B5166EAE43C1}" sibTransId="{0423A5A2-8427-43BF-8A0F-7AA5343D0D5C}"/>
    <dgm:cxn modelId="{FFB92649-0D9A-4081-B8E1-8ED4EC9C6052}" type="presOf" srcId="{7BB0DF30-969A-4A2E-BFBB-DBD57792D9DC}" destId="{E34B378A-F590-48AA-A4E0-B06878453F76}" srcOrd="1" destOrd="0" presId="urn:microsoft.com/office/officeart/2005/8/layout/process1"/>
    <dgm:cxn modelId="{C4AA084E-76C3-438B-B09F-7F8780871B6D}" type="presOf" srcId="{04CB8D92-F924-43EF-AB74-3401D41438C4}" destId="{7897A531-1602-4DAA-9F83-E53DA6D322CB}" srcOrd="0" destOrd="0" presId="urn:microsoft.com/office/officeart/2005/8/layout/process1"/>
    <dgm:cxn modelId="{4637ED78-40D8-40FF-B06A-65939519A8B2}" type="presOf" srcId="{F5E4B556-F846-4BEF-B569-BB78A529CA0D}" destId="{6F9C1EB7-36FF-4512-8D8F-BDD5E38ACAF9}" srcOrd="0" destOrd="0" presId="urn:microsoft.com/office/officeart/2005/8/layout/process1"/>
    <dgm:cxn modelId="{CEA62C7A-FBF4-414B-928F-17570E06AF11}" type="presOf" srcId="{F5E4B556-F846-4BEF-B569-BB78A529CA0D}" destId="{4202542F-A72A-48D2-B679-F427CEBB003D}" srcOrd="1" destOrd="0" presId="urn:microsoft.com/office/officeart/2005/8/layout/process1"/>
    <dgm:cxn modelId="{580BD97C-9717-468F-92BC-8350ABA777AC}" type="presOf" srcId="{2D79155D-FA56-4A56-9ADB-480474960ED1}" destId="{511FC577-9CBF-46D6-9954-1A43DF24D7C9}" srcOrd="0" destOrd="0" presId="urn:microsoft.com/office/officeart/2005/8/layout/process1"/>
    <dgm:cxn modelId="{F8964E95-303A-4220-867C-04DF99786EC1}" type="presOf" srcId="{0D8AEA1A-7537-434B-AF48-763390AF7940}" destId="{9D980399-60B3-4FF3-9A3F-AC65E2679249}" srcOrd="0" destOrd="0" presId="urn:microsoft.com/office/officeart/2005/8/layout/process1"/>
    <dgm:cxn modelId="{6DEAEA96-9CBF-4D6F-9B59-2878E71555FC}" srcId="{CF696D4B-5CE5-4DEA-86F6-63D7484883EC}" destId="{0D8AEA1A-7537-434B-AF48-763390AF7940}" srcOrd="2" destOrd="0" parTransId="{793442EF-BD75-4F5A-BCF2-A607C882DCAB}" sibTransId="{7BB0DF30-969A-4A2E-BFBB-DBD57792D9DC}"/>
    <dgm:cxn modelId="{76570898-60E7-4A9B-AD55-4A1CA926AA65}" type="presOf" srcId="{0423A5A2-8427-43BF-8A0F-7AA5343D0D5C}" destId="{556F27C6-DDD2-466A-BBC3-E535E8CEC24D}" srcOrd="0" destOrd="0" presId="urn:microsoft.com/office/officeart/2005/8/layout/process1"/>
    <dgm:cxn modelId="{F3509CC1-757B-4BF0-AEAC-74E6BF6934B5}" type="presOf" srcId="{3402E6C0-96C7-48A6-BADF-2540F5DDF9E6}" destId="{0F9C4705-4302-4E74-8FB9-483EF7410055}" srcOrd="1" destOrd="0" presId="urn:microsoft.com/office/officeart/2005/8/layout/process1"/>
    <dgm:cxn modelId="{249400CA-B76C-4299-AAE4-14880717ACDA}" type="presOf" srcId="{7BB0DF30-969A-4A2E-BFBB-DBD57792D9DC}" destId="{58D9A4A7-D379-4DF9-B3F2-E1F9F1C0EE50}" srcOrd="0" destOrd="0" presId="urn:microsoft.com/office/officeart/2005/8/layout/process1"/>
    <dgm:cxn modelId="{792C72CC-FC52-40CC-A6A5-9A738F0B3338}" srcId="{CF696D4B-5CE5-4DEA-86F6-63D7484883EC}" destId="{A1209631-A58D-4A6E-8D07-F16DA7D33196}" srcOrd="0" destOrd="0" parTransId="{4FCD0B24-AD7C-4BF1-A6BC-003FF5C5A091}" sibTransId="{3402E6C0-96C7-48A6-BADF-2540F5DDF9E6}"/>
    <dgm:cxn modelId="{EA75D5D1-0902-4D45-A3FA-8CC567EF0C6F}" type="presOf" srcId="{33B00949-DED1-4D73-BA9C-E61F88B57DD3}" destId="{DB7A16A5-37B6-44E0-B1ED-D1A0F660B9D2}" srcOrd="1" destOrd="0" presId="urn:microsoft.com/office/officeart/2005/8/layout/process1"/>
    <dgm:cxn modelId="{59256FDD-0D57-4BC3-90C7-15FC28D4BA0C}" srcId="{CF696D4B-5CE5-4DEA-86F6-63D7484883EC}" destId="{04CB8D92-F924-43EF-AB74-3401D41438C4}" srcOrd="3" destOrd="0" parTransId="{1D65D4C5-542A-40BB-B291-1DE5186EB651}" sibTransId="{33B00949-DED1-4D73-BA9C-E61F88B57DD3}"/>
    <dgm:cxn modelId="{87D240E2-4B12-4FD8-A0CC-115469B8A7E7}" type="presOf" srcId="{95EEAAFD-C0B8-4B5E-BA0A-F4904F096C8E}" destId="{6DC99ECF-28DB-435E-9EA6-8C6FD4A7111D}" srcOrd="0" destOrd="0" presId="urn:microsoft.com/office/officeart/2005/8/layout/process1"/>
    <dgm:cxn modelId="{454B72EA-C984-42B8-AB39-BEB49E2E8B7A}" srcId="{CF696D4B-5CE5-4DEA-86F6-63D7484883EC}" destId="{95EEAAFD-C0B8-4B5E-BA0A-F4904F096C8E}" srcOrd="5" destOrd="0" parTransId="{D0729302-B265-4279-936D-D5275AA6DDBF}" sibTransId="{B7765B26-A7B4-44AB-920A-7699B5C4474B}"/>
    <dgm:cxn modelId="{424497EE-6C01-4F17-A5D4-C3EB72EE2E75}" srcId="{CF696D4B-5CE5-4DEA-86F6-63D7484883EC}" destId="{2D79155D-FA56-4A56-9ADB-480474960ED1}" srcOrd="4" destOrd="0" parTransId="{6177B5F5-09C4-4B71-92B2-C89D51D28E49}" sibTransId="{F5E4B556-F846-4BEF-B569-BB78A529CA0D}"/>
    <dgm:cxn modelId="{68D2B9FA-94E0-4698-8AC6-5D5EA6020AD5}" type="presOf" srcId="{CF696D4B-5CE5-4DEA-86F6-63D7484883EC}" destId="{4C12AE57-899D-4ED3-A90A-8C9B28657091}" srcOrd="0" destOrd="0" presId="urn:microsoft.com/office/officeart/2005/8/layout/process1"/>
    <dgm:cxn modelId="{49119D3C-2F90-4850-A3C7-9C1AF7AFBFC8}" type="presParOf" srcId="{4C12AE57-899D-4ED3-A90A-8C9B28657091}" destId="{C172BAFC-B175-415A-9B51-338B12330312}" srcOrd="0" destOrd="0" presId="urn:microsoft.com/office/officeart/2005/8/layout/process1"/>
    <dgm:cxn modelId="{01BDCB42-B811-4287-8767-33729ACB3CB2}" type="presParOf" srcId="{4C12AE57-899D-4ED3-A90A-8C9B28657091}" destId="{10BAAB1B-BDB7-4393-BAAE-C40DD9D7FB51}" srcOrd="1" destOrd="0" presId="urn:microsoft.com/office/officeart/2005/8/layout/process1"/>
    <dgm:cxn modelId="{AA5F8A53-8ED0-4556-B2F0-3DEC7F58C00F}" type="presParOf" srcId="{10BAAB1B-BDB7-4393-BAAE-C40DD9D7FB51}" destId="{0F9C4705-4302-4E74-8FB9-483EF7410055}" srcOrd="0" destOrd="0" presId="urn:microsoft.com/office/officeart/2005/8/layout/process1"/>
    <dgm:cxn modelId="{6CB7EB7C-ED76-47C4-AA01-AEA273C7213D}" type="presParOf" srcId="{4C12AE57-899D-4ED3-A90A-8C9B28657091}" destId="{980212F5-F1A2-45F1-BDF2-AD5C6051553A}" srcOrd="2" destOrd="0" presId="urn:microsoft.com/office/officeart/2005/8/layout/process1"/>
    <dgm:cxn modelId="{BACDA187-D998-4555-A9C0-E58DB5E0A5A0}" type="presParOf" srcId="{4C12AE57-899D-4ED3-A90A-8C9B28657091}" destId="{556F27C6-DDD2-466A-BBC3-E535E8CEC24D}" srcOrd="3" destOrd="0" presId="urn:microsoft.com/office/officeart/2005/8/layout/process1"/>
    <dgm:cxn modelId="{B31BFE35-41E5-4548-8BD7-F88331A58324}" type="presParOf" srcId="{556F27C6-DDD2-466A-BBC3-E535E8CEC24D}" destId="{7CEB5786-3D44-4AD4-AFDE-16DE843EB846}" srcOrd="0" destOrd="0" presId="urn:microsoft.com/office/officeart/2005/8/layout/process1"/>
    <dgm:cxn modelId="{E1DE9E76-639B-49FA-853F-8C134D37523A}" type="presParOf" srcId="{4C12AE57-899D-4ED3-A90A-8C9B28657091}" destId="{9D980399-60B3-4FF3-9A3F-AC65E2679249}" srcOrd="4" destOrd="0" presId="urn:microsoft.com/office/officeart/2005/8/layout/process1"/>
    <dgm:cxn modelId="{EB7321DF-56B2-4EFB-B4C2-D04C6038DAD0}" type="presParOf" srcId="{4C12AE57-899D-4ED3-A90A-8C9B28657091}" destId="{58D9A4A7-D379-4DF9-B3F2-E1F9F1C0EE50}" srcOrd="5" destOrd="0" presId="urn:microsoft.com/office/officeart/2005/8/layout/process1"/>
    <dgm:cxn modelId="{1707E4A0-CA1C-4C9E-B391-DC899CAB8E9C}" type="presParOf" srcId="{58D9A4A7-D379-4DF9-B3F2-E1F9F1C0EE50}" destId="{E34B378A-F590-48AA-A4E0-B06878453F76}" srcOrd="0" destOrd="0" presId="urn:microsoft.com/office/officeart/2005/8/layout/process1"/>
    <dgm:cxn modelId="{F65FE07F-CD7E-4065-8958-3BDE400528CA}" type="presParOf" srcId="{4C12AE57-899D-4ED3-A90A-8C9B28657091}" destId="{7897A531-1602-4DAA-9F83-E53DA6D322CB}" srcOrd="6" destOrd="0" presId="urn:microsoft.com/office/officeart/2005/8/layout/process1"/>
    <dgm:cxn modelId="{65C96042-1A3C-4AAD-86F1-43F9E562DD95}" type="presParOf" srcId="{4C12AE57-899D-4ED3-A90A-8C9B28657091}" destId="{7AB75FB9-9824-4A5D-B16F-91D27A1DE6D4}" srcOrd="7" destOrd="0" presId="urn:microsoft.com/office/officeart/2005/8/layout/process1"/>
    <dgm:cxn modelId="{AADB9B70-64A7-433A-8A52-6F106862864B}" type="presParOf" srcId="{7AB75FB9-9824-4A5D-B16F-91D27A1DE6D4}" destId="{DB7A16A5-37B6-44E0-B1ED-D1A0F660B9D2}" srcOrd="0" destOrd="0" presId="urn:microsoft.com/office/officeart/2005/8/layout/process1"/>
    <dgm:cxn modelId="{194A049B-7244-4B2A-B67F-9510F28A6DA2}" type="presParOf" srcId="{4C12AE57-899D-4ED3-A90A-8C9B28657091}" destId="{511FC577-9CBF-46D6-9954-1A43DF24D7C9}" srcOrd="8" destOrd="0" presId="urn:microsoft.com/office/officeart/2005/8/layout/process1"/>
    <dgm:cxn modelId="{72BD3483-9446-4E07-BF58-CAC4032A5A06}" type="presParOf" srcId="{4C12AE57-899D-4ED3-A90A-8C9B28657091}" destId="{6F9C1EB7-36FF-4512-8D8F-BDD5E38ACAF9}" srcOrd="9" destOrd="0" presId="urn:microsoft.com/office/officeart/2005/8/layout/process1"/>
    <dgm:cxn modelId="{CCAF35C0-38EA-474E-8126-1EBC3EA0F0B9}" type="presParOf" srcId="{6F9C1EB7-36FF-4512-8D8F-BDD5E38ACAF9}" destId="{4202542F-A72A-48D2-B679-F427CEBB003D}" srcOrd="0" destOrd="0" presId="urn:microsoft.com/office/officeart/2005/8/layout/process1"/>
    <dgm:cxn modelId="{B83117D4-4BAF-45EE-8477-4A131692D93D}" type="presParOf" srcId="{4C12AE57-899D-4ED3-A90A-8C9B28657091}" destId="{6DC99ECF-28DB-435E-9EA6-8C6FD4A7111D}"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2BAFC-B175-415A-9B51-338B12330312}">
      <dsp:nvSpPr>
        <dsp:cNvPr id="0" name=""/>
        <dsp:cNvSpPr/>
      </dsp:nvSpPr>
      <dsp:spPr>
        <a:xfrm>
          <a:off x="0" y="18994"/>
          <a:ext cx="980199" cy="1470298"/>
        </a:xfrm>
        <a:prstGeom prst="roundRect">
          <a:avLst>
            <a:gd name="adj" fmla="val 10000"/>
          </a:avLst>
        </a:prstGeom>
        <a:solidFill>
          <a:srgbClr val="F5822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NW Parking Plan Adopted</a:t>
          </a:r>
        </a:p>
        <a:p>
          <a:pPr marL="0" lvl="0" indent="0" algn="ctr" defTabSz="755650">
            <a:lnSpc>
              <a:spcPct val="90000"/>
            </a:lnSpc>
            <a:spcBef>
              <a:spcPct val="0"/>
            </a:spcBef>
            <a:spcAft>
              <a:spcPct val="35000"/>
            </a:spcAft>
            <a:buNone/>
          </a:pPr>
          <a:r>
            <a:rPr lang="en-US" sz="1700" b="1" kern="1200" dirty="0"/>
            <a:t>2012</a:t>
          </a:r>
        </a:p>
      </dsp:txBody>
      <dsp:txXfrm>
        <a:off x="28709" y="47703"/>
        <a:ext cx="922781" cy="1412880"/>
      </dsp:txXfrm>
    </dsp:sp>
    <dsp:sp modelId="{10BAAB1B-BDB7-4393-BAAE-C40DD9D7FB51}">
      <dsp:nvSpPr>
        <dsp:cNvPr id="0" name=""/>
        <dsp:cNvSpPr/>
      </dsp:nvSpPr>
      <dsp:spPr>
        <a:xfrm>
          <a:off x="1078219" y="632599"/>
          <a:ext cx="207802" cy="243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078219" y="681217"/>
        <a:ext cx="145461" cy="145853"/>
      </dsp:txXfrm>
    </dsp:sp>
    <dsp:sp modelId="{980212F5-F1A2-45F1-BDF2-AD5C6051553A}">
      <dsp:nvSpPr>
        <dsp:cNvPr id="0" name=""/>
        <dsp:cNvSpPr/>
      </dsp:nvSpPr>
      <dsp:spPr>
        <a:xfrm>
          <a:off x="1372278" y="18994"/>
          <a:ext cx="980199" cy="1470298"/>
        </a:xfrm>
        <a:prstGeom prst="roundRect">
          <a:avLst>
            <a:gd name="adj" fmla="val 10000"/>
          </a:avLst>
        </a:prstGeom>
        <a:solidFill>
          <a:srgbClr val="00A0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NW Parking SAC formed</a:t>
          </a:r>
        </a:p>
        <a:p>
          <a:pPr marL="0" lvl="0" indent="0" algn="ctr" defTabSz="755650">
            <a:lnSpc>
              <a:spcPct val="90000"/>
            </a:lnSpc>
            <a:spcBef>
              <a:spcPct val="0"/>
            </a:spcBef>
            <a:spcAft>
              <a:spcPct val="35000"/>
            </a:spcAft>
            <a:buNone/>
          </a:pPr>
          <a:r>
            <a:rPr lang="en-US" sz="1700" b="1" kern="1200"/>
            <a:t>2014</a:t>
          </a:r>
        </a:p>
      </dsp:txBody>
      <dsp:txXfrm>
        <a:off x="1400987" y="47703"/>
        <a:ext cx="922781" cy="1412880"/>
      </dsp:txXfrm>
    </dsp:sp>
    <dsp:sp modelId="{556F27C6-DDD2-466A-BBC3-E535E8CEC24D}">
      <dsp:nvSpPr>
        <dsp:cNvPr id="0" name=""/>
        <dsp:cNvSpPr/>
      </dsp:nvSpPr>
      <dsp:spPr>
        <a:xfrm>
          <a:off x="2450498" y="632599"/>
          <a:ext cx="207802" cy="243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450498" y="681217"/>
        <a:ext cx="145461" cy="145853"/>
      </dsp:txXfrm>
    </dsp:sp>
    <dsp:sp modelId="{9D980399-60B3-4FF3-9A3F-AC65E2679249}">
      <dsp:nvSpPr>
        <dsp:cNvPr id="0" name=""/>
        <dsp:cNvSpPr/>
      </dsp:nvSpPr>
      <dsp:spPr>
        <a:xfrm>
          <a:off x="2744557" y="18994"/>
          <a:ext cx="980199" cy="1470298"/>
        </a:xfrm>
        <a:prstGeom prst="roundRect">
          <a:avLst>
            <a:gd name="adj" fmla="val 10000"/>
          </a:avLst>
        </a:prstGeom>
        <a:solidFill>
          <a:srgbClr val="00A0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Zone M Permits Issued </a:t>
          </a:r>
          <a:br>
            <a:rPr lang="en-US" sz="1700" b="1" kern="1200" dirty="0"/>
          </a:br>
          <a:r>
            <a:rPr lang="en-US" sz="1700" b="1" kern="1200" dirty="0"/>
            <a:t>2015</a:t>
          </a:r>
        </a:p>
      </dsp:txBody>
      <dsp:txXfrm>
        <a:off x="2773266" y="47703"/>
        <a:ext cx="922781" cy="1412880"/>
      </dsp:txXfrm>
    </dsp:sp>
    <dsp:sp modelId="{58D9A4A7-D379-4DF9-B3F2-E1F9F1C0EE50}">
      <dsp:nvSpPr>
        <dsp:cNvPr id="0" name=""/>
        <dsp:cNvSpPr/>
      </dsp:nvSpPr>
      <dsp:spPr>
        <a:xfrm>
          <a:off x="3822777" y="632599"/>
          <a:ext cx="207802" cy="243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822777" y="681217"/>
        <a:ext cx="145461" cy="145853"/>
      </dsp:txXfrm>
    </dsp:sp>
    <dsp:sp modelId="{7897A531-1602-4DAA-9F83-E53DA6D322CB}">
      <dsp:nvSpPr>
        <dsp:cNvPr id="0" name=""/>
        <dsp:cNvSpPr/>
      </dsp:nvSpPr>
      <dsp:spPr>
        <a:xfrm>
          <a:off x="4116836" y="18994"/>
          <a:ext cx="980199" cy="1470298"/>
        </a:xfrm>
        <a:prstGeom prst="roundRect">
          <a:avLst>
            <a:gd name="adj" fmla="val 10000"/>
          </a:avLst>
        </a:prstGeom>
        <a:solidFill>
          <a:srgbClr val="00A0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Meters Installed 2016</a:t>
          </a:r>
        </a:p>
      </dsp:txBody>
      <dsp:txXfrm>
        <a:off x="4145545" y="47703"/>
        <a:ext cx="922781" cy="1412880"/>
      </dsp:txXfrm>
    </dsp:sp>
    <dsp:sp modelId="{7AB75FB9-9824-4A5D-B16F-91D27A1DE6D4}">
      <dsp:nvSpPr>
        <dsp:cNvPr id="0" name=""/>
        <dsp:cNvSpPr/>
      </dsp:nvSpPr>
      <dsp:spPr>
        <a:xfrm>
          <a:off x="5195056" y="632599"/>
          <a:ext cx="207802" cy="243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195056" y="681217"/>
        <a:ext cx="145461" cy="145853"/>
      </dsp:txXfrm>
    </dsp:sp>
    <dsp:sp modelId="{511FC577-9CBF-46D6-9954-1A43DF24D7C9}">
      <dsp:nvSpPr>
        <dsp:cNvPr id="0" name=""/>
        <dsp:cNvSpPr/>
      </dsp:nvSpPr>
      <dsp:spPr>
        <a:xfrm>
          <a:off x="5489115" y="18994"/>
          <a:ext cx="980199" cy="1470298"/>
        </a:xfrm>
        <a:prstGeom prst="roundRect">
          <a:avLst>
            <a:gd name="adj" fmla="val 10000"/>
          </a:avLst>
        </a:prstGeom>
        <a:solidFill>
          <a:srgbClr val="F5822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NW Permit Pilot Adopted </a:t>
          </a:r>
          <a:br>
            <a:rPr lang="en-US" sz="1700" b="1" kern="1200"/>
          </a:br>
          <a:r>
            <a:rPr lang="en-US" sz="1700" b="1" kern="1200"/>
            <a:t>2016</a:t>
          </a:r>
        </a:p>
      </dsp:txBody>
      <dsp:txXfrm>
        <a:off x="5517824" y="47703"/>
        <a:ext cx="922781" cy="1412880"/>
      </dsp:txXfrm>
    </dsp:sp>
    <dsp:sp modelId="{6F9C1EB7-36FF-4512-8D8F-BDD5E38ACAF9}">
      <dsp:nvSpPr>
        <dsp:cNvPr id="0" name=""/>
        <dsp:cNvSpPr/>
      </dsp:nvSpPr>
      <dsp:spPr>
        <a:xfrm rot="21587427">
          <a:off x="6563972" y="630093"/>
          <a:ext cx="200675" cy="243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6563972" y="678821"/>
        <a:ext cx="140473" cy="145853"/>
      </dsp:txXfrm>
    </dsp:sp>
    <dsp:sp modelId="{6DC99ECF-28DB-435E-9EA6-8C6FD4A7111D}">
      <dsp:nvSpPr>
        <dsp:cNvPr id="0" name=""/>
        <dsp:cNvSpPr/>
      </dsp:nvSpPr>
      <dsp:spPr>
        <a:xfrm>
          <a:off x="6847946" y="14024"/>
          <a:ext cx="980199" cy="1470298"/>
        </a:xfrm>
        <a:prstGeom prst="roundRect">
          <a:avLst>
            <a:gd name="adj" fmla="val 10000"/>
          </a:avLst>
        </a:prstGeom>
        <a:solidFill>
          <a:srgbClr val="00A0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Permit Pilot Begins </a:t>
          </a:r>
          <a:br>
            <a:rPr lang="en-US" sz="1700" b="1" kern="1200" dirty="0"/>
          </a:br>
          <a:r>
            <a:rPr lang="en-US" sz="1700" b="1" kern="1200" dirty="0"/>
            <a:t>2017</a:t>
          </a:r>
        </a:p>
      </dsp:txBody>
      <dsp:txXfrm>
        <a:off x="6876655" y="42733"/>
        <a:ext cx="922781" cy="14128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3.png"/></Relationships>
</file>

<file path=ppt/drawings/drawing1.xml><?xml version="1.0" encoding="utf-8"?>
<c:userShapes xmlns:c="http://schemas.openxmlformats.org/drawingml/2006/chart">
  <cdr:relSizeAnchor xmlns:cdr="http://schemas.openxmlformats.org/drawingml/2006/chartDrawing">
    <cdr:from>
      <cdr:x>0.05513</cdr:x>
      <cdr:y>0.17237</cdr:y>
    </cdr:from>
    <cdr:to>
      <cdr:x>0.96136</cdr:x>
      <cdr:y>0.5</cdr:y>
    </cdr:to>
    <cdr:pic>
      <cdr:nvPicPr>
        <cdr:cNvPr id="4" name="Picture 3">
          <a:extLst xmlns:a="http://schemas.openxmlformats.org/drawingml/2006/main">
            <a:ext uri="{FF2B5EF4-FFF2-40B4-BE49-F238E27FC236}">
              <a16:creationId xmlns:a16="http://schemas.microsoft.com/office/drawing/2014/main" id="{DB23DF79-6DDB-4256-A502-1A99E97F9872}"/>
            </a:ext>
          </a:extLst>
        </cdr:cNvPr>
        <cdr:cNvPicPr/>
      </cdr:nvPicPr>
      <cdr:blipFill rotWithShape="1">
        <a:blip xmlns:a="http://schemas.openxmlformats.org/drawingml/2006/main" xmlns:r="http://schemas.openxmlformats.org/officeDocument/2006/relationships" r:embed="rId1"/>
        <a:srcRect xmlns:a="http://schemas.openxmlformats.org/drawingml/2006/main" l="62179" t="57539" r="12340" b="27061"/>
        <a:stretch xmlns:a="http://schemas.openxmlformats.org/drawingml/2006/main"/>
      </cdr:blipFill>
      <cdr:spPr bwMode="auto">
        <a:xfrm xmlns:a="http://schemas.openxmlformats.org/drawingml/2006/main">
          <a:off x="446810" y="725418"/>
          <a:ext cx="7344888" cy="1378790"/>
        </a:xfrm>
        <a:prstGeom xmlns:a="http://schemas.openxmlformats.org/drawingml/2006/main" prst="rect">
          <a:avLst/>
        </a:prstGeom>
        <a:ln xmlns:a="http://schemas.openxmlformats.org/drawingml/2006/main">
          <a:noFill/>
        </a:ln>
        <a:extLst xmlns:a="http://schemas.openxmlformats.org/drawingml/2006/main">
          <a:ext uri="{53640926-AAD7-44d8-BBD7-CCE9431645EC}">
            <a14:shadowObscured xmlns:lc="http://schemas.openxmlformats.org/drawingml/2006/lockedCanva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r="http://schemas.openxmlformats.org/officeDocument/2006/relationships"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a:ext>
        </a:extLst>
      </cdr:spPr>
    </cdr:pic>
  </cdr:relSizeAnchor>
  <cdr:relSizeAnchor xmlns:cdr="http://schemas.openxmlformats.org/drawingml/2006/chartDrawing">
    <cdr:from>
      <cdr:x>0.08974</cdr:x>
      <cdr:y>0.54005</cdr:y>
    </cdr:from>
    <cdr:to>
      <cdr:x>0.95934</cdr:x>
      <cdr:y>0.89332</cdr:y>
    </cdr:to>
    <cdr:sp macro="" textlink="">
      <cdr:nvSpPr>
        <cdr:cNvPr id="5" name="TextBox 4">
          <a:extLst xmlns:a="http://schemas.openxmlformats.org/drawingml/2006/main">
            <a:ext uri="{FF2B5EF4-FFF2-40B4-BE49-F238E27FC236}">
              <a16:creationId xmlns:a16="http://schemas.microsoft.com/office/drawing/2014/main" id="{273797D6-C4C2-455F-B3AE-B05BF4C95F9C}"/>
            </a:ext>
          </a:extLst>
        </cdr:cNvPr>
        <cdr:cNvSpPr txBox="1"/>
      </cdr:nvSpPr>
      <cdr:spPr>
        <a:xfrm xmlns:a="http://schemas.openxmlformats.org/drawingml/2006/main">
          <a:off x="727363" y="2272758"/>
          <a:ext cx="7048005" cy="14866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a:t>Low-income permit = $6.25 per month.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36" tIns="46569" rIns="93136" bIns="46569" numCol="1" anchor="t" anchorCtr="0" compatLnSpc="1">
            <a:prstTxWarp prst="textNoShape">
              <a:avLst/>
            </a:prstTxWarp>
          </a:bodyPr>
          <a:lstStyle>
            <a:lvl1pPr eaLnBrk="0" hangingPunct="0">
              <a:defRPr sz="1200"/>
            </a:lvl1pPr>
          </a:lstStyle>
          <a:p>
            <a:pPr>
              <a:defRPr/>
            </a:pPr>
            <a:endParaRPr lang="en-US"/>
          </a:p>
        </p:txBody>
      </p:sp>
      <p:sp>
        <p:nvSpPr>
          <p:cNvPr id="25603" name="Rectangle 3"/>
          <p:cNvSpPr>
            <a:spLocks noGrp="1" noChangeArrowheads="1"/>
          </p:cNvSpPr>
          <p:nvPr>
            <p:ph type="dt" sz="quarter" idx="1"/>
          </p:nvPr>
        </p:nvSpPr>
        <p:spPr bwMode="auto">
          <a:xfrm>
            <a:off x="5266347" y="0"/>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36" tIns="46569" rIns="93136" bIns="46569" numCol="1" anchor="t" anchorCtr="0" compatLnSpc="1">
            <a:prstTxWarp prst="textNoShape">
              <a:avLst/>
            </a:prstTxWarp>
          </a:bodyPr>
          <a:lstStyle>
            <a:lvl1pPr algn="r" eaLnBrk="0" hangingPunct="0">
              <a:defRPr sz="1200"/>
            </a:lvl1pPr>
          </a:lstStyle>
          <a:p>
            <a:pPr>
              <a:defRPr/>
            </a:pPr>
            <a:fld id="{A1016740-B75C-8B47-957E-DA86825BF794}" type="datetimeFigureOut">
              <a:rPr lang="en-US"/>
              <a:pPr>
                <a:defRPr/>
              </a:pPr>
              <a:t>1/9/2019</a:t>
            </a:fld>
            <a:endParaRPr lang="en-US"/>
          </a:p>
        </p:txBody>
      </p:sp>
      <p:sp>
        <p:nvSpPr>
          <p:cNvPr id="25604" name="Rectangle 4"/>
          <p:cNvSpPr>
            <a:spLocks noGrp="1" noChangeArrowheads="1"/>
          </p:cNvSpPr>
          <p:nvPr>
            <p:ph type="ftr" sz="quarter" idx="2"/>
          </p:nvPr>
        </p:nvSpPr>
        <p:spPr bwMode="auto">
          <a:xfrm>
            <a:off x="0" y="6658258"/>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36" tIns="46569" rIns="93136" bIns="46569" numCol="1" anchor="b" anchorCtr="0" compatLnSpc="1">
            <a:prstTxWarp prst="textNoShape">
              <a:avLst/>
            </a:prstTxWarp>
          </a:bodyPr>
          <a:lstStyle>
            <a:lvl1pPr eaLnBrk="0" hangingPunct="0">
              <a:defRPr sz="1200"/>
            </a:lvl1pPr>
          </a:lstStyle>
          <a:p>
            <a:pPr>
              <a:defRPr/>
            </a:pPr>
            <a:endParaRPr lang="en-US"/>
          </a:p>
        </p:txBody>
      </p:sp>
      <p:sp>
        <p:nvSpPr>
          <p:cNvPr id="25605" name="Rectangle 5"/>
          <p:cNvSpPr>
            <a:spLocks noGrp="1" noChangeArrowheads="1"/>
          </p:cNvSpPr>
          <p:nvPr>
            <p:ph type="sldNum" sz="quarter" idx="3"/>
          </p:nvPr>
        </p:nvSpPr>
        <p:spPr bwMode="auto">
          <a:xfrm>
            <a:off x="5266347" y="6658258"/>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36" tIns="46569" rIns="93136" bIns="46569" numCol="1" anchor="b" anchorCtr="0" compatLnSpc="1">
            <a:prstTxWarp prst="textNoShape">
              <a:avLst/>
            </a:prstTxWarp>
          </a:bodyPr>
          <a:lstStyle>
            <a:lvl1pPr algn="r" eaLnBrk="0" hangingPunct="0">
              <a:defRPr sz="1200"/>
            </a:lvl1pPr>
          </a:lstStyle>
          <a:p>
            <a:pPr>
              <a:defRPr/>
            </a:pPr>
            <a:fld id="{8AF6A1F5-02C7-FF46-90C9-D15D76C79CD2}" type="slidenum">
              <a:rPr lang="en-US"/>
              <a:pPr>
                <a:defRPr/>
              </a:pPr>
              <a:t>‹#›</a:t>
            </a:fld>
            <a:endParaRPr lang="en-US"/>
          </a:p>
        </p:txBody>
      </p:sp>
    </p:spTree>
    <p:extLst>
      <p:ext uri="{BB962C8B-B14F-4D97-AF65-F5344CB8AC3E}">
        <p14:creationId xmlns:p14="http://schemas.microsoft.com/office/powerpoint/2010/main" val="2393787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36" tIns="46569" rIns="93136" bIns="46569" rtlCol="0"/>
          <a:lstStyle>
            <a:lvl1pPr algn="l" defTabSz="465608"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266347" y="0"/>
            <a:ext cx="4028440" cy="350520"/>
          </a:xfrm>
          <a:prstGeom prst="rect">
            <a:avLst/>
          </a:prstGeom>
        </p:spPr>
        <p:txBody>
          <a:bodyPr vert="horz" wrap="square" lIns="93136" tIns="46569" rIns="93136" bIns="46569" numCol="1" anchor="t" anchorCtr="0" compatLnSpc="1">
            <a:prstTxWarp prst="textNoShape">
              <a:avLst/>
            </a:prstTxWarp>
          </a:bodyPr>
          <a:lstStyle>
            <a:lvl1pPr algn="r">
              <a:defRPr sz="1200"/>
            </a:lvl1pPr>
          </a:lstStyle>
          <a:p>
            <a:pPr>
              <a:defRPr/>
            </a:pPr>
            <a:fld id="{073F5965-A204-F645-A64B-D6D08FE25058}" type="datetimeFigureOut">
              <a:rPr lang="en-US"/>
              <a:pPr>
                <a:defRPr/>
              </a:pPr>
              <a:t>1/9/2019</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36" tIns="46569" rIns="93136" bIns="46569" rtlCol="0" anchor="ctr"/>
          <a:lstStyle/>
          <a:p>
            <a:pPr lvl="0"/>
            <a:endParaRPr lang="en-US" noProof="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36" tIns="46569" rIns="93136" bIns="4656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258"/>
            <a:ext cx="4028440" cy="350520"/>
          </a:xfrm>
          <a:prstGeom prst="rect">
            <a:avLst/>
          </a:prstGeom>
        </p:spPr>
        <p:txBody>
          <a:bodyPr vert="horz" lIns="93136" tIns="46569" rIns="93136" bIns="46569" rtlCol="0" anchor="b"/>
          <a:lstStyle>
            <a:lvl1pPr algn="l" defTabSz="465608"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266347" y="6658258"/>
            <a:ext cx="4028440" cy="350520"/>
          </a:xfrm>
          <a:prstGeom prst="rect">
            <a:avLst/>
          </a:prstGeom>
        </p:spPr>
        <p:txBody>
          <a:bodyPr vert="horz" wrap="square" lIns="93136" tIns="46569" rIns="93136" bIns="46569" numCol="1" anchor="b" anchorCtr="0" compatLnSpc="1">
            <a:prstTxWarp prst="textNoShape">
              <a:avLst/>
            </a:prstTxWarp>
          </a:bodyPr>
          <a:lstStyle>
            <a:lvl1pPr algn="r">
              <a:defRPr sz="1200"/>
            </a:lvl1pPr>
          </a:lstStyle>
          <a:p>
            <a:pPr>
              <a:defRPr/>
            </a:pPr>
            <a:fld id="{E1AA78CB-D1DD-4540-9ACA-558FD8429772}" type="slidenum">
              <a:rPr lang="en-US"/>
              <a:pPr>
                <a:defRPr/>
              </a:pPr>
              <a:t>‹#›</a:t>
            </a:fld>
            <a:endParaRPr lang="en-US"/>
          </a:p>
        </p:txBody>
      </p:sp>
    </p:spTree>
    <p:extLst>
      <p:ext uri="{BB962C8B-B14F-4D97-AF65-F5344CB8AC3E}">
        <p14:creationId xmlns:p14="http://schemas.microsoft.com/office/powerpoint/2010/main" val="150523056"/>
      </p:ext>
    </p:extLst>
  </p:cSld>
  <p:clrMap bg1="lt1" tx1="dk1" bg2="lt2" tx2="dk2" accent1="accent1" accent2="accent2" accent3="accent3" accent4="accent4" accent5="accent5" accent6="accent6" hlink="hlink" folHlink="folHlink"/>
  <p:notesStyle>
    <a:lvl1pPr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1pPr>
    <a:lvl2pPr marL="936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2pPr>
    <a:lvl3pPr marL="1889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3pPr>
    <a:lvl4pPr marL="2841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4pPr>
    <a:lvl5pPr marL="3794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5pPr>
    <a:lvl6pPr marL="476174" algn="l" defTabSz="95235" rtl="0" eaLnBrk="1" latinLnBrk="0" hangingPunct="1">
      <a:defRPr sz="200" kern="1200">
        <a:solidFill>
          <a:schemeClr val="tx1"/>
        </a:solidFill>
        <a:latin typeface="+mn-lt"/>
        <a:ea typeface="+mn-ea"/>
        <a:cs typeface="+mn-cs"/>
      </a:defRPr>
    </a:lvl6pPr>
    <a:lvl7pPr marL="571409" algn="l" defTabSz="95235" rtl="0" eaLnBrk="1" latinLnBrk="0" hangingPunct="1">
      <a:defRPr sz="200" kern="1200">
        <a:solidFill>
          <a:schemeClr val="tx1"/>
        </a:solidFill>
        <a:latin typeface="+mn-lt"/>
        <a:ea typeface="+mn-ea"/>
        <a:cs typeface="+mn-cs"/>
      </a:defRPr>
    </a:lvl7pPr>
    <a:lvl8pPr marL="666643" algn="l" defTabSz="95235" rtl="0" eaLnBrk="1" latinLnBrk="0" hangingPunct="1">
      <a:defRPr sz="200" kern="1200">
        <a:solidFill>
          <a:schemeClr val="tx1"/>
        </a:solidFill>
        <a:latin typeface="+mn-lt"/>
        <a:ea typeface="+mn-ea"/>
        <a:cs typeface="+mn-cs"/>
      </a:defRPr>
    </a:lvl8pPr>
    <a:lvl9pPr marL="761878" algn="l" defTabSz="95235" rtl="0" eaLnBrk="1" latinLnBrk="0" hangingPunct="1">
      <a:defRPr sz="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a:t>
            </a:fld>
            <a:endParaRPr lang="en-US"/>
          </a:p>
        </p:txBody>
      </p:sp>
    </p:spTree>
    <p:extLst>
      <p:ext uri="{BB962C8B-B14F-4D97-AF65-F5344CB8AC3E}">
        <p14:creationId xmlns:p14="http://schemas.microsoft.com/office/powerpoint/2010/main" val="398633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r>
              <a:rPr lang="en-US" dirty="0"/>
              <a:t>Parking occupancies were lower after implementing meters and the new permit program. </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10</a:t>
            </a:fld>
            <a:endParaRPr lang="en-US"/>
          </a:p>
        </p:txBody>
      </p:sp>
    </p:spTree>
    <p:extLst>
      <p:ext uri="{BB962C8B-B14F-4D97-AF65-F5344CB8AC3E}">
        <p14:creationId xmlns:p14="http://schemas.microsoft.com/office/powerpoint/2010/main" val="1789939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Arial" panose="020B0604020202020204" pitchFamily="34" charset="0"/>
              <a:buChar char="•"/>
              <a:defRPr/>
            </a:pPr>
            <a:r>
              <a:rPr lang="en-US" dirty="0"/>
              <a:t>Each year changes are made based on the parking study data and industry best practices, here are some of the recommendations made after the year 1 study.</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11</a:t>
            </a:fld>
            <a:endParaRPr lang="en-US"/>
          </a:p>
        </p:txBody>
      </p:sp>
    </p:spTree>
    <p:extLst>
      <p:ext uri="{BB962C8B-B14F-4D97-AF65-F5344CB8AC3E}">
        <p14:creationId xmlns:p14="http://schemas.microsoft.com/office/powerpoint/2010/main" val="1173562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a:buFont typeface="Arial" panose="020B0604020202020204" pitchFamily="34" charset="0"/>
              <a:buChar char="•"/>
            </a:pPr>
            <a:r>
              <a:rPr lang="en-US" dirty="0"/>
              <a:t>The parking permit surcharge revenue supported the Transportation Wallet, a suite of passes and memberships for people to use active transportation. </a:t>
            </a:r>
          </a:p>
          <a:p>
            <a:pPr marL="171375" indent="-171375">
              <a:buFont typeface="Arial" panose="020B0604020202020204" pitchFamily="34" charset="0"/>
              <a:buChar char="•"/>
            </a:pPr>
            <a:r>
              <a:rPr lang="en-US" dirty="0"/>
              <a:t>In 2018 the Wallet included:</a:t>
            </a:r>
          </a:p>
          <a:p>
            <a:pPr marL="264996" lvl="1" indent="-171375">
              <a:buFont typeface="Arial" panose="020B0604020202020204" pitchFamily="34" charset="0"/>
              <a:buChar char="•"/>
            </a:pPr>
            <a:r>
              <a:rPr lang="en-US" dirty="0"/>
              <a:t>1 Free annual BIKETOWN Membership</a:t>
            </a:r>
          </a:p>
          <a:p>
            <a:pPr marL="264996" lvl="1" indent="-171375">
              <a:buFont typeface="Arial" panose="020B0604020202020204" pitchFamily="34" charset="0"/>
              <a:buChar char="•"/>
            </a:pPr>
            <a:r>
              <a:rPr lang="en-US" dirty="0"/>
              <a:t>1 Free annual Portland Streetcar Pass</a:t>
            </a:r>
          </a:p>
          <a:p>
            <a:pPr marL="264996" lvl="1" indent="-171375">
              <a:buFont typeface="Arial" panose="020B0604020202020204" pitchFamily="34" charset="0"/>
              <a:buChar char="•"/>
            </a:pPr>
            <a:r>
              <a:rPr lang="en-US" dirty="0"/>
              <a:t>$100 on TriMet Hopcard (equivalent to a month pass). </a:t>
            </a:r>
          </a:p>
          <a:p>
            <a:pPr marL="264996" lvl="1" indent="-171375">
              <a:buFont typeface="Arial" panose="020B0604020202020204" pitchFamily="34" charset="0"/>
              <a:buChar char="•"/>
            </a:pPr>
            <a:endParaRPr lang="en-US" dirty="0"/>
          </a:p>
          <a:p>
            <a:pPr marL="264996" lvl="1" indent="-171375">
              <a:buFont typeface="Arial" panose="020B0604020202020204" pitchFamily="34" charset="0"/>
              <a:buChar char="•"/>
            </a:pPr>
            <a:r>
              <a:rPr lang="en-US" dirty="0"/>
              <a:t>The </a:t>
            </a:r>
            <a:r>
              <a:rPr lang="en-US" i="1" dirty="0"/>
              <a:t>Transportation Wallet</a:t>
            </a:r>
            <a:r>
              <a:rPr lang="en-US" dirty="0"/>
              <a:t> was offered for free to all residents and employees in NW Zone M who gave up their parking permit. It was available to any other Zone M employee or resident for $99.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12</a:t>
            </a:fld>
            <a:endParaRPr lang="en-US"/>
          </a:p>
        </p:txBody>
      </p:sp>
    </p:spTree>
    <p:extLst>
      <p:ext uri="{BB962C8B-B14F-4D97-AF65-F5344CB8AC3E}">
        <p14:creationId xmlns:p14="http://schemas.microsoft.com/office/powerpoint/2010/main" val="387384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a:buFont typeface="Wingdings" panose="05000000000000000000" pitchFamily="2" charset="2"/>
              <a:buChar char="§"/>
            </a:pPr>
            <a:r>
              <a:rPr lang="en-US" dirty="0"/>
              <a:t>In addition to parking studies, we survey businesses, residents and visitors regularly. From a survey of people with a Transportation wallet, we learned that the wallet was successful in helping people take Transit and BIKETOWN more often. </a:t>
            </a:r>
          </a:p>
          <a:p>
            <a:pPr marL="171375" indent="-171375">
              <a:buFont typeface="Wingdings" panose="05000000000000000000" pitchFamily="2" charset="2"/>
              <a:buChar char="§"/>
            </a:pPr>
            <a:r>
              <a:rPr lang="en-US" dirty="0"/>
              <a:t>While encouraging people to drive less helps the city reach our overall transportation and climate goals, it is not yet clear if the Transportation Wallet is helping reduce parking demand. Many people report needing or wanting a car for work, family errands, or to get out of town on the weekends.</a:t>
            </a:r>
          </a:p>
          <a:p>
            <a:pPr marL="171375" indent="-171375">
              <a:buFont typeface="Wingdings" panose="05000000000000000000" pitchFamily="2" charset="2"/>
              <a:buChar char="§"/>
            </a:pPr>
            <a:r>
              <a:rPr lang="en-US" dirty="0"/>
              <a:t>There may be an opportunity to do more outreach and encouragement for carsharing services to help those who don’t need a car to further reduce the parking demand in NW. </a:t>
            </a:r>
          </a:p>
          <a:p>
            <a:pPr marL="171375" indent="-171375">
              <a:buFont typeface="Wingdings" panose="05000000000000000000" pitchFamily="2" charset="2"/>
              <a:buChar char="§"/>
            </a:pPr>
            <a:r>
              <a:rPr lang="en-US" dirty="0"/>
              <a:t>We are using the survey data to improve the transportation wallet, the next version of the wallet will include more TriMet value and credits with Car2go to help people try car sharing services. </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13</a:t>
            </a:fld>
            <a:endParaRPr lang="en-US"/>
          </a:p>
        </p:txBody>
      </p:sp>
    </p:spTree>
    <p:extLst>
      <p:ext uri="{BB962C8B-B14F-4D97-AF65-F5344CB8AC3E}">
        <p14:creationId xmlns:p14="http://schemas.microsoft.com/office/powerpoint/2010/main" val="314569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Arial" panose="020B0604020202020204" pitchFamily="34" charset="0"/>
              <a:buChar char="•"/>
              <a:defRPr/>
            </a:pPr>
            <a:r>
              <a:rPr lang="en-US" dirty="0"/>
              <a:t>After year one (2017-2018) of the permit pilot, the approach to managing parking and permit demand was modified.   </a:t>
            </a:r>
          </a:p>
          <a:p>
            <a:pPr marL="171375" indent="-171375" defTabSz="93623">
              <a:buFont typeface="Arial" panose="020B0604020202020204" pitchFamily="34" charset="0"/>
              <a:buChar char="•"/>
              <a:defRPr/>
            </a:pPr>
            <a:r>
              <a:rPr lang="en-US" dirty="0"/>
              <a:t>Extensive discussions within the SAC, using data and recommendations from consultants, lessons learned from other cities, and listening to residents and community members, helped inform the recommended changes to further manage parking demand. </a:t>
            </a:r>
          </a:p>
          <a:p>
            <a:pPr marL="171375" indent="-171375" defTabSz="93623">
              <a:buFont typeface="Arial" panose="020B0604020202020204" pitchFamily="34" charset="0"/>
              <a:buChar char="•"/>
              <a:defRPr/>
            </a:pPr>
            <a:r>
              <a:rPr lang="en-US" dirty="0"/>
              <a:t>The continued high parking occupancy, coupled with interest from the neighborhood and the Parking SAC to encourage new building tenants and owners to use off-street parking, spurred the Parking SAC and PBOT staff to find additional approaches to manage parking demand. </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14</a:t>
            </a:fld>
            <a:endParaRPr lang="en-US"/>
          </a:p>
        </p:txBody>
      </p:sp>
    </p:spTree>
    <p:extLst>
      <p:ext uri="{BB962C8B-B14F-4D97-AF65-F5344CB8AC3E}">
        <p14:creationId xmlns:p14="http://schemas.microsoft.com/office/powerpoint/2010/main" val="254860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Wingdings" panose="05000000000000000000" pitchFamily="2" charset="2"/>
              <a:buChar char="§"/>
              <a:defRPr/>
            </a:pPr>
            <a:r>
              <a:rPr lang="en-US" dirty="0"/>
              <a:t>Parking management requires constant monitoring and in NW we will continue to-</a:t>
            </a:r>
          </a:p>
          <a:p>
            <a:pPr marL="264996" lvl="1" indent="-171375" defTabSz="93623">
              <a:buFont typeface="Wingdings" panose="05000000000000000000" pitchFamily="2" charset="2"/>
              <a:buChar char="§"/>
              <a:defRPr/>
            </a:pPr>
            <a:r>
              <a:rPr lang="en-US" dirty="0"/>
              <a:t>to collect data on parking utilization</a:t>
            </a:r>
          </a:p>
          <a:p>
            <a:pPr marL="264996" lvl="1" indent="-171375" defTabSz="93623">
              <a:buFont typeface="Wingdings" panose="05000000000000000000" pitchFamily="2" charset="2"/>
              <a:buChar char="§"/>
              <a:defRPr/>
            </a:pPr>
            <a:r>
              <a:rPr lang="en-US" dirty="0"/>
              <a:t>and survey residents, businesses and visitors on how to manage parking better using data</a:t>
            </a:r>
          </a:p>
          <a:p>
            <a:pPr marL="264996" lvl="1" indent="-171375" defTabSz="93623">
              <a:buFont typeface="Wingdings" panose="05000000000000000000" pitchFamily="2" charset="2"/>
              <a:buChar char="§"/>
              <a:defRPr/>
            </a:pPr>
            <a:endParaRPr lang="en-US" dirty="0"/>
          </a:p>
          <a:p>
            <a:pPr marL="264996" lvl="1" indent="-171375" defTabSz="93623">
              <a:buFont typeface="Wingdings" panose="05000000000000000000" pitchFamily="2" charset="2"/>
              <a:buChar char="§"/>
              <a:defRPr/>
            </a:pPr>
            <a:endParaRPr lang="en-US" dirty="0"/>
          </a:p>
          <a:p>
            <a:pPr defTabSz="93623">
              <a:defRPr/>
            </a:pPr>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15</a:t>
            </a:fld>
            <a:endParaRPr lang="en-US"/>
          </a:p>
        </p:txBody>
      </p:sp>
    </p:spTree>
    <p:extLst>
      <p:ext uri="{BB962C8B-B14F-4D97-AF65-F5344CB8AC3E}">
        <p14:creationId xmlns:p14="http://schemas.microsoft.com/office/powerpoint/2010/main" val="2811229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16</a:t>
            </a:fld>
            <a:endParaRPr lang="en-US"/>
          </a:p>
        </p:txBody>
      </p:sp>
    </p:spTree>
    <p:extLst>
      <p:ext uri="{BB962C8B-B14F-4D97-AF65-F5344CB8AC3E}">
        <p14:creationId xmlns:p14="http://schemas.microsoft.com/office/powerpoint/2010/main" val="87526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a:buFont typeface="Arial" panose="020B0604020202020204" pitchFamily="34" charset="0"/>
              <a:buChar char="•"/>
            </a:pPr>
            <a:r>
              <a:rPr lang="en-US" dirty="0"/>
              <a:t>Based on the last two years’ on-street parking studies, consultants recommend changing the hours of enforcement to match the demand. </a:t>
            </a:r>
          </a:p>
          <a:p>
            <a:pPr marL="171375" indent="-171375">
              <a:buFont typeface="Arial" panose="020B0604020202020204" pitchFamily="34" charset="0"/>
              <a:buChar char="•"/>
            </a:pPr>
            <a:r>
              <a:rPr lang="en-US" dirty="0"/>
              <a:t>PBOT Parking Operations staff and the NW Parking SAC both agree that changing the hours of enforcement from 9am-7pm to 10am-8pm, would result in more effective parking demand management. </a:t>
            </a:r>
          </a:p>
          <a:p>
            <a:r>
              <a:rPr lang="en-US" dirty="0"/>
              <a:t> </a:t>
            </a:r>
          </a:p>
          <a:p>
            <a:pPr marL="171375" indent="-171375">
              <a:buFont typeface="Arial" panose="020B0604020202020204" pitchFamily="34" charset="0"/>
              <a:buChar char="•"/>
            </a:pPr>
            <a:r>
              <a:rPr lang="en-US" dirty="0"/>
              <a:t>The occupancy graph on the following page, shows parking stall utilization still ramping up in the early morning hours 9 AM when enforcement is needed less, whereas occupancies remain steady up through 8 PM when enforcement efforts can encourage turnover when the need is greater. </a:t>
            </a:r>
          </a:p>
          <a:p>
            <a:pPr marL="171375" indent="-171375">
              <a:buFont typeface="Arial" panose="020B0604020202020204" pitchFamily="34" charset="0"/>
              <a:buChar char="•"/>
            </a:pPr>
            <a:r>
              <a:rPr lang="en-US" dirty="0"/>
              <a:t>Moving one hour later, on a typical enforcement day would be more productive volume wise as more vehicles are on street later.</a:t>
            </a:r>
          </a:p>
          <a:p>
            <a:r>
              <a:rPr lang="en-US" dirty="0"/>
              <a:t> </a:t>
            </a:r>
          </a:p>
          <a:p>
            <a:pPr marL="171375" indent="-171375">
              <a:buFont typeface="Arial" panose="020B0604020202020204" pitchFamily="34" charset="0"/>
              <a:buChar char="•"/>
            </a:pPr>
            <a:r>
              <a:rPr lang="en-US" dirty="0"/>
              <a:t>Revised enforcement hours are more consistent with the current cross-section (majority) of business hours on major commercial corridors (NW 21</a:t>
            </a:r>
            <a:r>
              <a:rPr lang="en-US" baseline="30000" dirty="0"/>
              <a:t>st</a:t>
            </a:r>
            <a:r>
              <a:rPr lang="en-US" dirty="0"/>
              <a:t> &amp; 23</a:t>
            </a:r>
            <a:r>
              <a:rPr lang="en-US" baseline="30000" dirty="0"/>
              <a:t>rd</a:t>
            </a:r>
            <a:r>
              <a:rPr lang="en-US" dirty="0"/>
              <a:t>). </a:t>
            </a:r>
          </a:p>
          <a:p>
            <a:pPr marL="171375" indent="-171375">
              <a:buFont typeface="Arial" panose="020B0604020202020204" pitchFamily="34" charset="0"/>
              <a:buChar char="•"/>
            </a:pPr>
            <a:r>
              <a:rPr lang="en-US" dirty="0"/>
              <a:t>Most retail establishments open at 10 AM and most restaurants are open until 10 PM or later, which could allow them to get another ‘table turn’ for dinner service. </a:t>
            </a:r>
          </a:p>
          <a:p>
            <a:pPr marL="171375" indent="-171375">
              <a:buFont typeface="Arial" panose="020B0604020202020204" pitchFamily="34" charset="0"/>
              <a:buChar char="•"/>
            </a:pPr>
            <a:r>
              <a:rPr lang="en-US" dirty="0"/>
              <a:t>Revised enforcement hours are also supportive of the city’s Vision Zero policy, allowing visitors who may have had too much to drink, to leave their car on-street with more time the next morning to get their car.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17</a:t>
            </a:fld>
            <a:endParaRPr lang="en-US"/>
          </a:p>
        </p:txBody>
      </p:sp>
    </p:spTree>
    <p:extLst>
      <p:ext uri="{BB962C8B-B14F-4D97-AF65-F5344CB8AC3E}">
        <p14:creationId xmlns:p14="http://schemas.microsoft.com/office/powerpoint/2010/main" val="110827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375" indent="-171375" defTabSz="93623">
              <a:buFont typeface="Arial" panose="020B0604020202020204" pitchFamily="34" charset="0"/>
              <a:buChar char="•"/>
              <a:defRPr/>
            </a:pPr>
            <a:r>
              <a:rPr lang="en-US" dirty="0"/>
              <a:t>Revised enforcement hours are also supportive of the city’s Vision Zero policy, allowing visitors who may have had too much to drink, to leave their car on-street with more time the next morning to get their car.  </a:t>
            </a:r>
          </a:p>
          <a:p>
            <a:pPr marL="171375" indent="-171375" defTabSz="93623">
              <a:buFont typeface="Arial" panose="020B0604020202020204" pitchFamily="34" charset="0"/>
              <a:buChar char="•"/>
              <a:defRPr/>
            </a:pPr>
            <a:r>
              <a:rPr lang="en-US" dirty="0"/>
              <a:t>Equity- we do not anticipate any impacts to low-income residents or employees since there are employee permits that the business purchases for the employees and a low-income permit price for residents. This change should also help everyone find it easier to find a parking space in a timely fashion. </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18</a:t>
            </a:fld>
            <a:endParaRPr lang="en-US"/>
          </a:p>
        </p:txBody>
      </p:sp>
    </p:spTree>
    <p:extLst>
      <p:ext uri="{BB962C8B-B14F-4D97-AF65-F5344CB8AC3E}">
        <p14:creationId xmlns:p14="http://schemas.microsoft.com/office/powerpoint/2010/main" val="213079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E1AA78CB-D1DD-4540-9ACA-558FD8429772}"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3363337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a:t>
            </a:fld>
            <a:endParaRPr lang="en-US"/>
          </a:p>
        </p:txBody>
      </p:sp>
    </p:spTree>
    <p:extLst>
      <p:ext uri="{BB962C8B-B14F-4D97-AF65-F5344CB8AC3E}">
        <p14:creationId xmlns:p14="http://schemas.microsoft.com/office/powerpoint/2010/main" val="2989985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Arial" panose="020B0604020202020204" pitchFamily="34" charset="0"/>
              <a:buChar char="•"/>
              <a:defRPr/>
            </a:pPr>
            <a:r>
              <a:rPr lang="en-US" sz="1400" dirty="0"/>
              <a:t>Currently NW and CEID are the only parking districts that are allowed to have a permit surcharge. </a:t>
            </a:r>
          </a:p>
          <a:p>
            <a:pPr marL="171375" indent="-171375" defTabSz="93623">
              <a:buFont typeface="Arial" panose="020B0604020202020204" pitchFamily="34" charset="0"/>
              <a:buChar char="•"/>
              <a:defRPr/>
            </a:pPr>
            <a:endParaRPr lang="en-US" sz="1400" dirty="0"/>
          </a:p>
          <a:p>
            <a:pPr marL="171375" indent="-171375" defTabSz="93623">
              <a:buFont typeface="Arial" panose="020B0604020202020204" pitchFamily="34" charset="0"/>
              <a:buChar char="•"/>
              <a:defRPr/>
            </a:pPr>
            <a:r>
              <a:rPr lang="en-US" sz="1400" dirty="0"/>
              <a:t>In January 2018 Council directed PBOT to initiate two additional parking management pilot areas.  </a:t>
            </a:r>
          </a:p>
          <a:p>
            <a:pPr marL="647409" lvl="5" indent="-171375" defTabSz="93623">
              <a:buFont typeface="Arial" panose="020B0604020202020204" pitchFamily="34" charset="0"/>
              <a:buChar char="•"/>
              <a:defRPr/>
            </a:pPr>
            <a:r>
              <a:rPr lang="en-US" sz="1400" dirty="0"/>
              <a:t> In  February PBOT asked for letters of interest from areas that  wanted to participate in the pilots.  We received 9 letters. </a:t>
            </a:r>
          </a:p>
          <a:p>
            <a:pPr marL="647409" lvl="5" indent="-171375" defTabSz="93623">
              <a:buFont typeface="Arial" panose="020B0604020202020204" pitchFamily="34" charset="0"/>
              <a:buChar char="•"/>
              <a:defRPr/>
            </a:pPr>
            <a:r>
              <a:rPr lang="en-US" sz="1400" dirty="0"/>
              <a:t> PBOT then collected occupancy data in April and May to evaluate the parking issue in each area </a:t>
            </a:r>
          </a:p>
          <a:p>
            <a:pPr marL="647409" lvl="5" indent="-171375" defTabSz="93623">
              <a:buFont typeface="Arial" panose="020B0604020202020204" pitchFamily="34" charset="0"/>
              <a:buChar char="•"/>
              <a:defRPr/>
            </a:pPr>
            <a:r>
              <a:rPr lang="en-US" sz="1400" dirty="0"/>
              <a:t> N Mississippi and SE Hawthorne had the highest occupancy so PBOT contacted these areas and held informational open houses in June. </a:t>
            </a:r>
          </a:p>
          <a:p>
            <a:pPr marL="647409" lvl="5" indent="-171375" defTabSz="93623">
              <a:buFont typeface="Arial" panose="020B0604020202020204" pitchFamily="34" charset="0"/>
              <a:buChar char="•"/>
              <a:defRPr/>
            </a:pPr>
            <a:r>
              <a:rPr lang="en-US" sz="1400" dirty="0"/>
              <a:t> In June and July ballots were sent out to evaluate support for the pilots.  Unfortunately the ballots did not come back in support</a:t>
            </a:r>
          </a:p>
          <a:p>
            <a:pPr marL="647409" lvl="5" indent="-171375" defTabSz="93623">
              <a:buFont typeface="Arial" panose="020B0604020202020204" pitchFamily="34" charset="0"/>
              <a:buChar char="•"/>
              <a:defRPr/>
            </a:pPr>
            <a:endParaRPr lang="en-US" sz="1400" dirty="0"/>
          </a:p>
          <a:p>
            <a:pPr marL="188857" lvl="2" defTabSz="93623">
              <a:defRPr/>
            </a:pPr>
            <a:r>
              <a:rPr lang="en-US" sz="1400" dirty="0"/>
              <a:t>Since that balloting process staff has met with representative from both Mississippi and Hawthorne for feedback on the process and what changes could be made and how they would like to move forward.  The Boise Neighborhood has asked PBOT to undertake a neighborhood-wide parking management plan and the Hawthorne representatives said they would like to wait and not move forward with a pilot at this time.  We have now initiated conversations with the community around SE Division Street.     </a:t>
            </a:r>
          </a:p>
          <a:p>
            <a:pPr marL="171375" indent="-171375" defTabSz="93623">
              <a:buFont typeface="Arial" panose="020B0604020202020204" pitchFamily="34" charset="0"/>
              <a:buChar char="•"/>
              <a:defRPr/>
            </a:pPr>
            <a:endParaRPr lang="en-US" sz="1400" dirty="0"/>
          </a:p>
          <a:p>
            <a:pPr marL="171375" indent="-171375" defTabSz="93623">
              <a:buFont typeface="Arial" panose="020B0604020202020204" pitchFamily="34" charset="0"/>
              <a:buChar char="•"/>
              <a:defRPr/>
            </a:pPr>
            <a:r>
              <a:rPr lang="en-US" sz="1400" dirty="0"/>
              <a:t>Before we start working with the community on new pilots, guidelines are needed to outline appropriate use of funds if an area elects to add a surcharge to their permit fee.  </a:t>
            </a:r>
          </a:p>
          <a:p>
            <a:pPr marL="171375" indent="-171375" defTabSz="93623">
              <a:buFont typeface="Arial" panose="020B0604020202020204" pitchFamily="34" charset="0"/>
              <a:buChar char="•"/>
              <a:defRPr/>
            </a:pPr>
            <a:endParaRPr lang="en-US" sz="1400" dirty="0"/>
          </a:p>
          <a:p>
            <a:pPr marL="171375" indent="-171375" defTabSz="93623">
              <a:buFont typeface="Arial" panose="020B0604020202020204" pitchFamily="34" charset="0"/>
              <a:buChar char="•"/>
              <a:defRPr/>
            </a:pPr>
            <a:endParaRPr lang="en-US" sz="1400" dirty="0"/>
          </a:p>
          <a:p>
            <a:pPr defTabSz="93623">
              <a:defRPr/>
            </a:pPr>
            <a:endParaRPr lang="en-US" sz="1400"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20</a:t>
            </a:fld>
            <a:endParaRPr lang="en-US"/>
          </a:p>
        </p:txBody>
      </p:sp>
    </p:spTree>
    <p:extLst>
      <p:ext uri="{BB962C8B-B14F-4D97-AF65-F5344CB8AC3E}">
        <p14:creationId xmlns:p14="http://schemas.microsoft.com/office/powerpoint/2010/main" val="987728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 Surcharge is added to the base cost of an area permit with the purpose of</a:t>
            </a:r>
          </a:p>
          <a:p>
            <a:pPr marL="264996" lvl="1" indent="-171375">
              <a:buFont typeface="Arial" panose="020B0604020202020204" pitchFamily="34" charset="0"/>
              <a:buChar char="•"/>
            </a:pPr>
            <a:r>
              <a:rPr lang="en-US" sz="1400" dirty="0"/>
              <a:t>	Using price as a tool to manage parking and to fund Transportation Demand Management programs in the district they are collected</a:t>
            </a:r>
          </a:p>
          <a:p>
            <a:pPr marL="93623" lvl="1"/>
            <a:endParaRPr lang="en-US" sz="1400" dirty="0"/>
          </a:p>
          <a:p>
            <a:pPr marL="379245" lvl="1" indent="-285624" defTabSz="93636">
              <a:buFont typeface="Arial" panose="020B0604020202020204" pitchFamily="34" charset="0"/>
              <a:buChar char="•"/>
            </a:pPr>
            <a:r>
              <a:rPr lang="en-US" sz="1400" dirty="0"/>
              <a:t>The purpose of the guidelines is to provide clarity on appropriate use of funds. </a:t>
            </a:r>
          </a:p>
          <a:p>
            <a:pPr marL="569691" lvl="3" indent="-285624" defTabSz="93636">
              <a:buFont typeface="Arial" panose="020B0604020202020204" pitchFamily="34" charset="0"/>
              <a:buChar char="•"/>
            </a:pPr>
            <a:r>
              <a:rPr lang="en-US" sz="1400" dirty="0"/>
              <a:t>Based on these guidelines funds will be focused on transportation demand management programs and projects </a:t>
            </a:r>
          </a:p>
          <a:p>
            <a:pPr marL="569691" lvl="3" indent="-285624" defTabSz="93636">
              <a:buFont typeface="Arial" panose="020B0604020202020204" pitchFamily="34" charset="0"/>
              <a:buChar char="•"/>
            </a:pPr>
            <a:r>
              <a:rPr lang="en-US" sz="1400" dirty="0"/>
              <a:t>Examples include:</a:t>
            </a:r>
          </a:p>
          <a:p>
            <a:pPr marL="856851" lvl="6" indent="-285624" defTabSz="93636" eaLnBrk="0" fontAlgn="base" hangingPunct="0">
              <a:spcBef>
                <a:spcPct val="30000"/>
              </a:spcBef>
              <a:spcAft>
                <a:spcPct val="0"/>
              </a:spcAft>
              <a:buFont typeface="Arial" panose="020B0604020202020204" pitchFamily="34" charset="0"/>
              <a:buChar char="•"/>
            </a:pPr>
            <a:r>
              <a:rPr lang="en-US" sz="1400" dirty="0"/>
              <a:t>The Transportation Wallet </a:t>
            </a:r>
          </a:p>
          <a:p>
            <a:pPr marL="856851" lvl="6" indent="-285624" defTabSz="93636" eaLnBrk="0" fontAlgn="base" hangingPunct="0">
              <a:spcBef>
                <a:spcPct val="30000"/>
              </a:spcBef>
              <a:spcAft>
                <a:spcPct val="0"/>
              </a:spcAft>
              <a:buFont typeface="Arial" panose="020B0604020202020204" pitchFamily="34" charset="0"/>
              <a:buChar char="•"/>
            </a:pPr>
            <a:r>
              <a:rPr lang="en-US" sz="1400" dirty="0"/>
              <a:t> Free transit passes to low income residents and employees</a:t>
            </a:r>
          </a:p>
          <a:p>
            <a:pPr marL="856851" lvl="6" indent="-285624" defTabSz="93636" eaLnBrk="0" fontAlgn="base" hangingPunct="0">
              <a:spcBef>
                <a:spcPct val="30000"/>
              </a:spcBef>
              <a:spcAft>
                <a:spcPct val="0"/>
              </a:spcAft>
              <a:buFont typeface="Arial" panose="020B0604020202020204" pitchFamily="34" charset="0"/>
              <a:buChar char="•"/>
            </a:pPr>
            <a:r>
              <a:rPr lang="en-US" sz="1400" dirty="0"/>
              <a:t> Carshare memberships</a:t>
            </a:r>
          </a:p>
          <a:p>
            <a:pPr marL="856851" lvl="6" indent="-285624" defTabSz="93636" eaLnBrk="0" fontAlgn="base" hangingPunct="0">
              <a:spcBef>
                <a:spcPct val="30000"/>
              </a:spcBef>
              <a:spcAft>
                <a:spcPct val="0"/>
              </a:spcAft>
              <a:buFont typeface="Arial" panose="020B0604020202020204" pitchFamily="34" charset="0"/>
              <a:buChar char="•"/>
            </a:pPr>
            <a:r>
              <a:rPr lang="en-US" sz="1400" dirty="0"/>
              <a:t> Added bike parking</a:t>
            </a:r>
          </a:p>
          <a:p>
            <a:pPr marL="856851" lvl="6" indent="-285624" defTabSz="93636" eaLnBrk="0" fontAlgn="base" hangingPunct="0">
              <a:spcBef>
                <a:spcPct val="30000"/>
              </a:spcBef>
              <a:spcAft>
                <a:spcPct val="0"/>
              </a:spcAft>
              <a:buFont typeface="Arial" panose="020B0604020202020204" pitchFamily="34" charset="0"/>
              <a:buChar char="•"/>
            </a:pPr>
            <a:r>
              <a:rPr lang="en-US" sz="1400" dirty="0"/>
              <a:t> Curb extensions and rapid flash beacons</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21</a:t>
            </a:fld>
            <a:endParaRPr lang="en-US"/>
          </a:p>
        </p:txBody>
      </p:sp>
    </p:spTree>
    <p:extLst>
      <p:ext uri="{BB962C8B-B14F-4D97-AF65-F5344CB8AC3E}">
        <p14:creationId xmlns:p14="http://schemas.microsoft.com/office/powerpoint/2010/main" val="11266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Arial" panose="020B0604020202020204" pitchFamily="34" charset="0"/>
              <a:buChar char="•"/>
              <a:defRPr/>
            </a:pPr>
            <a:r>
              <a:rPr lang="en-US" sz="1200" dirty="0"/>
              <a:t>All programs and projects funded by permit surcharge will be evaluated against the Citywide Equity Goals and Strategies with the goal of alleviating transportation burdens on low income and underserved communities</a:t>
            </a:r>
          </a:p>
          <a:p>
            <a:pPr marL="0" indent="0" defTabSz="93623">
              <a:buFont typeface="Arial" panose="020B0604020202020204" pitchFamily="34" charset="0"/>
              <a:buNone/>
              <a:defRPr/>
            </a:pPr>
            <a:endParaRPr lang="en-US" sz="1200" dirty="0"/>
          </a:p>
          <a:p>
            <a:pPr marL="171375" indent="-171375" defTabSz="93623">
              <a:buFont typeface="Arial" panose="020B0604020202020204" pitchFamily="34" charset="0"/>
              <a:buChar char="•"/>
              <a:defRPr/>
            </a:pPr>
            <a:r>
              <a:rPr lang="en-US" sz="1200" dirty="0"/>
              <a:t>A Stakeholder Advisory Committee will help develop programs and select projects</a:t>
            </a:r>
          </a:p>
          <a:p>
            <a:pPr marL="171375" indent="-171375" defTabSz="93623">
              <a:buFont typeface="Arial" panose="020B0604020202020204" pitchFamily="34" charset="0"/>
              <a:buChar char="•"/>
              <a:defRPr/>
            </a:pPr>
            <a:endParaRPr lang="en-US" sz="1200" dirty="0"/>
          </a:p>
          <a:p>
            <a:pPr marL="455412" lvl="3" indent="-171375" defTabSz="93623">
              <a:buFont typeface="Arial" panose="020B0604020202020204" pitchFamily="34" charset="0"/>
              <a:buChar char="•"/>
              <a:defRPr/>
            </a:pPr>
            <a:r>
              <a:rPr lang="en-US" sz="1200" dirty="0"/>
              <a:t>Stakeholder Advisory Committee members will be identified with input from the PBOT Equity &amp; Inclusion Manager and the Public Outreach Coordinator</a:t>
            </a:r>
          </a:p>
          <a:p>
            <a:pPr marL="455412" lvl="3" indent="-171375" defTabSz="93623">
              <a:buFont typeface="Arial" panose="020B0604020202020204" pitchFamily="34" charset="0"/>
              <a:buChar char="•"/>
              <a:defRPr/>
            </a:pPr>
            <a:endParaRPr lang="en-US" sz="1200" dirty="0"/>
          </a:p>
          <a:p>
            <a:pPr marL="761752" lvl="8" indent="0" defTabSz="93623">
              <a:buFont typeface="Arial" panose="020B0604020202020204" pitchFamily="34" charset="0"/>
              <a:buNone/>
              <a:defRPr/>
            </a:pPr>
            <a:r>
              <a:rPr lang="en-US" sz="1200" dirty="0"/>
              <a:t>-----------------------------------------------------------------  OR -----------------------------------------------------------</a:t>
            </a:r>
          </a:p>
          <a:p>
            <a:pPr marL="455412" lvl="3" indent="-171375" defTabSz="93623">
              <a:buFont typeface="Arial" panose="020B0604020202020204" pitchFamily="34" charset="0"/>
              <a:buChar char="•"/>
              <a:defRPr/>
            </a:pPr>
            <a:endParaRPr lang="en-US" sz="1200" dirty="0"/>
          </a:p>
          <a:p>
            <a:pPr marL="455412" marR="0" lvl="3" indent="-171375" algn="l" defTabSz="936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Based on Council input from the Parking Management Manual hearing this summer members of the Advisory Committee will follow the same composition as outlined in the Manual.  </a:t>
            </a:r>
          </a:p>
          <a:p>
            <a:pPr marL="761752" marR="0" lvl="8" indent="0" algn="l" defTabSz="9362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               </a:t>
            </a:r>
          </a:p>
          <a:p>
            <a:pPr marL="476048" marR="0" lvl="5" indent="0" algn="l" defTabSz="9362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Business owners, residents and employees who may not live within the district.   All members will be identified with input from the PBOT Equity &amp; Inclusion Manager and the Public Outreach Coordinator</a:t>
            </a:r>
          </a:p>
          <a:p>
            <a:pPr defTabSz="93623">
              <a:defRPr/>
            </a:pPr>
            <a:endParaRPr lang="en-US" sz="1200" dirty="0"/>
          </a:p>
          <a:p>
            <a:pPr marL="171375" indent="-171375" defTabSz="93623">
              <a:buFont typeface="Arial" panose="020B0604020202020204" pitchFamily="34" charset="0"/>
              <a:buChar char="•"/>
              <a:defRPr/>
            </a:pPr>
            <a:r>
              <a:rPr lang="en-US" sz="1200" dirty="0"/>
              <a:t>We would like to be able to take what we have learned from NW and Central Eastside and apply this in other areas of the city. </a:t>
            </a:r>
          </a:p>
          <a:p>
            <a:pPr marL="171375" indent="-171375" defTabSz="93623">
              <a:buFont typeface="Arial" panose="020B0604020202020204" pitchFamily="34" charset="0"/>
              <a:buChar char="•"/>
              <a:defRPr/>
            </a:pPr>
            <a:endParaRPr lang="en-US" sz="1200" dirty="0"/>
          </a:p>
          <a:p>
            <a:pPr marL="171375" indent="-171375" defTabSz="93623">
              <a:buFont typeface="Arial" panose="020B0604020202020204" pitchFamily="34" charset="0"/>
              <a:buChar char="•"/>
              <a:defRPr/>
            </a:pPr>
            <a:r>
              <a:rPr lang="en-US" sz="1200" dirty="0"/>
              <a:t>It is important for any new parking districts to understand appropriate use of surcharge funds so they can evaluate the benefit to their community before assessing a surcharge.  We would like Council to support these guidelines currently being used in the NW District and for any new parking districts that may be formed.  </a:t>
            </a:r>
          </a:p>
          <a:p>
            <a:pPr defTabSz="93623">
              <a:defRPr/>
            </a:pPr>
            <a:endParaRPr lang="en-US" sz="1200" dirty="0"/>
          </a:p>
          <a:p>
            <a:pPr marL="171375" indent="-171375" defTabSz="93623">
              <a:buFont typeface="Arial" panose="020B0604020202020204" pitchFamily="34" charset="0"/>
              <a:buChar char="•"/>
              <a:defRPr/>
            </a:pPr>
            <a:r>
              <a:rPr lang="en-US" sz="1200" dirty="0"/>
              <a:t>Thank you, we are happy to answer any questions. </a:t>
            </a:r>
          </a:p>
          <a:p>
            <a:pPr marL="171375" indent="-171375" defTabSz="93623">
              <a:buFont typeface="Arial" panose="020B0604020202020204" pitchFamily="34" charset="0"/>
              <a:buChar char="•"/>
              <a:defRPr/>
            </a:pPr>
            <a:endParaRPr lang="en-US" sz="1400" dirty="0"/>
          </a:p>
          <a:p>
            <a:pPr marL="171375" indent="-171375" defTabSz="93623">
              <a:buFont typeface="Arial" panose="020B0604020202020204" pitchFamily="34" charset="0"/>
              <a:buChar char="•"/>
              <a:defRPr/>
            </a:pPr>
            <a:endParaRPr lang="en-US" sz="1400" dirty="0"/>
          </a:p>
          <a:p>
            <a:pPr marL="171375" indent="-171375" defTabSz="93623">
              <a:buFont typeface="Arial" panose="020B0604020202020204" pitchFamily="34" charset="0"/>
              <a:buChar char="•"/>
              <a:defRPr/>
            </a:pPr>
            <a:endParaRPr lang="en-US" sz="1400" dirty="0"/>
          </a:p>
          <a:p>
            <a:pPr marL="171375" indent="-171375" defTabSz="93623">
              <a:buFont typeface="Arial" panose="020B0604020202020204" pitchFamily="34" charset="0"/>
              <a:buChar char="•"/>
              <a:defRPr/>
            </a:pPr>
            <a:endParaRPr lang="en-US" sz="1400"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22</a:t>
            </a:fld>
            <a:endParaRPr lang="en-US"/>
          </a:p>
        </p:txBody>
      </p:sp>
    </p:spTree>
    <p:extLst>
      <p:ext uri="{BB962C8B-B14F-4D97-AF65-F5344CB8AC3E}">
        <p14:creationId xmlns:p14="http://schemas.microsoft.com/office/powerpoint/2010/main" val="196084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23</a:t>
            </a:fld>
            <a:endParaRPr lang="en-US"/>
          </a:p>
        </p:txBody>
      </p:sp>
    </p:spTree>
    <p:extLst>
      <p:ext uri="{BB962C8B-B14F-4D97-AF65-F5344CB8AC3E}">
        <p14:creationId xmlns:p14="http://schemas.microsoft.com/office/powerpoint/2010/main" val="1206957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24</a:t>
            </a:fld>
            <a:endParaRPr lang="en-US"/>
          </a:p>
        </p:txBody>
      </p:sp>
    </p:spTree>
    <p:extLst>
      <p:ext uri="{BB962C8B-B14F-4D97-AF65-F5344CB8AC3E}">
        <p14:creationId xmlns:p14="http://schemas.microsoft.com/office/powerpoint/2010/main" val="102551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Arial" panose="020B0604020202020204" pitchFamily="34" charset="0"/>
              <a:buChar char="•"/>
              <a:defRPr/>
            </a:pPr>
            <a:r>
              <a:rPr lang="en-US" dirty="0"/>
              <a:t>In 2015 as a part of the considerations for a rate adjustment, There was a concern that the rate adjustment would place an undue burden on low-income night workers who parked on-street at night. </a:t>
            </a:r>
          </a:p>
          <a:p>
            <a:pPr marL="171375" indent="-171375" defTabSz="93623">
              <a:buFont typeface="Arial" panose="020B0604020202020204" pitchFamily="34" charset="0"/>
              <a:buChar char="•"/>
              <a:defRPr/>
            </a:pPr>
            <a:r>
              <a:rPr lang="en-US" dirty="0"/>
              <a:t>PBOT staff conducted an intercept survey of people parking on-street downtown over the course of several days in different parts of Downtown. </a:t>
            </a:r>
          </a:p>
          <a:p>
            <a:pPr marL="171375" indent="-171375" defTabSz="93623">
              <a:buFont typeface="Arial" panose="020B0604020202020204" pitchFamily="34" charset="0"/>
              <a:buChar char="•"/>
              <a:defRPr/>
            </a:pPr>
            <a:endParaRPr lang="en-US" dirty="0"/>
          </a:p>
          <a:p>
            <a:pPr marL="171375" indent="-171375" defTabSz="93623">
              <a:buFont typeface="Arial" panose="020B0604020202020204" pitchFamily="34" charset="0"/>
              <a:buChar char="•"/>
              <a:defRPr/>
            </a:pPr>
            <a:r>
              <a:rPr lang="en-US" dirty="0"/>
              <a:t>We  found from the survey that only 25% of the people parking on –street were there to work. Of that 25 % less then 1/3 of that 25% was there to work in a service industry like cleaning or restaurant work. </a:t>
            </a:r>
          </a:p>
          <a:p>
            <a:pPr marL="171375" indent="-171375" defTabSz="93623">
              <a:buFont typeface="Arial" panose="020B0604020202020204" pitchFamily="34" charset="0"/>
              <a:buChar char="•"/>
              <a:defRPr/>
            </a:pPr>
            <a:r>
              <a:rPr lang="en-US" dirty="0"/>
              <a:t>This led us to develop the low-income evening parking rate for Smart Park garages</a:t>
            </a:r>
          </a:p>
          <a:p>
            <a:pPr defTabSz="93623">
              <a:defRPr/>
            </a:pPr>
            <a:endParaRPr lang="en-US" dirty="0"/>
          </a:p>
          <a:p>
            <a:pPr defTabSz="93623">
              <a:defRPr/>
            </a:pPr>
            <a:r>
              <a:rPr lang="en-US" dirty="0"/>
              <a:t>We manage on-street parking primarily for visitors and not for employee parking </a:t>
            </a:r>
          </a:p>
          <a:p>
            <a:pPr defTabSz="93623">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25</a:t>
            </a:fld>
            <a:endParaRPr lang="en-US"/>
          </a:p>
        </p:txBody>
      </p:sp>
    </p:spTree>
    <p:extLst>
      <p:ext uri="{BB962C8B-B14F-4D97-AF65-F5344CB8AC3E}">
        <p14:creationId xmlns:p14="http://schemas.microsoft.com/office/powerpoint/2010/main" val="2292775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26</a:t>
            </a:fld>
            <a:endParaRPr lang="en-US"/>
          </a:p>
        </p:txBody>
      </p:sp>
    </p:spTree>
    <p:extLst>
      <p:ext uri="{BB962C8B-B14F-4D97-AF65-F5344CB8AC3E}">
        <p14:creationId xmlns:p14="http://schemas.microsoft.com/office/powerpoint/2010/main" val="3595952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endParaRPr lang="en-US" dirty="0"/>
          </a:p>
          <a:p>
            <a:r>
              <a:rPr lang="en-US" dirty="0"/>
              <a:t>The low income permit price is $75 per year, or $6.25 a month. A TriMet annual pass is $100 a month. </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27</a:t>
            </a:fld>
            <a:endParaRPr lang="en-US"/>
          </a:p>
        </p:txBody>
      </p:sp>
    </p:spTree>
    <p:extLst>
      <p:ext uri="{BB962C8B-B14F-4D97-AF65-F5344CB8AC3E}">
        <p14:creationId xmlns:p14="http://schemas.microsoft.com/office/powerpoint/2010/main" val="2920951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28</a:t>
            </a:fld>
            <a:endParaRPr lang="en-US"/>
          </a:p>
        </p:txBody>
      </p:sp>
    </p:spTree>
    <p:extLst>
      <p:ext uri="{BB962C8B-B14F-4D97-AF65-F5344CB8AC3E}">
        <p14:creationId xmlns:p14="http://schemas.microsoft.com/office/powerpoint/2010/main" val="515917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endParaRPr lang="en-US" dirty="0"/>
          </a:p>
          <a:p>
            <a:pPr defTabSz="93623">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29</a:t>
            </a:fld>
            <a:endParaRPr lang="en-US"/>
          </a:p>
        </p:txBody>
      </p:sp>
    </p:spTree>
    <p:extLst>
      <p:ext uri="{BB962C8B-B14F-4D97-AF65-F5344CB8AC3E}">
        <p14:creationId xmlns:p14="http://schemas.microsoft.com/office/powerpoint/2010/main" val="184724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a:buFont typeface="Arial" panose="020B0604020202020204" pitchFamily="34" charset="0"/>
              <a:buChar char="•"/>
            </a:pPr>
            <a:r>
              <a:rPr lang="en-US" dirty="0"/>
              <a:t>Parking in NW has historically been challenging, with many different users needing to park on-street, historic buildings built before cars were prominent, and with the growth in housing and employment in the area, the parking crunch has gotten worse. </a:t>
            </a:r>
          </a:p>
          <a:p>
            <a:endParaRPr lang="en-US" dirty="0"/>
          </a:p>
          <a:p>
            <a:pPr marL="171375" indent="-171375">
              <a:buFont typeface="Arial" panose="020B0604020202020204" pitchFamily="34" charset="0"/>
              <a:buChar char="•"/>
            </a:pPr>
            <a:r>
              <a:rPr lang="en-US" dirty="0"/>
              <a:t>Since we started implementation of this plan in 2015, more than 1,000 new residential units have been built and we know there are 1,000 or more in the pipeline. Couple that with the growth of jobs, stores and restaurants and we know the parking demand will continue to increase.</a:t>
            </a:r>
          </a:p>
          <a:p>
            <a:pPr marL="171375" indent="-171375">
              <a:buFont typeface="Arial" panose="020B0604020202020204" pitchFamily="34" charset="0"/>
              <a:buChar char="•"/>
            </a:pPr>
            <a:endParaRPr lang="en-US" dirty="0"/>
          </a:p>
          <a:p>
            <a:pPr marL="171375" indent="-171375">
              <a:buFont typeface="Arial" panose="020B0604020202020204" pitchFamily="34" charset="0"/>
              <a:buChar char="•"/>
            </a:pPr>
            <a:r>
              <a:rPr lang="en-US" dirty="0"/>
              <a:t>With only  5,264 on-street spaces in NW, or 1 space for every 3 households, there is a great need for focused and innovative parking management.  </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a:t>
            </a:fld>
            <a:endParaRPr lang="en-US"/>
          </a:p>
        </p:txBody>
      </p:sp>
    </p:spTree>
    <p:extLst>
      <p:ext uri="{BB962C8B-B14F-4D97-AF65-F5344CB8AC3E}">
        <p14:creationId xmlns:p14="http://schemas.microsoft.com/office/powerpoint/2010/main" val="1525312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endParaRPr lang="en-US" dirty="0"/>
          </a:p>
          <a:p>
            <a:pPr defTabSz="93623">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30</a:t>
            </a:fld>
            <a:endParaRPr lang="en-US"/>
          </a:p>
        </p:txBody>
      </p:sp>
    </p:spTree>
    <p:extLst>
      <p:ext uri="{BB962C8B-B14F-4D97-AF65-F5344CB8AC3E}">
        <p14:creationId xmlns:p14="http://schemas.microsoft.com/office/powerpoint/2010/main" val="4248077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31</a:t>
            </a:fld>
            <a:endParaRPr lang="en-US"/>
          </a:p>
        </p:txBody>
      </p:sp>
    </p:spTree>
    <p:extLst>
      <p:ext uri="{BB962C8B-B14F-4D97-AF65-F5344CB8AC3E}">
        <p14:creationId xmlns:p14="http://schemas.microsoft.com/office/powerpoint/2010/main" val="3794406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32</a:t>
            </a:fld>
            <a:endParaRPr lang="en-US"/>
          </a:p>
        </p:txBody>
      </p:sp>
    </p:spTree>
    <p:extLst>
      <p:ext uri="{BB962C8B-B14F-4D97-AF65-F5344CB8AC3E}">
        <p14:creationId xmlns:p14="http://schemas.microsoft.com/office/powerpoint/2010/main" val="3886523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33</a:t>
            </a:fld>
            <a:endParaRPr lang="en-US"/>
          </a:p>
        </p:txBody>
      </p:sp>
    </p:spTree>
    <p:extLst>
      <p:ext uri="{BB962C8B-B14F-4D97-AF65-F5344CB8AC3E}">
        <p14:creationId xmlns:p14="http://schemas.microsoft.com/office/powerpoint/2010/main" val="857365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34</a:t>
            </a:fld>
            <a:endParaRPr lang="en-US"/>
          </a:p>
        </p:txBody>
      </p:sp>
    </p:spTree>
    <p:extLst>
      <p:ext uri="{BB962C8B-B14F-4D97-AF65-F5344CB8AC3E}">
        <p14:creationId xmlns:p14="http://schemas.microsoft.com/office/powerpoint/2010/main" val="655327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35</a:t>
            </a:fld>
            <a:endParaRPr lang="en-US"/>
          </a:p>
        </p:txBody>
      </p:sp>
    </p:spTree>
    <p:extLst>
      <p:ext uri="{BB962C8B-B14F-4D97-AF65-F5344CB8AC3E}">
        <p14:creationId xmlns:p14="http://schemas.microsoft.com/office/powerpoint/2010/main" val="1209637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36</a:t>
            </a:fld>
            <a:endParaRPr lang="en-US"/>
          </a:p>
        </p:txBody>
      </p:sp>
    </p:spTree>
    <p:extLst>
      <p:ext uri="{BB962C8B-B14F-4D97-AF65-F5344CB8AC3E}">
        <p14:creationId xmlns:p14="http://schemas.microsoft.com/office/powerpoint/2010/main" val="1316925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37</a:t>
            </a:fld>
            <a:endParaRPr lang="en-US"/>
          </a:p>
        </p:txBody>
      </p:sp>
    </p:spTree>
    <p:extLst>
      <p:ext uri="{BB962C8B-B14F-4D97-AF65-F5344CB8AC3E}">
        <p14:creationId xmlns:p14="http://schemas.microsoft.com/office/powerpoint/2010/main" val="2905498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38</a:t>
            </a:fld>
            <a:endParaRPr lang="en-US"/>
          </a:p>
        </p:txBody>
      </p:sp>
    </p:spTree>
    <p:extLst>
      <p:ext uri="{BB962C8B-B14F-4D97-AF65-F5344CB8AC3E}">
        <p14:creationId xmlns:p14="http://schemas.microsoft.com/office/powerpoint/2010/main" val="3856714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39</a:t>
            </a:fld>
            <a:endParaRPr lang="en-US"/>
          </a:p>
        </p:txBody>
      </p:sp>
    </p:spTree>
    <p:extLst>
      <p:ext uri="{BB962C8B-B14F-4D97-AF65-F5344CB8AC3E}">
        <p14:creationId xmlns:p14="http://schemas.microsoft.com/office/powerpoint/2010/main" val="224251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3">
              <a:defRPr/>
            </a:pPr>
            <a:r>
              <a:rPr lang="en-US" dirty="0"/>
              <a:t>After a multi-year planning process with intense public and community involvement, the NW Parking Management Plan was adopted in 2012. The NW Parking Stakeholder Advisory Committee was formed in 2014 to guide the implementation of the plan. </a:t>
            </a:r>
          </a:p>
          <a:p>
            <a:pPr marL="171375" indent="-171375" defTabSz="93623">
              <a:buFont typeface="Arial" panose="020B0604020202020204" pitchFamily="34" charset="0"/>
              <a:buChar char="•"/>
              <a:defRPr/>
            </a:pPr>
            <a:r>
              <a:rPr lang="en-US" dirty="0"/>
              <a:t>The permit program was rolled out in 2015</a:t>
            </a:r>
          </a:p>
          <a:p>
            <a:pPr marL="171375" indent="-171375" defTabSz="93623">
              <a:buFont typeface="Arial" panose="020B0604020202020204" pitchFamily="34" charset="0"/>
              <a:buChar char="•"/>
              <a:defRPr/>
            </a:pPr>
            <a:r>
              <a:rPr lang="en-US" dirty="0"/>
              <a:t>Meters installed in 2016</a:t>
            </a:r>
          </a:p>
          <a:p>
            <a:pPr marL="171375" indent="-171375" defTabSz="93623">
              <a:buFont typeface="Arial" panose="020B0604020202020204" pitchFamily="34" charset="0"/>
              <a:buChar char="•"/>
              <a:defRPr/>
            </a:pPr>
            <a:r>
              <a:rPr lang="en-US" dirty="0"/>
              <a:t>Then new tools were requested in order to manage parking more effectively in the NW Pilot.  In </a:t>
            </a:r>
          </a:p>
          <a:p>
            <a:pPr marL="171375" indent="-171375" defTabSz="93623">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4</a:t>
            </a:fld>
            <a:endParaRPr lang="en-US"/>
          </a:p>
        </p:txBody>
      </p:sp>
    </p:spTree>
    <p:extLst>
      <p:ext uri="{BB962C8B-B14F-4D97-AF65-F5344CB8AC3E}">
        <p14:creationId xmlns:p14="http://schemas.microsoft.com/office/powerpoint/2010/main" val="3308945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40</a:t>
            </a:fld>
            <a:endParaRPr lang="en-US"/>
          </a:p>
        </p:txBody>
      </p:sp>
    </p:spTree>
    <p:extLst>
      <p:ext uri="{BB962C8B-B14F-4D97-AF65-F5344CB8AC3E}">
        <p14:creationId xmlns:p14="http://schemas.microsoft.com/office/powerpoint/2010/main" val="2481703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41</a:t>
            </a:fld>
            <a:endParaRPr lang="en-US"/>
          </a:p>
        </p:txBody>
      </p:sp>
    </p:spTree>
    <p:extLst>
      <p:ext uri="{BB962C8B-B14F-4D97-AF65-F5344CB8AC3E}">
        <p14:creationId xmlns:p14="http://schemas.microsoft.com/office/powerpoint/2010/main" val="397191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Arial" panose="020B0604020202020204" pitchFamily="34" charset="0"/>
              <a:buChar char="•"/>
              <a:defRPr/>
            </a:pPr>
            <a:r>
              <a:rPr lang="en-US" dirty="0"/>
              <a:t>The SAC </a:t>
            </a:r>
            <a:r>
              <a:rPr lang="en-US" sz="800" dirty="0">
                <a:latin typeface="Open Sans" panose="020B0606030504020204" pitchFamily="34" charset="0"/>
                <a:ea typeface="Open Sans" panose="020B0606030504020204" pitchFamily="34" charset="0"/>
                <a:cs typeface="Open Sans" panose="020B0606030504020204" pitchFamily="34" charset="0"/>
              </a:rPr>
              <a:t>Advises the City on transportation and parking issues in NW and </a:t>
            </a:r>
            <a:r>
              <a:rPr lang="en-US" sz="2200" dirty="0">
                <a:latin typeface="Open Sans" panose="020B0606030504020204" pitchFamily="34" charset="0"/>
                <a:ea typeface="Open Sans" panose="020B0606030504020204" pitchFamily="34" charset="0"/>
                <a:cs typeface="Open Sans" panose="020B0606030504020204" pitchFamily="34" charset="0"/>
              </a:rPr>
              <a:t>Evaluates district transportation needs and priorities to support and facilitate more efficient transportation access. </a:t>
            </a:r>
          </a:p>
          <a:p>
            <a:pPr marL="171375" indent="-171375" defTabSz="93623">
              <a:buFont typeface="Arial" panose="020B0604020202020204" pitchFamily="34" charset="0"/>
              <a:buChar char="•"/>
              <a:defRPr/>
            </a:pPr>
            <a:r>
              <a:rPr lang="en-US" sz="2200" dirty="0">
                <a:latin typeface="Open Sans" panose="020B0606030504020204" pitchFamily="34" charset="0"/>
                <a:ea typeface="Open Sans" panose="020B0606030504020204" pitchFamily="34" charset="0"/>
                <a:cs typeface="Open Sans" panose="020B0606030504020204" pitchFamily="34" charset="0"/>
              </a:rPr>
              <a:t>They meet monthly in an open forum </a:t>
            </a:r>
          </a:p>
          <a:p>
            <a:pPr marL="171375" indent="-171375" defTabSz="93623">
              <a:buFont typeface="Arial" panose="020B0604020202020204" pitchFamily="34" charset="0"/>
              <a:buChar char="•"/>
              <a:defRPr/>
            </a:pPr>
            <a:r>
              <a:rPr lang="en-US" sz="2100" dirty="0">
                <a:latin typeface="Open Sans" panose="020B0606030504020204" pitchFamily="34" charset="0"/>
                <a:ea typeface="Open Sans" panose="020B0606030504020204" pitchFamily="34" charset="0"/>
                <a:cs typeface="Open Sans" panose="020B0606030504020204" pitchFamily="34" charset="0"/>
              </a:rPr>
              <a:t>Members appointed by Commissioner in charge of Transportation and charter states the SAC should have 13 members-</a:t>
            </a:r>
          </a:p>
          <a:p>
            <a:pPr marL="264996" lvl="1" indent="-171375" defTabSz="93623">
              <a:buFont typeface="Arial" panose="020B0604020202020204" pitchFamily="34" charset="0"/>
              <a:buChar char="•"/>
              <a:defRPr/>
            </a:pPr>
            <a:r>
              <a:rPr lang="en-US" sz="2100" dirty="0">
                <a:latin typeface="Open Sans" panose="020B0606030504020204" pitchFamily="34" charset="0"/>
                <a:ea typeface="Open Sans" panose="020B0606030504020204" pitchFamily="34" charset="0"/>
                <a:cs typeface="Open Sans" panose="020B0606030504020204" pitchFamily="34" charset="0"/>
              </a:rPr>
              <a:t>4 reps from Northwest District Association (NWDA)</a:t>
            </a:r>
          </a:p>
          <a:p>
            <a:pPr marL="264996" lvl="1" indent="-171375" defTabSz="93623">
              <a:buFont typeface="Arial" panose="020B0604020202020204" pitchFamily="34" charset="0"/>
              <a:buChar char="•"/>
              <a:defRPr/>
            </a:pPr>
            <a:r>
              <a:rPr lang="en-US" sz="2100" dirty="0">
                <a:latin typeface="Open Sans" panose="020B0606030504020204" pitchFamily="34" charset="0"/>
                <a:ea typeface="Open Sans" panose="020B0606030504020204" pitchFamily="34" charset="0"/>
                <a:cs typeface="Open Sans" panose="020B0606030504020204" pitchFamily="34" charset="0"/>
              </a:rPr>
              <a:t>4 reps from Nob Hill Business Association (NHBA)</a:t>
            </a:r>
          </a:p>
          <a:p>
            <a:pPr marL="264996" lvl="1" indent="-171375" defTabSz="93623">
              <a:buFont typeface="Arial" panose="020B0604020202020204" pitchFamily="34" charset="0"/>
              <a:buChar char="•"/>
              <a:defRPr/>
            </a:pPr>
            <a:r>
              <a:rPr lang="en-US" sz="2100" dirty="0">
                <a:latin typeface="Open Sans" panose="020B0606030504020204" pitchFamily="34" charset="0"/>
                <a:ea typeface="Open Sans" panose="020B0606030504020204" pitchFamily="34" charset="0"/>
                <a:cs typeface="Open Sans" panose="020B0606030504020204" pitchFamily="34" charset="0"/>
              </a:rPr>
              <a:t>5 At-large members</a:t>
            </a:r>
          </a:p>
          <a:p>
            <a:r>
              <a:rPr lang="en-US" dirty="0"/>
              <a:t> </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5</a:t>
            </a:fld>
            <a:endParaRPr lang="en-US"/>
          </a:p>
        </p:txBody>
      </p:sp>
    </p:spTree>
    <p:extLst>
      <p:ext uri="{BB962C8B-B14F-4D97-AF65-F5344CB8AC3E}">
        <p14:creationId xmlns:p14="http://schemas.microsoft.com/office/powerpoint/2010/main" val="3660456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defTabSz="93623">
              <a:buFont typeface="Arial" panose="020B0604020202020204" pitchFamily="34" charset="0"/>
              <a:buChar char="•"/>
              <a:defRPr/>
            </a:pPr>
            <a:r>
              <a:rPr lang="en-US" dirty="0"/>
              <a:t>The cornerstone of good parking management is regular data collection and evaluation.</a:t>
            </a:r>
          </a:p>
          <a:p>
            <a:pPr marL="171375" indent="-171375" defTabSz="93623">
              <a:buFont typeface="Arial" panose="020B0604020202020204" pitchFamily="34" charset="0"/>
              <a:buChar char="•"/>
              <a:defRPr/>
            </a:pPr>
            <a:r>
              <a:rPr lang="en-US" dirty="0"/>
              <a:t>Each year we actively manage parking using industry best practices and annual data collection to ensure the system is operating as efficiently as possible. </a:t>
            </a:r>
          </a:p>
          <a:p>
            <a:pPr marL="171375" indent="-171375" defTabSz="93623">
              <a:buFont typeface="Arial" panose="020B0604020202020204" pitchFamily="34" charset="0"/>
              <a:buChar char="•"/>
              <a:defRPr/>
            </a:pPr>
            <a:r>
              <a:rPr lang="en-US" dirty="0"/>
              <a:t> A parking study is conducted annually in NW in order to help guide parking management decisions using good data. </a:t>
            </a:r>
          </a:p>
          <a:p>
            <a:pPr marL="171375" indent="-171375" defTabSz="93623">
              <a:buFont typeface="Arial" panose="020B0604020202020204" pitchFamily="34" charset="0"/>
              <a:buChar char="•"/>
              <a:defRPr/>
            </a:pPr>
            <a:r>
              <a:rPr lang="en-US" dirty="0" err="1"/>
              <a:t>Pbot</a:t>
            </a:r>
            <a:r>
              <a:rPr lang="en-US" dirty="0"/>
              <a:t> staff work with consultants and share recommendations with the NW SAC for deliberation. </a:t>
            </a:r>
          </a:p>
          <a:p>
            <a:pPr defTabSz="93623">
              <a:defRPr/>
            </a:pPr>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6</a:t>
            </a:fld>
            <a:endParaRPr lang="en-US"/>
          </a:p>
        </p:txBody>
      </p:sp>
    </p:spTree>
    <p:extLst>
      <p:ext uri="{BB962C8B-B14F-4D97-AF65-F5344CB8AC3E}">
        <p14:creationId xmlns:p14="http://schemas.microsoft.com/office/powerpoint/2010/main" val="372377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a:buFont typeface="Arial" panose="020B0604020202020204" pitchFamily="34" charset="0"/>
              <a:buChar char="•"/>
            </a:pPr>
            <a:r>
              <a:rPr lang="en-US" dirty="0"/>
              <a:t>In 2016, PBOT asked City Council for parking requirements with new development to try and address the parking demand and remedy the situation. </a:t>
            </a:r>
          </a:p>
          <a:p>
            <a:pPr marL="171375" indent="-171375">
              <a:buFont typeface="Arial" panose="020B0604020202020204" pitchFamily="34" charset="0"/>
              <a:buChar char="•"/>
            </a:pPr>
            <a:r>
              <a:rPr lang="en-US" dirty="0"/>
              <a:t>City Council did not approve of that and instead directed PBOT to try new strategies instead. </a:t>
            </a:r>
          </a:p>
          <a:p>
            <a:pPr marL="171375" indent="-171375">
              <a:buFont typeface="Arial" panose="020B0604020202020204" pitchFamily="34" charset="0"/>
              <a:buChar char="•"/>
            </a:pPr>
            <a:r>
              <a:rPr lang="en-US" dirty="0"/>
              <a:t>With the ordinance passed in December 2016, the NW Parking Management Pilot was authorized and new tools such as limiting the number of permits and using price as a mechanism were then able to be used. </a:t>
            </a:r>
          </a:p>
          <a:p>
            <a:pPr marL="171375" indent="-171375">
              <a:buFont typeface="Arial" panose="020B0604020202020204" pitchFamily="34" charset="0"/>
              <a:buChar char="•"/>
            </a:pPr>
            <a:r>
              <a:rPr lang="en-US" dirty="0"/>
              <a:t>In response to having new parking tools available the SAC recommended, and PBOT staff supported, placing a surcharge on Area Parking Permits for permit year 2017-2018.</a:t>
            </a:r>
          </a:p>
          <a:p>
            <a:pPr marL="171375" indent="-171375">
              <a:buFont typeface="Arial" panose="020B0604020202020204" pitchFamily="34" charset="0"/>
              <a:buChar char="•"/>
            </a:pPr>
            <a:r>
              <a:rPr lang="en-US" dirty="0"/>
              <a:t> The SAC recommended adding a surcharge of $120, with waivers for low-income residents, to the cost of a Zone M Parking Permit – raising the total cost to $180 annually. The $120 surcharge on the parking permits funds SAC transportation programs and projects supporting mode shift and efforts to reduce parking demand in the district.  </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7</a:t>
            </a:fld>
            <a:endParaRPr lang="en-US"/>
          </a:p>
        </p:txBody>
      </p:sp>
    </p:spTree>
    <p:extLst>
      <p:ext uri="{BB962C8B-B14F-4D97-AF65-F5344CB8AC3E}">
        <p14:creationId xmlns:p14="http://schemas.microsoft.com/office/powerpoint/2010/main" val="154348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75" indent="-171375">
              <a:buFont typeface="Arial" panose="020B0604020202020204" pitchFamily="34" charset="0"/>
              <a:buChar char="•"/>
            </a:pPr>
            <a:r>
              <a:rPr lang="en-US" dirty="0"/>
              <a:t>In the first year of the pilot, we changed the permit program by limiting the number of permits based on building size and opening date. </a:t>
            </a:r>
          </a:p>
          <a:p>
            <a:pPr marL="171375" indent="-171375">
              <a:buFont typeface="Arial" panose="020B0604020202020204" pitchFamily="34" charset="0"/>
              <a:buChar char="•"/>
            </a:pPr>
            <a:r>
              <a:rPr lang="en-US" dirty="0"/>
              <a:t>We also limited the number of employee permits and eliminated the annual guest permits. </a:t>
            </a:r>
          </a:p>
          <a:p>
            <a:pPr marL="171375" indent="-171375">
              <a:buFont typeface="Arial" panose="020B0604020202020204" pitchFamily="34" charset="0"/>
              <a:buChar char="•"/>
            </a:pPr>
            <a:r>
              <a:rPr lang="en-US" dirty="0"/>
              <a:t>The Permit surcharge also helped to limit the number of permits sold and revenue raised went toward programs that introduce people to new transportation options such as the Transportation Wallet. </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8</a:t>
            </a:fld>
            <a:endParaRPr lang="en-US"/>
          </a:p>
        </p:txBody>
      </p:sp>
    </p:spTree>
    <p:extLst>
      <p:ext uri="{BB962C8B-B14F-4D97-AF65-F5344CB8AC3E}">
        <p14:creationId xmlns:p14="http://schemas.microsoft.com/office/powerpoint/2010/main" val="788254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9</a:t>
            </a:fld>
            <a:endParaRPr lang="en-US"/>
          </a:p>
        </p:txBody>
      </p:sp>
    </p:spTree>
    <p:extLst>
      <p:ext uri="{BB962C8B-B14F-4D97-AF65-F5344CB8AC3E}">
        <p14:creationId xmlns:p14="http://schemas.microsoft.com/office/powerpoint/2010/main" val="1594910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54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82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sp>
        <p:nvSpPr>
          <p:cNvPr id="5" name="Rectangle 4"/>
          <p:cNvSpPr/>
          <p:nvPr userDrawn="1"/>
        </p:nvSpPr>
        <p:spPr>
          <a:xfrm>
            <a:off x="-113524" y="620781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46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pic>
        <p:nvPicPr>
          <p:cNvPr id="8" name="Picture 7" descr="IMG_3068.jpg"/>
          <p:cNvPicPr>
            <a:picLocks noChangeAspect="1"/>
          </p:cNvPicPr>
          <p:nvPr userDrawn="1"/>
        </p:nvPicPr>
        <p:blipFill rotWithShape="1">
          <a:blip r:embed="rId4" cstate="email">
            <a:grayscl/>
            <a:extLst>
              <a:ext uri="{28A0092B-C50C-407E-A947-70E740481C1C}">
                <a14:useLocalDpi xmlns:a14="http://schemas.microsoft.com/office/drawing/2010/main"/>
              </a:ext>
            </a:extLst>
          </a:blip>
          <a:srcRect/>
          <a:stretch/>
        </p:blipFill>
        <p:spPr>
          <a:xfrm>
            <a:off x="-51075" y="1846721"/>
            <a:ext cx="2903364" cy="4368315"/>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31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3677.jpg"/>
          <p:cNvPicPr>
            <a:picLocks noChangeAspect="1"/>
          </p:cNvPicPr>
          <p:nvPr userDrawn="1"/>
        </p:nvPicPr>
        <p:blipFill rotWithShape="1">
          <a:blip r:embed="rId3">
            <a:grayscl/>
            <a:extLst>
              <a:ext uri="{28A0092B-C50C-407E-A947-70E740481C1C}">
                <a14:useLocalDpi xmlns:a14="http://schemas.microsoft.com/office/drawing/2010/main" val="0"/>
              </a:ext>
            </a:extLst>
          </a:blip>
          <a:srcRect l="-17446" t="6311" r="14974" b="6323"/>
          <a:stretch/>
        </p:blipFill>
        <p:spPr>
          <a:xfrm>
            <a:off x="-582537" y="1846721"/>
            <a:ext cx="3421559" cy="4375531"/>
          </a:xfrm>
          <a:prstGeom prst="rect">
            <a:avLst/>
          </a:prstGeom>
        </p:spPr>
      </p:pic>
      <p:sp>
        <p:nvSpPr>
          <p:cNvPr id="6" name="Rectangle 5"/>
          <p:cNvSpPr/>
          <p:nvPr userDrawn="1"/>
        </p:nvSpPr>
        <p:spPr>
          <a:xfrm>
            <a:off x="-51075" y="175461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87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551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96386"/>
            <a:ext cx="2852289" cy="4368314"/>
          </a:xfrm>
          <a:prstGeom prst="rect">
            <a:avLst/>
          </a:prstGeom>
        </p:spPr>
      </p:pic>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075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IMG_4853.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1"/>
            <a:ext cx="2937325"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IMG_6450.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0"/>
            <a:ext cx="2945936" cy="4368315"/>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199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961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3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4518345905_51dc214515_o.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99092" y="1846721"/>
            <a:ext cx="2980004"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96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32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G_2925.jpg"/>
          <p:cNvPicPr>
            <a:picLocks noChangeAspect="1"/>
          </p:cNvPicPr>
          <p:nvPr userDrawn="1"/>
        </p:nvPicPr>
        <p:blipFill rotWithShape="1">
          <a:blip r:embed="rId3">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921" t="7067" r="2353" b="13921"/>
          <a:stretch/>
        </p:blipFill>
        <p:spPr>
          <a:xfrm>
            <a:off x="-194685" y="1846721"/>
            <a:ext cx="3080935" cy="4361219"/>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575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001974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707657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454702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718552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45080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224243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902247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266139" y="149417"/>
            <a:ext cx="8521930" cy="593932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64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4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621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0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FCB043">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191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6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00A0AE">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96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156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482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3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7E8EA"/>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3874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89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00268" y="1919806"/>
            <a:ext cx="2856916" cy="4321756"/>
          </a:xfrm>
          <a:prstGeom prst="rect">
            <a:avLst/>
          </a:prstGeom>
        </p:spPr>
      </p:pic>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65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430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F5822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82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957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0A0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776775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AA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F6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E7E8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936317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11903" r="4947"/>
          <a:stretch/>
        </p:blipFill>
        <p:spPr>
          <a:xfrm>
            <a:off x="-336133" y="1926097"/>
            <a:ext cx="3085285"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49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63297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6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5002"/>
          <a:stretch/>
        </p:blipFill>
        <p:spPr>
          <a:xfrm>
            <a:off x="-278407" y="1926097"/>
            <a:ext cx="3028938"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55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5491.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l="-5100"/>
          <a:stretch/>
        </p:blipFill>
        <p:spPr>
          <a:xfrm>
            <a:off x="-289666" y="1886092"/>
            <a:ext cx="3027448" cy="4357787"/>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95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7127.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3839" y="1809332"/>
            <a:ext cx="2848741" cy="4426241"/>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6516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723" r:id="rId2"/>
    <p:sldLayoutId id="2147483680" r:id="rId3"/>
    <p:sldLayoutId id="2147483726" r:id="rId4"/>
    <p:sldLayoutId id="2147483716" r:id="rId5"/>
    <p:sldLayoutId id="2147483681" r:id="rId6"/>
    <p:sldLayoutId id="2147483718" r:id="rId7"/>
    <p:sldLayoutId id="2147483684" r:id="rId8"/>
    <p:sldLayoutId id="2147483717" r:id="rId9"/>
    <p:sldLayoutId id="2147483724" r:id="rId10"/>
    <p:sldLayoutId id="2147483685" r:id="rId11"/>
    <p:sldLayoutId id="2147483725" r:id="rId12"/>
    <p:sldLayoutId id="2147483720" r:id="rId13"/>
    <p:sldLayoutId id="2147483719" r:id="rId14"/>
    <p:sldLayoutId id="2147483722" r:id="rId15"/>
    <p:sldLayoutId id="2147483686" r:id="rId16"/>
    <p:sldLayoutId id="2147483721" r:id="rId17"/>
    <p:sldLayoutId id="2147483727" r:id="rId18"/>
    <p:sldLayoutId id="2147483728" r:id="rId19"/>
    <p:sldLayoutId id="2147483729" r:id="rId20"/>
    <p:sldLayoutId id="2147483687" r:id="rId21"/>
    <p:sldLayoutId id="2147483688" r:id="rId22"/>
    <p:sldLayoutId id="2147483689" r:id="rId23"/>
    <p:sldLayoutId id="2147483678" r:id="rId24"/>
    <p:sldLayoutId id="2147483690" r:id="rId25"/>
    <p:sldLayoutId id="2147483691" r:id="rId26"/>
    <p:sldLayoutId id="2147483692" r:id="rId27"/>
    <p:sldLayoutId id="2147483693" r:id="rId28"/>
    <p:sldLayoutId id="2147483715" r:id="rId29"/>
    <p:sldLayoutId id="2147483694" r:id="rId30"/>
    <p:sldLayoutId id="2147483714" r:id="rId31"/>
    <p:sldLayoutId id="2147483695" r:id="rId32"/>
    <p:sldLayoutId id="2147483713" r:id="rId33"/>
    <p:sldLayoutId id="2147483696" r:id="rId34"/>
    <p:sldLayoutId id="2147483712" r:id="rId35"/>
    <p:sldLayoutId id="2147483697" r:id="rId36"/>
    <p:sldLayoutId id="2147483711" r:id="rId37"/>
    <p:sldLayoutId id="2147483698" r:id="rId38"/>
    <p:sldLayoutId id="2147483699" r:id="rId39"/>
    <p:sldLayoutId id="2147483710" r:id="rId40"/>
    <p:sldLayoutId id="2147483700" r:id="rId41"/>
    <p:sldLayoutId id="2147483709"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Lst>
  <p:txStyles>
    <p:title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40.emf"/><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1" name="Title 1"/>
          <p:cNvSpPr txBox="1">
            <a:spLocks/>
          </p:cNvSpPr>
          <p:nvPr/>
        </p:nvSpPr>
        <p:spPr bwMode="auto">
          <a:xfrm>
            <a:off x="436563" y="788560"/>
            <a:ext cx="8047037"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7800" b="1" dirty="0">
                <a:solidFill>
                  <a:schemeClr val="bg1"/>
                </a:solidFill>
                <a:latin typeface="Trebuchet MS" charset="0"/>
              </a:rPr>
              <a:t>NW Parking Pilot Report </a:t>
            </a:r>
          </a:p>
        </p:txBody>
      </p:sp>
      <p:sp>
        <p:nvSpPr>
          <p:cNvPr id="10242" name="TextBox 6"/>
          <p:cNvSpPr txBox="1">
            <a:spLocks noChangeArrowheads="1"/>
          </p:cNvSpPr>
          <p:nvPr/>
        </p:nvSpPr>
        <p:spPr bwMode="auto">
          <a:xfrm>
            <a:off x="436563" y="2673350"/>
            <a:ext cx="79232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000" i="1" dirty="0">
                <a:solidFill>
                  <a:srgbClr val="4D4D4F"/>
                </a:solidFill>
                <a:latin typeface="Trebuchet MS" charset="0"/>
              </a:rPr>
              <a:t>Innovative Parking Management </a:t>
            </a:r>
          </a:p>
        </p:txBody>
      </p:sp>
      <p:pic>
        <p:nvPicPr>
          <p:cNvPr id="6"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848138" y="5445471"/>
            <a:ext cx="510207" cy="510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627" y="5510674"/>
            <a:ext cx="1150237" cy="4055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Year 1 Results</a:t>
            </a:r>
          </a:p>
        </p:txBody>
      </p:sp>
      <p:sp>
        <p:nvSpPr>
          <p:cNvPr id="2" name="TextBox 1">
            <a:extLst>
              <a:ext uri="{FF2B5EF4-FFF2-40B4-BE49-F238E27FC236}">
                <a16:creationId xmlns:a16="http://schemas.microsoft.com/office/drawing/2014/main" id="{2A05E1FC-1A09-4608-A98D-5DA704A3B84F}"/>
              </a:ext>
            </a:extLst>
          </p:cNvPr>
          <p:cNvSpPr txBox="1"/>
          <p:nvPr/>
        </p:nvSpPr>
        <p:spPr>
          <a:xfrm>
            <a:off x="1627322" y="1425844"/>
            <a:ext cx="6137328" cy="830997"/>
          </a:xfrm>
          <a:prstGeom prst="rect">
            <a:avLst/>
          </a:prstGeom>
          <a:noFill/>
        </p:spPr>
        <p:txBody>
          <a:bodyPr wrap="square" rtlCol="0">
            <a:spAutoFit/>
          </a:bodyPr>
          <a:lstStyle/>
          <a:p>
            <a:r>
              <a:rPr lang="en-US" dirty="0"/>
              <a:t>Average 4.5% reduction in parking occupancy</a:t>
            </a:r>
          </a:p>
          <a:p>
            <a:r>
              <a:rPr lang="en-US" dirty="0"/>
              <a:t>Peak 82% (2017) 86%  (2016)</a:t>
            </a:r>
          </a:p>
        </p:txBody>
      </p:sp>
      <p:pic>
        <p:nvPicPr>
          <p:cNvPr id="4" name="Picture 3">
            <a:extLst>
              <a:ext uri="{FF2B5EF4-FFF2-40B4-BE49-F238E27FC236}">
                <a16:creationId xmlns:a16="http://schemas.microsoft.com/office/drawing/2014/main" id="{2A9E5723-784D-4E67-9FB3-65A30ABB1DFD}"/>
              </a:ext>
            </a:extLst>
          </p:cNvPr>
          <p:cNvPicPr/>
          <p:nvPr/>
        </p:nvPicPr>
        <p:blipFill rotWithShape="1">
          <a:blip r:embed="rId3" cstate="print">
            <a:extLst>
              <a:ext uri="{28A0092B-C50C-407E-A947-70E740481C1C}">
                <a14:useLocalDpi xmlns:a14="http://schemas.microsoft.com/office/drawing/2010/main" val="0"/>
              </a:ext>
            </a:extLst>
          </a:blip>
          <a:srcRect l="9295" t="36461" r="65806" b="5430"/>
          <a:stretch/>
        </p:blipFill>
        <p:spPr bwMode="auto">
          <a:xfrm>
            <a:off x="1852047" y="2368738"/>
            <a:ext cx="5439905" cy="3570754"/>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368595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72524" y="1153073"/>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Year 1 </a:t>
            </a:r>
          </a:p>
          <a:p>
            <a:pPr algn="ctr" eaLnBrk="1" hangingPunct="1">
              <a:defRPr/>
            </a:pPr>
            <a:r>
              <a:rPr lang="en-US" sz="5500" b="1" spc="-150" dirty="0">
                <a:solidFill>
                  <a:srgbClr val="00A0AE"/>
                </a:solidFill>
                <a:latin typeface="Trebuchet MS" charset="0"/>
              </a:rPr>
              <a:t>Recommendations</a:t>
            </a:r>
          </a:p>
          <a:p>
            <a:pPr algn="ctr" eaLnBrk="1" hangingPunct="1">
              <a:defRPr/>
            </a:pPr>
            <a:endParaRPr lang="en-US" sz="5500" b="1" spc="-150" dirty="0">
              <a:solidFill>
                <a:srgbClr val="00A0AE"/>
              </a:solidFill>
              <a:latin typeface="Trebuchet MS" charset="0"/>
            </a:endParaRPr>
          </a:p>
        </p:txBody>
      </p:sp>
      <p:sp>
        <p:nvSpPr>
          <p:cNvPr id="5" name="Rectangle 4">
            <a:extLst>
              <a:ext uri="{FF2B5EF4-FFF2-40B4-BE49-F238E27FC236}">
                <a16:creationId xmlns:a16="http://schemas.microsoft.com/office/drawing/2014/main" id="{129517D7-9993-4A8D-92F2-A257788CE5A5}"/>
              </a:ext>
            </a:extLst>
          </p:cNvPr>
          <p:cNvSpPr/>
          <p:nvPr/>
        </p:nvSpPr>
        <p:spPr>
          <a:xfrm>
            <a:off x="545645" y="2060655"/>
            <a:ext cx="8140535" cy="3581237"/>
          </a:xfrm>
          <a:prstGeom prst="rect">
            <a:avLst/>
          </a:prstGeom>
        </p:spPr>
        <p:txBody>
          <a:bodyPr wrap="square">
            <a:spAutoFit/>
          </a:bodyPr>
          <a:lstStyle/>
          <a:p>
            <a:pPr marL="342900" marR="0" lvl="0" indent="-342900">
              <a:lnSpc>
                <a:spcPct val="112000"/>
              </a:lnSpc>
              <a:spcBef>
                <a:spcPts val="0"/>
              </a:spcBef>
              <a:spcAft>
                <a:spcPts val="1200"/>
              </a:spcAft>
              <a:buFont typeface="Symbol" panose="05050102010706020507" pitchFamily="18" charset="2"/>
              <a:buChar char=""/>
            </a:pPr>
            <a:r>
              <a:rPr lang="en-US" dirty="0">
                <a:solidFill>
                  <a:srgbClr val="404040"/>
                </a:solidFill>
                <a:latin typeface="Corbel" panose="020B0503020204020204" pitchFamily="34" charset="0"/>
                <a:ea typeface="Times New Roman" panose="02020603050405020304" pitchFamily="18" charset="0"/>
                <a:cs typeface="Calibri" panose="020F0502020204030204" pitchFamily="34" charset="0"/>
              </a:rPr>
              <a:t>Expand meter coverage in NW parking district. </a:t>
            </a:r>
          </a:p>
          <a:p>
            <a:pPr marL="342900" marR="0" lvl="0" indent="-342900">
              <a:lnSpc>
                <a:spcPct val="112000"/>
              </a:lnSpc>
              <a:spcBef>
                <a:spcPts val="0"/>
              </a:spcBef>
              <a:spcAft>
                <a:spcPts val="1200"/>
              </a:spcAft>
              <a:buFont typeface="Symbol" panose="05050102010706020507" pitchFamily="18" charset="2"/>
              <a:buChar char=""/>
            </a:pPr>
            <a:r>
              <a:rPr lang="en-US" dirty="0">
                <a:solidFill>
                  <a:srgbClr val="404040"/>
                </a:solidFill>
                <a:latin typeface="Corbel" panose="020B0503020204020204" pitchFamily="34" charset="0"/>
                <a:ea typeface="Times New Roman" panose="02020603050405020304" pitchFamily="18" charset="0"/>
                <a:cs typeface="Calibri" panose="020F0502020204030204" pitchFamily="34" charset="0"/>
              </a:rPr>
              <a:t>Reduce and redistribute the number of 30 Minute stalls </a:t>
            </a:r>
          </a:p>
          <a:p>
            <a:pPr marL="342900" marR="0" lvl="0" indent="-342900">
              <a:lnSpc>
                <a:spcPct val="112000"/>
              </a:lnSpc>
              <a:spcBef>
                <a:spcPts val="0"/>
              </a:spcBef>
              <a:spcAft>
                <a:spcPts val="1200"/>
              </a:spcAft>
              <a:buFont typeface="Symbol" panose="05050102010706020507" pitchFamily="18" charset="2"/>
              <a:buChar char=""/>
            </a:pPr>
            <a:r>
              <a:rPr lang="en-US" dirty="0">
                <a:solidFill>
                  <a:srgbClr val="404040"/>
                </a:solidFill>
                <a:latin typeface="Corbel" panose="020B0503020204020204" pitchFamily="34" charset="0"/>
                <a:ea typeface="Times New Roman" panose="02020603050405020304" pitchFamily="18" charset="0"/>
                <a:cs typeface="Calibri" panose="020F0502020204030204" pitchFamily="34" charset="0"/>
              </a:rPr>
              <a:t>Convert 1 Hour stalls to 2 Hour</a:t>
            </a:r>
          </a:p>
          <a:p>
            <a:pPr marL="342900" marR="0" lvl="0" indent="-342900">
              <a:lnSpc>
                <a:spcPct val="112000"/>
              </a:lnSpc>
              <a:spcBef>
                <a:spcPts val="0"/>
              </a:spcBef>
              <a:spcAft>
                <a:spcPts val="1200"/>
              </a:spcAft>
              <a:buFont typeface="Symbol" panose="05050102010706020507" pitchFamily="18" charset="2"/>
              <a:buChar char=""/>
            </a:pPr>
            <a:r>
              <a:rPr lang="en-US" dirty="0">
                <a:solidFill>
                  <a:srgbClr val="404040"/>
                </a:solidFill>
                <a:latin typeface="Corbel" panose="020B0503020204020204" pitchFamily="34" charset="0"/>
                <a:ea typeface="Times New Roman" panose="02020603050405020304" pitchFamily="18" charset="0"/>
                <a:cs typeface="Calibri" panose="020F0502020204030204" pitchFamily="34" charset="0"/>
              </a:rPr>
              <a:t>Consider changing enforcement hours to 10 AM – 8 PM (currently 9 AM – 7 PM)</a:t>
            </a:r>
          </a:p>
          <a:p>
            <a:pPr marL="342900" marR="0" lvl="0" indent="-342900">
              <a:lnSpc>
                <a:spcPct val="112000"/>
              </a:lnSpc>
              <a:spcBef>
                <a:spcPts val="0"/>
              </a:spcBef>
              <a:spcAft>
                <a:spcPts val="1200"/>
              </a:spcAft>
              <a:buFont typeface="Symbol" panose="05050102010706020507" pitchFamily="18" charset="2"/>
              <a:buChar char=""/>
            </a:pPr>
            <a:r>
              <a:rPr lang="en-US" dirty="0">
                <a:solidFill>
                  <a:srgbClr val="404040"/>
                </a:solidFill>
                <a:latin typeface="Corbel" panose="020B0503020204020204" pitchFamily="34" charset="0"/>
                <a:ea typeface="Times New Roman" panose="02020603050405020304" pitchFamily="18" charset="0"/>
                <a:cs typeface="Calibri" panose="020F0502020204030204" pitchFamily="34" charset="0"/>
              </a:rPr>
              <a:t>Change wrap-around 2 Hour and 4 Hour Metered to 4 Hours Metered OBP (change based on occupancy analysis)</a:t>
            </a:r>
          </a:p>
        </p:txBody>
      </p:sp>
    </p:spTree>
    <p:extLst>
      <p:ext uri="{BB962C8B-B14F-4D97-AF65-F5344CB8AC3E}">
        <p14:creationId xmlns:p14="http://schemas.microsoft.com/office/powerpoint/2010/main" val="3585130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Transportation Wallet</a:t>
            </a:r>
          </a:p>
        </p:txBody>
      </p:sp>
      <p:pic>
        <p:nvPicPr>
          <p:cNvPr id="4" name="Picture 3">
            <a:extLst>
              <a:ext uri="{FF2B5EF4-FFF2-40B4-BE49-F238E27FC236}">
                <a16:creationId xmlns:a16="http://schemas.microsoft.com/office/drawing/2014/main" id="{EC93B143-7688-42AA-82C8-4D6EE47E28F2}"/>
              </a:ext>
            </a:extLst>
          </p:cNvPr>
          <p:cNvPicPr/>
          <p:nvPr/>
        </p:nvPicPr>
        <p:blipFill rotWithShape="1">
          <a:blip r:embed="rId3" cstate="print">
            <a:extLst>
              <a:ext uri="{28A0092B-C50C-407E-A947-70E740481C1C}">
                <a14:useLocalDpi xmlns:a14="http://schemas.microsoft.com/office/drawing/2010/main" val="0"/>
              </a:ext>
            </a:extLst>
          </a:blip>
          <a:srcRect l="45833" t="10386" r="4167" b="10878"/>
          <a:stretch/>
        </p:blipFill>
        <p:spPr bwMode="auto">
          <a:xfrm>
            <a:off x="4963887" y="1699718"/>
            <a:ext cx="3070662" cy="2312240"/>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2" name="TextBox 1">
            <a:extLst>
              <a:ext uri="{FF2B5EF4-FFF2-40B4-BE49-F238E27FC236}">
                <a16:creationId xmlns:a16="http://schemas.microsoft.com/office/drawing/2014/main" id="{54EDF777-B402-4929-B292-B1CB643D35EE}"/>
              </a:ext>
            </a:extLst>
          </p:cNvPr>
          <p:cNvSpPr txBox="1"/>
          <p:nvPr/>
        </p:nvSpPr>
        <p:spPr>
          <a:xfrm>
            <a:off x="834013" y="1699718"/>
            <a:ext cx="3737987" cy="2308324"/>
          </a:xfrm>
          <a:prstGeom prst="rect">
            <a:avLst/>
          </a:prstGeom>
          <a:noFill/>
        </p:spPr>
        <p:txBody>
          <a:bodyPr wrap="square" rtlCol="0">
            <a:spAutoFit/>
          </a:bodyPr>
          <a:lstStyle/>
          <a:p>
            <a:pPr lvl="0"/>
            <a:r>
              <a:rPr lang="en-US" dirty="0"/>
              <a:t>In the first year we served:</a:t>
            </a:r>
          </a:p>
          <a:p>
            <a:pPr lvl="0"/>
            <a:endParaRPr lang="en-US" dirty="0"/>
          </a:p>
          <a:p>
            <a:pPr marL="342900" lvl="0" indent="-342900">
              <a:buFont typeface="Arial" panose="020B0604020202020204" pitchFamily="34" charset="0"/>
              <a:buChar char="•"/>
            </a:pPr>
            <a:r>
              <a:rPr lang="en-US" dirty="0"/>
              <a:t>Over 100 employers and 1,000 employees and residents engaged in the program  </a:t>
            </a:r>
          </a:p>
        </p:txBody>
      </p:sp>
    </p:spTree>
    <p:extLst>
      <p:ext uri="{BB962C8B-B14F-4D97-AF65-F5344CB8AC3E}">
        <p14:creationId xmlns:p14="http://schemas.microsoft.com/office/powerpoint/2010/main" val="447328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Changing behavior</a:t>
            </a:r>
          </a:p>
        </p:txBody>
      </p:sp>
      <p:pic>
        <p:nvPicPr>
          <p:cNvPr id="15" name="Picture 14">
            <a:extLst>
              <a:ext uri="{FF2B5EF4-FFF2-40B4-BE49-F238E27FC236}">
                <a16:creationId xmlns:a16="http://schemas.microsoft.com/office/drawing/2014/main" id="{FA94A484-0204-4BF9-A680-94725992FE89}"/>
              </a:ext>
            </a:extLst>
          </p:cNvPr>
          <p:cNvPicPr>
            <a:picLocks noChangeAspect="1"/>
          </p:cNvPicPr>
          <p:nvPr/>
        </p:nvPicPr>
        <p:blipFill rotWithShape="1">
          <a:blip r:embed="rId3"/>
          <a:srcRect l="58791" t="30757" r="11888" b="32516"/>
          <a:stretch/>
        </p:blipFill>
        <p:spPr>
          <a:xfrm>
            <a:off x="298078" y="2248318"/>
            <a:ext cx="8021958" cy="2826099"/>
          </a:xfrm>
          <a:prstGeom prst="rect">
            <a:avLst/>
          </a:prstGeom>
        </p:spPr>
      </p:pic>
    </p:spTree>
    <p:extLst>
      <p:ext uri="{BB962C8B-B14F-4D97-AF65-F5344CB8AC3E}">
        <p14:creationId xmlns:p14="http://schemas.microsoft.com/office/powerpoint/2010/main" val="3915156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What we learned</a:t>
            </a:r>
          </a:p>
        </p:txBody>
      </p:sp>
      <p:pic>
        <p:nvPicPr>
          <p:cNvPr id="4" name="Picture 3">
            <a:extLst>
              <a:ext uri="{FF2B5EF4-FFF2-40B4-BE49-F238E27FC236}">
                <a16:creationId xmlns:a16="http://schemas.microsoft.com/office/drawing/2014/main" id="{8687842E-670A-41D5-9F1F-5618727324DC}"/>
              </a:ext>
            </a:extLst>
          </p:cNvPr>
          <p:cNvPicPr>
            <a:picLocks noChangeAspect="1"/>
          </p:cNvPicPr>
          <p:nvPr/>
        </p:nvPicPr>
        <p:blipFill>
          <a:blip r:embed="rId3"/>
          <a:stretch>
            <a:fillRect/>
          </a:stretch>
        </p:blipFill>
        <p:spPr>
          <a:xfrm>
            <a:off x="410374" y="1607736"/>
            <a:ext cx="3038448" cy="15986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C4EB8738-F831-4A84-8539-947190B88CA8}"/>
              </a:ext>
            </a:extLst>
          </p:cNvPr>
          <p:cNvSpPr txBox="1"/>
          <p:nvPr/>
        </p:nvSpPr>
        <p:spPr>
          <a:xfrm>
            <a:off x="3547068" y="1607736"/>
            <a:ext cx="4742822" cy="3416320"/>
          </a:xfrm>
          <a:prstGeom prst="rect">
            <a:avLst/>
          </a:prstGeom>
          <a:noFill/>
        </p:spPr>
        <p:txBody>
          <a:bodyPr wrap="square" rtlCol="0">
            <a:spAutoFit/>
          </a:bodyPr>
          <a:lstStyle/>
          <a:p>
            <a:pPr marL="342900" indent="-342900">
              <a:buFont typeface="Arial" panose="020B0604020202020204" pitchFamily="34" charset="0"/>
              <a:buChar char="•"/>
            </a:pPr>
            <a:r>
              <a:rPr lang="en-US" dirty="0"/>
              <a:t>Restrict permits based on housing age, not on type of housing (multi-family versus single family).</a:t>
            </a:r>
          </a:p>
          <a:p>
            <a:pPr marL="342900" indent="-342900">
              <a:buFont typeface="Arial" panose="020B0604020202020204" pitchFamily="34" charset="0"/>
              <a:buChar char="•"/>
            </a:pPr>
            <a:r>
              <a:rPr lang="en-US" dirty="0"/>
              <a:t>Cap on permits for older buildings dropped, thought to be unfair</a:t>
            </a:r>
          </a:p>
          <a:p>
            <a:pPr marL="342900" indent="-342900">
              <a:buFont typeface="Arial" panose="020B0604020202020204" pitchFamily="34" charset="0"/>
              <a:buChar char="•"/>
            </a:pPr>
            <a:r>
              <a:rPr lang="en-US" dirty="0"/>
              <a:t>No hard cap on permit allocation</a:t>
            </a:r>
          </a:p>
          <a:p>
            <a:pPr marL="342900" indent="-342900">
              <a:buFont typeface="Arial" panose="020B0604020202020204" pitchFamily="34" charset="0"/>
              <a:buChar char="•"/>
            </a:pPr>
            <a:r>
              <a:rPr lang="en-US" dirty="0"/>
              <a:t>Permit reduction goals do not account for growth in housing or jobs</a:t>
            </a:r>
          </a:p>
        </p:txBody>
      </p:sp>
    </p:spTree>
    <p:extLst>
      <p:ext uri="{BB962C8B-B14F-4D97-AF65-F5344CB8AC3E}">
        <p14:creationId xmlns:p14="http://schemas.microsoft.com/office/powerpoint/2010/main" val="2587599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Next Steps</a:t>
            </a:r>
          </a:p>
        </p:txBody>
      </p:sp>
      <p:sp>
        <p:nvSpPr>
          <p:cNvPr id="2" name="TextBox 1">
            <a:extLst>
              <a:ext uri="{FF2B5EF4-FFF2-40B4-BE49-F238E27FC236}">
                <a16:creationId xmlns:a16="http://schemas.microsoft.com/office/drawing/2014/main" id="{C4EB8738-F831-4A84-8539-947190B88CA8}"/>
              </a:ext>
            </a:extLst>
          </p:cNvPr>
          <p:cNvSpPr txBox="1"/>
          <p:nvPr/>
        </p:nvSpPr>
        <p:spPr>
          <a:xfrm>
            <a:off x="3547068" y="1607736"/>
            <a:ext cx="4742822" cy="3416320"/>
          </a:xfrm>
          <a:prstGeom prst="rect">
            <a:avLst/>
          </a:prstGeom>
          <a:noFill/>
        </p:spPr>
        <p:txBody>
          <a:bodyPr wrap="square" rtlCol="0">
            <a:spAutoFit/>
          </a:bodyPr>
          <a:lstStyle/>
          <a:p>
            <a:pPr marL="342900" indent="-342900">
              <a:buFont typeface="Arial" panose="020B0604020202020204" pitchFamily="34" charset="0"/>
              <a:buChar char="•"/>
            </a:pPr>
            <a:r>
              <a:rPr lang="en-US" dirty="0"/>
              <a:t>Continue to collect data and survey residents</a:t>
            </a:r>
          </a:p>
          <a:p>
            <a:pPr marL="342900" indent="-342900">
              <a:buFont typeface="Arial" panose="020B0604020202020204" pitchFamily="34" charset="0"/>
              <a:buChar char="•"/>
            </a:pPr>
            <a:r>
              <a:rPr lang="en-US" dirty="0"/>
              <a:t>Change on-street time limits, reduce number of 30 minute stays, etc. </a:t>
            </a:r>
          </a:p>
          <a:p>
            <a:pPr marL="342900" indent="-342900">
              <a:buFont typeface="Arial" panose="020B0604020202020204" pitchFamily="34" charset="0"/>
              <a:buChar char="•"/>
            </a:pPr>
            <a:r>
              <a:rPr lang="en-US" dirty="0"/>
              <a:t>Continue to adjust permit program </a:t>
            </a:r>
          </a:p>
          <a:p>
            <a:pPr marL="342900" indent="-342900">
              <a:buFont typeface="Arial" panose="020B0604020202020204" pitchFamily="34" charset="0"/>
              <a:buChar char="•"/>
            </a:pPr>
            <a:r>
              <a:rPr lang="en-US" dirty="0"/>
              <a:t>Change meter hours of operation to meet demand</a:t>
            </a:r>
          </a:p>
        </p:txBody>
      </p:sp>
      <p:pic>
        <p:nvPicPr>
          <p:cNvPr id="5" name="Picture 4">
            <a:extLst>
              <a:ext uri="{FF2B5EF4-FFF2-40B4-BE49-F238E27FC236}">
                <a16:creationId xmlns:a16="http://schemas.microsoft.com/office/drawing/2014/main" id="{F41A967C-AEBA-49A1-BA41-CAF64D439A80}"/>
              </a:ext>
            </a:extLst>
          </p:cNvPr>
          <p:cNvPicPr>
            <a:picLocks noChangeAspect="1"/>
          </p:cNvPicPr>
          <p:nvPr/>
        </p:nvPicPr>
        <p:blipFill rotWithShape="1">
          <a:blip r:embed="rId3"/>
          <a:srcRect r="46086"/>
          <a:stretch/>
        </p:blipFill>
        <p:spPr>
          <a:xfrm>
            <a:off x="691447" y="1824730"/>
            <a:ext cx="2587035" cy="2393444"/>
          </a:xfrm>
          <a:prstGeom prst="rect">
            <a:avLst/>
          </a:prstGeom>
        </p:spPr>
      </p:pic>
    </p:spTree>
    <p:extLst>
      <p:ext uri="{BB962C8B-B14F-4D97-AF65-F5344CB8AC3E}">
        <p14:creationId xmlns:p14="http://schemas.microsoft.com/office/powerpoint/2010/main" val="218484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8612" y="75237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5500" b="1" spc="-150" dirty="0">
                <a:solidFill>
                  <a:srgbClr val="00A0AE"/>
                </a:solidFill>
                <a:latin typeface="Trebuchet MS" charset="0"/>
              </a:rPr>
              <a:t>Resolution to change hours of operation</a:t>
            </a:r>
          </a:p>
        </p:txBody>
      </p:sp>
      <p:sp>
        <p:nvSpPr>
          <p:cNvPr id="3"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chemeClr val="accent4"/>
                </a:solidFill>
                <a:latin typeface="Trebuchet MS" charset="0"/>
                <a:cs typeface="Trebuchet MS" charset="0"/>
              </a:rPr>
              <a:t>PORTLANDOREGON.GOV/TRANSPORTATION</a:t>
            </a:r>
          </a:p>
        </p:txBody>
      </p:sp>
      <p:sp>
        <p:nvSpPr>
          <p:cNvPr id="4"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chemeClr val="accent4"/>
                </a:solidFill>
                <a:latin typeface="Trebuchet MS" charset="0"/>
                <a:cs typeface="Trebuchet MS" charset="0"/>
              </a:rPr>
              <a:pPr eaLnBrk="1" hangingPunct="1"/>
              <a:t>16</a:t>
            </a:fld>
            <a:endParaRPr lang="en-US" sz="1800" dirty="0">
              <a:solidFill>
                <a:schemeClr val="accent4"/>
              </a:solidFill>
              <a:latin typeface="Trebuchet MS" charset="0"/>
              <a:cs typeface="Trebuchet MS" charset="0"/>
            </a:endParaRPr>
          </a:p>
        </p:txBody>
      </p:sp>
    </p:spTree>
    <p:extLst>
      <p:ext uri="{BB962C8B-B14F-4D97-AF65-F5344CB8AC3E}">
        <p14:creationId xmlns:p14="http://schemas.microsoft.com/office/powerpoint/2010/main" val="217908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4800" b="1" spc="-150" dirty="0">
                <a:solidFill>
                  <a:srgbClr val="00A0AE"/>
                </a:solidFill>
                <a:latin typeface="Trebuchet MS" charset="0"/>
              </a:rPr>
              <a:t>Meter when there is demand</a:t>
            </a:r>
          </a:p>
        </p:txBody>
      </p:sp>
      <p:sp>
        <p:nvSpPr>
          <p:cNvPr id="2" name="TextBox 1">
            <a:extLst>
              <a:ext uri="{FF2B5EF4-FFF2-40B4-BE49-F238E27FC236}">
                <a16:creationId xmlns:a16="http://schemas.microsoft.com/office/drawing/2014/main" id="{2474D5EC-80F0-48BE-A49F-E304A41A4847}"/>
              </a:ext>
            </a:extLst>
          </p:cNvPr>
          <p:cNvSpPr txBox="1"/>
          <p:nvPr/>
        </p:nvSpPr>
        <p:spPr>
          <a:xfrm>
            <a:off x="4572000" y="1687853"/>
            <a:ext cx="3701035" cy="4524315"/>
          </a:xfrm>
          <a:prstGeom prst="rect">
            <a:avLst/>
          </a:prstGeom>
          <a:noFill/>
        </p:spPr>
        <p:txBody>
          <a:bodyPr wrap="square" rtlCol="0">
            <a:spAutoFit/>
          </a:bodyPr>
          <a:lstStyle/>
          <a:p>
            <a:endParaRPr lang="en-US" b="1" dirty="0"/>
          </a:p>
          <a:p>
            <a:r>
              <a:rPr lang="en-US" b="1" dirty="0"/>
              <a:t>Current hours of operation: </a:t>
            </a:r>
            <a:r>
              <a:rPr lang="en-US" dirty="0"/>
              <a:t>9am-7pm Monday-Saturday</a:t>
            </a:r>
          </a:p>
          <a:p>
            <a:endParaRPr lang="en-US" dirty="0"/>
          </a:p>
          <a:p>
            <a:r>
              <a:rPr lang="en-US" b="1" dirty="0"/>
              <a:t>Proposed new hours:</a:t>
            </a:r>
          </a:p>
          <a:p>
            <a:r>
              <a:rPr lang="en-US" dirty="0"/>
              <a:t>10am-8pm Monday- Saturday</a:t>
            </a:r>
          </a:p>
          <a:p>
            <a:endParaRPr lang="en-US" dirty="0"/>
          </a:p>
          <a:p>
            <a:pPr marL="342900" indent="-342900">
              <a:buFont typeface="Arial" panose="020B0604020202020204" pitchFamily="34" charset="0"/>
              <a:buChar char="•"/>
            </a:pPr>
            <a:r>
              <a:rPr lang="en-US" dirty="0"/>
              <a:t>1 hour later</a:t>
            </a:r>
          </a:p>
          <a:p>
            <a:pPr marL="342900" indent="-342900">
              <a:buFont typeface="Arial" panose="020B0604020202020204" pitchFamily="34" charset="0"/>
              <a:buChar char="•"/>
            </a:pPr>
            <a:r>
              <a:rPr lang="en-US" dirty="0"/>
              <a:t>Meter when there is high demand</a:t>
            </a:r>
          </a:p>
          <a:p>
            <a:endParaRPr lang="en-US" dirty="0"/>
          </a:p>
        </p:txBody>
      </p:sp>
      <p:pic>
        <p:nvPicPr>
          <p:cNvPr id="5" name="Picture 4">
            <a:extLst>
              <a:ext uri="{FF2B5EF4-FFF2-40B4-BE49-F238E27FC236}">
                <a16:creationId xmlns:a16="http://schemas.microsoft.com/office/drawing/2014/main" id="{0C824EE7-7058-4056-929B-CC9D8F941A52}"/>
              </a:ext>
            </a:extLst>
          </p:cNvPr>
          <p:cNvPicPr/>
          <p:nvPr/>
        </p:nvPicPr>
        <p:blipFill rotWithShape="1">
          <a:blip r:embed="rId3"/>
          <a:srcRect l="13462" t="14720" r="68627" b="4393"/>
          <a:stretch/>
        </p:blipFill>
        <p:spPr bwMode="auto">
          <a:xfrm>
            <a:off x="752978" y="1687853"/>
            <a:ext cx="3286278" cy="4174629"/>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121124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4800" b="1" spc="-150" dirty="0">
                <a:solidFill>
                  <a:srgbClr val="00A0AE"/>
                </a:solidFill>
                <a:latin typeface="Trebuchet MS" charset="0"/>
              </a:rPr>
              <a:t>Adopt Resolution </a:t>
            </a:r>
          </a:p>
        </p:txBody>
      </p:sp>
      <p:sp>
        <p:nvSpPr>
          <p:cNvPr id="2" name="TextBox 1">
            <a:extLst>
              <a:ext uri="{FF2B5EF4-FFF2-40B4-BE49-F238E27FC236}">
                <a16:creationId xmlns:a16="http://schemas.microsoft.com/office/drawing/2014/main" id="{2474D5EC-80F0-48BE-A49F-E304A41A4847}"/>
              </a:ext>
            </a:extLst>
          </p:cNvPr>
          <p:cNvSpPr txBox="1"/>
          <p:nvPr/>
        </p:nvSpPr>
        <p:spPr>
          <a:xfrm>
            <a:off x="884255" y="1687853"/>
            <a:ext cx="6887783" cy="2123658"/>
          </a:xfrm>
          <a:prstGeom prst="rect">
            <a:avLst/>
          </a:prstGeom>
          <a:noFill/>
        </p:spPr>
        <p:txBody>
          <a:bodyPr wrap="square" rtlCol="0">
            <a:spAutoFit/>
          </a:bodyPr>
          <a:lstStyle/>
          <a:p>
            <a:endParaRPr lang="en-US" dirty="0"/>
          </a:p>
          <a:p>
            <a:pPr algn="ctr"/>
            <a:r>
              <a:rPr lang="en-US" sz="2800" b="1" dirty="0"/>
              <a:t>Proposed meter operating hours in NW Parking District:</a:t>
            </a:r>
          </a:p>
          <a:p>
            <a:pPr algn="ctr"/>
            <a:r>
              <a:rPr lang="en-US" sz="2800" dirty="0"/>
              <a:t>10am-8pm Monday- Saturday</a:t>
            </a:r>
          </a:p>
          <a:p>
            <a:endParaRPr lang="en-US" dirty="0"/>
          </a:p>
        </p:txBody>
      </p:sp>
      <p:pic>
        <p:nvPicPr>
          <p:cNvPr id="6" name="Graphic 1" descr="Clock">
            <a:extLst>
              <a:ext uri="{FF2B5EF4-FFF2-40B4-BE49-F238E27FC236}">
                <a16:creationId xmlns:a16="http://schemas.microsoft.com/office/drawing/2014/main" id="{470FC269-A743-4E4E-A1D7-C85F4A71AC04}"/>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430" y="4001493"/>
            <a:ext cx="1583139" cy="1583139"/>
          </a:xfrm>
          <a:prstGeom prst="rect">
            <a:avLst/>
          </a:prstGeom>
        </p:spPr>
      </p:pic>
      <p:pic>
        <p:nvPicPr>
          <p:cNvPr id="7" name="Picture 6">
            <a:extLst>
              <a:ext uri="{FF2B5EF4-FFF2-40B4-BE49-F238E27FC236}">
                <a16:creationId xmlns:a16="http://schemas.microsoft.com/office/drawing/2014/main" id="{14E86FBA-1F5D-4A0B-A583-BD5AD3CFC3BE}"/>
              </a:ext>
            </a:extLst>
          </p:cNvPr>
          <p:cNvPicPr/>
          <p:nvPr/>
        </p:nvPicPr>
        <p:blipFill rotWithShape="1">
          <a:blip r:embed="rId5" cstate="print">
            <a:extLst>
              <a:ext uri="{28A0092B-C50C-407E-A947-70E740481C1C}">
                <a14:useLocalDpi xmlns:a14="http://schemas.microsoft.com/office/drawing/2010/main" val="0"/>
              </a:ext>
            </a:extLst>
          </a:blip>
          <a:srcRect l="1179" t="1607" r="4050" b="3698"/>
          <a:stretch/>
        </p:blipFill>
        <p:spPr bwMode="auto">
          <a:xfrm>
            <a:off x="2968830" y="3698650"/>
            <a:ext cx="582262" cy="2018508"/>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1964584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1" name="Title 1"/>
          <p:cNvSpPr txBox="1">
            <a:spLocks/>
          </p:cNvSpPr>
          <p:nvPr/>
        </p:nvSpPr>
        <p:spPr bwMode="auto">
          <a:xfrm>
            <a:off x="436563" y="788560"/>
            <a:ext cx="8047037"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2193925"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rebuchet MS" charset="0"/>
                <a:ea typeface="MS PGothic" charset="0"/>
              </a:rPr>
              <a:t>Permit Surcharge Guidelines</a:t>
            </a:r>
          </a:p>
        </p:txBody>
      </p:sp>
      <p:pic>
        <p:nvPicPr>
          <p:cNvPr id="6"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848138" y="5445471"/>
            <a:ext cx="510207" cy="510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627" y="5510674"/>
            <a:ext cx="1150237" cy="405555"/>
          </a:xfrm>
          <a:prstGeom prst="rect">
            <a:avLst/>
          </a:prstGeom>
        </p:spPr>
      </p:pic>
    </p:spTree>
    <p:extLst>
      <p:ext uri="{BB962C8B-B14F-4D97-AF65-F5344CB8AC3E}">
        <p14:creationId xmlns:p14="http://schemas.microsoft.com/office/powerpoint/2010/main" val="14526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7117" y="769442"/>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Today’s Items</a:t>
            </a:r>
          </a:p>
        </p:txBody>
      </p:sp>
      <p:sp>
        <p:nvSpPr>
          <p:cNvPr id="5" name="TextBox 5"/>
          <p:cNvSpPr txBox="1">
            <a:spLocks noChangeArrowheads="1"/>
          </p:cNvSpPr>
          <p:nvPr/>
        </p:nvSpPr>
        <p:spPr bwMode="auto">
          <a:xfrm>
            <a:off x="1224071" y="1837798"/>
            <a:ext cx="7223760" cy="1908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AutoNum type="arabicPeriod"/>
            </a:pPr>
            <a:r>
              <a:rPr lang="en-US" sz="2000" b="1" dirty="0">
                <a:solidFill>
                  <a:srgbClr val="FCB043"/>
                </a:solidFill>
                <a:latin typeface="Trebuchet MS" charset="0"/>
                <a:cs typeface="Trebuchet MS" charset="0"/>
              </a:rPr>
              <a:t>NW Parking District Management Pilot Report</a:t>
            </a:r>
          </a:p>
          <a:p>
            <a:pPr eaLnBrk="1" hangingPunct="1">
              <a:buAutoNum type="arabicPeriod"/>
            </a:pPr>
            <a:endParaRPr lang="en-US" sz="2000" b="1" dirty="0">
              <a:solidFill>
                <a:srgbClr val="FCB043"/>
              </a:solidFill>
              <a:latin typeface="Trebuchet MS" charset="0"/>
              <a:cs typeface="Trebuchet MS" charset="0"/>
            </a:endParaRPr>
          </a:p>
          <a:p>
            <a:pPr eaLnBrk="1" hangingPunct="1">
              <a:buAutoNum type="arabicPeriod"/>
            </a:pPr>
            <a:r>
              <a:rPr lang="en-US" sz="2000" b="1" dirty="0">
                <a:solidFill>
                  <a:srgbClr val="FCB043"/>
                </a:solidFill>
                <a:latin typeface="Trebuchet MS" charset="0"/>
                <a:cs typeface="Trebuchet MS" charset="0"/>
              </a:rPr>
              <a:t>Resolution to change NW Parking Hours of Operation</a:t>
            </a:r>
          </a:p>
          <a:p>
            <a:pPr eaLnBrk="1" hangingPunct="1">
              <a:buAutoNum type="arabicPeriod"/>
            </a:pPr>
            <a:endParaRPr lang="en-US" sz="2000" b="1" dirty="0">
              <a:solidFill>
                <a:srgbClr val="FCB043"/>
              </a:solidFill>
              <a:latin typeface="Trebuchet MS" charset="0"/>
              <a:cs typeface="Trebuchet MS" charset="0"/>
            </a:endParaRPr>
          </a:p>
          <a:p>
            <a:pPr eaLnBrk="1" hangingPunct="1">
              <a:buAutoNum type="arabicPeriod"/>
            </a:pPr>
            <a:r>
              <a:rPr lang="en-US" sz="2000" b="1" dirty="0">
                <a:solidFill>
                  <a:srgbClr val="FCB043"/>
                </a:solidFill>
                <a:latin typeface="Trebuchet MS" charset="0"/>
                <a:cs typeface="Trebuchet MS" charset="0"/>
              </a:rPr>
              <a:t>Ordinance to adopt Parking Permit Surcharge</a:t>
            </a:r>
          </a:p>
          <a:p>
            <a:pPr eaLnBrk="1" hangingPunct="1">
              <a:buAutoNum type="arabicPeriod"/>
            </a:pPr>
            <a:endParaRPr lang="en-US" sz="1800" b="1" dirty="0">
              <a:solidFill>
                <a:srgbClr val="FCB043"/>
              </a:solidFill>
              <a:latin typeface="Trebuchet MS" charset="0"/>
              <a:cs typeface="Trebuchet MS" charset="0"/>
            </a:endParaRP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a:t>
            </a:fld>
            <a:endParaRPr lang="en-US" sz="1800" dirty="0">
              <a:solidFill>
                <a:srgbClr val="FFFFFF"/>
              </a:solidFill>
              <a:latin typeface="Trebuchet MS" charset="0"/>
              <a:cs typeface="Trebuchet MS" charset="0"/>
            </a:endParaRPr>
          </a:p>
        </p:txBody>
      </p:sp>
      <p:pic>
        <p:nvPicPr>
          <p:cNvPr id="8" name="Picture 7">
            <a:extLst>
              <a:ext uri="{FF2B5EF4-FFF2-40B4-BE49-F238E27FC236}">
                <a16:creationId xmlns:a16="http://schemas.microsoft.com/office/drawing/2014/main" id="{70D0DE52-60A1-4C69-B1C2-C044F3AC1E10}"/>
              </a:ext>
            </a:extLst>
          </p:cNvPr>
          <p:cNvPicPr>
            <a:picLocks noChangeAspect="1"/>
          </p:cNvPicPr>
          <p:nvPr/>
        </p:nvPicPr>
        <p:blipFill>
          <a:blip r:embed="rId3"/>
          <a:stretch>
            <a:fillRect/>
          </a:stretch>
        </p:blipFill>
        <p:spPr>
          <a:xfrm>
            <a:off x="1984965" y="3570402"/>
            <a:ext cx="4798423" cy="2393444"/>
          </a:xfrm>
          <a:prstGeom prst="rect">
            <a:avLst/>
          </a:prstGeom>
        </p:spPr>
      </p:pic>
    </p:spTree>
    <p:extLst>
      <p:ext uri="{BB962C8B-B14F-4D97-AF65-F5344CB8AC3E}">
        <p14:creationId xmlns:p14="http://schemas.microsoft.com/office/powerpoint/2010/main" val="3961094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7117" y="769442"/>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Future Parking Pilots</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20</a:t>
            </a:fld>
            <a:endParaRPr lang="en-US" sz="1800" dirty="0">
              <a:solidFill>
                <a:srgbClr val="FFFFFF"/>
              </a:solidFill>
              <a:latin typeface="Trebuchet MS" charset="0"/>
              <a:cs typeface="Trebuchet MS" charset="0"/>
            </a:endParaRPr>
          </a:p>
        </p:txBody>
      </p:sp>
      <p:pic>
        <p:nvPicPr>
          <p:cNvPr id="29" name="Picture 28">
            <a:extLst>
              <a:ext uri="{FF2B5EF4-FFF2-40B4-BE49-F238E27FC236}">
                <a16:creationId xmlns:a16="http://schemas.microsoft.com/office/drawing/2014/main" id="{09BCFBA4-ACEB-44EE-82FA-DC28ECF07486}"/>
              </a:ext>
            </a:extLst>
          </p:cNvPr>
          <p:cNvPicPr>
            <a:picLocks noChangeAspect="1"/>
          </p:cNvPicPr>
          <p:nvPr/>
        </p:nvPicPr>
        <p:blipFill rotWithShape="1">
          <a:blip r:embed="rId3"/>
          <a:srcRect l="-268" t="-48658" r="268" b="48658"/>
          <a:stretch/>
        </p:blipFill>
        <p:spPr>
          <a:xfrm>
            <a:off x="2324078" y="-308235"/>
            <a:ext cx="4252851" cy="5503689"/>
          </a:xfrm>
          <a:prstGeom prst="rect">
            <a:avLst/>
          </a:prstGeom>
        </p:spPr>
      </p:pic>
    </p:spTree>
    <p:extLst>
      <p:ext uri="{BB962C8B-B14F-4D97-AF65-F5344CB8AC3E}">
        <p14:creationId xmlns:p14="http://schemas.microsoft.com/office/powerpoint/2010/main" val="3181134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7117" y="769442"/>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Permit Surcharge</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21</a:t>
            </a:fld>
            <a:endParaRPr lang="en-US" sz="1800" dirty="0">
              <a:solidFill>
                <a:srgbClr val="FFFFFF"/>
              </a:solidFill>
              <a:latin typeface="Trebuchet MS" charset="0"/>
              <a:cs typeface="Trebuchet MS" charset="0"/>
            </a:endParaRPr>
          </a:p>
        </p:txBody>
      </p:sp>
      <p:pic>
        <p:nvPicPr>
          <p:cNvPr id="15" name="Picture 14" descr="https://www.portlandoregon.gov/shared/cfm/image.cfm?id=523802">
            <a:extLst>
              <a:ext uri="{FF2B5EF4-FFF2-40B4-BE49-F238E27FC236}">
                <a16:creationId xmlns:a16="http://schemas.microsoft.com/office/drawing/2014/main" id="{0EF57B47-B3F2-415F-BA02-EC53B9C7A5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0133" y="1905004"/>
            <a:ext cx="1295400" cy="1971675"/>
          </a:xfrm>
          <a:prstGeom prst="rect">
            <a:avLst/>
          </a:prstGeom>
          <a:noFill/>
          <a:extLst/>
        </p:spPr>
      </p:pic>
      <p:sp>
        <p:nvSpPr>
          <p:cNvPr id="16" name="TextBox 15">
            <a:extLst>
              <a:ext uri="{FF2B5EF4-FFF2-40B4-BE49-F238E27FC236}">
                <a16:creationId xmlns:a16="http://schemas.microsoft.com/office/drawing/2014/main" id="{5AA83844-9BC7-4B83-A953-55475835A721}"/>
              </a:ext>
            </a:extLst>
          </p:cNvPr>
          <p:cNvSpPr txBox="1"/>
          <p:nvPr/>
        </p:nvSpPr>
        <p:spPr>
          <a:xfrm>
            <a:off x="2685335" y="1719648"/>
            <a:ext cx="5164853" cy="3539430"/>
          </a:xfrm>
          <a:prstGeom prst="rect">
            <a:avLst/>
          </a:prstGeom>
          <a:noFill/>
        </p:spPr>
        <p:txBody>
          <a:bodyPr wrap="square" rtlCol="0">
            <a:spAutoFit/>
          </a:bodyPr>
          <a:lstStyle/>
          <a:p>
            <a:r>
              <a:rPr lang="en-US" b="1" dirty="0"/>
              <a:t>Purpose:</a:t>
            </a:r>
          </a:p>
          <a:p>
            <a:endParaRPr lang="en-US" sz="1800" b="1" dirty="0"/>
          </a:p>
          <a:p>
            <a:r>
              <a:rPr lang="en-US" dirty="0"/>
              <a:t>• Manage parking demand using price</a:t>
            </a:r>
          </a:p>
          <a:p>
            <a:endParaRPr lang="en-US" sz="1400" dirty="0"/>
          </a:p>
          <a:p>
            <a:r>
              <a:rPr lang="en-US" dirty="0"/>
              <a:t>• Surcharge funds go back to the community where they are collected for Transportation Demand Management (TDM) programs  </a:t>
            </a:r>
          </a:p>
          <a:p>
            <a:endParaRPr lang="en-US" dirty="0"/>
          </a:p>
          <a:p>
            <a:endParaRPr lang="en-US" dirty="0"/>
          </a:p>
        </p:txBody>
      </p:sp>
      <p:sp>
        <p:nvSpPr>
          <p:cNvPr id="17" name="TextBox 16">
            <a:extLst>
              <a:ext uri="{FF2B5EF4-FFF2-40B4-BE49-F238E27FC236}">
                <a16:creationId xmlns:a16="http://schemas.microsoft.com/office/drawing/2014/main" id="{189565C0-C38C-4839-B264-615F580C6699}"/>
              </a:ext>
            </a:extLst>
          </p:cNvPr>
          <p:cNvSpPr txBox="1"/>
          <p:nvPr/>
        </p:nvSpPr>
        <p:spPr>
          <a:xfrm>
            <a:off x="516548" y="4952996"/>
            <a:ext cx="8486775" cy="830997"/>
          </a:xfrm>
          <a:prstGeom prst="rect">
            <a:avLst/>
          </a:prstGeom>
          <a:noFill/>
        </p:spPr>
        <p:txBody>
          <a:bodyPr wrap="square" rtlCol="0">
            <a:spAutoFit/>
          </a:bodyPr>
          <a:lstStyle/>
          <a:p>
            <a:r>
              <a:rPr lang="en-US" dirty="0"/>
              <a:t>Guidelines are necessary to ensure funds are spent appropriately</a:t>
            </a:r>
          </a:p>
          <a:p>
            <a:endParaRPr lang="en-US" b="1" dirty="0"/>
          </a:p>
        </p:txBody>
      </p:sp>
      <p:sp>
        <p:nvSpPr>
          <p:cNvPr id="18" name="Rectangle 17">
            <a:extLst>
              <a:ext uri="{FF2B5EF4-FFF2-40B4-BE49-F238E27FC236}">
                <a16:creationId xmlns:a16="http://schemas.microsoft.com/office/drawing/2014/main" id="{9600C9DA-B9D8-4341-BDA2-2C26068997D2}"/>
              </a:ext>
            </a:extLst>
          </p:cNvPr>
          <p:cNvSpPr/>
          <p:nvPr/>
        </p:nvSpPr>
        <p:spPr>
          <a:xfrm>
            <a:off x="2532185" y="1719647"/>
            <a:ext cx="5516545" cy="3142709"/>
          </a:xfrm>
          <a:prstGeom prst="rect">
            <a:avLst/>
          </a:prstGeom>
          <a:noFill/>
          <a:ln w="38100">
            <a:solidFill>
              <a:srgbClr val="F582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709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74960F-1568-4873-89F9-D281C651CC7E}"/>
              </a:ext>
            </a:extLst>
          </p:cNvPr>
          <p:cNvSpPr/>
          <p:nvPr/>
        </p:nvSpPr>
        <p:spPr>
          <a:xfrm>
            <a:off x="1306286" y="1631835"/>
            <a:ext cx="7000806" cy="4093428"/>
          </a:xfrm>
          <a:prstGeom prst="rect">
            <a:avLst/>
          </a:prstGeom>
        </p:spPr>
        <p:txBody>
          <a:bodyPr wrap="square">
            <a:spAutoFit/>
          </a:bodyPr>
          <a:lstStyle/>
          <a:p>
            <a:r>
              <a:rPr lang="en-US" sz="2000" b="1" dirty="0"/>
              <a:t>Examples of projects/programs:</a:t>
            </a:r>
            <a:endParaRPr lang="en-US" sz="2000" dirty="0"/>
          </a:p>
          <a:p>
            <a:pPr marL="285750" indent="-285750">
              <a:buFont typeface="Arial" panose="020B0604020202020204" pitchFamily="34" charset="0"/>
              <a:buChar char="•"/>
            </a:pPr>
            <a:r>
              <a:rPr lang="en-US" sz="2000" dirty="0"/>
              <a:t>Free transit passes to low income residents and employees</a:t>
            </a:r>
          </a:p>
          <a:p>
            <a:pPr marL="285750" indent="-285750">
              <a:buFont typeface="Arial" panose="020B0604020202020204" pitchFamily="34" charset="0"/>
              <a:buChar char="•"/>
            </a:pPr>
            <a:r>
              <a:rPr lang="en-US" sz="2000" dirty="0"/>
              <a:t>TriMet Universal Pass program </a:t>
            </a:r>
          </a:p>
          <a:p>
            <a:pPr marL="285750" indent="-285750">
              <a:buFont typeface="Arial" panose="020B0604020202020204" pitchFamily="34" charset="0"/>
              <a:buChar char="•"/>
            </a:pPr>
            <a:r>
              <a:rPr lang="en-US" sz="2000" dirty="0"/>
              <a:t>Transit tracker kiosks </a:t>
            </a:r>
          </a:p>
          <a:p>
            <a:pPr marL="285750" indent="-285750">
              <a:buFont typeface="Arial" panose="020B0604020202020204" pitchFamily="34" charset="0"/>
              <a:buChar char="•"/>
            </a:pPr>
            <a:r>
              <a:rPr lang="en-US" sz="2000" dirty="0"/>
              <a:t>Crosswalk improvements</a:t>
            </a:r>
          </a:p>
          <a:p>
            <a:pPr marL="285750" indent="-285750">
              <a:buFont typeface="Arial" panose="020B0604020202020204" pitchFamily="34" charset="0"/>
              <a:buChar char="•"/>
            </a:pPr>
            <a:r>
              <a:rPr lang="en-US" sz="2000" dirty="0"/>
              <a:t>Bike parking</a:t>
            </a:r>
          </a:p>
          <a:p>
            <a:pPr marL="285750" indent="-285750">
              <a:buFont typeface="Arial" panose="020B0604020202020204" pitchFamily="34" charset="0"/>
              <a:buChar char="•"/>
            </a:pPr>
            <a:r>
              <a:rPr lang="en-US" sz="2000" i="1" dirty="0"/>
              <a:t>And more depending on that</a:t>
            </a:r>
          </a:p>
          <a:p>
            <a:r>
              <a:rPr lang="en-US" sz="2000" i="1" dirty="0"/>
              <a:t>	neighborhood’s needs</a:t>
            </a:r>
          </a:p>
          <a:p>
            <a:endParaRPr lang="en-US" sz="2000" dirty="0"/>
          </a:p>
          <a:p>
            <a:endParaRPr lang="en-US" sz="2000" dirty="0"/>
          </a:p>
          <a:p>
            <a:endParaRPr lang="en-US" sz="2000" dirty="0"/>
          </a:p>
          <a:p>
            <a:endParaRPr lang="en-US" sz="2000" dirty="0"/>
          </a:p>
          <a:p>
            <a:endParaRPr lang="en-US" sz="2000" dirty="0"/>
          </a:p>
        </p:txBody>
      </p:sp>
      <p:sp>
        <p:nvSpPr>
          <p:cNvPr id="3" name="Title 1">
            <a:extLst>
              <a:ext uri="{FF2B5EF4-FFF2-40B4-BE49-F238E27FC236}">
                <a16:creationId xmlns:a16="http://schemas.microsoft.com/office/drawing/2014/main" id="{37C23399-6E10-400C-9FC3-869A477712E1}"/>
              </a:ext>
            </a:extLst>
          </p:cNvPr>
          <p:cNvSpPr txBox="1">
            <a:spLocks/>
          </p:cNvSpPr>
          <p:nvPr/>
        </p:nvSpPr>
        <p:spPr bwMode="auto">
          <a:xfrm>
            <a:off x="207117" y="769442"/>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Surcharge Guidelines</a:t>
            </a:r>
          </a:p>
        </p:txBody>
      </p:sp>
      <p:pic>
        <p:nvPicPr>
          <p:cNvPr id="12" name="Picture 11">
            <a:extLst>
              <a:ext uri="{FF2B5EF4-FFF2-40B4-BE49-F238E27FC236}">
                <a16:creationId xmlns:a16="http://schemas.microsoft.com/office/drawing/2014/main" id="{55340D51-4B17-49A0-A0D3-C03A06B7C7A0}"/>
              </a:ext>
            </a:extLst>
          </p:cNvPr>
          <p:cNvPicPr/>
          <p:nvPr/>
        </p:nvPicPr>
        <p:blipFill rotWithShape="1">
          <a:blip r:embed="rId3" cstate="print">
            <a:extLst>
              <a:ext uri="{28A0092B-C50C-407E-A947-70E740481C1C}">
                <a14:useLocalDpi xmlns:a14="http://schemas.microsoft.com/office/drawing/2010/main" val="0"/>
              </a:ext>
            </a:extLst>
          </a:blip>
          <a:srcRect l="45833" t="10386" r="4167" b="10878"/>
          <a:stretch/>
        </p:blipFill>
        <p:spPr bwMode="auto">
          <a:xfrm>
            <a:off x="4963887" y="3105247"/>
            <a:ext cx="3070662" cy="2312240"/>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2450311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540000" y="94123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5500" b="1" spc="-150" dirty="0">
                <a:solidFill>
                  <a:srgbClr val="FCB043"/>
                </a:solidFill>
                <a:latin typeface="Trebuchet MS" charset="0"/>
              </a:rPr>
              <a:t>Thank you!</a:t>
            </a:r>
          </a:p>
        </p:txBody>
      </p:sp>
      <p:sp>
        <p:nvSpPr>
          <p:cNvPr id="3"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chemeClr val="accent4"/>
                </a:solidFill>
                <a:latin typeface="Trebuchet MS" charset="0"/>
                <a:cs typeface="Trebuchet MS" charset="0"/>
              </a:rPr>
              <a:t>PORTLANDOREGON.GOV/TRANSPORTATION</a:t>
            </a:r>
          </a:p>
        </p:txBody>
      </p:sp>
      <p:sp>
        <p:nvSpPr>
          <p:cNvPr id="4"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chemeClr val="accent4"/>
                </a:solidFill>
                <a:latin typeface="Trebuchet MS" charset="0"/>
                <a:cs typeface="Trebuchet MS" charset="0"/>
              </a:rPr>
              <a:pPr eaLnBrk="1" hangingPunct="1"/>
              <a:t>23</a:t>
            </a:fld>
            <a:endParaRPr lang="en-US" sz="1800" dirty="0">
              <a:solidFill>
                <a:schemeClr val="accent4"/>
              </a:solidFill>
              <a:latin typeface="Trebuchet MS" charset="0"/>
              <a:cs typeface="Trebuchet MS" charset="0"/>
            </a:endParaRPr>
          </a:p>
        </p:txBody>
      </p:sp>
    </p:spTree>
    <p:extLst>
      <p:ext uri="{BB962C8B-B14F-4D97-AF65-F5344CB8AC3E}">
        <p14:creationId xmlns:p14="http://schemas.microsoft.com/office/powerpoint/2010/main" val="4266378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540000" y="94123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5500" b="1" spc="-150" dirty="0">
                <a:solidFill>
                  <a:srgbClr val="FCB043"/>
                </a:solidFill>
                <a:latin typeface="Trebuchet MS" charset="0"/>
              </a:rPr>
              <a:t>If needed</a:t>
            </a:r>
          </a:p>
        </p:txBody>
      </p:sp>
      <p:sp>
        <p:nvSpPr>
          <p:cNvPr id="3"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chemeClr val="accent4"/>
                </a:solidFill>
                <a:latin typeface="Trebuchet MS" charset="0"/>
                <a:cs typeface="Trebuchet MS" charset="0"/>
              </a:rPr>
              <a:t>PORTLANDOREGON.GOV/TRANSPORTATION</a:t>
            </a:r>
          </a:p>
        </p:txBody>
      </p:sp>
      <p:sp>
        <p:nvSpPr>
          <p:cNvPr id="4"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chemeClr val="accent4"/>
                </a:solidFill>
                <a:latin typeface="Trebuchet MS" charset="0"/>
                <a:cs typeface="Trebuchet MS" charset="0"/>
              </a:rPr>
              <a:pPr eaLnBrk="1" hangingPunct="1"/>
              <a:t>24</a:t>
            </a:fld>
            <a:endParaRPr lang="en-US" sz="1800" dirty="0">
              <a:solidFill>
                <a:schemeClr val="accent4"/>
              </a:solidFill>
              <a:latin typeface="Trebuchet MS" charset="0"/>
              <a:cs typeface="Trebuchet MS" charset="0"/>
            </a:endParaRPr>
          </a:p>
        </p:txBody>
      </p:sp>
    </p:spTree>
    <p:extLst>
      <p:ext uri="{BB962C8B-B14F-4D97-AF65-F5344CB8AC3E}">
        <p14:creationId xmlns:p14="http://schemas.microsoft.com/office/powerpoint/2010/main" val="3161119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7117" y="769442"/>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Night-time parking survey</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25</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718457" y="1751127"/>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graphicFrame>
        <p:nvGraphicFramePr>
          <p:cNvPr id="8" name="Chart 7">
            <a:extLst>
              <a:ext uri="{FF2B5EF4-FFF2-40B4-BE49-F238E27FC236}">
                <a16:creationId xmlns:a16="http://schemas.microsoft.com/office/drawing/2014/main" id="{F5C2FFED-D32E-4CE8-824F-5D2709EC9999}"/>
              </a:ext>
            </a:extLst>
          </p:cNvPr>
          <p:cNvGraphicFramePr/>
          <p:nvPr>
            <p:extLst>
              <p:ext uri="{D42A27DB-BD31-4B8C-83A1-F6EECF244321}">
                <p14:modId xmlns:p14="http://schemas.microsoft.com/office/powerpoint/2010/main" val="501387603"/>
              </p:ext>
            </p:extLst>
          </p:nvPr>
        </p:nvGraphicFramePr>
        <p:xfrm>
          <a:off x="320634" y="1503615"/>
          <a:ext cx="8104909" cy="4208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5212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7117" y="769442"/>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Night  workers</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26</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718457" y="1751127"/>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graphicFrame>
        <p:nvGraphicFramePr>
          <p:cNvPr id="8" name="Chart 7">
            <a:extLst>
              <a:ext uri="{FF2B5EF4-FFF2-40B4-BE49-F238E27FC236}">
                <a16:creationId xmlns:a16="http://schemas.microsoft.com/office/drawing/2014/main" id="{F5C2FFED-D32E-4CE8-824F-5D2709EC9999}"/>
              </a:ext>
            </a:extLst>
          </p:cNvPr>
          <p:cNvGraphicFramePr/>
          <p:nvPr/>
        </p:nvGraphicFramePr>
        <p:xfrm>
          <a:off x="320634" y="1503615"/>
          <a:ext cx="8104909" cy="42084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8E36E02A-3A68-46D1-943E-418273282196}"/>
              </a:ext>
            </a:extLst>
          </p:cNvPr>
          <p:cNvGraphicFramePr/>
          <p:nvPr>
            <p:extLst>
              <p:ext uri="{D42A27DB-BD31-4B8C-83A1-F6EECF244321}">
                <p14:modId xmlns:p14="http://schemas.microsoft.com/office/powerpoint/2010/main" val="2239199551"/>
              </p:ext>
            </p:extLst>
          </p:nvPr>
        </p:nvGraphicFramePr>
        <p:xfrm>
          <a:off x="515599" y="1734700"/>
          <a:ext cx="7909944" cy="36196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459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7117" y="769442"/>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Low-income permit</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27</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718457" y="1751127"/>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graphicFrame>
        <p:nvGraphicFramePr>
          <p:cNvPr id="8" name="Chart 7">
            <a:extLst>
              <a:ext uri="{FF2B5EF4-FFF2-40B4-BE49-F238E27FC236}">
                <a16:creationId xmlns:a16="http://schemas.microsoft.com/office/drawing/2014/main" id="{F5C2FFED-D32E-4CE8-824F-5D2709EC9999}"/>
              </a:ext>
            </a:extLst>
          </p:cNvPr>
          <p:cNvGraphicFramePr/>
          <p:nvPr>
            <p:extLst>
              <p:ext uri="{D42A27DB-BD31-4B8C-83A1-F6EECF244321}">
                <p14:modId xmlns:p14="http://schemas.microsoft.com/office/powerpoint/2010/main" val="737887657"/>
              </p:ext>
            </p:extLst>
          </p:nvPr>
        </p:nvGraphicFramePr>
        <p:xfrm>
          <a:off x="320634" y="1503615"/>
          <a:ext cx="8104909" cy="4208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4550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7117" y="769442"/>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NW Permit Revenue</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28</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718457" y="1751127"/>
            <a:ext cx="7658099" cy="147732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$720,000  in 2017-2018</a:t>
            </a:r>
          </a:p>
          <a:p>
            <a:endParaRPr lang="en-US" sz="1800" dirty="0"/>
          </a:p>
          <a:p>
            <a:pPr marL="285750" indent="-285750">
              <a:buFont typeface="Arial" panose="020B0604020202020204" pitchFamily="34" charset="0"/>
              <a:buChar char="•"/>
            </a:pPr>
            <a:r>
              <a:rPr lang="en-US" sz="1800" dirty="0"/>
              <a:t>Estimated $600,000 in 2018-2019</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240119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708854" y="1628461"/>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endParaRPr lang="en-US" sz="5500" b="1" spc="-150" dirty="0">
              <a:solidFill>
                <a:srgbClr val="00A0AE"/>
              </a:solidFill>
              <a:latin typeface="Trebuchet MS" charset="0"/>
            </a:endParaRPr>
          </a:p>
          <a:p>
            <a:pPr algn="ctr" eaLnBrk="1" hangingPunct="1">
              <a:defRPr/>
            </a:pPr>
            <a:r>
              <a:rPr lang="en-US" sz="5500" b="1" spc="-150" dirty="0">
                <a:solidFill>
                  <a:srgbClr val="00A0AE"/>
                </a:solidFill>
                <a:latin typeface="Trebuchet MS" charset="0"/>
              </a:rPr>
              <a:t>Occupancy </a:t>
            </a:r>
          </a:p>
          <a:p>
            <a:pPr algn="ctr" eaLnBrk="1" hangingPunct="1">
              <a:defRPr/>
            </a:pPr>
            <a:r>
              <a:rPr lang="en-US" sz="5500" b="1" spc="-150" dirty="0">
                <a:solidFill>
                  <a:srgbClr val="00A0AE"/>
                </a:solidFill>
                <a:latin typeface="Trebuchet MS" charset="0"/>
              </a:rPr>
              <a:t>7-8 am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29</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22" name="Picture 21">
            <a:extLst>
              <a:ext uri="{FF2B5EF4-FFF2-40B4-BE49-F238E27FC236}">
                <a16:creationId xmlns:a16="http://schemas.microsoft.com/office/drawing/2014/main" id="{8EE7ACFF-B283-4BDC-B817-C2FDDF6F8884}"/>
              </a:ext>
            </a:extLst>
          </p:cNvPr>
          <p:cNvPicPr>
            <a:picLocks noChangeAspect="1"/>
          </p:cNvPicPr>
          <p:nvPr/>
        </p:nvPicPr>
        <p:blipFill>
          <a:blip r:embed="rId3"/>
          <a:stretch>
            <a:fillRect/>
          </a:stretch>
        </p:blipFill>
        <p:spPr>
          <a:xfrm>
            <a:off x="679454" y="378469"/>
            <a:ext cx="4391310" cy="5682872"/>
          </a:xfrm>
          <a:prstGeom prst="rect">
            <a:avLst/>
          </a:prstGeom>
        </p:spPr>
      </p:pic>
    </p:spTree>
    <p:extLst>
      <p:ext uri="{BB962C8B-B14F-4D97-AF65-F5344CB8AC3E}">
        <p14:creationId xmlns:p14="http://schemas.microsoft.com/office/powerpoint/2010/main" val="402415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714578"/>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Parking in NW </a:t>
            </a:r>
          </a:p>
        </p:txBody>
      </p:sp>
      <p:pic>
        <p:nvPicPr>
          <p:cNvPr id="10" name="Picture 9">
            <a:extLst>
              <a:ext uri="{FF2B5EF4-FFF2-40B4-BE49-F238E27FC236}">
                <a16:creationId xmlns:a16="http://schemas.microsoft.com/office/drawing/2014/main" id="{FF675F4B-8196-4861-AAF8-DA0C9699E66F}"/>
              </a:ext>
            </a:extLst>
          </p:cNvPr>
          <p:cNvPicPr/>
          <p:nvPr/>
        </p:nvPicPr>
        <p:blipFill rotWithShape="1">
          <a:blip r:embed="rId3"/>
          <a:srcRect l="51214" t="39879" r="23717" b="29472"/>
          <a:stretch/>
        </p:blipFill>
        <p:spPr bwMode="auto">
          <a:xfrm>
            <a:off x="423301" y="2565460"/>
            <a:ext cx="8262879" cy="2841689"/>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11" name="TextBox 10">
            <a:extLst>
              <a:ext uri="{FF2B5EF4-FFF2-40B4-BE49-F238E27FC236}">
                <a16:creationId xmlns:a16="http://schemas.microsoft.com/office/drawing/2014/main" id="{4ECB24DE-FA2A-4FA4-BCE6-487011B3DAA9}"/>
              </a:ext>
            </a:extLst>
          </p:cNvPr>
          <p:cNvSpPr txBox="1"/>
          <p:nvPr/>
        </p:nvSpPr>
        <p:spPr>
          <a:xfrm>
            <a:off x="944545" y="1560277"/>
            <a:ext cx="7405635" cy="830997"/>
          </a:xfrm>
          <a:prstGeom prst="rect">
            <a:avLst/>
          </a:prstGeom>
          <a:noFill/>
        </p:spPr>
        <p:txBody>
          <a:bodyPr wrap="square" rtlCol="0">
            <a:spAutoFit/>
          </a:bodyPr>
          <a:lstStyle/>
          <a:p>
            <a:r>
              <a:rPr lang="en-US" dirty="0"/>
              <a:t>Parking in NW has historically been challenging. Increased growth in NW requires focused parking management.</a:t>
            </a:r>
          </a:p>
        </p:txBody>
      </p:sp>
    </p:spTree>
    <p:extLst>
      <p:ext uri="{BB962C8B-B14F-4D97-AF65-F5344CB8AC3E}">
        <p14:creationId xmlns:p14="http://schemas.microsoft.com/office/powerpoint/2010/main" val="2232302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62096" y="1396335"/>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 </a:t>
            </a:r>
          </a:p>
          <a:p>
            <a:pPr algn="ctr" eaLnBrk="1" hangingPunct="1">
              <a:defRPr/>
            </a:pPr>
            <a:r>
              <a:rPr lang="en-US" sz="5500" b="1" spc="-150" dirty="0">
                <a:solidFill>
                  <a:srgbClr val="00A0AE"/>
                </a:solidFill>
                <a:latin typeface="Trebuchet MS" charset="0"/>
              </a:rPr>
              <a:t>Occupancy </a:t>
            </a:r>
          </a:p>
          <a:p>
            <a:pPr algn="ctr" eaLnBrk="1" hangingPunct="1">
              <a:defRPr/>
            </a:pPr>
            <a:r>
              <a:rPr lang="en-US" sz="5500" b="1" spc="-150" dirty="0">
                <a:solidFill>
                  <a:srgbClr val="00A0AE"/>
                </a:solidFill>
                <a:latin typeface="Trebuchet MS" charset="0"/>
              </a:rPr>
              <a:t>8-9 am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30</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1CAB1461-DB23-4B86-9F78-883696D734F2}"/>
              </a:ext>
            </a:extLst>
          </p:cNvPr>
          <p:cNvPicPr>
            <a:picLocks noChangeAspect="1"/>
          </p:cNvPicPr>
          <p:nvPr/>
        </p:nvPicPr>
        <p:blipFill>
          <a:blip r:embed="rId3"/>
          <a:stretch>
            <a:fillRect/>
          </a:stretch>
        </p:blipFill>
        <p:spPr>
          <a:xfrm>
            <a:off x="706580" y="397927"/>
            <a:ext cx="4352307" cy="5632397"/>
          </a:xfrm>
          <a:prstGeom prst="rect">
            <a:avLst/>
          </a:prstGeom>
        </p:spPr>
      </p:pic>
    </p:spTree>
    <p:extLst>
      <p:ext uri="{BB962C8B-B14F-4D97-AF65-F5344CB8AC3E}">
        <p14:creationId xmlns:p14="http://schemas.microsoft.com/office/powerpoint/2010/main" val="91871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9183" y="1086828"/>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 </a:t>
            </a:r>
          </a:p>
          <a:p>
            <a:pPr algn="ctr" eaLnBrk="1" hangingPunct="1">
              <a:defRPr/>
            </a:pPr>
            <a:r>
              <a:rPr lang="en-US" sz="5500" b="1" spc="-150" dirty="0">
                <a:solidFill>
                  <a:srgbClr val="00A0AE"/>
                </a:solidFill>
                <a:latin typeface="Trebuchet MS" charset="0"/>
              </a:rPr>
              <a:t>9-10 am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31</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4BB8E76A-FBC4-4374-B146-3AC0BA34D809}"/>
              </a:ext>
            </a:extLst>
          </p:cNvPr>
          <p:cNvPicPr>
            <a:picLocks noChangeAspect="1"/>
          </p:cNvPicPr>
          <p:nvPr/>
        </p:nvPicPr>
        <p:blipFill>
          <a:blip r:embed="rId3"/>
          <a:stretch>
            <a:fillRect/>
          </a:stretch>
        </p:blipFill>
        <p:spPr>
          <a:xfrm>
            <a:off x="703882" y="273132"/>
            <a:ext cx="4418430" cy="5717968"/>
          </a:xfrm>
          <a:prstGeom prst="rect">
            <a:avLst/>
          </a:prstGeom>
        </p:spPr>
      </p:pic>
    </p:spTree>
    <p:extLst>
      <p:ext uri="{BB962C8B-B14F-4D97-AF65-F5344CB8AC3E}">
        <p14:creationId xmlns:p14="http://schemas.microsoft.com/office/powerpoint/2010/main" val="2835407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9945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10-11 am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32</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09005452-FC7D-4CC3-A68C-6AB241A258EF}"/>
              </a:ext>
            </a:extLst>
          </p:cNvPr>
          <p:cNvPicPr>
            <a:picLocks noChangeAspect="1"/>
          </p:cNvPicPr>
          <p:nvPr/>
        </p:nvPicPr>
        <p:blipFill>
          <a:blip r:embed="rId3"/>
          <a:stretch>
            <a:fillRect/>
          </a:stretch>
        </p:blipFill>
        <p:spPr>
          <a:xfrm>
            <a:off x="718591" y="308758"/>
            <a:ext cx="4436783" cy="5741719"/>
          </a:xfrm>
          <a:prstGeom prst="rect">
            <a:avLst/>
          </a:prstGeom>
        </p:spPr>
      </p:pic>
    </p:spTree>
    <p:extLst>
      <p:ext uri="{BB962C8B-B14F-4D97-AF65-F5344CB8AC3E}">
        <p14:creationId xmlns:p14="http://schemas.microsoft.com/office/powerpoint/2010/main" val="2663171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9945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11-12 am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33</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12FE0600-8C58-4363-9A37-DDEEE67D5D48}"/>
              </a:ext>
            </a:extLst>
          </p:cNvPr>
          <p:cNvPicPr>
            <a:picLocks noChangeAspect="1"/>
          </p:cNvPicPr>
          <p:nvPr/>
        </p:nvPicPr>
        <p:blipFill>
          <a:blip r:embed="rId3"/>
          <a:stretch>
            <a:fillRect/>
          </a:stretch>
        </p:blipFill>
        <p:spPr>
          <a:xfrm>
            <a:off x="753135" y="306614"/>
            <a:ext cx="4460133" cy="5771937"/>
          </a:xfrm>
          <a:prstGeom prst="rect">
            <a:avLst/>
          </a:prstGeom>
        </p:spPr>
      </p:pic>
    </p:spTree>
    <p:extLst>
      <p:ext uri="{BB962C8B-B14F-4D97-AF65-F5344CB8AC3E}">
        <p14:creationId xmlns:p14="http://schemas.microsoft.com/office/powerpoint/2010/main" val="1167410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9945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12-1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34</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518220A6-ACD3-4971-A3B0-F005C60FFDFC}"/>
              </a:ext>
            </a:extLst>
          </p:cNvPr>
          <p:cNvPicPr>
            <a:picLocks noChangeAspect="1"/>
          </p:cNvPicPr>
          <p:nvPr/>
        </p:nvPicPr>
        <p:blipFill>
          <a:blip r:embed="rId3"/>
          <a:stretch>
            <a:fillRect/>
          </a:stretch>
        </p:blipFill>
        <p:spPr>
          <a:xfrm>
            <a:off x="754084" y="331179"/>
            <a:ext cx="4340432" cy="5617029"/>
          </a:xfrm>
          <a:prstGeom prst="rect">
            <a:avLst/>
          </a:prstGeom>
        </p:spPr>
      </p:pic>
    </p:spTree>
    <p:extLst>
      <p:ext uri="{BB962C8B-B14F-4D97-AF65-F5344CB8AC3E}">
        <p14:creationId xmlns:p14="http://schemas.microsoft.com/office/powerpoint/2010/main" val="3068506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9945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1-2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35</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D6A425F1-97B3-4C55-A769-1CBE3388C0F6}"/>
              </a:ext>
            </a:extLst>
          </p:cNvPr>
          <p:cNvPicPr>
            <a:picLocks noChangeAspect="1"/>
          </p:cNvPicPr>
          <p:nvPr/>
        </p:nvPicPr>
        <p:blipFill>
          <a:blip r:embed="rId3"/>
          <a:stretch>
            <a:fillRect/>
          </a:stretch>
        </p:blipFill>
        <p:spPr>
          <a:xfrm>
            <a:off x="791195" y="355361"/>
            <a:ext cx="4389414" cy="5680418"/>
          </a:xfrm>
          <a:prstGeom prst="rect">
            <a:avLst/>
          </a:prstGeom>
        </p:spPr>
      </p:pic>
    </p:spTree>
    <p:extLst>
      <p:ext uri="{BB962C8B-B14F-4D97-AF65-F5344CB8AC3E}">
        <p14:creationId xmlns:p14="http://schemas.microsoft.com/office/powerpoint/2010/main" val="139021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9945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2-3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36</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8" name="Picture 7">
            <a:extLst>
              <a:ext uri="{FF2B5EF4-FFF2-40B4-BE49-F238E27FC236}">
                <a16:creationId xmlns:a16="http://schemas.microsoft.com/office/drawing/2014/main" id="{1C7A095E-32A6-49FA-8290-2F7ACC47EE14}"/>
              </a:ext>
            </a:extLst>
          </p:cNvPr>
          <p:cNvPicPr>
            <a:picLocks noChangeAspect="1"/>
          </p:cNvPicPr>
          <p:nvPr/>
        </p:nvPicPr>
        <p:blipFill>
          <a:blip r:embed="rId3"/>
          <a:stretch>
            <a:fillRect/>
          </a:stretch>
        </p:blipFill>
        <p:spPr>
          <a:xfrm>
            <a:off x="845645" y="403761"/>
            <a:ext cx="4310585" cy="5578404"/>
          </a:xfrm>
          <a:prstGeom prst="rect">
            <a:avLst/>
          </a:prstGeom>
        </p:spPr>
      </p:pic>
    </p:spTree>
    <p:extLst>
      <p:ext uri="{BB962C8B-B14F-4D97-AF65-F5344CB8AC3E}">
        <p14:creationId xmlns:p14="http://schemas.microsoft.com/office/powerpoint/2010/main" val="1785503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9945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3-4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37</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8" name="Picture 7">
            <a:extLst>
              <a:ext uri="{FF2B5EF4-FFF2-40B4-BE49-F238E27FC236}">
                <a16:creationId xmlns:a16="http://schemas.microsoft.com/office/drawing/2014/main" id="{388CEABA-4696-41F9-8DAD-A3A8FAAE3656}"/>
              </a:ext>
            </a:extLst>
          </p:cNvPr>
          <p:cNvPicPr>
            <a:picLocks noChangeAspect="1"/>
          </p:cNvPicPr>
          <p:nvPr/>
        </p:nvPicPr>
        <p:blipFill>
          <a:blip r:embed="rId3"/>
          <a:stretch>
            <a:fillRect/>
          </a:stretch>
        </p:blipFill>
        <p:spPr>
          <a:xfrm>
            <a:off x="767444" y="344385"/>
            <a:ext cx="4413842" cy="5712031"/>
          </a:xfrm>
          <a:prstGeom prst="rect">
            <a:avLst/>
          </a:prstGeom>
        </p:spPr>
      </p:pic>
    </p:spTree>
    <p:extLst>
      <p:ext uri="{BB962C8B-B14F-4D97-AF65-F5344CB8AC3E}">
        <p14:creationId xmlns:p14="http://schemas.microsoft.com/office/powerpoint/2010/main" val="1257966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100646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4-5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38</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599703" y="1628461"/>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F877D0B5-39E6-405A-B851-8EC6EEEBC85F}"/>
              </a:ext>
            </a:extLst>
          </p:cNvPr>
          <p:cNvPicPr>
            <a:picLocks noChangeAspect="1"/>
          </p:cNvPicPr>
          <p:nvPr/>
        </p:nvPicPr>
        <p:blipFill>
          <a:blip r:embed="rId3"/>
          <a:stretch>
            <a:fillRect/>
          </a:stretch>
        </p:blipFill>
        <p:spPr>
          <a:xfrm>
            <a:off x="700645" y="475013"/>
            <a:ext cx="4332742" cy="5607077"/>
          </a:xfrm>
          <a:prstGeom prst="rect">
            <a:avLst/>
          </a:prstGeom>
        </p:spPr>
      </p:pic>
    </p:spTree>
    <p:extLst>
      <p:ext uri="{BB962C8B-B14F-4D97-AF65-F5344CB8AC3E}">
        <p14:creationId xmlns:p14="http://schemas.microsoft.com/office/powerpoint/2010/main" val="3086195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100646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5-6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39</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457199" y="1620142"/>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8" name="Picture 7">
            <a:extLst>
              <a:ext uri="{FF2B5EF4-FFF2-40B4-BE49-F238E27FC236}">
                <a16:creationId xmlns:a16="http://schemas.microsoft.com/office/drawing/2014/main" id="{72251A6D-4E62-412A-ADB3-F267E717BB07}"/>
              </a:ext>
            </a:extLst>
          </p:cNvPr>
          <p:cNvPicPr>
            <a:picLocks noChangeAspect="1"/>
          </p:cNvPicPr>
          <p:nvPr/>
        </p:nvPicPr>
        <p:blipFill>
          <a:blip r:embed="rId3"/>
          <a:stretch>
            <a:fillRect/>
          </a:stretch>
        </p:blipFill>
        <p:spPr>
          <a:xfrm>
            <a:off x="743695" y="427512"/>
            <a:ext cx="4374820" cy="5661531"/>
          </a:xfrm>
          <a:prstGeom prst="rect">
            <a:avLst/>
          </a:prstGeom>
        </p:spPr>
      </p:pic>
    </p:spTree>
    <p:extLst>
      <p:ext uri="{BB962C8B-B14F-4D97-AF65-F5344CB8AC3E}">
        <p14:creationId xmlns:p14="http://schemas.microsoft.com/office/powerpoint/2010/main" val="345821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10700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Parking Management </a:t>
            </a:r>
          </a:p>
          <a:p>
            <a:pPr algn="ctr" eaLnBrk="1" hangingPunct="1">
              <a:defRPr/>
            </a:pPr>
            <a:r>
              <a:rPr lang="en-US" sz="5500" b="1" spc="-150" dirty="0">
                <a:solidFill>
                  <a:srgbClr val="00A0AE"/>
                </a:solidFill>
                <a:latin typeface="Trebuchet MS" charset="0"/>
              </a:rPr>
              <a:t>Timeline</a:t>
            </a:r>
          </a:p>
        </p:txBody>
      </p:sp>
      <p:graphicFrame>
        <p:nvGraphicFramePr>
          <p:cNvPr id="5" name="Diagram 4">
            <a:extLst>
              <a:ext uri="{FF2B5EF4-FFF2-40B4-BE49-F238E27FC236}">
                <a16:creationId xmlns:a16="http://schemas.microsoft.com/office/drawing/2014/main" id="{DC31C15D-F251-4694-B519-172E49D596CA}"/>
              </a:ext>
            </a:extLst>
          </p:cNvPr>
          <p:cNvGraphicFramePr/>
          <p:nvPr>
            <p:extLst>
              <p:ext uri="{D42A27DB-BD31-4B8C-83A1-F6EECF244321}">
                <p14:modId xmlns:p14="http://schemas.microsoft.com/office/powerpoint/2010/main" val="568716451"/>
              </p:ext>
            </p:extLst>
          </p:nvPr>
        </p:nvGraphicFramePr>
        <p:xfrm>
          <a:off x="651203" y="2674856"/>
          <a:ext cx="7841594" cy="1508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5756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100646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6-7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40</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457199" y="1620142"/>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5783D600-DD25-4111-BA30-DA6B4DFDE0B6}"/>
              </a:ext>
            </a:extLst>
          </p:cNvPr>
          <p:cNvPicPr>
            <a:picLocks noChangeAspect="1"/>
          </p:cNvPicPr>
          <p:nvPr/>
        </p:nvPicPr>
        <p:blipFill>
          <a:blip r:embed="rId3"/>
          <a:stretch>
            <a:fillRect/>
          </a:stretch>
        </p:blipFill>
        <p:spPr>
          <a:xfrm>
            <a:off x="760023" y="346673"/>
            <a:ext cx="4366192" cy="5650365"/>
          </a:xfrm>
          <a:prstGeom prst="rect">
            <a:avLst/>
          </a:prstGeom>
        </p:spPr>
      </p:pic>
    </p:spTree>
    <p:extLst>
      <p:ext uri="{BB962C8B-B14F-4D97-AF65-F5344CB8AC3E}">
        <p14:creationId xmlns:p14="http://schemas.microsoft.com/office/powerpoint/2010/main" val="1579553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70628" y="100646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Occupancy</a:t>
            </a:r>
          </a:p>
          <a:p>
            <a:pPr algn="ctr" eaLnBrk="1" hangingPunct="1">
              <a:defRPr/>
            </a:pPr>
            <a:r>
              <a:rPr lang="en-US" sz="5500" b="1" spc="-150" dirty="0">
                <a:solidFill>
                  <a:srgbClr val="00A0AE"/>
                </a:solidFill>
                <a:latin typeface="Trebuchet MS" charset="0"/>
              </a:rPr>
              <a:t> 7-8 pm</a:t>
            </a:r>
          </a:p>
        </p:txBody>
      </p:sp>
      <p:sp>
        <p:nvSpPr>
          <p:cNvPr id="6"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7"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41</a:t>
            </a:fld>
            <a:endParaRPr lang="en-US" sz="1800" dirty="0">
              <a:solidFill>
                <a:srgbClr val="FFFFFF"/>
              </a:solidFill>
              <a:latin typeface="Trebuchet MS" charset="0"/>
              <a:cs typeface="Trebuchet MS" charset="0"/>
            </a:endParaRPr>
          </a:p>
        </p:txBody>
      </p:sp>
      <p:sp>
        <p:nvSpPr>
          <p:cNvPr id="16" name="TextBox 15">
            <a:extLst>
              <a:ext uri="{FF2B5EF4-FFF2-40B4-BE49-F238E27FC236}">
                <a16:creationId xmlns:a16="http://schemas.microsoft.com/office/drawing/2014/main" id="{5AA83844-9BC7-4B83-A953-55475835A721}"/>
              </a:ext>
            </a:extLst>
          </p:cNvPr>
          <p:cNvSpPr txBox="1"/>
          <p:nvPr/>
        </p:nvSpPr>
        <p:spPr>
          <a:xfrm>
            <a:off x="457199" y="1620142"/>
            <a:ext cx="7658099" cy="2123658"/>
          </a:xfrm>
          <a:prstGeom prst="rect">
            <a:avLst/>
          </a:prstGeom>
          <a:noFill/>
        </p:spPr>
        <p:txBody>
          <a:bodyPr wrap="square" rtlCol="0">
            <a:sp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01884B6C-A41C-44FA-A1B8-DD089DA22FE1}"/>
              </a:ext>
            </a:extLst>
          </p:cNvPr>
          <p:cNvPicPr>
            <a:picLocks noChangeAspect="1"/>
          </p:cNvPicPr>
          <p:nvPr/>
        </p:nvPicPr>
        <p:blipFill>
          <a:blip r:embed="rId3"/>
          <a:stretch>
            <a:fillRect/>
          </a:stretch>
        </p:blipFill>
        <p:spPr>
          <a:xfrm>
            <a:off x="782290" y="332507"/>
            <a:ext cx="4419105" cy="5718841"/>
          </a:xfrm>
          <a:prstGeom prst="rect">
            <a:avLst/>
          </a:prstGeom>
        </p:spPr>
      </p:pic>
    </p:spTree>
    <p:extLst>
      <p:ext uri="{BB962C8B-B14F-4D97-AF65-F5344CB8AC3E}">
        <p14:creationId xmlns:p14="http://schemas.microsoft.com/office/powerpoint/2010/main" val="2578676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10700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Advisory committee </a:t>
            </a:r>
          </a:p>
          <a:p>
            <a:pPr algn="ctr" eaLnBrk="1" hangingPunct="1">
              <a:defRPr/>
            </a:pPr>
            <a:r>
              <a:rPr lang="en-US" sz="5500" b="1" spc="-150" dirty="0">
                <a:solidFill>
                  <a:srgbClr val="00A0AE"/>
                </a:solidFill>
                <a:latin typeface="Trebuchet MS" charset="0"/>
              </a:rPr>
              <a:t>&amp; public involvement</a:t>
            </a:r>
          </a:p>
        </p:txBody>
      </p:sp>
      <p:sp>
        <p:nvSpPr>
          <p:cNvPr id="2" name="TextBox 1">
            <a:extLst>
              <a:ext uri="{FF2B5EF4-FFF2-40B4-BE49-F238E27FC236}">
                <a16:creationId xmlns:a16="http://schemas.microsoft.com/office/drawing/2014/main" id="{3677F9CE-32B7-4A33-B63F-8094DD8CD19C}"/>
              </a:ext>
            </a:extLst>
          </p:cNvPr>
          <p:cNvSpPr txBox="1"/>
          <p:nvPr/>
        </p:nvSpPr>
        <p:spPr>
          <a:xfrm>
            <a:off x="828675" y="2639898"/>
            <a:ext cx="7486650" cy="3046988"/>
          </a:xfrm>
          <a:prstGeom prst="rect">
            <a:avLst/>
          </a:prstGeom>
          <a:noFill/>
        </p:spPr>
        <p:txBody>
          <a:bodyPr wrap="square" rtlCol="0">
            <a:spAutoFit/>
          </a:bodyPr>
          <a:lstStyle/>
          <a:p>
            <a:pPr marL="342900" indent="-342900">
              <a:buFont typeface="Arial" panose="020B0604020202020204" pitchFamily="34" charset="0"/>
              <a:buChar char="•"/>
            </a:pPr>
            <a:r>
              <a:rPr lang="en-US" dirty="0"/>
              <a:t>The SAC meets 18 times a year to deliberate on parking </a:t>
            </a:r>
          </a:p>
          <a:p>
            <a:r>
              <a:rPr lang="en-US" dirty="0"/>
              <a:t>      management</a:t>
            </a:r>
          </a:p>
          <a:p>
            <a:pPr marL="342900" indent="-342900">
              <a:buFont typeface="Arial" panose="020B0604020202020204" pitchFamily="34" charset="0"/>
              <a:buChar char="•"/>
            </a:pPr>
            <a:r>
              <a:rPr lang="en-US" dirty="0"/>
              <a:t>There are two open houses per year</a:t>
            </a:r>
          </a:p>
          <a:p>
            <a:pPr marL="342900" indent="-342900">
              <a:buFont typeface="Arial" panose="020B0604020202020204" pitchFamily="34" charset="0"/>
              <a:buChar char="•"/>
            </a:pPr>
            <a:r>
              <a:rPr lang="en-US" dirty="0"/>
              <a:t>Residents are surveyed twice a year</a:t>
            </a:r>
          </a:p>
          <a:p>
            <a:pPr marL="342900" indent="-342900">
              <a:buFont typeface="Arial" panose="020B0604020202020204" pitchFamily="34" charset="0"/>
              <a:buChar char="•"/>
            </a:pPr>
            <a:r>
              <a:rPr lang="en-US" dirty="0"/>
              <a:t>Visitors and employees are surveyed once a year or more as needed</a:t>
            </a:r>
          </a:p>
          <a:p>
            <a:pPr marL="342900" indent="-342900">
              <a:buFont typeface="Arial" panose="020B0604020202020204" pitchFamily="34" charset="0"/>
              <a:buChar char="•"/>
            </a:pPr>
            <a:r>
              <a:rPr lang="en-US" dirty="0"/>
              <a:t>Door to door outreach is conducted regularly</a:t>
            </a:r>
          </a:p>
          <a:p>
            <a:endParaRPr lang="en-US" dirty="0"/>
          </a:p>
        </p:txBody>
      </p:sp>
    </p:spTree>
    <p:extLst>
      <p:ext uri="{BB962C8B-B14F-4D97-AF65-F5344CB8AC3E}">
        <p14:creationId xmlns:p14="http://schemas.microsoft.com/office/powerpoint/2010/main" val="206963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1070089"/>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Data driven </a:t>
            </a:r>
          </a:p>
          <a:p>
            <a:pPr algn="ctr" eaLnBrk="1" hangingPunct="1">
              <a:defRPr/>
            </a:pPr>
            <a:r>
              <a:rPr lang="en-US" sz="5500" b="1" spc="-150" dirty="0">
                <a:solidFill>
                  <a:srgbClr val="00A0AE"/>
                </a:solidFill>
                <a:latin typeface="Trebuchet MS" charset="0"/>
              </a:rPr>
              <a:t>decision-making</a:t>
            </a:r>
          </a:p>
        </p:txBody>
      </p:sp>
      <p:pic>
        <p:nvPicPr>
          <p:cNvPr id="6" name="Picture 5">
            <a:extLst>
              <a:ext uri="{FF2B5EF4-FFF2-40B4-BE49-F238E27FC236}">
                <a16:creationId xmlns:a16="http://schemas.microsoft.com/office/drawing/2014/main" id="{06DA81A0-5251-4919-ACD7-BD7C32B0A689}"/>
              </a:ext>
            </a:extLst>
          </p:cNvPr>
          <p:cNvPicPr/>
          <p:nvPr/>
        </p:nvPicPr>
        <p:blipFill rotWithShape="1">
          <a:blip r:embed="rId3" cstate="print">
            <a:extLst>
              <a:ext uri="{28A0092B-C50C-407E-A947-70E740481C1C}">
                <a14:useLocalDpi xmlns:a14="http://schemas.microsoft.com/office/drawing/2010/main" val="0"/>
              </a:ext>
            </a:extLst>
          </a:blip>
          <a:srcRect l="9295" t="36461" r="65806" b="5430"/>
          <a:stretch/>
        </p:blipFill>
        <p:spPr bwMode="auto">
          <a:xfrm>
            <a:off x="4293294" y="2699752"/>
            <a:ext cx="4257643" cy="2794717"/>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7" name="Picture 6">
            <a:extLst>
              <a:ext uri="{FF2B5EF4-FFF2-40B4-BE49-F238E27FC236}">
                <a16:creationId xmlns:a16="http://schemas.microsoft.com/office/drawing/2014/main" id="{701ED2C2-ACC9-4982-A901-599A21685E8F}"/>
              </a:ext>
            </a:extLst>
          </p:cNvPr>
          <p:cNvPicPr/>
          <p:nvPr/>
        </p:nvPicPr>
        <p:blipFill rotWithShape="1">
          <a:blip r:embed="rId4"/>
          <a:srcRect l="25006" t="16117" r="59502" b="5252"/>
          <a:stretch/>
        </p:blipFill>
        <p:spPr bwMode="auto">
          <a:xfrm>
            <a:off x="1324839" y="2210688"/>
            <a:ext cx="2505252" cy="3577223"/>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1031188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New Tools in NW </a:t>
            </a:r>
          </a:p>
        </p:txBody>
      </p:sp>
      <p:pic>
        <p:nvPicPr>
          <p:cNvPr id="4" name="Picture 3">
            <a:extLst>
              <a:ext uri="{FF2B5EF4-FFF2-40B4-BE49-F238E27FC236}">
                <a16:creationId xmlns:a16="http://schemas.microsoft.com/office/drawing/2014/main" id="{E403E6DA-5970-4689-986A-C394BABD46F0}"/>
              </a:ext>
            </a:extLst>
          </p:cNvPr>
          <p:cNvPicPr>
            <a:picLocks noChangeAspect="1"/>
          </p:cNvPicPr>
          <p:nvPr/>
        </p:nvPicPr>
        <p:blipFill>
          <a:blip r:embed="rId3"/>
          <a:stretch>
            <a:fillRect/>
          </a:stretch>
        </p:blipFill>
        <p:spPr>
          <a:xfrm>
            <a:off x="916625" y="2072747"/>
            <a:ext cx="3655375" cy="2371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1BA8BEE6-A7E5-4254-8486-B597AFC53D45}"/>
              </a:ext>
            </a:extLst>
          </p:cNvPr>
          <p:cNvPicPr>
            <a:picLocks noChangeAspect="1"/>
          </p:cNvPicPr>
          <p:nvPr/>
        </p:nvPicPr>
        <p:blipFill rotWithShape="1">
          <a:blip r:embed="rId4"/>
          <a:srcRect l="77802" t="26459" r="8571" b="14152"/>
          <a:stretch/>
        </p:blipFill>
        <p:spPr>
          <a:xfrm>
            <a:off x="4983984" y="1412199"/>
            <a:ext cx="3290574" cy="4033601"/>
          </a:xfrm>
          <a:prstGeom prst="rect">
            <a:avLst/>
          </a:prstGeom>
        </p:spPr>
      </p:pic>
      <p:sp>
        <p:nvSpPr>
          <p:cNvPr id="2" name="TextBox 1">
            <a:extLst>
              <a:ext uri="{FF2B5EF4-FFF2-40B4-BE49-F238E27FC236}">
                <a16:creationId xmlns:a16="http://schemas.microsoft.com/office/drawing/2014/main" id="{83912A51-DAAB-4F91-B18E-B864BC314C34}"/>
              </a:ext>
            </a:extLst>
          </p:cNvPr>
          <p:cNvSpPr txBox="1"/>
          <p:nvPr/>
        </p:nvSpPr>
        <p:spPr>
          <a:xfrm>
            <a:off x="736270" y="6179940"/>
            <a:ext cx="7813964" cy="276999"/>
          </a:xfrm>
          <a:prstGeom prst="rect">
            <a:avLst/>
          </a:prstGeom>
          <a:noFill/>
        </p:spPr>
        <p:txBody>
          <a:bodyPr wrap="square" rtlCol="0">
            <a:spAutoFit/>
          </a:bodyPr>
          <a:lstStyle/>
          <a:p>
            <a:r>
              <a:rPr lang="en-US" sz="1200" i="1" dirty="0"/>
              <a:t>Image courtesy of: Portlanders for Parking Reform</a:t>
            </a:r>
          </a:p>
        </p:txBody>
      </p:sp>
    </p:spTree>
    <p:extLst>
      <p:ext uri="{BB962C8B-B14F-4D97-AF65-F5344CB8AC3E}">
        <p14:creationId xmlns:p14="http://schemas.microsoft.com/office/powerpoint/2010/main" val="3451799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Year 1 Pilot Changes</a:t>
            </a:r>
          </a:p>
        </p:txBody>
      </p:sp>
      <p:grpSp>
        <p:nvGrpSpPr>
          <p:cNvPr id="7" name="Group 6">
            <a:extLst>
              <a:ext uri="{FF2B5EF4-FFF2-40B4-BE49-F238E27FC236}">
                <a16:creationId xmlns:a16="http://schemas.microsoft.com/office/drawing/2014/main" id="{FA3B5E54-ED20-46B1-8FCE-73D17464CC92}"/>
              </a:ext>
            </a:extLst>
          </p:cNvPr>
          <p:cNvGrpSpPr/>
          <p:nvPr/>
        </p:nvGrpSpPr>
        <p:grpSpPr>
          <a:xfrm>
            <a:off x="898289" y="1514281"/>
            <a:ext cx="2766695" cy="4166870"/>
            <a:chOff x="0" y="0"/>
            <a:chExt cx="2766695" cy="4166870"/>
          </a:xfrm>
        </p:grpSpPr>
        <p:grpSp>
          <p:nvGrpSpPr>
            <p:cNvPr id="8" name="Group 7">
              <a:extLst>
                <a:ext uri="{FF2B5EF4-FFF2-40B4-BE49-F238E27FC236}">
                  <a16:creationId xmlns:a16="http://schemas.microsoft.com/office/drawing/2014/main" id="{BC54E156-083B-4F1C-95FC-E8DD5E1B67D6}"/>
                </a:ext>
              </a:extLst>
            </p:cNvPr>
            <p:cNvGrpSpPr>
              <a:grpSpLocks/>
            </p:cNvGrpSpPr>
            <p:nvPr/>
          </p:nvGrpSpPr>
          <p:grpSpPr bwMode="auto">
            <a:xfrm>
              <a:off x="0" y="0"/>
              <a:ext cx="2766695" cy="4166870"/>
              <a:chOff x="21214" y="-136"/>
              <a:chExt cx="3485" cy="5249"/>
            </a:xfrm>
          </p:grpSpPr>
          <p:sp>
            <p:nvSpPr>
              <p:cNvPr id="10" name="Rectangle 9">
                <a:extLst>
                  <a:ext uri="{FF2B5EF4-FFF2-40B4-BE49-F238E27FC236}">
                    <a16:creationId xmlns:a16="http://schemas.microsoft.com/office/drawing/2014/main" id="{5A8BA4AD-DE53-4D76-85ED-5ACCD22E8DD2}"/>
                  </a:ext>
                </a:extLst>
              </p:cNvPr>
              <p:cNvSpPr>
                <a:spLocks noChangeArrowheads="1"/>
              </p:cNvSpPr>
              <p:nvPr/>
            </p:nvSpPr>
            <p:spPr bwMode="auto">
              <a:xfrm>
                <a:off x="21214" y="-136"/>
                <a:ext cx="3485" cy="5249"/>
              </a:xfrm>
              <a:prstGeom prst="rect">
                <a:avLst/>
              </a:prstGeom>
              <a:solidFill>
                <a:srgbClr val="231F20">
                  <a:alpha val="29999"/>
                </a:srgbClr>
              </a:solid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AutoShape 305">
                <a:extLst>
                  <a:ext uri="{FF2B5EF4-FFF2-40B4-BE49-F238E27FC236}">
                    <a16:creationId xmlns:a16="http://schemas.microsoft.com/office/drawing/2014/main" id="{31EA1204-F4DA-4B4E-BF44-66415D986C26}"/>
                  </a:ext>
                </a:extLst>
              </p:cNvPr>
              <p:cNvSpPr>
                <a:spLocks/>
              </p:cNvSpPr>
              <p:nvPr/>
            </p:nvSpPr>
            <p:spPr bwMode="auto">
              <a:xfrm>
                <a:off x="21306" y="-45"/>
                <a:ext cx="3230" cy="4994"/>
              </a:xfrm>
              <a:custGeom>
                <a:avLst/>
                <a:gdLst>
                  <a:gd name="T0" fmla="+- 0 21812 21306"/>
                  <a:gd name="T1" fmla="*/ T0 w 3230"/>
                  <a:gd name="T2" fmla="+- 0 -40 -45"/>
                  <a:gd name="T3" fmla="*/ -40 h 4994"/>
                  <a:gd name="T4" fmla="+- 0 21695 21306"/>
                  <a:gd name="T5" fmla="*/ T4 w 3230"/>
                  <a:gd name="T6" fmla="+- 0 17 -45"/>
                  <a:gd name="T7" fmla="*/ 17 h 4994"/>
                  <a:gd name="T8" fmla="+- 0 21622 21306"/>
                  <a:gd name="T9" fmla="*/ T8 w 3230"/>
                  <a:gd name="T10" fmla="+- 0 125 -45"/>
                  <a:gd name="T11" fmla="*/ 125 h 4994"/>
                  <a:gd name="T12" fmla="+- 0 21306 21306"/>
                  <a:gd name="T13" fmla="*/ T12 w 3230"/>
                  <a:gd name="T14" fmla="+- 0 4507 -45"/>
                  <a:gd name="T15" fmla="*/ 4507 h 4994"/>
                  <a:gd name="T16" fmla="+- 0 21332 21306"/>
                  <a:gd name="T17" fmla="*/ T16 w 3230"/>
                  <a:gd name="T18" fmla="+- 0 4638 -45"/>
                  <a:gd name="T19" fmla="*/ 4638 h 4994"/>
                  <a:gd name="T20" fmla="+- 0 21417 21306"/>
                  <a:gd name="T21" fmla="*/ T20 w 3230"/>
                  <a:gd name="T22" fmla="+- 0 4736 -45"/>
                  <a:gd name="T23" fmla="*/ 4736 h 4994"/>
                  <a:gd name="T24" fmla="+- 0 21543 21306"/>
                  <a:gd name="T25" fmla="*/ T24 w 3230"/>
                  <a:gd name="T26" fmla="+- 0 4780 -45"/>
                  <a:gd name="T27" fmla="*/ 4780 h 4994"/>
                  <a:gd name="T28" fmla="+- 0 24030 21306"/>
                  <a:gd name="T29" fmla="*/ T28 w 3230"/>
                  <a:gd name="T30" fmla="+- 0 4944 -45"/>
                  <a:gd name="T31" fmla="*/ 4944 h 4994"/>
                  <a:gd name="T32" fmla="+- 0 24147 21306"/>
                  <a:gd name="T33" fmla="*/ T32 w 3230"/>
                  <a:gd name="T34" fmla="+- 0 4887 -45"/>
                  <a:gd name="T35" fmla="*/ 4887 h 4994"/>
                  <a:gd name="T36" fmla="+- 0 24220 21306"/>
                  <a:gd name="T37" fmla="*/ T36 w 3230"/>
                  <a:gd name="T38" fmla="+- 0 4779 -45"/>
                  <a:gd name="T39" fmla="*/ 4779 h 4994"/>
                  <a:gd name="T40" fmla="+- 0 24460 21306"/>
                  <a:gd name="T41" fmla="*/ T40 w 3230"/>
                  <a:gd name="T42" fmla="+- 0 1475 -45"/>
                  <a:gd name="T43" fmla="*/ 1475 h 4994"/>
                  <a:gd name="T44" fmla="+- 0 24434 21306"/>
                  <a:gd name="T45" fmla="*/ T44 w 3230"/>
                  <a:gd name="T46" fmla="+- 0 1342 -45"/>
                  <a:gd name="T47" fmla="*/ 1342 h 4994"/>
                  <a:gd name="T48" fmla="+- 0 24348 21306"/>
                  <a:gd name="T49" fmla="*/ T48 w 3230"/>
                  <a:gd name="T50" fmla="+- 0 1242 -45"/>
                  <a:gd name="T51" fmla="*/ 1242 h 4994"/>
                  <a:gd name="T52" fmla="+- 0 24220 21306"/>
                  <a:gd name="T53" fmla="*/ T52 w 3230"/>
                  <a:gd name="T54" fmla="+- 0 1198 -45"/>
                  <a:gd name="T55" fmla="*/ 1198 h 4994"/>
                  <a:gd name="T56" fmla="+- 0 23001 21306"/>
                  <a:gd name="T57" fmla="*/ T56 w 3230"/>
                  <a:gd name="T58" fmla="+- 0 1106 -45"/>
                  <a:gd name="T59" fmla="*/ 1106 h 4994"/>
                  <a:gd name="T60" fmla="+- 0 22879 21306"/>
                  <a:gd name="T61" fmla="*/ T60 w 3230"/>
                  <a:gd name="T62" fmla="+- 0 1049 -45"/>
                  <a:gd name="T63" fmla="*/ 1049 h 4994"/>
                  <a:gd name="T64" fmla="+- 0 22786 21306"/>
                  <a:gd name="T65" fmla="*/ T64 w 3230"/>
                  <a:gd name="T66" fmla="+- 0 955 -45"/>
                  <a:gd name="T67" fmla="*/ 955 h 4994"/>
                  <a:gd name="T68" fmla="+- 0 22731 21306"/>
                  <a:gd name="T69" fmla="*/ T68 w 3230"/>
                  <a:gd name="T70" fmla="+- 0 833 -45"/>
                  <a:gd name="T71" fmla="*/ 833 h 4994"/>
                  <a:gd name="T72" fmla="+- 0 22722 21306"/>
                  <a:gd name="T73" fmla="*/ T72 w 3230"/>
                  <a:gd name="T74" fmla="+- 0 695 -45"/>
                  <a:gd name="T75" fmla="*/ 695 h 4994"/>
                  <a:gd name="T76" fmla="+- 0 22767 21306"/>
                  <a:gd name="T77" fmla="*/ T76 w 3230"/>
                  <a:gd name="T78" fmla="+- 0 561 -45"/>
                  <a:gd name="T79" fmla="*/ 561 h 4994"/>
                  <a:gd name="T80" fmla="+- 0 22859 21306"/>
                  <a:gd name="T81" fmla="*/ T80 w 3230"/>
                  <a:gd name="T82" fmla="+- 0 454 -45"/>
                  <a:gd name="T83" fmla="*/ 454 h 4994"/>
                  <a:gd name="T84" fmla="+- 0 22981 21306"/>
                  <a:gd name="T85" fmla="*/ T84 w 3230"/>
                  <a:gd name="T86" fmla="+- 0 384 -45"/>
                  <a:gd name="T87" fmla="*/ 384 h 4994"/>
                  <a:gd name="T88" fmla="+- 0 23120 21306"/>
                  <a:gd name="T89" fmla="*/ T88 w 3230"/>
                  <a:gd name="T90" fmla="+- 0 364 -45"/>
                  <a:gd name="T91" fmla="*/ 364 h 4994"/>
                  <a:gd name="T92" fmla="+- 0 24531 21306"/>
                  <a:gd name="T93" fmla="*/ T92 w 3230"/>
                  <a:gd name="T94" fmla="+- 0 329 -45"/>
                  <a:gd name="T95" fmla="*/ 329 h 4994"/>
                  <a:gd name="T96" fmla="+- 0 24473 21306"/>
                  <a:gd name="T97" fmla="*/ T96 w 3230"/>
                  <a:gd name="T98" fmla="+- 0 212 -45"/>
                  <a:gd name="T99" fmla="*/ 212 h 4994"/>
                  <a:gd name="T100" fmla="+- 0 24366 21306"/>
                  <a:gd name="T101" fmla="*/ T100 w 3230"/>
                  <a:gd name="T102" fmla="+- 0 138 -45"/>
                  <a:gd name="T103" fmla="*/ 138 h 4994"/>
                  <a:gd name="T104" fmla="+- 0 21880 21306"/>
                  <a:gd name="T105" fmla="*/ T104 w 3230"/>
                  <a:gd name="T106" fmla="+- 0 -45 -45"/>
                  <a:gd name="T107" fmla="*/ -45 h 4994"/>
                  <a:gd name="T108" fmla="+- 0 23120 21306"/>
                  <a:gd name="T109" fmla="*/ T108 w 3230"/>
                  <a:gd name="T110" fmla="+- 0 364 -45"/>
                  <a:gd name="T111" fmla="*/ 364 h 4994"/>
                  <a:gd name="T112" fmla="+- 0 23260 21306"/>
                  <a:gd name="T113" fmla="*/ T112 w 3230"/>
                  <a:gd name="T114" fmla="+- 0 401 -45"/>
                  <a:gd name="T115" fmla="*/ 401 h 4994"/>
                  <a:gd name="T116" fmla="+- 0 23372 21306"/>
                  <a:gd name="T117" fmla="*/ T116 w 3230"/>
                  <a:gd name="T118" fmla="+- 0 483 -45"/>
                  <a:gd name="T119" fmla="*/ 483 h 4994"/>
                  <a:gd name="T120" fmla="+- 0 23447 21306"/>
                  <a:gd name="T121" fmla="*/ T120 w 3230"/>
                  <a:gd name="T122" fmla="+- 0 600 -45"/>
                  <a:gd name="T123" fmla="*/ 600 h 4994"/>
                  <a:gd name="T124" fmla="+- 0 23483 21306"/>
                  <a:gd name="T125" fmla="*/ T124 w 3230"/>
                  <a:gd name="T126" fmla="+- 0 709 -45"/>
                  <a:gd name="T127" fmla="*/ 709 h 4994"/>
                  <a:gd name="T128" fmla="+- 0 23545 21306"/>
                  <a:gd name="T129" fmla="*/ T128 w 3230"/>
                  <a:gd name="T130" fmla="+- 0 765 -45"/>
                  <a:gd name="T131" fmla="*/ 765 h 4994"/>
                  <a:gd name="T132" fmla="+- 0 24246 21306"/>
                  <a:gd name="T133" fmla="*/ T132 w 3230"/>
                  <a:gd name="T134" fmla="+- 0 821 -45"/>
                  <a:gd name="T135" fmla="*/ 821 h 4994"/>
                  <a:gd name="T136" fmla="+- 0 24379 21306"/>
                  <a:gd name="T137" fmla="*/ T136 w 3230"/>
                  <a:gd name="T138" fmla="+- 0 795 -45"/>
                  <a:gd name="T139" fmla="*/ 795 h 4994"/>
                  <a:gd name="T140" fmla="+- 0 24478 21306"/>
                  <a:gd name="T141" fmla="*/ T140 w 3230"/>
                  <a:gd name="T142" fmla="+- 0 709 -45"/>
                  <a:gd name="T143" fmla="*/ 709 h 4994"/>
                  <a:gd name="T144" fmla="+- 0 24523 21306"/>
                  <a:gd name="T145" fmla="*/ T144 w 3230"/>
                  <a:gd name="T146" fmla="+- 0 581 -45"/>
                  <a:gd name="T147" fmla="*/ 581 h 4994"/>
                  <a:gd name="T148" fmla="+- 0 24533 21306"/>
                  <a:gd name="T149" fmla="*/ T148 w 3230"/>
                  <a:gd name="T150" fmla="+- 0 364 -45"/>
                  <a:gd name="T151" fmla="*/ 364 h 49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3230" h="4994">
                    <a:moveTo>
                      <a:pt x="574" y="0"/>
                    </a:moveTo>
                    <a:lnTo>
                      <a:pt x="506" y="5"/>
                    </a:lnTo>
                    <a:lnTo>
                      <a:pt x="443" y="26"/>
                    </a:lnTo>
                    <a:lnTo>
                      <a:pt x="389" y="62"/>
                    </a:lnTo>
                    <a:lnTo>
                      <a:pt x="346" y="111"/>
                    </a:lnTo>
                    <a:lnTo>
                      <a:pt x="316" y="170"/>
                    </a:lnTo>
                    <a:lnTo>
                      <a:pt x="302" y="237"/>
                    </a:lnTo>
                    <a:lnTo>
                      <a:pt x="0" y="4552"/>
                    </a:lnTo>
                    <a:lnTo>
                      <a:pt x="4" y="4621"/>
                    </a:lnTo>
                    <a:lnTo>
                      <a:pt x="26" y="4683"/>
                    </a:lnTo>
                    <a:lnTo>
                      <a:pt x="62" y="4737"/>
                    </a:lnTo>
                    <a:lnTo>
                      <a:pt x="111" y="4781"/>
                    </a:lnTo>
                    <a:lnTo>
                      <a:pt x="170" y="4811"/>
                    </a:lnTo>
                    <a:lnTo>
                      <a:pt x="237" y="4825"/>
                    </a:lnTo>
                    <a:lnTo>
                      <a:pt x="2655" y="4994"/>
                    </a:lnTo>
                    <a:lnTo>
                      <a:pt x="2724" y="4989"/>
                    </a:lnTo>
                    <a:lnTo>
                      <a:pt x="2786" y="4968"/>
                    </a:lnTo>
                    <a:lnTo>
                      <a:pt x="2841" y="4932"/>
                    </a:lnTo>
                    <a:lnTo>
                      <a:pt x="2884" y="4883"/>
                    </a:lnTo>
                    <a:lnTo>
                      <a:pt x="2914" y="4824"/>
                    </a:lnTo>
                    <a:lnTo>
                      <a:pt x="2928" y="4757"/>
                    </a:lnTo>
                    <a:lnTo>
                      <a:pt x="3154" y="1520"/>
                    </a:lnTo>
                    <a:lnTo>
                      <a:pt x="3150" y="1450"/>
                    </a:lnTo>
                    <a:lnTo>
                      <a:pt x="3128" y="1387"/>
                    </a:lnTo>
                    <a:lnTo>
                      <a:pt x="3091" y="1332"/>
                    </a:lnTo>
                    <a:lnTo>
                      <a:pt x="3042" y="1287"/>
                    </a:lnTo>
                    <a:lnTo>
                      <a:pt x="2982" y="1257"/>
                    </a:lnTo>
                    <a:lnTo>
                      <a:pt x="2914" y="1243"/>
                    </a:lnTo>
                    <a:lnTo>
                      <a:pt x="1764" y="1163"/>
                    </a:lnTo>
                    <a:lnTo>
                      <a:pt x="1695" y="1151"/>
                    </a:lnTo>
                    <a:lnTo>
                      <a:pt x="1631" y="1128"/>
                    </a:lnTo>
                    <a:lnTo>
                      <a:pt x="1573" y="1094"/>
                    </a:lnTo>
                    <a:lnTo>
                      <a:pt x="1522" y="1051"/>
                    </a:lnTo>
                    <a:lnTo>
                      <a:pt x="1480" y="1000"/>
                    </a:lnTo>
                    <a:lnTo>
                      <a:pt x="1447" y="942"/>
                    </a:lnTo>
                    <a:lnTo>
                      <a:pt x="1425" y="878"/>
                    </a:lnTo>
                    <a:lnTo>
                      <a:pt x="1414" y="811"/>
                    </a:lnTo>
                    <a:lnTo>
                      <a:pt x="1416" y="740"/>
                    </a:lnTo>
                    <a:lnTo>
                      <a:pt x="1432" y="671"/>
                    </a:lnTo>
                    <a:lnTo>
                      <a:pt x="1461" y="606"/>
                    </a:lnTo>
                    <a:lnTo>
                      <a:pt x="1502" y="549"/>
                    </a:lnTo>
                    <a:lnTo>
                      <a:pt x="1553" y="499"/>
                    </a:lnTo>
                    <a:lnTo>
                      <a:pt x="1611" y="459"/>
                    </a:lnTo>
                    <a:lnTo>
                      <a:pt x="1675" y="429"/>
                    </a:lnTo>
                    <a:lnTo>
                      <a:pt x="1744" y="412"/>
                    </a:lnTo>
                    <a:lnTo>
                      <a:pt x="1814" y="409"/>
                    </a:lnTo>
                    <a:lnTo>
                      <a:pt x="3227" y="409"/>
                    </a:lnTo>
                    <a:lnTo>
                      <a:pt x="3225" y="374"/>
                    </a:lnTo>
                    <a:lnTo>
                      <a:pt x="3204" y="311"/>
                    </a:lnTo>
                    <a:lnTo>
                      <a:pt x="3167" y="257"/>
                    </a:lnTo>
                    <a:lnTo>
                      <a:pt x="3119" y="213"/>
                    </a:lnTo>
                    <a:lnTo>
                      <a:pt x="3060" y="183"/>
                    </a:lnTo>
                    <a:lnTo>
                      <a:pt x="2993" y="170"/>
                    </a:lnTo>
                    <a:lnTo>
                      <a:pt x="574" y="0"/>
                    </a:lnTo>
                    <a:close/>
                    <a:moveTo>
                      <a:pt x="3227" y="409"/>
                    </a:moveTo>
                    <a:lnTo>
                      <a:pt x="1814" y="409"/>
                    </a:lnTo>
                    <a:lnTo>
                      <a:pt x="1887" y="421"/>
                    </a:lnTo>
                    <a:lnTo>
                      <a:pt x="1954" y="446"/>
                    </a:lnTo>
                    <a:lnTo>
                      <a:pt x="2014" y="482"/>
                    </a:lnTo>
                    <a:lnTo>
                      <a:pt x="2066" y="528"/>
                    </a:lnTo>
                    <a:lnTo>
                      <a:pt x="2109" y="583"/>
                    </a:lnTo>
                    <a:lnTo>
                      <a:pt x="2141" y="645"/>
                    </a:lnTo>
                    <a:lnTo>
                      <a:pt x="2161" y="713"/>
                    </a:lnTo>
                    <a:lnTo>
                      <a:pt x="2177" y="754"/>
                    </a:lnTo>
                    <a:lnTo>
                      <a:pt x="2203" y="787"/>
                    </a:lnTo>
                    <a:lnTo>
                      <a:pt x="2239" y="810"/>
                    </a:lnTo>
                    <a:lnTo>
                      <a:pt x="2282" y="820"/>
                    </a:lnTo>
                    <a:lnTo>
                      <a:pt x="2940" y="866"/>
                    </a:lnTo>
                    <a:lnTo>
                      <a:pt x="3009" y="862"/>
                    </a:lnTo>
                    <a:lnTo>
                      <a:pt x="3073" y="840"/>
                    </a:lnTo>
                    <a:lnTo>
                      <a:pt x="3128" y="804"/>
                    </a:lnTo>
                    <a:lnTo>
                      <a:pt x="3172" y="754"/>
                    </a:lnTo>
                    <a:lnTo>
                      <a:pt x="3203" y="694"/>
                    </a:lnTo>
                    <a:lnTo>
                      <a:pt x="3217" y="626"/>
                    </a:lnTo>
                    <a:lnTo>
                      <a:pt x="3229" y="442"/>
                    </a:lnTo>
                    <a:lnTo>
                      <a:pt x="3227" y="409"/>
                    </a:lnTo>
                    <a:close/>
                  </a:path>
                </a:pathLst>
              </a:custGeom>
              <a:solidFill>
                <a:srgbClr val="FEF3F3"/>
              </a:solid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304">
                <a:extLst>
                  <a:ext uri="{FF2B5EF4-FFF2-40B4-BE49-F238E27FC236}">
                    <a16:creationId xmlns:a16="http://schemas.microsoft.com/office/drawing/2014/main" id="{1615607D-9E98-4177-ABEF-CD8785912785}"/>
                  </a:ext>
                </a:extLst>
              </p:cNvPr>
              <p:cNvSpPr>
                <a:spLocks/>
              </p:cNvSpPr>
              <p:nvPr/>
            </p:nvSpPr>
            <p:spPr bwMode="auto">
              <a:xfrm>
                <a:off x="21306" y="-45"/>
                <a:ext cx="3230" cy="4994"/>
              </a:xfrm>
              <a:custGeom>
                <a:avLst/>
                <a:gdLst>
                  <a:gd name="T0" fmla="+- 0 23001 21306"/>
                  <a:gd name="T1" fmla="*/ T0 w 3230"/>
                  <a:gd name="T2" fmla="+- 0 1106 -45"/>
                  <a:gd name="T3" fmla="*/ 1106 h 4994"/>
                  <a:gd name="T4" fmla="+- 0 22879 21306"/>
                  <a:gd name="T5" fmla="*/ T4 w 3230"/>
                  <a:gd name="T6" fmla="+- 0 1049 -45"/>
                  <a:gd name="T7" fmla="*/ 1049 h 4994"/>
                  <a:gd name="T8" fmla="+- 0 22786 21306"/>
                  <a:gd name="T9" fmla="*/ T8 w 3230"/>
                  <a:gd name="T10" fmla="+- 0 955 -45"/>
                  <a:gd name="T11" fmla="*/ 955 h 4994"/>
                  <a:gd name="T12" fmla="+- 0 22731 21306"/>
                  <a:gd name="T13" fmla="*/ T12 w 3230"/>
                  <a:gd name="T14" fmla="+- 0 833 -45"/>
                  <a:gd name="T15" fmla="*/ 833 h 4994"/>
                  <a:gd name="T16" fmla="+- 0 22722 21306"/>
                  <a:gd name="T17" fmla="*/ T16 w 3230"/>
                  <a:gd name="T18" fmla="+- 0 695 -45"/>
                  <a:gd name="T19" fmla="*/ 695 h 4994"/>
                  <a:gd name="T20" fmla="+- 0 22767 21306"/>
                  <a:gd name="T21" fmla="*/ T20 w 3230"/>
                  <a:gd name="T22" fmla="+- 0 561 -45"/>
                  <a:gd name="T23" fmla="*/ 561 h 4994"/>
                  <a:gd name="T24" fmla="+- 0 22859 21306"/>
                  <a:gd name="T25" fmla="*/ T24 w 3230"/>
                  <a:gd name="T26" fmla="+- 0 454 -45"/>
                  <a:gd name="T27" fmla="*/ 454 h 4994"/>
                  <a:gd name="T28" fmla="+- 0 22981 21306"/>
                  <a:gd name="T29" fmla="*/ T28 w 3230"/>
                  <a:gd name="T30" fmla="+- 0 384 -45"/>
                  <a:gd name="T31" fmla="*/ 384 h 4994"/>
                  <a:gd name="T32" fmla="+- 0 23120 21306"/>
                  <a:gd name="T33" fmla="*/ T32 w 3230"/>
                  <a:gd name="T34" fmla="+- 0 364 -45"/>
                  <a:gd name="T35" fmla="*/ 364 h 4994"/>
                  <a:gd name="T36" fmla="+- 0 23260 21306"/>
                  <a:gd name="T37" fmla="*/ T36 w 3230"/>
                  <a:gd name="T38" fmla="+- 0 401 -45"/>
                  <a:gd name="T39" fmla="*/ 401 h 4994"/>
                  <a:gd name="T40" fmla="+- 0 23372 21306"/>
                  <a:gd name="T41" fmla="*/ T40 w 3230"/>
                  <a:gd name="T42" fmla="+- 0 483 -45"/>
                  <a:gd name="T43" fmla="*/ 483 h 4994"/>
                  <a:gd name="T44" fmla="+- 0 23447 21306"/>
                  <a:gd name="T45" fmla="*/ T44 w 3230"/>
                  <a:gd name="T46" fmla="+- 0 600 -45"/>
                  <a:gd name="T47" fmla="*/ 600 h 4994"/>
                  <a:gd name="T48" fmla="+- 0 23483 21306"/>
                  <a:gd name="T49" fmla="*/ T48 w 3230"/>
                  <a:gd name="T50" fmla="+- 0 709 -45"/>
                  <a:gd name="T51" fmla="*/ 709 h 4994"/>
                  <a:gd name="T52" fmla="+- 0 23545 21306"/>
                  <a:gd name="T53" fmla="*/ T52 w 3230"/>
                  <a:gd name="T54" fmla="+- 0 765 -45"/>
                  <a:gd name="T55" fmla="*/ 765 h 4994"/>
                  <a:gd name="T56" fmla="+- 0 23653 21306"/>
                  <a:gd name="T57" fmla="*/ T56 w 3230"/>
                  <a:gd name="T58" fmla="+- 0 780 -45"/>
                  <a:gd name="T59" fmla="*/ 780 h 4994"/>
                  <a:gd name="T60" fmla="+- 0 23810 21306"/>
                  <a:gd name="T61" fmla="*/ T60 w 3230"/>
                  <a:gd name="T62" fmla="+- 0 791 -45"/>
                  <a:gd name="T63" fmla="*/ 791 h 4994"/>
                  <a:gd name="T64" fmla="+- 0 23986 21306"/>
                  <a:gd name="T65" fmla="*/ T64 w 3230"/>
                  <a:gd name="T66" fmla="+- 0 803 -45"/>
                  <a:gd name="T67" fmla="*/ 803 h 4994"/>
                  <a:gd name="T68" fmla="+- 0 24163 21306"/>
                  <a:gd name="T69" fmla="*/ T68 w 3230"/>
                  <a:gd name="T70" fmla="+- 0 816 -45"/>
                  <a:gd name="T71" fmla="*/ 816 h 4994"/>
                  <a:gd name="T72" fmla="+- 0 24315 21306"/>
                  <a:gd name="T73" fmla="*/ T72 w 3230"/>
                  <a:gd name="T74" fmla="+- 0 817 -45"/>
                  <a:gd name="T75" fmla="*/ 817 h 4994"/>
                  <a:gd name="T76" fmla="+- 0 24434 21306"/>
                  <a:gd name="T77" fmla="*/ T76 w 3230"/>
                  <a:gd name="T78" fmla="+- 0 759 -45"/>
                  <a:gd name="T79" fmla="*/ 759 h 4994"/>
                  <a:gd name="T80" fmla="+- 0 24509 21306"/>
                  <a:gd name="T81" fmla="*/ T80 w 3230"/>
                  <a:gd name="T82" fmla="+- 0 649 -45"/>
                  <a:gd name="T83" fmla="*/ 649 h 4994"/>
                  <a:gd name="T84" fmla="+- 0 24535 21306"/>
                  <a:gd name="T85" fmla="*/ T84 w 3230"/>
                  <a:gd name="T86" fmla="+- 0 397 -45"/>
                  <a:gd name="T87" fmla="*/ 397 h 4994"/>
                  <a:gd name="T88" fmla="+- 0 24510 21306"/>
                  <a:gd name="T89" fmla="*/ T88 w 3230"/>
                  <a:gd name="T90" fmla="+- 0 266 -45"/>
                  <a:gd name="T91" fmla="*/ 266 h 4994"/>
                  <a:gd name="T92" fmla="+- 0 24425 21306"/>
                  <a:gd name="T93" fmla="*/ T92 w 3230"/>
                  <a:gd name="T94" fmla="+- 0 168 -45"/>
                  <a:gd name="T95" fmla="*/ 168 h 4994"/>
                  <a:gd name="T96" fmla="+- 0 24299 21306"/>
                  <a:gd name="T97" fmla="*/ T96 w 3230"/>
                  <a:gd name="T98" fmla="+- 0 125 -45"/>
                  <a:gd name="T99" fmla="*/ 125 h 4994"/>
                  <a:gd name="T100" fmla="+- 0 21812 21306"/>
                  <a:gd name="T101" fmla="*/ T100 w 3230"/>
                  <a:gd name="T102" fmla="+- 0 -40 -45"/>
                  <a:gd name="T103" fmla="*/ -40 h 4994"/>
                  <a:gd name="T104" fmla="+- 0 21695 21306"/>
                  <a:gd name="T105" fmla="*/ T104 w 3230"/>
                  <a:gd name="T106" fmla="+- 0 17 -45"/>
                  <a:gd name="T107" fmla="*/ 17 h 4994"/>
                  <a:gd name="T108" fmla="+- 0 21622 21306"/>
                  <a:gd name="T109" fmla="*/ T108 w 3230"/>
                  <a:gd name="T110" fmla="+- 0 125 -45"/>
                  <a:gd name="T111" fmla="*/ 125 h 4994"/>
                  <a:gd name="T112" fmla="+- 0 21306 21306"/>
                  <a:gd name="T113" fmla="*/ T112 w 3230"/>
                  <a:gd name="T114" fmla="+- 0 4507 -45"/>
                  <a:gd name="T115" fmla="*/ 4507 h 4994"/>
                  <a:gd name="T116" fmla="+- 0 21332 21306"/>
                  <a:gd name="T117" fmla="*/ T116 w 3230"/>
                  <a:gd name="T118" fmla="+- 0 4638 -45"/>
                  <a:gd name="T119" fmla="*/ 4638 h 4994"/>
                  <a:gd name="T120" fmla="+- 0 21417 21306"/>
                  <a:gd name="T121" fmla="*/ T120 w 3230"/>
                  <a:gd name="T122" fmla="+- 0 4736 -45"/>
                  <a:gd name="T123" fmla="*/ 4736 h 4994"/>
                  <a:gd name="T124" fmla="+- 0 21543 21306"/>
                  <a:gd name="T125" fmla="*/ T124 w 3230"/>
                  <a:gd name="T126" fmla="+- 0 4780 -45"/>
                  <a:gd name="T127" fmla="*/ 4780 h 4994"/>
                  <a:gd name="T128" fmla="+- 0 24030 21306"/>
                  <a:gd name="T129" fmla="*/ T128 w 3230"/>
                  <a:gd name="T130" fmla="+- 0 4944 -45"/>
                  <a:gd name="T131" fmla="*/ 4944 h 4994"/>
                  <a:gd name="T132" fmla="+- 0 24147 21306"/>
                  <a:gd name="T133" fmla="*/ T132 w 3230"/>
                  <a:gd name="T134" fmla="+- 0 4887 -45"/>
                  <a:gd name="T135" fmla="*/ 4887 h 4994"/>
                  <a:gd name="T136" fmla="+- 0 24220 21306"/>
                  <a:gd name="T137" fmla="*/ T136 w 3230"/>
                  <a:gd name="T138" fmla="+- 0 4779 -45"/>
                  <a:gd name="T139" fmla="*/ 4779 h 4994"/>
                  <a:gd name="T140" fmla="+- 0 24460 21306"/>
                  <a:gd name="T141" fmla="*/ T140 w 3230"/>
                  <a:gd name="T142" fmla="+- 0 1475 -45"/>
                  <a:gd name="T143" fmla="*/ 1475 h 4994"/>
                  <a:gd name="T144" fmla="+- 0 24434 21306"/>
                  <a:gd name="T145" fmla="*/ T144 w 3230"/>
                  <a:gd name="T146" fmla="+- 0 1342 -45"/>
                  <a:gd name="T147" fmla="*/ 1342 h 4994"/>
                  <a:gd name="T148" fmla="+- 0 24348 21306"/>
                  <a:gd name="T149" fmla="*/ T148 w 3230"/>
                  <a:gd name="T150" fmla="+- 0 1242 -45"/>
                  <a:gd name="T151" fmla="*/ 1242 h 4994"/>
                  <a:gd name="T152" fmla="+- 0 24220 21306"/>
                  <a:gd name="T153" fmla="*/ T152 w 3230"/>
                  <a:gd name="T154" fmla="+- 0 1198 -45"/>
                  <a:gd name="T155" fmla="*/ 1198 h 49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3230" h="4994">
                    <a:moveTo>
                      <a:pt x="1764" y="1163"/>
                    </a:moveTo>
                    <a:lnTo>
                      <a:pt x="1695" y="1151"/>
                    </a:lnTo>
                    <a:lnTo>
                      <a:pt x="1631" y="1128"/>
                    </a:lnTo>
                    <a:lnTo>
                      <a:pt x="1573" y="1094"/>
                    </a:lnTo>
                    <a:lnTo>
                      <a:pt x="1522" y="1051"/>
                    </a:lnTo>
                    <a:lnTo>
                      <a:pt x="1480" y="1000"/>
                    </a:lnTo>
                    <a:lnTo>
                      <a:pt x="1447" y="942"/>
                    </a:lnTo>
                    <a:lnTo>
                      <a:pt x="1425" y="878"/>
                    </a:lnTo>
                    <a:lnTo>
                      <a:pt x="1414" y="811"/>
                    </a:lnTo>
                    <a:lnTo>
                      <a:pt x="1416" y="740"/>
                    </a:lnTo>
                    <a:lnTo>
                      <a:pt x="1432" y="671"/>
                    </a:lnTo>
                    <a:lnTo>
                      <a:pt x="1461" y="606"/>
                    </a:lnTo>
                    <a:lnTo>
                      <a:pt x="1502" y="549"/>
                    </a:lnTo>
                    <a:lnTo>
                      <a:pt x="1553" y="499"/>
                    </a:lnTo>
                    <a:lnTo>
                      <a:pt x="1611" y="459"/>
                    </a:lnTo>
                    <a:lnTo>
                      <a:pt x="1675" y="429"/>
                    </a:lnTo>
                    <a:lnTo>
                      <a:pt x="1744" y="412"/>
                    </a:lnTo>
                    <a:lnTo>
                      <a:pt x="1814" y="409"/>
                    </a:lnTo>
                    <a:lnTo>
                      <a:pt x="1887" y="421"/>
                    </a:lnTo>
                    <a:lnTo>
                      <a:pt x="1954" y="446"/>
                    </a:lnTo>
                    <a:lnTo>
                      <a:pt x="2014" y="482"/>
                    </a:lnTo>
                    <a:lnTo>
                      <a:pt x="2066" y="528"/>
                    </a:lnTo>
                    <a:lnTo>
                      <a:pt x="2109" y="583"/>
                    </a:lnTo>
                    <a:lnTo>
                      <a:pt x="2141" y="645"/>
                    </a:lnTo>
                    <a:lnTo>
                      <a:pt x="2161" y="713"/>
                    </a:lnTo>
                    <a:lnTo>
                      <a:pt x="2177" y="754"/>
                    </a:lnTo>
                    <a:lnTo>
                      <a:pt x="2203" y="787"/>
                    </a:lnTo>
                    <a:lnTo>
                      <a:pt x="2239" y="810"/>
                    </a:lnTo>
                    <a:lnTo>
                      <a:pt x="2282" y="820"/>
                    </a:lnTo>
                    <a:lnTo>
                      <a:pt x="2347" y="825"/>
                    </a:lnTo>
                    <a:lnTo>
                      <a:pt x="2421" y="830"/>
                    </a:lnTo>
                    <a:lnTo>
                      <a:pt x="2504" y="836"/>
                    </a:lnTo>
                    <a:lnTo>
                      <a:pt x="2591" y="842"/>
                    </a:lnTo>
                    <a:lnTo>
                      <a:pt x="2680" y="848"/>
                    </a:lnTo>
                    <a:lnTo>
                      <a:pt x="2770" y="855"/>
                    </a:lnTo>
                    <a:lnTo>
                      <a:pt x="2857" y="861"/>
                    </a:lnTo>
                    <a:lnTo>
                      <a:pt x="2940" y="866"/>
                    </a:lnTo>
                    <a:lnTo>
                      <a:pt x="3009" y="862"/>
                    </a:lnTo>
                    <a:lnTo>
                      <a:pt x="3073" y="840"/>
                    </a:lnTo>
                    <a:lnTo>
                      <a:pt x="3128" y="804"/>
                    </a:lnTo>
                    <a:lnTo>
                      <a:pt x="3172" y="754"/>
                    </a:lnTo>
                    <a:lnTo>
                      <a:pt x="3203" y="694"/>
                    </a:lnTo>
                    <a:lnTo>
                      <a:pt x="3217" y="626"/>
                    </a:lnTo>
                    <a:lnTo>
                      <a:pt x="3229" y="442"/>
                    </a:lnTo>
                    <a:lnTo>
                      <a:pt x="3225" y="374"/>
                    </a:lnTo>
                    <a:lnTo>
                      <a:pt x="3204" y="311"/>
                    </a:lnTo>
                    <a:lnTo>
                      <a:pt x="3167" y="257"/>
                    </a:lnTo>
                    <a:lnTo>
                      <a:pt x="3119" y="213"/>
                    </a:lnTo>
                    <a:lnTo>
                      <a:pt x="3060" y="183"/>
                    </a:lnTo>
                    <a:lnTo>
                      <a:pt x="2993" y="170"/>
                    </a:lnTo>
                    <a:lnTo>
                      <a:pt x="574" y="0"/>
                    </a:lnTo>
                    <a:lnTo>
                      <a:pt x="506" y="5"/>
                    </a:lnTo>
                    <a:lnTo>
                      <a:pt x="443" y="26"/>
                    </a:lnTo>
                    <a:lnTo>
                      <a:pt x="389" y="62"/>
                    </a:lnTo>
                    <a:lnTo>
                      <a:pt x="346" y="111"/>
                    </a:lnTo>
                    <a:lnTo>
                      <a:pt x="316" y="170"/>
                    </a:lnTo>
                    <a:lnTo>
                      <a:pt x="302" y="237"/>
                    </a:lnTo>
                    <a:lnTo>
                      <a:pt x="0" y="4552"/>
                    </a:lnTo>
                    <a:lnTo>
                      <a:pt x="4" y="4621"/>
                    </a:lnTo>
                    <a:lnTo>
                      <a:pt x="26" y="4683"/>
                    </a:lnTo>
                    <a:lnTo>
                      <a:pt x="62" y="4737"/>
                    </a:lnTo>
                    <a:lnTo>
                      <a:pt x="111" y="4781"/>
                    </a:lnTo>
                    <a:lnTo>
                      <a:pt x="170" y="4811"/>
                    </a:lnTo>
                    <a:lnTo>
                      <a:pt x="237" y="4825"/>
                    </a:lnTo>
                    <a:lnTo>
                      <a:pt x="2655" y="4994"/>
                    </a:lnTo>
                    <a:lnTo>
                      <a:pt x="2724" y="4989"/>
                    </a:lnTo>
                    <a:lnTo>
                      <a:pt x="2786" y="4968"/>
                    </a:lnTo>
                    <a:lnTo>
                      <a:pt x="2841" y="4932"/>
                    </a:lnTo>
                    <a:lnTo>
                      <a:pt x="2884" y="4883"/>
                    </a:lnTo>
                    <a:lnTo>
                      <a:pt x="2914" y="4824"/>
                    </a:lnTo>
                    <a:lnTo>
                      <a:pt x="2928" y="4757"/>
                    </a:lnTo>
                    <a:lnTo>
                      <a:pt x="3154" y="1520"/>
                    </a:lnTo>
                    <a:lnTo>
                      <a:pt x="3150" y="1450"/>
                    </a:lnTo>
                    <a:lnTo>
                      <a:pt x="3128" y="1387"/>
                    </a:lnTo>
                    <a:lnTo>
                      <a:pt x="3091" y="1332"/>
                    </a:lnTo>
                    <a:lnTo>
                      <a:pt x="3042" y="1287"/>
                    </a:lnTo>
                    <a:lnTo>
                      <a:pt x="2982" y="1257"/>
                    </a:lnTo>
                    <a:lnTo>
                      <a:pt x="2914" y="1243"/>
                    </a:lnTo>
                    <a:lnTo>
                      <a:pt x="1764" y="1163"/>
                    </a:lnTo>
                    <a:close/>
                  </a:path>
                </a:pathLst>
              </a:custGeom>
              <a:noFill/>
              <a:ln w="34404">
                <a:solidFill>
                  <a:srgbClr val="7EB1BB"/>
                </a:solidFill>
                <a:prstDash val="solid"/>
                <a:round/>
                <a:headEnd/>
                <a:tailEnd/>
              </a:ln>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txBody>
              <a:bodyPr rot="0" vert="horz" wrap="square" lIns="91440" tIns="45720" rIns="91440" bIns="45720" anchor="t" anchorCtr="0" upright="1">
                <a:noAutofit/>
              </a:bodyPr>
              <a:lstStyle/>
              <a:p>
                <a:endParaRPr lang="en-US"/>
              </a:p>
            </p:txBody>
          </p:sp>
          <p:sp>
            <p:nvSpPr>
              <p:cNvPr id="13" name="AutoShape 303">
                <a:extLst>
                  <a:ext uri="{FF2B5EF4-FFF2-40B4-BE49-F238E27FC236}">
                    <a16:creationId xmlns:a16="http://schemas.microsoft.com/office/drawing/2014/main" id="{B2BE5080-9DE8-4F5A-8140-12965DF1C82C}"/>
                  </a:ext>
                </a:extLst>
              </p:cNvPr>
              <p:cNvSpPr>
                <a:spLocks/>
              </p:cNvSpPr>
              <p:nvPr/>
            </p:nvSpPr>
            <p:spPr bwMode="auto">
              <a:xfrm>
                <a:off x="21534" y="-45"/>
                <a:ext cx="2654" cy="4777"/>
              </a:xfrm>
              <a:custGeom>
                <a:avLst/>
                <a:gdLst>
                  <a:gd name="T0" fmla="+- 0 22831 21535"/>
                  <a:gd name="T1" fmla="*/ T0 w 2654"/>
                  <a:gd name="T2" fmla="+- 0 479 -45"/>
                  <a:gd name="T3" fmla="*/ 479 h 4777"/>
                  <a:gd name="T4" fmla="+- 0 22831 21535"/>
                  <a:gd name="T5" fmla="*/ T4 w 2654"/>
                  <a:gd name="T6" fmla="+- 0 451 -45"/>
                  <a:gd name="T7" fmla="*/ 451 h 4777"/>
                  <a:gd name="T8" fmla="+- 0 22831 21535"/>
                  <a:gd name="T9" fmla="*/ T8 w 2654"/>
                  <a:gd name="T10" fmla="+- 0 438 -45"/>
                  <a:gd name="T11" fmla="*/ 438 h 4777"/>
                  <a:gd name="T12" fmla="+- 0 22830 21535"/>
                  <a:gd name="T13" fmla="*/ T12 w 2654"/>
                  <a:gd name="T14" fmla="+- 0 424 -45"/>
                  <a:gd name="T15" fmla="*/ 424 h 4777"/>
                  <a:gd name="T16" fmla="+- 0 22820 21535"/>
                  <a:gd name="T17" fmla="*/ T16 w 2654"/>
                  <a:gd name="T18" fmla="+- 0 345 -45"/>
                  <a:gd name="T19" fmla="*/ 345 h 4777"/>
                  <a:gd name="T20" fmla="+- 0 22801 21535"/>
                  <a:gd name="T21" fmla="*/ T20 w 2654"/>
                  <a:gd name="T22" fmla="+- 0 269 -45"/>
                  <a:gd name="T23" fmla="*/ 269 h 4777"/>
                  <a:gd name="T24" fmla="+- 0 22774 21535"/>
                  <a:gd name="T25" fmla="*/ T24 w 2654"/>
                  <a:gd name="T26" fmla="+- 0 197 -45"/>
                  <a:gd name="T27" fmla="*/ 197 h 4777"/>
                  <a:gd name="T28" fmla="+- 0 22740 21535"/>
                  <a:gd name="T29" fmla="*/ T28 w 2654"/>
                  <a:gd name="T30" fmla="+- 0 130 -45"/>
                  <a:gd name="T31" fmla="*/ 130 h 4777"/>
                  <a:gd name="T32" fmla="+- 0 22699 21535"/>
                  <a:gd name="T33" fmla="*/ T32 w 2654"/>
                  <a:gd name="T34" fmla="+- 0 67 -45"/>
                  <a:gd name="T35" fmla="*/ 67 h 4777"/>
                  <a:gd name="T36" fmla="+- 0 22651 21535"/>
                  <a:gd name="T37" fmla="*/ T36 w 2654"/>
                  <a:gd name="T38" fmla="+- 0 9 -45"/>
                  <a:gd name="T39" fmla="*/ 9 h 4777"/>
                  <a:gd name="T40" fmla="+- 0 21880 21535"/>
                  <a:gd name="T41" fmla="*/ T40 w 2654"/>
                  <a:gd name="T42" fmla="+- 0 -45 -45"/>
                  <a:gd name="T43" fmla="*/ -45 h 4777"/>
                  <a:gd name="T44" fmla="+- 0 21812 21535"/>
                  <a:gd name="T45" fmla="*/ T44 w 2654"/>
                  <a:gd name="T46" fmla="+- 0 -40 -45"/>
                  <a:gd name="T47" fmla="*/ -40 h 4777"/>
                  <a:gd name="T48" fmla="+- 0 21749 21535"/>
                  <a:gd name="T49" fmla="*/ T48 w 2654"/>
                  <a:gd name="T50" fmla="+- 0 -19 -45"/>
                  <a:gd name="T51" fmla="*/ -19 h 4777"/>
                  <a:gd name="T52" fmla="+- 0 21695 21535"/>
                  <a:gd name="T53" fmla="*/ T52 w 2654"/>
                  <a:gd name="T54" fmla="+- 0 17 -45"/>
                  <a:gd name="T55" fmla="*/ 17 h 4777"/>
                  <a:gd name="T56" fmla="+- 0 21652 21535"/>
                  <a:gd name="T57" fmla="*/ T56 w 2654"/>
                  <a:gd name="T58" fmla="+- 0 66 -45"/>
                  <a:gd name="T59" fmla="*/ 66 h 4777"/>
                  <a:gd name="T60" fmla="+- 0 21622 21535"/>
                  <a:gd name="T61" fmla="*/ T60 w 2654"/>
                  <a:gd name="T62" fmla="+- 0 125 -45"/>
                  <a:gd name="T63" fmla="*/ 125 h 4777"/>
                  <a:gd name="T64" fmla="+- 0 21608 21535"/>
                  <a:gd name="T65" fmla="*/ T64 w 2654"/>
                  <a:gd name="T66" fmla="+- 0 192 -45"/>
                  <a:gd name="T67" fmla="*/ 192 h 4777"/>
                  <a:gd name="T68" fmla="+- 0 21564 21535"/>
                  <a:gd name="T69" fmla="*/ T68 w 2654"/>
                  <a:gd name="T70" fmla="+- 0 817 -45"/>
                  <a:gd name="T71" fmla="*/ 817 h 4777"/>
                  <a:gd name="T72" fmla="+- 0 21606 21535"/>
                  <a:gd name="T73" fmla="*/ T72 w 2654"/>
                  <a:gd name="T74" fmla="+- 0 879 -45"/>
                  <a:gd name="T75" fmla="*/ 879 h 4777"/>
                  <a:gd name="T76" fmla="+- 0 21653 21535"/>
                  <a:gd name="T77" fmla="*/ T76 w 2654"/>
                  <a:gd name="T78" fmla="+- 0 936 -45"/>
                  <a:gd name="T79" fmla="*/ 936 h 4777"/>
                  <a:gd name="T80" fmla="+- 0 21707 21535"/>
                  <a:gd name="T81" fmla="*/ T80 w 2654"/>
                  <a:gd name="T82" fmla="+- 0 987 -45"/>
                  <a:gd name="T83" fmla="*/ 987 h 4777"/>
                  <a:gd name="T84" fmla="+- 0 21766 21535"/>
                  <a:gd name="T85" fmla="*/ T84 w 2654"/>
                  <a:gd name="T86" fmla="+- 0 1033 -45"/>
                  <a:gd name="T87" fmla="*/ 1033 h 4777"/>
                  <a:gd name="T88" fmla="+- 0 21829 21535"/>
                  <a:gd name="T89" fmla="*/ T88 w 2654"/>
                  <a:gd name="T90" fmla="+- 0 1071 -45"/>
                  <a:gd name="T91" fmla="*/ 1071 h 4777"/>
                  <a:gd name="T92" fmla="+- 0 21897 21535"/>
                  <a:gd name="T93" fmla="*/ T92 w 2654"/>
                  <a:gd name="T94" fmla="+- 0 1103 -45"/>
                  <a:gd name="T95" fmla="*/ 1103 h 4777"/>
                  <a:gd name="T96" fmla="+- 0 21968 21535"/>
                  <a:gd name="T97" fmla="*/ T96 w 2654"/>
                  <a:gd name="T98" fmla="+- 0 1127 -45"/>
                  <a:gd name="T99" fmla="*/ 1127 h 4777"/>
                  <a:gd name="T100" fmla="+- 0 22042 21535"/>
                  <a:gd name="T101" fmla="*/ T100 w 2654"/>
                  <a:gd name="T102" fmla="+- 0 1144 -45"/>
                  <a:gd name="T103" fmla="*/ 1144 h 4777"/>
                  <a:gd name="T104" fmla="+- 0 22119 21535"/>
                  <a:gd name="T105" fmla="*/ T104 w 2654"/>
                  <a:gd name="T106" fmla="+- 0 1151 -45"/>
                  <a:gd name="T107" fmla="*/ 1151 h 4777"/>
                  <a:gd name="T108" fmla="+- 0 22198 21535"/>
                  <a:gd name="T109" fmla="*/ T108 w 2654"/>
                  <a:gd name="T110" fmla="+- 0 1150 -45"/>
                  <a:gd name="T111" fmla="*/ 1150 h 4777"/>
                  <a:gd name="T112" fmla="+- 0 22282 21535"/>
                  <a:gd name="T113" fmla="*/ T112 w 2654"/>
                  <a:gd name="T114" fmla="+- 0 1139 -45"/>
                  <a:gd name="T115" fmla="*/ 1139 h 4777"/>
                  <a:gd name="T116" fmla="+- 0 22361 21535"/>
                  <a:gd name="T117" fmla="*/ T116 w 2654"/>
                  <a:gd name="T118" fmla="+- 0 1119 -45"/>
                  <a:gd name="T119" fmla="*/ 1119 h 4777"/>
                  <a:gd name="T120" fmla="+- 0 22437 21535"/>
                  <a:gd name="T121" fmla="*/ T120 w 2654"/>
                  <a:gd name="T122" fmla="+- 0 1089 -45"/>
                  <a:gd name="T123" fmla="*/ 1089 h 4777"/>
                  <a:gd name="T124" fmla="+- 0 22508 21535"/>
                  <a:gd name="T125" fmla="*/ T124 w 2654"/>
                  <a:gd name="T126" fmla="+- 0 1051 -45"/>
                  <a:gd name="T127" fmla="*/ 1051 h 4777"/>
                  <a:gd name="T128" fmla="+- 0 22573 21535"/>
                  <a:gd name="T129" fmla="*/ T128 w 2654"/>
                  <a:gd name="T130" fmla="+- 0 1005 -45"/>
                  <a:gd name="T131" fmla="*/ 1005 h 4777"/>
                  <a:gd name="T132" fmla="+- 0 22632 21535"/>
                  <a:gd name="T133" fmla="*/ T132 w 2654"/>
                  <a:gd name="T134" fmla="+- 0 953 -45"/>
                  <a:gd name="T135" fmla="*/ 953 h 4777"/>
                  <a:gd name="T136" fmla="+- 0 22684 21535"/>
                  <a:gd name="T137" fmla="*/ T136 w 2654"/>
                  <a:gd name="T138" fmla="+- 0 894 -45"/>
                  <a:gd name="T139" fmla="*/ 894 h 4777"/>
                  <a:gd name="T140" fmla="+- 0 22730 21535"/>
                  <a:gd name="T141" fmla="*/ T140 w 2654"/>
                  <a:gd name="T142" fmla="+- 0 829 -45"/>
                  <a:gd name="T143" fmla="*/ 829 h 4777"/>
                  <a:gd name="T144" fmla="+- 0 22724 21535"/>
                  <a:gd name="T145" fmla="*/ T144 w 2654"/>
                  <a:gd name="T146" fmla="+- 0 796 -45"/>
                  <a:gd name="T147" fmla="*/ 796 h 4777"/>
                  <a:gd name="T148" fmla="+- 0 22720 21535"/>
                  <a:gd name="T149" fmla="*/ T148 w 2654"/>
                  <a:gd name="T150" fmla="+- 0 763 -45"/>
                  <a:gd name="T151" fmla="*/ 763 h 4777"/>
                  <a:gd name="T152" fmla="+- 0 22720 21535"/>
                  <a:gd name="T153" fmla="*/ T152 w 2654"/>
                  <a:gd name="T154" fmla="+- 0 729 -45"/>
                  <a:gd name="T155" fmla="*/ 729 h 4777"/>
                  <a:gd name="T156" fmla="+- 0 22722 21535"/>
                  <a:gd name="T157" fmla="*/ T156 w 2654"/>
                  <a:gd name="T158" fmla="+- 0 695 -45"/>
                  <a:gd name="T159" fmla="*/ 695 h 4777"/>
                  <a:gd name="T160" fmla="+- 0 22735 21535"/>
                  <a:gd name="T161" fmla="*/ T160 w 2654"/>
                  <a:gd name="T162" fmla="+- 0 634 -45"/>
                  <a:gd name="T163" fmla="*/ 634 h 4777"/>
                  <a:gd name="T164" fmla="+- 0 22759 21535"/>
                  <a:gd name="T165" fmla="*/ T164 w 2654"/>
                  <a:gd name="T166" fmla="+- 0 578 -45"/>
                  <a:gd name="T167" fmla="*/ 578 h 4777"/>
                  <a:gd name="T168" fmla="+- 0 22791 21535"/>
                  <a:gd name="T169" fmla="*/ T168 w 2654"/>
                  <a:gd name="T170" fmla="+- 0 526 -45"/>
                  <a:gd name="T171" fmla="*/ 526 h 4777"/>
                  <a:gd name="T172" fmla="+- 0 22831 21535"/>
                  <a:gd name="T173" fmla="*/ T172 w 2654"/>
                  <a:gd name="T174" fmla="+- 0 479 -45"/>
                  <a:gd name="T175" fmla="*/ 479 h 4777"/>
                  <a:gd name="T176" fmla="+- 0 24189 21535"/>
                  <a:gd name="T177" fmla="*/ T176 w 2654"/>
                  <a:gd name="T178" fmla="+- 0 2030 -45"/>
                  <a:gd name="T179" fmla="*/ 2030 h 4777"/>
                  <a:gd name="T180" fmla="+- 0 21724 21535"/>
                  <a:gd name="T181" fmla="*/ T180 w 2654"/>
                  <a:gd name="T182" fmla="+- 0 1858 -45"/>
                  <a:gd name="T183" fmla="*/ 1858 h 4777"/>
                  <a:gd name="T184" fmla="+- 0 21535 21535"/>
                  <a:gd name="T185" fmla="*/ T184 w 2654"/>
                  <a:gd name="T186" fmla="+- 0 4560 -45"/>
                  <a:gd name="T187" fmla="*/ 4560 h 4777"/>
                  <a:gd name="T188" fmla="+- 0 24000 21535"/>
                  <a:gd name="T189" fmla="*/ T188 w 2654"/>
                  <a:gd name="T190" fmla="+- 0 4732 -45"/>
                  <a:gd name="T191" fmla="*/ 4732 h 4777"/>
                  <a:gd name="T192" fmla="+- 0 24189 21535"/>
                  <a:gd name="T193" fmla="*/ T192 w 2654"/>
                  <a:gd name="T194" fmla="+- 0 2030 -45"/>
                  <a:gd name="T195" fmla="*/ 2030 h 47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654" h="4777">
                    <a:moveTo>
                      <a:pt x="1296" y="524"/>
                    </a:moveTo>
                    <a:lnTo>
                      <a:pt x="1296" y="496"/>
                    </a:lnTo>
                    <a:lnTo>
                      <a:pt x="1296" y="483"/>
                    </a:lnTo>
                    <a:lnTo>
                      <a:pt x="1295" y="469"/>
                    </a:lnTo>
                    <a:lnTo>
                      <a:pt x="1285" y="390"/>
                    </a:lnTo>
                    <a:lnTo>
                      <a:pt x="1266" y="314"/>
                    </a:lnTo>
                    <a:lnTo>
                      <a:pt x="1239" y="242"/>
                    </a:lnTo>
                    <a:lnTo>
                      <a:pt x="1205" y="175"/>
                    </a:lnTo>
                    <a:lnTo>
                      <a:pt x="1164" y="112"/>
                    </a:lnTo>
                    <a:lnTo>
                      <a:pt x="1116" y="54"/>
                    </a:lnTo>
                    <a:lnTo>
                      <a:pt x="345" y="0"/>
                    </a:lnTo>
                    <a:lnTo>
                      <a:pt x="277" y="5"/>
                    </a:lnTo>
                    <a:lnTo>
                      <a:pt x="214" y="26"/>
                    </a:lnTo>
                    <a:lnTo>
                      <a:pt x="160" y="62"/>
                    </a:lnTo>
                    <a:lnTo>
                      <a:pt x="117" y="111"/>
                    </a:lnTo>
                    <a:lnTo>
                      <a:pt x="87" y="170"/>
                    </a:lnTo>
                    <a:lnTo>
                      <a:pt x="73" y="237"/>
                    </a:lnTo>
                    <a:lnTo>
                      <a:pt x="29" y="862"/>
                    </a:lnTo>
                    <a:lnTo>
                      <a:pt x="71" y="924"/>
                    </a:lnTo>
                    <a:lnTo>
                      <a:pt x="118" y="981"/>
                    </a:lnTo>
                    <a:lnTo>
                      <a:pt x="172" y="1032"/>
                    </a:lnTo>
                    <a:lnTo>
                      <a:pt x="231" y="1078"/>
                    </a:lnTo>
                    <a:lnTo>
                      <a:pt x="294" y="1116"/>
                    </a:lnTo>
                    <a:lnTo>
                      <a:pt x="362" y="1148"/>
                    </a:lnTo>
                    <a:lnTo>
                      <a:pt x="433" y="1172"/>
                    </a:lnTo>
                    <a:lnTo>
                      <a:pt x="507" y="1189"/>
                    </a:lnTo>
                    <a:lnTo>
                      <a:pt x="584" y="1196"/>
                    </a:lnTo>
                    <a:lnTo>
                      <a:pt x="663" y="1195"/>
                    </a:lnTo>
                    <a:lnTo>
                      <a:pt x="747" y="1184"/>
                    </a:lnTo>
                    <a:lnTo>
                      <a:pt x="826" y="1164"/>
                    </a:lnTo>
                    <a:lnTo>
                      <a:pt x="902" y="1134"/>
                    </a:lnTo>
                    <a:lnTo>
                      <a:pt x="973" y="1096"/>
                    </a:lnTo>
                    <a:lnTo>
                      <a:pt x="1038" y="1050"/>
                    </a:lnTo>
                    <a:lnTo>
                      <a:pt x="1097" y="998"/>
                    </a:lnTo>
                    <a:lnTo>
                      <a:pt x="1149" y="939"/>
                    </a:lnTo>
                    <a:lnTo>
                      <a:pt x="1195" y="874"/>
                    </a:lnTo>
                    <a:lnTo>
                      <a:pt x="1189" y="841"/>
                    </a:lnTo>
                    <a:lnTo>
                      <a:pt x="1185" y="808"/>
                    </a:lnTo>
                    <a:lnTo>
                      <a:pt x="1185" y="774"/>
                    </a:lnTo>
                    <a:lnTo>
                      <a:pt x="1187" y="740"/>
                    </a:lnTo>
                    <a:lnTo>
                      <a:pt x="1200" y="679"/>
                    </a:lnTo>
                    <a:lnTo>
                      <a:pt x="1224" y="623"/>
                    </a:lnTo>
                    <a:lnTo>
                      <a:pt x="1256" y="571"/>
                    </a:lnTo>
                    <a:lnTo>
                      <a:pt x="1296" y="524"/>
                    </a:lnTo>
                    <a:moveTo>
                      <a:pt x="2654" y="2075"/>
                    </a:moveTo>
                    <a:lnTo>
                      <a:pt x="189" y="1903"/>
                    </a:lnTo>
                    <a:lnTo>
                      <a:pt x="0" y="4605"/>
                    </a:lnTo>
                    <a:lnTo>
                      <a:pt x="2465" y="4777"/>
                    </a:lnTo>
                    <a:lnTo>
                      <a:pt x="2654" y="2075"/>
                    </a:lnTo>
                  </a:path>
                </a:pathLst>
              </a:custGeom>
              <a:solidFill>
                <a:srgbClr val="FFFFFF"/>
              </a:solid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Freeform 302">
                <a:extLst>
                  <a:ext uri="{FF2B5EF4-FFF2-40B4-BE49-F238E27FC236}">
                    <a16:creationId xmlns:a16="http://schemas.microsoft.com/office/drawing/2014/main" id="{D04F7B37-F30B-4436-9605-71848E44EDC0}"/>
                  </a:ext>
                </a:extLst>
              </p:cNvPr>
              <p:cNvSpPr>
                <a:spLocks/>
              </p:cNvSpPr>
              <p:nvPr/>
            </p:nvSpPr>
            <p:spPr bwMode="auto">
              <a:xfrm>
                <a:off x="21564" y="-45"/>
                <a:ext cx="1268" cy="1197"/>
              </a:xfrm>
              <a:custGeom>
                <a:avLst/>
                <a:gdLst>
                  <a:gd name="T0" fmla="+- 0 21880 21564"/>
                  <a:gd name="T1" fmla="*/ T0 w 1268"/>
                  <a:gd name="T2" fmla="+- 0 -45 -45"/>
                  <a:gd name="T3" fmla="*/ -45 h 1197"/>
                  <a:gd name="T4" fmla="+- 0 21812 21564"/>
                  <a:gd name="T5" fmla="*/ T4 w 1268"/>
                  <a:gd name="T6" fmla="+- 0 -40 -45"/>
                  <a:gd name="T7" fmla="*/ -40 h 1197"/>
                  <a:gd name="T8" fmla="+- 0 21749 21564"/>
                  <a:gd name="T9" fmla="*/ T8 w 1268"/>
                  <a:gd name="T10" fmla="+- 0 -19 -45"/>
                  <a:gd name="T11" fmla="*/ -19 h 1197"/>
                  <a:gd name="T12" fmla="+- 0 21695 21564"/>
                  <a:gd name="T13" fmla="*/ T12 w 1268"/>
                  <a:gd name="T14" fmla="+- 0 17 -45"/>
                  <a:gd name="T15" fmla="*/ 17 h 1197"/>
                  <a:gd name="T16" fmla="+- 0 21652 21564"/>
                  <a:gd name="T17" fmla="*/ T16 w 1268"/>
                  <a:gd name="T18" fmla="+- 0 66 -45"/>
                  <a:gd name="T19" fmla="*/ 66 h 1197"/>
                  <a:gd name="T20" fmla="+- 0 21622 21564"/>
                  <a:gd name="T21" fmla="*/ T20 w 1268"/>
                  <a:gd name="T22" fmla="+- 0 125 -45"/>
                  <a:gd name="T23" fmla="*/ 125 h 1197"/>
                  <a:gd name="T24" fmla="+- 0 21608 21564"/>
                  <a:gd name="T25" fmla="*/ T24 w 1268"/>
                  <a:gd name="T26" fmla="+- 0 192 -45"/>
                  <a:gd name="T27" fmla="*/ 192 h 1197"/>
                  <a:gd name="T28" fmla="+- 0 21564 21564"/>
                  <a:gd name="T29" fmla="*/ T28 w 1268"/>
                  <a:gd name="T30" fmla="+- 0 817 -45"/>
                  <a:gd name="T31" fmla="*/ 817 h 1197"/>
                  <a:gd name="T32" fmla="+- 0 21606 21564"/>
                  <a:gd name="T33" fmla="*/ T32 w 1268"/>
                  <a:gd name="T34" fmla="+- 0 879 -45"/>
                  <a:gd name="T35" fmla="*/ 879 h 1197"/>
                  <a:gd name="T36" fmla="+- 0 21653 21564"/>
                  <a:gd name="T37" fmla="*/ T36 w 1268"/>
                  <a:gd name="T38" fmla="+- 0 936 -45"/>
                  <a:gd name="T39" fmla="*/ 936 h 1197"/>
                  <a:gd name="T40" fmla="+- 0 21707 21564"/>
                  <a:gd name="T41" fmla="*/ T40 w 1268"/>
                  <a:gd name="T42" fmla="+- 0 987 -45"/>
                  <a:gd name="T43" fmla="*/ 987 h 1197"/>
                  <a:gd name="T44" fmla="+- 0 21766 21564"/>
                  <a:gd name="T45" fmla="*/ T44 w 1268"/>
                  <a:gd name="T46" fmla="+- 0 1033 -45"/>
                  <a:gd name="T47" fmla="*/ 1033 h 1197"/>
                  <a:gd name="T48" fmla="+- 0 21829 21564"/>
                  <a:gd name="T49" fmla="*/ T48 w 1268"/>
                  <a:gd name="T50" fmla="+- 0 1071 -45"/>
                  <a:gd name="T51" fmla="*/ 1071 h 1197"/>
                  <a:gd name="T52" fmla="+- 0 21897 21564"/>
                  <a:gd name="T53" fmla="*/ T52 w 1268"/>
                  <a:gd name="T54" fmla="+- 0 1103 -45"/>
                  <a:gd name="T55" fmla="*/ 1103 h 1197"/>
                  <a:gd name="T56" fmla="+- 0 21968 21564"/>
                  <a:gd name="T57" fmla="*/ T56 w 1268"/>
                  <a:gd name="T58" fmla="+- 0 1127 -45"/>
                  <a:gd name="T59" fmla="*/ 1127 h 1197"/>
                  <a:gd name="T60" fmla="+- 0 22042 21564"/>
                  <a:gd name="T61" fmla="*/ T60 w 1268"/>
                  <a:gd name="T62" fmla="+- 0 1144 -45"/>
                  <a:gd name="T63" fmla="*/ 1144 h 1197"/>
                  <a:gd name="T64" fmla="+- 0 22119 21564"/>
                  <a:gd name="T65" fmla="*/ T64 w 1268"/>
                  <a:gd name="T66" fmla="+- 0 1151 -45"/>
                  <a:gd name="T67" fmla="*/ 1151 h 1197"/>
                  <a:gd name="T68" fmla="+- 0 22198 21564"/>
                  <a:gd name="T69" fmla="*/ T68 w 1268"/>
                  <a:gd name="T70" fmla="+- 0 1150 -45"/>
                  <a:gd name="T71" fmla="*/ 1150 h 1197"/>
                  <a:gd name="T72" fmla="+- 0 22282 21564"/>
                  <a:gd name="T73" fmla="*/ T72 w 1268"/>
                  <a:gd name="T74" fmla="+- 0 1139 -45"/>
                  <a:gd name="T75" fmla="*/ 1139 h 1197"/>
                  <a:gd name="T76" fmla="+- 0 22361 21564"/>
                  <a:gd name="T77" fmla="*/ T76 w 1268"/>
                  <a:gd name="T78" fmla="+- 0 1119 -45"/>
                  <a:gd name="T79" fmla="*/ 1119 h 1197"/>
                  <a:gd name="T80" fmla="+- 0 22437 21564"/>
                  <a:gd name="T81" fmla="*/ T80 w 1268"/>
                  <a:gd name="T82" fmla="+- 0 1089 -45"/>
                  <a:gd name="T83" fmla="*/ 1089 h 1197"/>
                  <a:gd name="T84" fmla="+- 0 22508 21564"/>
                  <a:gd name="T85" fmla="*/ T84 w 1268"/>
                  <a:gd name="T86" fmla="+- 0 1051 -45"/>
                  <a:gd name="T87" fmla="*/ 1051 h 1197"/>
                  <a:gd name="T88" fmla="+- 0 22573 21564"/>
                  <a:gd name="T89" fmla="*/ T88 w 1268"/>
                  <a:gd name="T90" fmla="+- 0 1005 -45"/>
                  <a:gd name="T91" fmla="*/ 1005 h 1197"/>
                  <a:gd name="T92" fmla="+- 0 22632 21564"/>
                  <a:gd name="T93" fmla="*/ T92 w 1268"/>
                  <a:gd name="T94" fmla="+- 0 953 -45"/>
                  <a:gd name="T95" fmla="*/ 953 h 1197"/>
                  <a:gd name="T96" fmla="+- 0 22684 21564"/>
                  <a:gd name="T97" fmla="*/ T96 w 1268"/>
                  <a:gd name="T98" fmla="+- 0 894 -45"/>
                  <a:gd name="T99" fmla="*/ 894 h 1197"/>
                  <a:gd name="T100" fmla="+- 0 22730 21564"/>
                  <a:gd name="T101" fmla="*/ T100 w 1268"/>
                  <a:gd name="T102" fmla="+- 0 829 -45"/>
                  <a:gd name="T103" fmla="*/ 829 h 1197"/>
                  <a:gd name="T104" fmla="+- 0 22724 21564"/>
                  <a:gd name="T105" fmla="*/ T104 w 1268"/>
                  <a:gd name="T106" fmla="+- 0 796 -45"/>
                  <a:gd name="T107" fmla="*/ 796 h 1197"/>
                  <a:gd name="T108" fmla="+- 0 22720 21564"/>
                  <a:gd name="T109" fmla="*/ T108 w 1268"/>
                  <a:gd name="T110" fmla="+- 0 763 -45"/>
                  <a:gd name="T111" fmla="*/ 763 h 1197"/>
                  <a:gd name="T112" fmla="+- 0 22722 21564"/>
                  <a:gd name="T113" fmla="*/ T112 w 1268"/>
                  <a:gd name="T114" fmla="+- 0 695 -45"/>
                  <a:gd name="T115" fmla="*/ 695 h 1197"/>
                  <a:gd name="T116" fmla="+- 0 22735 21564"/>
                  <a:gd name="T117" fmla="*/ T116 w 1268"/>
                  <a:gd name="T118" fmla="+- 0 634 -45"/>
                  <a:gd name="T119" fmla="*/ 634 h 1197"/>
                  <a:gd name="T120" fmla="+- 0 22759 21564"/>
                  <a:gd name="T121" fmla="*/ T120 w 1268"/>
                  <a:gd name="T122" fmla="+- 0 578 -45"/>
                  <a:gd name="T123" fmla="*/ 578 h 1197"/>
                  <a:gd name="T124" fmla="+- 0 22791 21564"/>
                  <a:gd name="T125" fmla="*/ T124 w 1268"/>
                  <a:gd name="T126" fmla="+- 0 526 -45"/>
                  <a:gd name="T127" fmla="*/ 526 h 1197"/>
                  <a:gd name="T128" fmla="+- 0 22831 21564"/>
                  <a:gd name="T129" fmla="*/ T128 w 1268"/>
                  <a:gd name="T130" fmla="+- 0 479 -45"/>
                  <a:gd name="T131" fmla="*/ 479 h 1197"/>
                  <a:gd name="T132" fmla="+- 0 22831 21564"/>
                  <a:gd name="T133" fmla="*/ T132 w 1268"/>
                  <a:gd name="T134" fmla="+- 0 465 -45"/>
                  <a:gd name="T135" fmla="*/ 465 h 1197"/>
                  <a:gd name="T136" fmla="+- 0 22820 21564"/>
                  <a:gd name="T137" fmla="*/ T136 w 1268"/>
                  <a:gd name="T138" fmla="+- 0 345 -45"/>
                  <a:gd name="T139" fmla="*/ 345 h 1197"/>
                  <a:gd name="T140" fmla="+- 0 22801 21564"/>
                  <a:gd name="T141" fmla="*/ T140 w 1268"/>
                  <a:gd name="T142" fmla="+- 0 269 -45"/>
                  <a:gd name="T143" fmla="*/ 269 h 1197"/>
                  <a:gd name="T144" fmla="+- 0 22774 21564"/>
                  <a:gd name="T145" fmla="*/ T144 w 1268"/>
                  <a:gd name="T146" fmla="+- 0 197 -45"/>
                  <a:gd name="T147" fmla="*/ 197 h 1197"/>
                  <a:gd name="T148" fmla="+- 0 22740 21564"/>
                  <a:gd name="T149" fmla="*/ T148 w 1268"/>
                  <a:gd name="T150" fmla="+- 0 130 -45"/>
                  <a:gd name="T151" fmla="*/ 130 h 1197"/>
                  <a:gd name="T152" fmla="+- 0 22699 21564"/>
                  <a:gd name="T153" fmla="*/ T152 w 1268"/>
                  <a:gd name="T154" fmla="+- 0 67 -45"/>
                  <a:gd name="T155" fmla="*/ 67 h 1197"/>
                  <a:gd name="T156" fmla="+- 0 22651 21564"/>
                  <a:gd name="T157" fmla="*/ T156 w 1268"/>
                  <a:gd name="T158" fmla="+- 0 9 -45"/>
                  <a:gd name="T159" fmla="*/ 9 h 1197"/>
                  <a:gd name="T160" fmla="+- 0 21880 21564"/>
                  <a:gd name="T161" fmla="*/ T160 w 1268"/>
                  <a:gd name="T162" fmla="+- 0 -45 -45"/>
                  <a:gd name="T163" fmla="*/ -45 h 11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268" h="1197">
                    <a:moveTo>
                      <a:pt x="316" y="0"/>
                    </a:moveTo>
                    <a:lnTo>
                      <a:pt x="248" y="5"/>
                    </a:lnTo>
                    <a:lnTo>
                      <a:pt x="185" y="26"/>
                    </a:lnTo>
                    <a:lnTo>
                      <a:pt x="131" y="62"/>
                    </a:lnTo>
                    <a:lnTo>
                      <a:pt x="88" y="111"/>
                    </a:lnTo>
                    <a:lnTo>
                      <a:pt x="58" y="170"/>
                    </a:lnTo>
                    <a:lnTo>
                      <a:pt x="44" y="237"/>
                    </a:lnTo>
                    <a:lnTo>
                      <a:pt x="0" y="862"/>
                    </a:lnTo>
                    <a:lnTo>
                      <a:pt x="42" y="924"/>
                    </a:lnTo>
                    <a:lnTo>
                      <a:pt x="89" y="981"/>
                    </a:lnTo>
                    <a:lnTo>
                      <a:pt x="143" y="1032"/>
                    </a:lnTo>
                    <a:lnTo>
                      <a:pt x="202" y="1078"/>
                    </a:lnTo>
                    <a:lnTo>
                      <a:pt x="265" y="1116"/>
                    </a:lnTo>
                    <a:lnTo>
                      <a:pt x="333" y="1148"/>
                    </a:lnTo>
                    <a:lnTo>
                      <a:pt x="404" y="1172"/>
                    </a:lnTo>
                    <a:lnTo>
                      <a:pt x="478" y="1189"/>
                    </a:lnTo>
                    <a:lnTo>
                      <a:pt x="555" y="1196"/>
                    </a:lnTo>
                    <a:lnTo>
                      <a:pt x="634" y="1195"/>
                    </a:lnTo>
                    <a:lnTo>
                      <a:pt x="718" y="1184"/>
                    </a:lnTo>
                    <a:lnTo>
                      <a:pt x="797" y="1164"/>
                    </a:lnTo>
                    <a:lnTo>
                      <a:pt x="873" y="1134"/>
                    </a:lnTo>
                    <a:lnTo>
                      <a:pt x="944" y="1096"/>
                    </a:lnTo>
                    <a:lnTo>
                      <a:pt x="1009" y="1050"/>
                    </a:lnTo>
                    <a:lnTo>
                      <a:pt x="1068" y="998"/>
                    </a:lnTo>
                    <a:lnTo>
                      <a:pt x="1120" y="939"/>
                    </a:lnTo>
                    <a:lnTo>
                      <a:pt x="1166" y="874"/>
                    </a:lnTo>
                    <a:lnTo>
                      <a:pt x="1160" y="841"/>
                    </a:lnTo>
                    <a:lnTo>
                      <a:pt x="1156" y="808"/>
                    </a:lnTo>
                    <a:lnTo>
                      <a:pt x="1158" y="740"/>
                    </a:lnTo>
                    <a:lnTo>
                      <a:pt x="1171" y="679"/>
                    </a:lnTo>
                    <a:lnTo>
                      <a:pt x="1195" y="623"/>
                    </a:lnTo>
                    <a:lnTo>
                      <a:pt x="1227" y="571"/>
                    </a:lnTo>
                    <a:lnTo>
                      <a:pt x="1267" y="524"/>
                    </a:lnTo>
                    <a:lnTo>
                      <a:pt x="1267" y="510"/>
                    </a:lnTo>
                    <a:lnTo>
                      <a:pt x="1256" y="390"/>
                    </a:lnTo>
                    <a:lnTo>
                      <a:pt x="1237" y="314"/>
                    </a:lnTo>
                    <a:lnTo>
                      <a:pt x="1210" y="242"/>
                    </a:lnTo>
                    <a:lnTo>
                      <a:pt x="1176" y="175"/>
                    </a:lnTo>
                    <a:lnTo>
                      <a:pt x="1135" y="112"/>
                    </a:lnTo>
                    <a:lnTo>
                      <a:pt x="1087" y="54"/>
                    </a:lnTo>
                    <a:lnTo>
                      <a:pt x="316" y="0"/>
                    </a:lnTo>
                    <a:close/>
                  </a:path>
                </a:pathLst>
              </a:custGeom>
              <a:noFill/>
              <a:ln w="34404">
                <a:solidFill>
                  <a:srgbClr val="7EB1BB"/>
                </a:solidFill>
                <a:prstDash val="solid"/>
                <a:round/>
                <a:headEnd/>
                <a:tailEnd/>
              </a:ln>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txBody>
              <a:bodyPr rot="0" vert="horz" wrap="square" lIns="91440" tIns="45720" rIns="91440" bIns="45720" anchor="t" anchorCtr="0" upright="1">
                <a:noAutofit/>
              </a:bodyPr>
              <a:lstStyle/>
              <a:p>
                <a:endParaRPr lang="en-US"/>
              </a:p>
            </p:txBody>
          </p:sp>
          <p:sp>
            <p:nvSpPr>
              <p:cNvPr id="15" name="AutoShape 301">
                <a:extLst>
                  <a:ext uri="{FF2B5EF4-FFF2-40B4-BE49-F238E27FC236}">
                    <a16:creationId xmlns:a16="http://schemas.microsoft.com/office/drawing/2014/main" id="{C7A50EF6-904E-4150-868E-CB2C7D427AD1}"/>
                  </a:ext>
                </a:extLst>
              </p:cNvPr>
              <p:cNvSpPr>
                <a:spLocks/>
              </p:cNvSpPr>
              <p:nvPr/>
            </p:nvSpPr>
            <p:spPr bwMode="auto">
              <a:xfrm>
                <a:off x="21814" y="143"/>
                <a:ext cx="705" cy="665"/>
              </a:xfrm>
              <a:custGeom>
                <a:avLst/>
                <a:gdLst>
                  <a:gd name="T0" fmla="+- 0 21993 21815"/>
                  <a:gd name="T1" fmla="*/ T0 w 705"/>
                  <a:gd name="T2" fmla="+- 0 177 143"/>
                  <a:gd name="T3" fmla="*/ 177 h 665"/>
                  <a:gd name="T4" fmla="+- 0 21815 21815"/>
                  <a:gd name="T5" fmla="*/ T4 w 705"/>
                  <a:gd name="T6" fmla="+- 0 190 143"/>
                  <a:gd name="T7" fmla="*/ 190 h 665"/>
                  <a:gd name="T8" fmla="+- 0 21858 21815"/>
                  <a:gd name="T9" fmla="*/ T8 w 705"/>
                  <a:gd name="T10" fmla="+- 0 808 143"/>
                  <a:gd name="T11" fmla="*/ 808 h 665"/>
                  <a:gd name="T12" fmla="+- 0 21975 21815"/>
                  <a:gd name="T13" fmla="*/ T12 w 705"/>
                  <a:gd name="T14" fmla="+- 0 800 143"/>
                  <a:gd name="T15" fmla="*/ 800 h 665"/>
                  <a:gd name="T16" fmla="+- 0 21955 21815"/>
                  <a:gd name="T17" fmla="*/ T16 w 705"/>
                  <a:gd name="T18" fmla="+- 0 512 143"/>
                  <a:gd name="T19" fmla="*/ 512 h 665"/>
                  <a:gd name="T20" fmla="+- 0 21952 21815"/>
                  <a:gd name="T21" fmla="*/ T20 w 705"/>
                  <a:gd name="T22" fmla="+- 0 481 143"/>
                  <a:gd name="T23" fmla="*/ 481 h 665"/>
                  <a:gd name="T24" fmla="+- 0 21948 21815"/>
                  <a:gd name="T25" fmla="*/ T24 w 705"/>
                  <a:gd name="T26" fmla="+- 0 438 143"/>
                  <a:gd name="T27" fmla="*/ 438 h 665"/>
                  <a:gd name="T28" fmla="+- 0 21941 21815"/>
                  <a:gd name="T29" fmla="*/ T28 w 705"/>
                  <a:gd name="T30" fmla="+- 0 383 143"/>
                  <a:gd name="T31" fmla="*/ 383 h 665"/>
                  <a:gd name="T32" fmla="+- 0 21933 21815"/>
                  <a:gd name="T33" fmla="*/ T32 w 705"/>
                  <a:gd name="T34" fmla="+- 0 315 143"/>
                  <a:gd name="T35" fmla="*/ 315 h 665"/>
                  <a:gd name="T36" fmla="+- 0 21937 21815"/>
                  <a:gd name="T37" fmla="*/ T36 w 705"/>
                  <a:gd name="T38" fmla="+- 0 315 143"/>
                  <a:gd name="T39" fmla="*/ 315 h 665"/>
                  <a:gd name="T40" fmla="+- 0 22046 21815"/>
                  <a:gd name="T41" fmla="*/ T40 w 705"/>
                  <a:gd name="T42" fmla="+- 0 315 143"/>
                  <a:gd name="T43" fmla="*/ 315 h 665"/>
                  <a:gd name="T44" fmla="+- 0 21993 21815"/>
                  <a:gd name="T45" fmla="*/ T44 w 705"/>
                  <a:gd name="T46" fmla="+- 0 177 143"/>
                  <a:gd name="T47" fmla="*/ 177 h 665"/>
                  <a:gd name="T48" fmla="+- 0 22046 21815"/>
                  <a:gd name="T49" fmla="*/ T48 w 705"/>
                  <a:gd name="T50" fmla="+- 0 315 143"/>
                  <a:gd name="T51" fmla="*/ 315 h 665"/>
                  <a:gd name="T52" fmla="+- 0 21937 21815"/>
                  <a:gd name="T53" fmla="*/ T52 w 705"/>
                  <a:gd name="T54" fmla="+- 0 315 143"/>
                  <a:gd name="T55" fmla="*/ 315 h 665"/>
                  <a:gd name="T56" fmla="+- 0 22119 21815"/>
                  <a:gd name="T57" fmla="*/ T56 w 705"/>
                  <a:gd name="T58" fmla="+- 0 789 143"/>
                  <a:gd name="T59" fmla="*/ 789 h 665"/>
                  <a:gd name="T60" fmla="+- 0 22240 21815"/>
                  <a:gd name="T61" fmla="*/ T60 w 705"/>
                  <a:gd name="T62" fmla="+- 0 781 143"/>
                  <a:gd name="T63" fmla="*/ 781 h 665"/>
                  <a:gd name="T64" fmla="+- 0 22275 21815"/>
                  <a:gd name="T65" fmla="*/ T64 w 705"/>
                  <a:gd name="T66" fmla="+- 0 640 143"/>
                  <a:gd name="T67" fmla="*/ 640 h 665"/>
                  <a:gd name="T68" fmla="+- 0 22172 21815"/>
                  <a:gd name="T69" fmla="*/ T68 w 705"/>
                  <a:gd name="T70" fmla="+- 0 640 143"/>
                  <a:gd name="T71" fmla="*/ 640 h 665"/>
                  <a:gd name="T72" fmla="+- 0 22046 21815"/>
                  <a:gd name="T73" fmla="*/ T72 w 705"/>
                  <a:gd name="T74" fmla="+- 0 315 143"/>
                  <a:gd name="T75" fmla="*/ 315 h 665"/>
                  <a:gd name="T76" fmla="+- 0 22485 21815"/>
                  <a:gd name="T77" fmla="*/ T76 w 705"/>
                  <a:gd name="T78" fmla="+- 0 286 143"/>
                  <a:gd name="T79" fmla="*/ 286 h 665"/>
                  <a:gd name="T80" fmla="+- 0 22369 21815"/>
                  <a:gd name="T81" fmla="*/ T80 w 705"/>
                  <a:gd name="T82" fmla="+- 0 286 143"/>
                  <a:gd name="T83" fmla="*/ 286 h 665"/>
                  <a:gd name="T84" fmla="+- 0 22370 21815"/>
                  <a:gd name="T85" fmla="*/ T84 w 705"/>
                  <a:gd name="T86" fmla="+- 0 338 143"/>
                  <a:gd name="T87" fmla="*/ 338 h 665"/>
                  <a:gd name="T88" fmla="+- 0 22372 21815"/>
                  <a:gd name="T89" fmla="*/ T88 w 705"/>
                  <a:gd name="T90" fmla="+- 0 383 143"/>
                  <a:gd name="T91" fmla="*/ 383 h 665"/>
                  <a:gd name="T92" fmla="+- 0 22372 21815"/>
                  <a:gd name="T93" fmla="*/ T92 w 705"/>
                  <a:gd name="T94" fmla="+- 0 411 143"/>
                  <a:gd name="T95" fmla="*/ 411 h 665"/>
                  <a:gd name="T96" fmla="+- 0 22373 21815"/>
                  <a:gd name="T97" fmla="*/ T96 w 705"/>
                  <a:gd name="T98" fmla="+- 0 430 143"/>
                  <a:gd name="T99" fmla="*/ 430 h 665"/>
                  <a:gd name="T100" fmla="+- 0 22374 21815"/>
                  <a:gd name="T101" fmla="*/ T100 w 705"/>
                  <a:gd name="T102" fmla="+- 0 443 143"/>
                  <a:gd name="T103" fmla="*/ 443 h 665"/>
                  <a:gd name="T104" fmla="+- 0 22375 21815"/>
                  <a:gd name="T105" fmla="*/ T104 w 705"/>
                  <a:gd name="T106" fmla="+- 0 455 143"/>
                  <a:gd name="T107" fmla="*/ 455 h 665"/>
                  <a:gd name="T108" fmla="+- 0 22375 21815"/>
                  <a:gd name="T109" fmla="*/ T108 w 705"/>
                  <a:gd name="T110" fmla="+- 0 467 143"/>
                  <a:gd name="T111" fmla="*/ 467 h 665"/>
                  <a:gd name="T112" fmla="+- 0 22376 21815"/>
                  <a:gd name="T113" fmla="*/ T112 w 705"/>
                  <a:gd name="T114" fmla="+- 0 478 143"/>
                  <a:gd name="T115" fmla="*/ 478 h 665"/>
                  <a:gd name="T116" fmla="+- 0 22396 21815"/>
                  <a:gd name="T117" fmla="*/ T116 w 705"/>
                  <a:gd name="T118" fmla="+- 0 770 143"/>
                  <a:gd name="T119" fmla="*/ 770 h 665"/>
                  <a:gd name="T120" fmla="+- 0 22519 21815"/>
                  <a:gd name="T121" fmla="*/ T120 w 705"/>
                  <a:gd name="T122" fmla="+- 0 762 143"/>
                  <a:gd name="T123" fmla="*/ 762 h 665"/>
                  <a:gd name="T124" fmla="+- 0 22485 21815"/>
                  <a:gd name="T125" fmla="*/ T124 w 705"/>
                  <a:gd name="T126" fmla="+- 0 286 143"/>
                  <a:gd name="T127" fmla="*/ 286 h 665"/>
                  <a:gd name="T128" fmla="+- 0 22475 21815"/>
                  <a:gd name="T129" fmla="*/ T128 w 705"/>
                  <a:gd name="T130" fmla="+- 0 143 143"/>
                  <a:gd name="T131" fmla="*/ 143 h 665"/>
                  <a:gd name="T132" fmla="+- 0 22297 21815"/>
                  <a:gd name="T133" fmla="*/ T132 w 705"/>
                  <a:gd name="T134" fmla="+- 0 156 143"/>
                  <a:gd name="T135" fmla="*/ 156 h 665"/>
                  <a:gd name="T136" fmla="+- 0 22175 21815"/>
                  <a:gd name="T137" fmla="*/ T136 w 705"/>
                  <a:gd name="T138" fmla="+- 0 639 143"/>
                  <a:gd name="T139" fmla="*/ 639 h 665"/>
                  <a:gd name="T140" fmla="+- 0 22172 21815"/>
                  <a:gd name="T141" fmla="*/ T140 w 705"/>
                  <a:gd name="T142" fmla="+- 0 640 143"/>
                  <a:gd name="T143" fmla="*/ 640 h 665"/>
                  <a:gd name="T144" fmla="+- 0 22275 21815"/>
                  <a:gd name="T145" fmla="*/ T144 w 705"/>
                  <a:gd name="T146" fmla="+- 0 640 143"/>
                  <a:gd name="T147" fmla="*/ 640 h 665"/>
                  <a:gd name="T148" fmla="+- 0 22365 21815"/>
                  <a:gd name="T149" fmla="*/ T148 w 705"/>
                  <a:gd name="T150" fmla="+- 0 286 143"/>
                  <a:gd name="T151" fmla="*/ 286 h 665"/>
                  <a:gd name="T152" fmla="+- 0 22369 21815"/>
                  <a:gd name="T153" fmla="*/ T152 w 705"/>
                  <a:gd name="T154" fmla="+- 0 286 143"/>
                  <a:gd name="T155" fmla="*/ 286 h 665"/>
                  <a:gd name="T156" fmla="+- 0 22485 21815"/>
                  <a:gd name="T157" fmla="*/ T156 w 705"/>
                  <a:gd name="T158" fmla="+- 0 286 143"/>
                  <a:gd name="T159" fmla="*/ 286 h 665"/>
                  <a:gd name="T160" fmla="+- 0 22475 21815"/>
                  <a:gd name="T161" fmla="*/ T160 w 705"/>
                  <a:gd name="T162" fmla="+- 0 143 143"/>
                  <a:gd name="T163" fmla="*/ 143 h 6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05" h="665">
                    <a:moveTo>
                      <a:pt x="178" y="34"/>
                    </a:moveTo>
                    <a:lnTo>
                      <a:pt x="0" y="47"/>
                    </a:lnTo>
                    <a:lnTo>
                      <a:pt x="43" y="665"/>
                    </a:lnTo>
                    <a:lnTo>
                      <a:pt x="160" y="657"/>
                    </a:lnTo>
                    <a:lnTo>
                      <a:pt x="140" y="369"/>
                    </a:lnTo>
                    <a:lnTo>
                      <a:pt x="137" y="338"/>
                    </a:lnTo>
                    <a:lnTo>
                      <a:pt x="133" y="295"/>
                    </a:lnTo>
                    <a:lnTo>
                      <a:pt x="126" y="240"/>
                    </a:lnTo>
                    <a:lnTo>
                      <a:pt x="118" y="172"/>
                    </a:lnTo>
                    <a:lnTo>
                      <a:pt x="122" y="172"/>
                    </a:lnTo>
                    <a:lnTo>
                      <a:pt x="231" y="172"/>
                    </a:lnTo>
                    <a:lnTo>
                      <a:pt x="178" y="34"/>
                    </a:lnTo>
                    <a:close/>
                    <a:moveTo>
                      <a:pt x="231" y="172"/>
                    </a:moveTo>
                    <a:lnTo>
                      <a:pt x="122" y="172"/>
                    </a:lnTo>
                    <a:lnTo>
                      <a:pt x="304" y="646"/>
                    </a:lnTo>
                    <a:lnTo>
                      <a:pt x="425" y="638"/>
                    </a:lnTo>
                    <a:lnTo>
                      <a:pt x="460" y="497"/>
                    </a:lnTo>
                    <a:lnTo>
                      <a:pt x="357" y="497"/>
                    </a:lnTo>
                    <a:lnTo>
                      <a:pt x="231" y="172"/>
                    </a:lnTo>
                    <a:close/>
                    <a:moveTo>
                      <a:pt x="670" y="143"/>
                    </a:moveTo>
                    <a:lnTo>
                      <a:pt x="554" y="143"/>
                    </a:lnTo>
                    <a:lnTo>
                      <a:pt x="555" y="195"/>
                    </a:lnTo>
                    <a:lnTo>
                      <a:pt x="557" y="240"/>
                    </a:lnTo>
                    <a:lnTo>
                      <a:pt x="557" y="268"/>
                    </a:lnTo>
                    <a:lnTo>
                      <a:pt x="558" y="287"/>
                    </a:lnTo>
                    <a:lnTo>
                      <a:pt x="559" y="300"/>
                    </a:lnTo>
                    <a:lnTo>
                      <a:pt x="560" y="312"/>
                    </a:lnTo>
                    <a:lnTo>
                      <a:pt x="560" y="324"/>
                    </a:lnTo>
                    <a:lnTo>
                      <a:pt x="561" y="335"/>
                    </a:lnTo>
                    <a:lnTo>
                      <a:pt x="581" y="627"/>
                    </a:lnTo>
                    <a:lnTo>
                      <a:pt x="704" y="619"/>
                    </a:lnTo>
                    <a:lnTo>
                      <a:pt x="670" y="143"/>
                    </a:lnTo>
                    <a:close/>
                    <a:moveTo>
                      <a:pt x="660" y="0"/>
                    </a:moveTo>
                    <a:lnTo>
                      <a:pt x="482" y="13"/>
                    </a:lnTo>
                    <a:lnTo>
                      <a:pt x="360" y="496"/>
                    </a:lnTo>
                    <a:lnTo>
                      <a:pt x="357" y="497"/>
                    </a:lnTo>
                    <a:lnTo>
                      <a:pt x="460" y="497"/>
                    </a:lnTo>
                    <a:lnTo>
                      <a:pt x="550" y="143"/>
                    </a:lnTo>
                    <a:lnTo>
                      <a:pt x="554" y="143"/>
                    </a:lnTo>
                    <a:lnTo>
                      <a:pt x="670" y="143"/>
                    </a:lnTo>
                    <a:lnTo>
                      <a:pt x="660" y="0"/>
                    </a:lnTo>
                    <a:close/>
                  </a:path>
                </a:pathLst>
              </a:custGeom>
              <a:solidFill>
                <a:srgbClr val="FE595C"/>
              </a:solid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9" name="Text Box 6">
              <a:extLst>
                <a:ext uri="{FF2B5EF4-FFF2-40B4-BE49-F238E27FC236}">
                  <a16:creationId xmlns:a16="http://schemas.microsoft.com/office/drawing/2014/main" id="{FCCEDDC0-F12A-4BDF-82F9-71CCCBB24597}"/>
                </a:ext>
              </a:extLst>
            </p:cNvPr>
            <p:cNvSpPr txBox="1"/>
            <p:nvPr/>
          </p:nvSpPr>
          <p:spPr>
            <a:xfrm rot="251247">
              <a:off x="171450" y="1171575"/>
              <a:ext cx="2145665" cy="27527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Major Changes to Permit Program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Limited the number</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permits sold based on  the occupancy goal (84%)  this was previously not allowed. </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Added a Permit Surcharge of $120</a:t>
              </a:r>
              <a:r>
                <a:rPr lang="en-US" sz="1100" dirty="0">
                  <a:effectLst/>
                  <a:latin typeface="Calibri" panose="020F0502020204030204" pitchFamily="34" charset="0"/>
                  <a:ea typeface="Calibri" panose="020F0502020204030204" pitchFamily="34" charset="0"/>
                  <a:cs typeface="Times New Roman" panose="02020603050405020304" pitchFamily="18" charset="0"/>
                </a:rPr>
                <a:t> to the base price of $60 for both residential and business permits</a:t>
              </a:r>
              <a:r>
                <a:rPr lang="en-US" sz="1100" dirty="0">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grpSp>
      <p:sp>
        <p:nvSpPr>
          <p:cNvPr id="2" name="Rectangle 1">
            <a:extLst>
              <a:ext uri="{FF2B5EF4-FFF2-40B4-BE49-F238E27FC236}">
                <a16:creationId xmlns:a16="http://schemas.microsoft.com/office/drawing/2014/main" id="{9398BCBF-4003-4EDD-9C98-CA8029373C60}"/>
              </a:ext>
            </a:extLst>
          </p:cNvPr>
          <p:cNvSpPr/>
          <p:nvPr/>
        </p:nvSpPr>
        <p:spPr>
          <a:xfrm>
            <a:off x="3845216" y="1514281"/>
            <a:ext cx="4746125" cy="4247317"/>
          </a:xfrm>
          <a:prstGeom prst="rect">
            <a:avLst/>
          </a:prstGeom>
        </p:spPr>
        <p:txBody>
          <a:bodyPr wrap="square">
            <a:spAutoFit/>
          </a:bodyPr>
          <a:lstStyle/>
          <a:p>
            <a:r>
              <a:rPr lang="en-US" sz="1800" b="1" dirty="0">
                <a:solidFill>
                  <a:srgbClr val="57585A"/>
                </a:solidFill>
                <a:latin typeface="Open Sans"/>
              </a:rPr>
              <a:t>Employee Permits--</a:t>
            </a:r>
            <a:r>
              <a:rPr lang="en-US" sz="1800" dirty="0">
                <a:solidFill>
                  <a:srgbClr val="57585A"/>
                </a:solidFill>
                <a:latin typeface="Open Sans"/>
              </a:rPr>
              <a:t> Limit to .80 FTE </a:t>
            </a:r>
          </a:p>
          <a:p>
            <a:endParaRPr lang="en-US" sz="1800" dirty="0">
              <a:solidFill>
                <a:srgbClr val="57585A"/>
              </a:solidFill>
              <a:latin typeface="Open Sans"/>
            </a:endParaRPr>
          </a:p>
          <a:p>
            <a:r>
              <a:rPr lang="en-US" sz="1800" b="1" dirty="0">
                <a:solidFill>
                  <a:srgbClr val="57585A"/>
                </a:solidFill>
                <a:latin typeface="Open Sans"/>
              </a:rPr>
              <a:t>Residential Permits </a:t>
            </a:r>
            <a:endParaRPr lang="en-US" sz="1800" dirty="0">
              <a:solidFill>
                <a:srgbClr val="57585A"/>
              </a:solidFill>
              <a:latin typeface="Open Sans"/>
            </a:endParaRPr>
          </a:p>
          <a:p>
            <a:pPr marL="285750" indent="-285750">
              <a:buFont typeface="Arial" panose="020B0604020202020204" pitchFamily="34" charset="0"/>
              <a:buChar char="•"/>
            </a:pPr>
            <a:r>
              <a:rPr lang="en-US" sz="1800" i="1" dirty="0">
                <a:solidFill>
                  <a:srgbClr val="57585A"/>
                </a:solidFill>
                <a:latin typeface="Open Sans"/>
              </a:rPr>
              <a:t>Existing buildings </a:t>
            </a:r>
            <a:r>
              <a:rPr lang="en-US" sz="1800" dirty="0">
                <a:solidFill>
                  <a:srgbClr val="57585A"/>
                </a:solidFill>
                <a:latin typeface="Open Sans"/>
              </a:rPr>
              <a:t>with </a:t>
            </a:r>
            <a:r>
              <a:rPr lang="en-US" sz="1800" b="1" dirty="0">
                <a:solidFill>
                  <a:srgbClr val="57585A"/>
                </a:solidFill>
                <a:latin typeface="Open Sans"/>
              </a:rPr>
              <a:t>30 units </a:t>
            </a:r>
            <a:r>
              <a:rPr lang="en-US" sz="1800" dirty="0">
                <a:solidFill>
                  <a:srgbClr val="57585A"/>
                </a:solidFill>
                <a:latin typeface="Open Sans"/>
              </a:rPr>
              <a:t>or more: </a:t>
            </a:r>
          </a:p>
          <a:p>
            <a:pPr marL="741363" lvl="1" indent="-285750">
              <a:buFont typeface="Arial" panose="020B0604020202020204" pitchFamily="34" charset="0"/>
              <a:buChar char="•"/>
            </a:pPr>
            <a:r>
              <a:rPr lang="en-US" sz="1800" dirty="0">
                <a:solidFill>
                  <a:srgbClr val="57585A"/>
                </a:solidFill>
                <a:latin typeface="Open Sans"/>
              </a:rPr>
              <a:t>Eligible to receive permits at 60% of units.</a:t>
            </a:r>
          </a:p>
          <a:p>
            <a:pPr marL="285750" indent="-285750">
              <a:buFont typeface="Arial" panose="020B0604020202020204" pitchFamily="34" charset="0"/>
              <a:buChar char="•"/>
            </a:pPr>
            <a:r>
              <a:rPr lang="en-US" sz="1800" i="1" dirty="0">
                <a:solidFill>
                  <a:srgbClr val="57585A"/>
                </a:solidFill>
                <a:latin typeface="Open Sans"/>
              </a:rPr>
              <a:t>New buildings </a:t>
            </a:r>
            <a:r>
              <a:rPr lang="en-US" sz="1800" dirty="0">
                <a:solidFill>
                  <a:srgbClr val="57585A"/>
                </a:solidFill>
                <a:latin typeface="Open Sans"/>
              </a:rPr>
              <a:t>with </a:t>
            </a:r>
            <a:r>
              <a:rPr lang="en-US" sz="1800" b="1" dirty="0">
                <a:solidFill>
                  <a:srgbClr val="57585A"/>
                </a:solidFill>
                <a:latin typeface="Open Sans"/>
              </a:rPr>
              <a:t>30 units </a:t>
            </a:r>
            <a:r>
              <a:rPr lang="en-US" sz="1800" dirty="0">
                <a:solidFill>
                  <a:srgbClr val="57585A"/>
                </a:solidFill>
                <a:latin typeface="Open Sans"/>
              </a:rPr>
              <a:t>or more that do not have certificate of occupancy by September 1, 2017 </a:t>
            </a:r>
          </a:p>
          <a:p>
            <a:pPr marL="741363" lvl="1" indent="-285750">
              <a:buFont typeface="Arial" panose="020B0604020202020204" pitchFamily="34" charset="0"/>
              <a:buChar char="•"/>
            </a:pPr>
            <a:r>
              <a:rPr lang="en-US" sz="1800" dirty="0">
                <a:solidFill>
                  <a:srgbClr val="57585A"/>
                </a:solidFill>
                <a:latin typeface="Open Sans"/>
              </a:rPr>
              <a:t>Eligible for permits at 40% per units/addresses for the upcoming permit year and beyond. </a:t>
            </a:r>
          </a:p>
          <a:p>
            <a:endParaRPr lang="en-US" sz="1800" dirty="0">
              <a:solidFill>
                <a:srgbClr val="57585A"/>
              </a:solidFill>
              <a:latin typeface="Open Sans"/>
            </a:endParaRPr>
          </a:p>
          <a:p>
            <a:r>
              <a:rPr lang="en-US" sz="1800" b="1" dirty="0">
                <a:solidFill>
                  <a:srgbClr val="57585A"/>
                </a:solidFill>
                <a:latin typeface="Open Sans"/>
              </a:rPr>
              <a:t>Guest Permits </a:t>
            </a:r>
            <a:endParaRPr lang="en-US" sz="1800" dirty="0">
              <a:solidFill>
                <a:srgbClr val="57585A"/>
              </a:solidFill>
              <a:latin typeface="Open Sans"/>
            </a:endParaRPr>
          </a:p>
          <a:p>
            <a:pPr marL="285750" indent="-285750">
              <a:buFont typeface="Arial" panose="020B0604020202020204" pitchFamily="34" charset="0"/>
              <a:buChar char="•"/>
            </a:pPr>
            <a:r>
              <a:rPr lang="en-US" sz="1800" dirty="0">
                <a:solidFill>
                  <a:srgbClr val="57585A"/>
                </a:solidFill>
                <a:latin typeface="Open Sans"/>
              </a:rPr>
              <a:t>Eliminated annual guest permits. </a:t>
            </a:r>
          </a:p>
        </p:txBody>
      </p:sp>
    </p:spTree>
    <p:extLst>
      <p:ext uri="{BB962C8B-B14F-4D97-AF65-F5344CB8AC3E}">
        <p14:creationId xmlns:p14="http://schemas.microsoft.com/office/powerpoint/2010/main" val="1012199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9405" y="642434"/>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spc="-150" dirty="0">
                <a:solidFill>
                  <a:srgbClr val="00A0AE"/>
                </a:solidFill>
                <a:latin typeface="Trebuchet MS" charset="0"/>
              </a:rPr>
              <a:t>Year 1 Results</a:t>
            </a:r>
          </a:p>
        </p:txBody>
      </p:sp>
      <p:graphicFrame>
        <p:nvGraphicFramePr>
          <p:cNvPr id="2" name="Table 1">
            <a:extLst>
              <a:ext uri="{FF2B5EF4-FFF2-40B4-BE49-F238E27FC236}">
                <a16:creationId xmlns:a16="http://schemas.microsoft.com/office/drawing/2014/main" id="{64668D33-DE5F-4337-9433-B624BCB11551}"/>
              </a:ext>
            </a:extLst>
          </p:cNvPr>
          <p:cNvGraphicFramePr>
            <a:graphicFrameLocks noGrp="1"/>
          </p:cNvGraphicFramePr>
          <p:nvPr>
            <p:extLst>
              <p:ext uri="{D42A27DB-BD31-4B8C-83A1-F6EECF244321}">
                <p14:modId xmlns:p14="http://schemas.microsoft.com/office/powerpoint/2010/main" val="4239923474"/>
              </p:ext>
            </p:extLst>
          </p:nvPr>
        </p:nvGraphicFramePr>
        <p:xfrm>
          <a:off x="650929" y="4035948"/>
          <a:ext cx="7623930" cy="1403040"/>
        </p:xfrm>
        <a:graphic>
          <a:graphicData uri="http://schemas.openxmlformats.org/drawingml/2006/table">
            <a:tbl>
              <a:tblPr firstRow="1" firstCol="1" lastRow="1" bandRow="1">
                <a:tableStyleId>{5C22544A-7EE6-4342-B048-85BDC9FD1C3A}</a:tableStyleId>
              </a:tblPr>
              <a:tblGrid>
                <a:gridCol w="1522766">
                  <a:extLst>
                    <a:ext uri="{9D8B030D-6E8A-4147-A177-3AD203B41FA5}">
                      <a16:colId xmlns:a16="http://schemas.microsoft.com/office/drawing/2014/main" val="598745987"/>
                    </a:ext>
                  </a:extLst>
                </a:gridCol>
                <a:gridCol w="1862842">
                  <a:extLst>
                    <a:ext uri="{9D8B030D-6E8A-4147-A177-3AD203B41FA5}">
                      <a16:colId xmlns:a16="http://schemas.microsoft.com/office/drawing/2014/main" val="2851395951"/>
                    </a:ext>
                  </a:extLst>
                </a:gridCol>
                <a:gridCol w="1187740">
                  <a:extLst>
                    <a:ext uri="{9D8B030D-6E8A-4147-A177-3AD203B41FA5}">
                      <a16:colId xmlns:a16="http://schemas.microsoft.com/office/drawing/2014/main" val="2185326127"/>
                    </a:ext>
                  </a:extLst>
                </a:gridCol>
                <a:gridCol w="1525291">
                  <a:extLst>
                    <a:ext uri="{9D8B030D-6E8A-4147-A177-3AD203B41FA5}">
                      <a16:colId xmlns:a16="http://schemas.microsoft.com/office/drawing/2014/main" val="441029993"/>
                    </a:ext>
                  </a:extLst>
                </a:gridCol>
                <a:gridCol w="1525291">
                  <a:extLst>
                    <a:ext uri="{9D8B030D-6E8A-4147-A177-3AD203B41FA5}">
                      <a16:colId xmlns:a16="http://schemas.microsoft.com/office/drawing/2014/main" val="1513607304"/>
                    </a:ext>
                  </a:extLst>
                </a:gridCol>
              </a:tblGrid>
              <a:tr h="280608">
                <a:tc>
                  <a:txBody>
                    <a:bodyPr/>
                    <a:lstStyle/>
                    <a:p>
                      <a:pPr marL="0" marR="0" algn="ctr">
                        <a:spcBef>
                          <a:spcPts val="200"/>
                        </a:spcBef>
                        <a:spcAft>
                          <a:spcPts val="200"/>
                        </a:spcAft>
                      </a:pPr>
                      <a:r>
                        <a:rPr lang="en-US" sz="1300">
                          <a:effectLst/>
                        </a:rPr>
                        <a:t>Year</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300"/>
                        </a:spcBef>
                        <a:spcAft>
                          <a:spcPts val="300"/>
                        </a:spcAft>
                      </a:pPr>
                      <a:r>
                        <a:rPr lang="en-US" sz="1300">
                          <a:effectLst/>
                        </a:rPr>
                        <a:t>2017</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300"/>
                        </a:spcBef>
                        <a:spcAft>
                          <a:spcPts val="300"/>
                        </a:spcAft>
                      </a:pPr>
                      <a:r>
                        <a:rPr lang="en-US" sz="1300">
                          <a:effectLst/>
                        </a:rPr>
                        <a:t>2016</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300"/>
                        </a:spcBef>
                        <a:spcAft>
                          <a:spcPts val="300"/>
                        </a:spcAft>
                      </a:pPr>
                      <a:r>
                        <a:rPr lang="en-US" sz="1300">
                          <a:effectLst/>
                        </a:rPr>
                        <a:t>Change</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300"/>
                        </a:spcBef>
                        <a:spcAft>
                          <a:spcPts val="300"/>
                        </a:spcAft>
                      </a:pPr>
                      <a:r>
                        <a:rPr lang="en-US" sz="1300">
                          <a:effectLst/>
                        </a:rPr>
                        <a:t>percent Change</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extLst>
                  <a:ext uri="{0D108BD9-81ED-4DB2-BD59-A6C34878D82A}">
                    <a16:rowId xmlns:a16="http://schemas.microsoft.com/office/drawing/2014/main" val="2273512120"/>
                  </a:ext>
                </a:extLst>
              </a:tr>
              <a:tr h="280608">
                <a:tc>
                  <a:txBody>
                    <a:bodyPr/>
                    <a:lstStyle/>
                    <a:p>
                      <a:pPr marL="0" marR="0" algn="ctr">
                        <a:spcBef>
                          <a:spcPts val="0"/>
                        </a:spcBef>
                        <a:spcAft>
                          <a:spcPts val="0"/>
                        </a:spcAft>
                      </a:pPr>
                      <a:r>
                        <a:rPr lang="en-US" sz="1300">
                          <a:effectLst/>
                        </a:rPr>
                        <a:t>Business</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3,386 (Goal 3,200)</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4,054</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-668</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-16% </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extLst>
                  <a:ext uri="{0D108BD9-81ED-4DB2-BD59-A6C34878D82A}">
                    <a16:rowId xmlns:a16="http://schemas.microsoft.com/office/drawing/2014/main" val="611263566"/>
                  </a:ext>
                </a:extLst>
              </a:tr>
              <a:tr h="280608">
                <a:tc>
                  <a:txBody>
                    <a:bodyPr/>
                    <a:lstStyle/>
                    <a:p>
                      <a:pPr marL="0" marR="0" algn="ctr">
                        <a:spcBef>
                          <a:spcPts val="0"/>
                        </a:spcBef>
                        <a:spcAft>
                          <a:spcPts val="0"/>
                        </a:spcAft>
                      </a:pPr>
                      <a:r>
                        <a:rPr lang="en-US" sz="1300">
                          <a:effectLst/>
                        </a:rPr>
                        <a:t>Guest</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0</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1,094</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-1,094</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-100 %</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extLst>
                  <a:ext uri="{0D108BD9-81ED-4DB2-BD59-A6C34878D82A}">
                    <a16:rowId xmlns:a16="http://schemas.microsoft.com/office/drawing/2014/main" val="1251086756"/>
                  </a:ext>
                </a:extLst>
              </a:tr>
              <a:tr h="280608">
                <a:tc>
                  <a:txBody>
                    <a:bodyPr/>
                    <a:lstStyle/>
                    <a:p>
                      <a:pPr marL="0" marR="0" algn="ctr">
                        <a:spcBef>
                          <a:spcPts val="0"/>
                        </a:spcBef>
                        <a:spcAft>
                          <a:spcPts val="0"/>
                        </a:spcAft>
                      </a:pPr>
                      <a:r>
                        <a:rPr lang="en-US" sz="1300" dirty="0">
                          <a:effectLst/>
                        </a:rPr>
                        <a:t>Resident</a:t>
                      </a:r>
                      <a:endParaRPr lang="en-US" sz="1500" dirty="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3,600 (Goal 2,850)</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3,412</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188</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+6%</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extLst>
                  <a:ext uri="{0D108BD9-81ED-4DB2-BD59-A6C34878D82A}">
                    <a16:rowId xmlns:a16="http://schemas.microsoft.com/office/drawing/2014/main" val="3709364433"/>
                  </a:ext>
                </a:extLst>
              </a:tr>
              <a:tr h="280608">
                <a:tc>
                  <a:txBody>
                    <a:bodyPr/>
                    <a:lstStyle/>
                    <a:p>
                      <a:pPr marL="0" marR="0" algn="ctr">
                        <a:lnSpc>
                          <a:spcPct val="107000"/>
                        </a:lnSpc>
                        <a:spcBef>
                          <a:spcPts val="0"/>
                        </a:spcBef>
                        <a:spcAft>
                          <a:spcPts val="0"/>
                        </a:spcAft>
                      </a:pPr>
                      <a:r>
                        <a:rPr lang="en-US" sz="1300" dirty="0">
                          <a:effectLst/>
                        </a:rPr>
                        <a:t>Total Allocated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6,986</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8,560</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a:effectLst/>
                        </a:rPr>
                        <a:t>-1,574</a:t>
                      </a:r>
                      <a:endParaRPr lang="en-US" sz="150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tc>
                  <a:txBody>
                    <a:bodyPr/>
                    <a:lstStyle/>
                    <a:p>
                      <a:pPr marL="0" marR="0" algn="ctr">
                        <a:spcBef>
                          <a:spcPts val="0"/>
                        </a:spcBef>
                        <a:spcAft>
                          <a:spcPts val="0"/>
                        </a:spcAft>
                      </a:pPr>
                      <a:r>
                        <a:rPr lang="en-US" sz="1300" dirty="0">
                          <a:effectLst/>
                        </a:rPr>
                        <a:t> </a:t>
                      </a:r>
                      <a:endParaRPr lang="en-US" sz="1500" dirty="0">
                        <a:solidFill>
                          <a:srgbClr val="404040"/>
                        </a:solidFill>
                        <a:effectLst/>
                        <a:latin typeface="Arial" panose="020B0604020202020204" pitchFamily="34" charset="0"/>
                        <a:ea typeface="Arial Unicode MS" panose="020B0604020202020204" pitchFamily="34" charset="-128"/>
                        <a:cs typeface="Times New Roman" panose="02020603050405020304" pitchFamily="18" charset="0"/>
                      </a:endParaRPr>
                    </a:p>
                  </a:txBody>
                  <a:tcPr marL="86836" marR="86836" marT="0" marB="0"/>
                </a:tc>
                <a:extLst>
                  <a:ext uri="{0D108BD9-81ED-4DB2-BD59-A6C34878D82A}">
                    <a16:rowId xmlns:a16="http://schemas.microsoft.com/office/drawing/2014/main" val="278655337"/>
                  </a:ext>
                </a:extLst>
              </a:tr>
            </a:tbl>
          </a:graphicData>
        </a:graphic>
      </p:graphicFrame>
      <p:sp>
        <p:nvSpPr>
          <p:cNvPr id="5" name="Rectangle 1">
            <a:extLst>
              <a:ext uri="{FF2B5EF4-FFF2-40B4-BE49-F238E27FC236}">
                <a16:creationId xmlns:a16="http://schemas.microsoft.com/office/drawing/2014/main" id="{C4E60EAC-EE51-43CF-B1FF-AAD85FA9A69F}"/>
              </a:ext>
            </a:extLst>
          </p:cNvPr>
          <p:cNvSpPr>
            <a:spLocks noChangeArrowheads="1"/>
          </p:cNvSpPr>
          <p:nvPr/>
        </p:nvSpPr>
        <p:spPr bwMode="auto">
          <a:xfrm>
            <a:off x="1178099" y="1736229"/>
            <a:ext cx="61371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Net Reduction of 1,600 permits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n-US" altLang="en-US" sz="2000" dirty="0">
                <a:latin typeface="Calibri" panose="020F0502020204030204" pitchFamily="34" charset="0"/>
                <a:cs typeface="Times New Roman" panose="02020603050405020304" pitchFamily="18" charset="0"/>
              </a:rPr>
              <a:t>  700 business permit decrease</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n-US" altLang="en-US" sz="2000" dirty="0">
                <a:latin typeface="Calibri" panose="020F0502020204030204" pitchFamily="34" charset="0"/>
                <a:cs typeface="Times New Roman" panose="02020603050405020304" pitchFamily="18" charset="0"/>
              </a:rPr>
              <a:t>  Eliminated guest permits- 1,100</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n-US" altLang="en-US" sz="2000" dirty="0">
                <a:latin typeface="Calibri" panose="020F0502020204030204" pitchFamily="34" charset="0"/>
                <a:cs typeface="Times New Roman" panose="02020603050405020304" pitchFamily="18" charset="0"/>
              </a:rPr>
              <a:t>  200 residential permit increase</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6E624CF7-D18A-4952-9268-F539A6496A24}"/>
              </a:ext>
            </a:extLst>
          </p:cNvPr>
          <p:cNvSpPr txBox="1"/>
          <p:nvPr/>
        </p:nvSpPr>
        <p:spPr>
          <a:xfrm>
            <a:off x="976325" y="3547808"/>
            <a:ext cx="2774265" cy="369332"/>
          </a:xfrm>
          <a:prstGeom prst="rect">
            <a:avLst/>
          </a:prstGeom>
          <a:noFill/>
        </p:spPr>
        <p:txBody>
          <a:bodyPr wrap="square" rtlCol="0">
            <a:spAutoFit/>
          </a:bodyPr>
          <a:lstStyle/>
          <a:p>
            <a:r>
              <a:rPr lang="en-US" sz="1800" b="1" dirty="0"/>
              <a:t>Parking Permits sold</a:t>
            </a:r>
          </a:p>
        </p:txBody>
      </p:sp>
    </p:spTree>
    <p:extLst>
      <p:ext uri="{BB962C8B-B14F-4D97-AF65-F5344CB8AC3E}">
        <p14:creationId xmlns:p14="http://schemas.microsoft.com/office/powerpoint/2010/main" val="1966657778"/>
      </p:ext>
    </p:extLst>
  </p:cSld>
  <p:clrMapOvr>
    <a:masterClrMapping/>
  </p:clrMapOvr>
</p:sld>
</file>

<file path=ppt/theme/theme1.xml><?xml version="1.0" encoding="utf-8"?>
<a:theme xmlns:a="http://schemas.openxmlformats.org/drawingml/2006/main" name="Office Theme">
  <a:themeElements>
    <a:clrScheme name="Portland Bureau of Transportation">
      <a:dk1>
        <a:srgbClr val="4D4D4F"/>
      </a:dk1>
      <a:lt1>
        <a:sysClr val="window" lastClr="FFFFFF"/>
      </a:lt1>
      <a:dk2>
        <a:srgbClr val="FFFFFF"/>
      </a:dk2>
      <a:lt2>
        <a:srgbClr val="EEECE1"/>
      </a:lt2>
      <a:accent1>
        <a:srgbClr val="FCB043"/>
      </a:accent1>
      <a:accent2>
        <a:srgbClr val="F58220"/>
      </a:accent2>
      <a:accent3>
        <a:srgbClr val="FF6667"/>
      </a:accent3>
      <a:accent4>
        <a:srgbClr val="4D4D4F"/>
      </a:accent4>
      <a:accent5>
        <a:srgbClr val="E7E8EA"/>
      </a:accent5>
      <a:accent6>
        <a:srgbClr val="98CBCC"/>
      </a:accent6>
      <a:hlink>
        <a:srgbClr val="00A0AE"/>
      </a:hlink>
      <a:folHlink>
        <a:srgbClr val="66A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10743</TotalTime>
  <Words>2722</Words>
  <Application>Microsoft Office PowerPoint</Application>
  <PresentationFormat>On-screen Show (4:3)</PresentationFormat>
  <Paragraphs>471</Paragraphs>
  <Slides>41</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Arial Unicode MS</vt:lpstr>
      <vt:lpstr>ＭＳ Ｐゴシック</vt:lpstr>
      <vt:lpstr>ＭＳ Ｐゴシック</vt:lpstr>
      <vt:lpstr>Arial</vt:lpstr>
      <vt:lpstr>Calibri</vt:lpstr>
      <vt:lpstr>Calibri Light</vt:lpstr>
      <vt:lpstr>Corbel</vt:lpstr>
      <vt:lpstr>Open Sans</vt:lpstr>
      <vt:lpstr>Symbol</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Bureau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(ALL CAPS)</dc:title>
  <dc:creator>Felicity Mackay</dc:creator>
  <cp:lastModifiedBy>Doherty-Chapman, Kathryn</cp:lastModifiedBy>
  <cp:revision>301</cp:revision>
  <cp:lastPrinted>2019-01-09T18:54:48Z</cp:lastPrinted>
  <dcterms:created xsi:type="dcterms:W3CDTF">2014-02-13T04:24:49Z</dcterms:created>
  <dcterms:modified xsi:type="dcterms:W3CDTF">2019-01-09T20:15:26Z</dcterms:modified>
</cp:coreProperties>
</file>