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19"/>
  </p:notesMasterIdLst>
  <p:sldIdLst>
    <p:sldId id="265" r:id="rId2"/>
    <p:sldId id="267" r:id="rId3"/>
    <p:sldId id="281" r:id="rId4"/>
    <p:sldId id="279" r:id="rId5"/>
    <p:sldId id="294" r:id="rId6"/>
    <p:sldId id="293" r:id="rId7"/>
    <p:sldId id="287" r:id="rId8"/>
    <p:sldId id="259" r:id="rId9"/>
    <p:sldId id="283" r:id="rId10"/>
    <p:sldId id="284" r:id="rId11"/>
    <p:sldId id="288" r:id="rId12"/>
    <p:sldId id="289" r:id="rId13"/>
    <p:sldId id="260" r:id="rId14"/>
    <p:sldId id="291" r:id="rId15"/>
    <p:sldId id="296" r:id="rId16"/>
    <p:sldId id="295" r:id="rId17"/>
    <p:sldId id="292" r:id="rId18"/>
  </p:sldIdLst>
  <p:sldSz cx="9144000" cy="6858000" type="screen4x3"/>
  <p:notesSz cx="8375650" cy="10972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E8FE32-8B7E-4B61-A573-5AB3F32BCE79}">
          <p14:sldIdLst>
            <p14:sldId id="265"/>
            <p14:sldId id="267"/>
            <p14:sldId id="281"/>
            <p14:sldId id="279"/>
            <p14:sldId id="294"/>
            <p14:sldId id="293"/>
            <p14:sldId id="287"/>
            <p14:sldId id="259"/>
            <p14:sldId id="283"/>
            <p14:sldId id="284"/>
            <p14:sldId id="288"/>
            <p14:sldId id="289"/>
            <p14:sldId id="260"/>
            <p14:sldId id="291"/>
            <p14:sldId id="296"/>
            <p14:sldId id="295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99D272"/>
    <a:srgbClr val="E66300"/>
    <a:srgbClr val="00CC00"/>
    <a:srgbClr val="CCFF99"/>
    <a:srgbClr val="FFFF99"/>
    <a:srgbClr val="FFFF00"/>
    <a:srgbClr val="3FBF3F"/>
    <a:srgbClr val="63C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56" autoAdjust="0"/>
  </p:normalViewPr>
  <p:slideViewPr>
    <p:cSldViewPr>
      <p:cViewPr varScale="1">
        <p:scale>
          <a:sx n="95" d="100"/>
          <a:sy n="95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549C6-4BC5-4591-8373-2007D6D8274E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827285-EA8D-4BA4-A33A-C990FA6B3587}">
      <dgm:prSet phldrT="[Text]" custT="1"/>
      <dgm:spPr/>
      <dgm:t>
        <a:bodyPr/>
        <a:lstStyle/>
        <a:p>
          <a:r>
            <a:rPr lang="en-US" sz="4800" dirty="0"/>
            <a:t>Lloyd ESD</a:t>
          </a:r>
        </a:p>
      </dgm:t>
    </dgm:pt>
    <dgm:pt modelId="{BE235987-D8C6-459A-8CFF-882C2737AF2A}" type="parTrans" cxnId="{3114849E-9352-4BD8-A3F2-57B5DAF6BD7E}">
      <dgm:prSet/>
      <dgm:spPr/>
      <dgm:t>
        <a:bodyPr/>
        <a:lstStyle/>
        <a:p>
          <a:endParaRPr lang="en-US"/>
        </a:p>
      </dgm:t>
    </dgm:pt>
    <dgm:pt modelId="{791CC324-8F81-4C3F-8912-491028D2E760}" type="sibTrans" cxnId="{3114849E-9352-4BD8-A3F2-57B5DAF6BD7E}">
      <dgm:prSet/>
      <dgm:spPr/>
      <dgm:t>
        <a:bodyPr/>
        <a:lstStyle/>
        <a:p>
          <a:endParaRPr lang="en-US"/>
        </a:p>
      </dgm:t>
    </dgm:pt>
    <dgm:pt modelId="{F78FD471-E23E-4A9D-B242-26ED8873E265}" type="asst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Special Projects</a:t>
          </a:r>
          <a:br>
            <a:rPr lang="en-US" dirty="0"/>
          </a:br>
          <a:r>
            <a:rPr lang="en-US" dirty="0"/>
            <a:t>Economic Development </a:t>
          </a:r>
          <a:br>
            <a:rPr lang="en-US" dirty="0"/>
          </a:br>
          <a:r>
            <a:rPr lang="en-US" dirty="0"/>
            <a:t>Advocacy</a:t>
          </a:r>
        </a:p>
      </dgm:t>
    </dgm:pt>
    <dgm:pt modelId="{5DF17BD2-B244-466A-87A2-A7BD3319D3C4}" type="parTrans" cxnId="{88416C98-42BC-4EAA-850F-5F772C6E000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43D5D134-3BAF-46CE-84BD-ED19AD70D588}" type="sibTrans" cxnId="{88416C98-42BC-4EAA-850F-5F772C6E0004}">
      <dgm:prSet/>
      <dgm:spPr/>
      <dgm:t>
        <a:bodyPr/>
        <a:lstStyle/>
        <a:p>
          <a:endParaRPr lang="en-US"/>
        </a:p>
      </dgm:t>
    </dgm:pt>
    <dgm:pt modelId="{CF433F54-4AE0-484C-A590-0CB04BF54183}">
      <dgm:prSet phldrT="[Text]"/>
      <dgm:spPr/>
      <dgm:t>
        <a:bodyPr/>
        <a:lstStyle/>
        <a:p>
          <a:r>
            <a:rPr lang="en-US" dirty="0"/>
            <a:t>Go Lloyd</a:t>
          </a:r>
        </a:p>
      </dgm:t>
    </dgm:pt>
    <dgm:pt modelId="{DEA2C938-7B6D-4378-94E5-8D679BFCC01F}" type="parTrans" cxnId="{9F22BB5C-3ABA-47EE-98D7-CF77C7CB9CA4}">
      <dgm:prSet/>
      <dgm:spPr/>
      <dgm:t>
        <a:bodyPr/>
        <a:lstStyle/>
        <a:p>
          <a:endParaRPr lang="en-US"/>
        </a:p>
      </dgm:t>
    </dgm:pt>
    <dgm:pt modelId="{388ACBDA-4A35-41C0-9463-F6F9E489E307}" type="sibTrans" cxnId="{9F22BB5C-3ABA-47EE-98D7-CF77C7CB9CA4}">
      <dgm:prSet/>
      <dgm:spPr/>
      <dgm:t>
        <a:bodyPr/>
        <a:lstStyle/>
        <a:p>
          <a:endParaRPr lang="en-US"/>
        </a:p>
      </dgm:t>
    </dgm:pt>
    <dgm:pt modelId="{64F00E61-E18E-40F5-8E81-61906E4DE58C}">
      <dgm:prSet phldrT="[Text]"/>
      <dgm:spPr/>
      <dgm:t>
        <a:bodyPr/>
        <a:lstStyle/>
        <a:p>
          <a:r>
            <a:rPr lang="en-US" dirty="0" err="1"/>
            <a:t>Mult</a:t>
          </a:r>
          <a:r>
            <a:rPr lang="en-US" dirty="0"/>
            <a:t>. Co. District Attorney/ </a:t>
          </a:r>
          <a:br>
            <a:rPr lang="en-US" dirty="0"/>
          </a:br>
          <a:r>
            <a:rPr lang="en-US" dirty="0"/>
            <a:t>Portland Police Bureau</a:t>
          </a:r>
        </a:p>
      </dgm:t>
    </dgm:pt>
    <dgm:pt modelId="{702C4DA4-1D63-427A-94D1-E371E5F88B8D}" type="parTrans" cxnId="{858FD9EA-B62B-4E28-A62A-BBBF8A54D168}">
      <dgm:prSet/>
      <dgm:spPr/>
      <dgm:t>
        <a:bodyPr/>
        <a:lstStyle/>
        <a:p>
          <a:endParaRPr lang="en-US"/>
        </a:p>
      </dgm:t>
    </dgm:pt>
    <dgm:pt modelId="{508276C0-77C5-4E64-B994-BC551BAF2FE3}" type="sibTrans" cxnId="{858FD9EA-B62B-4E28-A62A-BBBF8A54D168}">
      <dgm:prSet/>
      <dgm:spPr/>
      <dgm:t>
        <a:bodyPr/>
        <a:lstStyle/>
        <a:p>
          <a:endParaRPr lang="en-US"/>
        </a:p>
      </dgm:t>
    </dgm:pt>
    <dgm:pt modelId="{FA66ED04-80E0-40A7-87C4-CB1793ED4BD3}">
      <dgm:prSet phldrT="[Text]"/>
      <dgm:spPr/>
      <dgm:t>
        <a:bodyPr/>
        <a:lstStyle/>
        <a:p>
          <a:r>
            <a:rPr lang="en-US" dirty="0"/>
            <a:t>Lloyd </a:t>
          </a:r>
          <a:br>
            <a:rPr lang="en-US" dirty="0"/>
          </a:br>
          <a:r>
            <a:rPr lang="en-US" dirty="0"/>
            <a:t>Community Association</a:t>
          </a:r>
        </a:p>
      </dgm:t>
    </dgm:pt>
    <dgm:pt modelId="{9A9003E8-00EE-42DF-ACBA-D8014ACF48C4}" type="parTrans" cxnId="{963064B7-9C94-4651-8F4B-99919EF0C91A}">
      <dgm:prSet/>
      <dgm:spPr/>
      <dgm:t>
        <a:bodyPr/>
        <a:lstStyle/>
        <a:p>
          <a:endParaRPr lang="en-US"/>
        </a:p>
      </dgm:t>
    </dgm:pt>
    <dgm:pt modelId="{3ECA041A-2B26-4C5A-B817-5B1C6AB2F4CC}" type="sibTrans" cxnId="{963064B7-9C94-4651-8F4B-99919EF0C91A}">
      <dgm:prSet/>
      <dgm:spPr/>
      <dgm:t>
        <a:bodyPr/>
        <a:lstStyle/>
        <a:p>
          <a:endParaRPr lang="en-US"/>
        </a:p>
      </dgm:t>
    </dgm:pt>
    <dgm:pt modelId="{B5D85206-03D0-4993-A3CC-E753D6010BA9}">
      <dgm:prSet/>
      <dgm:spPr/>
      <dgm:t>
        <a:bodyPr/>
        <a:lstStyle/>
        <a:p>
          <a:r>
            <a:rPr lang="en-US" dirty="0"/>
            <a:t>Lloyd </a:t>
          </a:r>
          <a:br>
            <a:rPr lang="en-US" dirty="0"/>
          </a:br>
          <a:r>
            <a:rPr lang="en-US" dirty="0"/>
            <a:t>EcoDistrict</a:t>
          </a:r>
        </a:p>
      </dgm:t>
    </dgm:pt>
    <dgm:pt modelId="{045F5FDE-F58F-4D69-8694-C81DC76CFE61}" type="parTrans" cxnId="{8D8BF391-A165-46FA-B9D2-EF7347CAE41B}">
      <dgm:prSet/>
      <dgm:spPr/>
      <dgm:t>
        <a:bodyPr/>
        <a:lstStyle/>
        <a:p>
          <a:endParaRPr lang="en-US"/>
        </a:p>
      </dgm:t>
    </dgm:pt>
    <dgm:pt modelId="{DDE5BCFD-F519-4E10-864B-F5CBC0807BD3}" type="sibTrans" cxnId="{8D8BF391-A165-46FA-B9D2-EF7347CAE41B}">
      <dgm:prSet/>
      <dgm:spPr/>
      <dgm:t>
        <a:bodyPr/>
        <a:lstStyle/>
        <a:p>
          <a:endParaRPr lang="en-US"/>
        </a:p>
      </dgm:t>
    </dgm:pt>
    <dgm:pt modelId="{C033C65A-61F5-4176-A312-5B241C93317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Holladay Street Maintenance</a:t>
          </a:r>
        </a:p>
      </dgm:t>
    </dgm:pt>
    <dgm:pt modelId="{126855DB-5FE5-4A38-950A-78B00C6AB501}" type="parTrans" cxnId="{B2A9F7D5-B753-41E9-A9BA-E544DAC868B7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CF470810-87AD-413C-AAC3-FA69E5FCFC55}" type="sibTrans" cxnId="{B2A9F7D5-B753-41E9-A9BA-E544DAC868B7}">
      <dgm:prSet/>
      <dgm:spPr/>
      <dgm:t>
        <a:bodyPr/>
        <a:lstStyle/>
        <a:p>
          <a:endParaRPr lang="en-US"/>
        </a:p>
      </dgm:t>
    </dgm:pt>
    <dgm:pt modelId="{B029781F-E2C0-40B3-A032-00D765B5034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Holladay Park Programming</a:t>
          </a:r>
        </a:p>
      </dgm:t>
    </dgm:pt>
    <dgm:pt modelId="{B33B55B5-7793-4217-AA05-0D86BB94B37A}" type="parTrans" cxnId="{36823764-A001-4DED-A5AF-E4420C8E6C9A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225E2807-4398-4D2F-9C51-4CFBF1F6EA17}" type="sibTrans" cxnId="{36823764-A001-4DED-A5AF-E4420C8E6C9A}">
      <dgm:prSet/>
      <dgm:spPr/>
      <dgm:t>
        <a:bodyPr/>
        <a:lstStyle/>
        <a:p>
          <a:endParaRPr lang="en-US"/>
        </a:p>
      </dgm:t>
    </dgm:pt>
    <dgm:pt modelId="{5F6EEE85-5F74-4CF1-80E2-2FF0089B6BA9}" type="pres">
      <dgm:prSet presAssocID="{300549C6-4BC5-4591-8373-2007D6D827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87133D-4B69-4E6D-A21F-586CECFD1840}" type="pres">
      <dgm:prSet presAssocID="{B4827285-EA8D-4BA4-A33A-C990FA6B3587}" presName="root1" presStyleCnt="0"/>
      <dgm:spPr/>
    </dgm:pt>
    <dgm:pt modelId="{E58E121E-7387-4756-B726-28DA8347260D}" type="pres">
      <dgm:prSet presAssocID="{B4827285-EA8D-4BA4-A33A-C990FA6B3587}" presName="LevelOneTextNode" presStyleLbl="node0" presStyleIdx="0" presStyleCnt="1">
        <dgm:presLayoutVars>
          <dgm:chPref val="3"/>
        </dgm:presLayoutVars>
      </dgm:prSet>
      <dgm:spPr/>
    </dgm:pt>
    <dgm:pt modelId="{32170528-64F0-4B82-A550-40E403AA07F4}" type="pres">
      <dgm:prSet presAssocID="{B4827285-EA8D-4BA4-A33A-C990FA6B3587}" presName="level2hierChild" presStyleCnt="0"/>
      <dgm:spPr/>
    </dgm:pt>
    <dgm:pt modelId="{C0DDA49C-39B5-4D0E-802C-1116550E737C}" type="pres">
      <dgm:prSet presAssocID="{5DF17BD2-B244-466A-87A2-A7BD3319D3C4}" presName="conn2-1" presStyleLbl="parChTrans1D2" presStyleIdx="0" presStyleCnt="5"/>
      <dgm:spPr/>
    </dgm:pt>
    <dgm:pt modelId="{8682223A-7268-47F9-B7E6-4BD6EEDF17D1}" type="pres">
      <dgm:prSet presAssocID="{5DF17BD2-B244-466A-87A2-A7BD3319D3C4}" presName="connTx" presStyleLbl="parChTrans1D2" presStyleIdx="0" presStyleCnt="5"/>
      <dgm:spPr/>
    </dgm:pt>
    <dgm:pt modelId="{C185E0D7-590F-4CC3-928A-071158FF1BB1}" type="pres">
      <dgm:prSet presAssocID="{F78FD471-E23E-4A9D-B242-26ED8873E265}" presName="root2" presStyleCnt="0"/>
      <dgm:spPr/>
    </dgm:pt>
    <dgm:pt modelId="{350FAAA1-50F6-4F68-93DB-4EB3B2096C50}" type="pres">
      <dgm:prSet presAssocID="{F78FD471-E23E-4A9D-B242-26ED8873E265}" presName="LevelTwoTextNode" presStyleLbl="asst1" presStyleIdx="0" presStyleCnt="1" custScaleX="90480">
        <dgm:presLayoutVars>
          <dgm:chPref val="3"/>
        </dgm:presLayoutVars>
      </dgm:prSet>
      <dgm:spPr/>
    </dgm:pt>
    <dgm:pt modelId="{445EC8CF-F95E-4EFE-8C6E-FE09F40C1750}" type="pres">
      <dgm:prSet presAssocID="{F78FD471-E23E-4A9D-B242-26ED8873E265}" presName="level3hierChild" presStyleCnt="0"/>
      <dgm:spPr/>
    </dgm:pt>
    <dgm:pt modelId="{A03A3316-A3C1-4478-A595-8C0DC7EAA76E}" type="pres">
      <dgm:prSet presAssocID="{DEA2C938-7B6D-4378-94E5-8D679BFCC01F}" presName="conn2-1" presStyleLbl="parChTrans1D2" presStyleIdx="1" presStyleCnt="5"/>
      <dgm:spPr/>
    </dgm:pt>
    <dgm:pt modelId="{1D4B4B3D-12D4-4BD7-84DE-546A518DE1C8}" type="pres">
      <dgm:prSet presAssocID="{DEA2C938-7B6D-4378-94E5-8D679BFCC01F}" presName="connTx" presStyleLbl="parChTrans1D2" presStyleIdx="1" presStyleCnt="5"/>
      <dgm:spPr/>
    </dgm:pt>
    <dgm:pt modelId="{1E17ED5C-1309-47E0-8866-1892A90FE30C}" type="pres">
      <dgm:prSet presAssocID="{CF433F54-4AE0-484C-A590-0CB04BF54183}" presName="root2" presStyleCnt="0"/>
      <dgm:spPr/>
    </dgm:pt>
    <dgm:pt modelId="{5C3B369A-7D6F-4B7D-9DF9-BE53B8755F18}" type="pres">
      <dgm:prSet presAssocID="{CF433F54-4AE0-484C-A590-0CB04BF54183}" presName="LevelTwoTextNode" presStyleLbl="node2" presStyleIdx="0" presStyleCnt="4" custScaleX="114006">
        <dgm:presLayoutVars>
          <dgm:chPref val="3"/>
        </dgm:presLayoutVars>
      </dgm:prSet>
      <dgm:spPr/>
    </dgm:pt>
    <dgm:pt modelId="{83ED2609-25FA-4023-B13C-01AF067574F9}" type="pres">
      <dgm:prSet presAssocID="{CF433F54-4AE0-484C-A590-0CB04BF54183}" presName="level3hierChild" presStyleCnt="0"/>
      <dgm:spPr/>
    </dgm:pt>
    <dgm:pt modelId="{4CFE450C-3586-4557-9B55-42636F21CCA0}" type="pres">
      <dgm:prSet presAssocID="{126855DB-5FE5-4A38-950A-78B00C6AB501}" presName="conn2-1" presStyleLbl="parChTrans1D3" presStyleIdx="0" presStyleCnt="2"/>
      <dgm:spPr/>
    </dgm:pt>
    <dgm:pt modelId="{5FADB867-3234-410F-9334-5AAD3C8CCBB2}" type="pres">
      <dgm:prSet presAssocID="{126855DB-5FE5-4A38-950A-78B00C6AB501}" presName="connTx" presStyleLbl="parChTrans1D3" presStyleIdx="0" presStyleCnt="2"/>
      <dgm:spPr/>
    </dgm:pt>
    <dgm:pt modelId="{5CD86521-3752-4803-8F5C-59F25193F2B7}" type="pres">
      <dgm:prSet presAssocID="{C033C65A-61F5-4176-A312-5B241C933177}" presName="root2" presStyleCnt="0"/>
      <dgm:spPr/>
    </dgm:pt>
    <dgm:pt modelId="{09077CB5-3FCA-4FA2-8928-2B17BF7CA486}" type="pres">
      <dgm:prSet presAssocID="{C033C65A-61F5-4176-A312-5B241C933177}" presName="LevelTwoTextNode" presStyleLbl="node3" presStyleIdx="0" presStyleCnt="2" custScaleX="66446">
        <dgm:presLayoutVars>
          <dgm:chPref val="3"/>
        </dgm:presLayoutVars>
      </dgm:prSet>
      <dgm:spPr/>
    </dgm:pt>
    <dgm:pt modelId="{F7C55BEA-765B-42F7-8958-37C320B69DE7}" type="pres">
      <dgm:prSet presAssocID="{C033C65A-61F5-4176-A312-5B241C933177}" presName="level3hierChild" presStyleCnt="0"/>
      <dgm:spPr/>
    </dgm:pt>
    <dgm:pt modelId="{A5E2B2EE-C734-40E0-814F-68A85867504E}" type="pres">
      <dgm:prSet presAssocID="{B33B55B5-7793-4217-AA05-0D86BB94B37A}" presName="conn2-1" presStyleLbl="parChTrans1D3" presStyleIdx="1" presStyleCnt="2"/>
      <dgm:spPr/>
    </dgm:pt>
    <dgm:pt modelId="{F8255F8F-E46D-47EE-A7BE-4B5B6F5252E3}" type="pres">
      <dgm:prSet presAssocID="{B33B55B5-7793-4217-AA05-0D86BB94B37A}" presName="connTx" presStyleLbl="parChTrans1D3" presStyleIdx="1" presStyleCnt="2"/>
      <dgm:spPr/>
    </dgm:pt>
    <dgm:pt modelId="{495DCC74-2762-424E-A917-FFB49A068FD0}" type="pres">
      <dgm:prSet presAssocID="{B029781F-E2C0-40B3-A032-00D765B5034D}" presName="root2" presStyleCnt="0"/>
      <dgm:spPr/>
    </dgm:pt>
    <dgm:pt modelId="{9475E498-7578-4AEF-BB8E-C9A8266A9389}" type="pres">
      <dgm:prSet presAssocID="{B029781F-E2C0-40B3-A032-00D765B5034D}" presName="LevelTwoTextNode" presStyleLbl="node3" presStyleIdx="1" presStyleCnt="2" custScaleX="68859">
        <dgm:presLayoutVars>
          <dgm:chPref val="3"/>
        </dgm:presLayoutVars>
      </dgm:prSet>
      <dgm:spPr/>
    </dgm:pt>
    <dgm:pt modelId="{A5B8CCE8-6951-4625-80FE-1DB3A710A680}" type="pres">
      <dgm:prSet presAssocID="{B029781F-E2C0-40B3-A032-00D765B5034D}" presName="level3hierChild" presStyleCnt="0"/>
      <dgm:spPr/>
    </dgm:pt>
    <dgm:pt modelId="{FE4598F2-AAB8-4D4B-A952-51494DEA750C}" type="pres">
      <dgm:prSet presAssocID="{702C4DA4-1D63-427A-94D1-E371E5F88B8D}" presName="conn2-1" presStyleLbl="parChTrans1D2" presStyleIdx="2" presStyleCnt="5"/>
      <dgm:spPr/>
    </dgm:pt>
    <dgm:pt modelId="{7AD0B4C1-3141-4531-A447-D57887AC7D1C}" type="pres">
      <dgm:prSet presAssocID="{702C4DA4-1D63-427A-94D1-E371E5F88B8D}" presName="connTx" presStyleLbl="parChTrans1D2" presStyleIdx="2" presStyleCnt="5"/>
      <dgm:spPr/>
    </dgm:pt>
    <dgm:pt modelId="{F3F870AC-D5C4-46A5-B7BE-5FB249A04351}" type="pres">
      <dgm:prSet presAssocID="{64F00E61-E18E-40F5-8E81-61906E4DE58C}" presName="root2" presStyleCnt="0"/>
      <dgm:spPr/>
    </dgm:pt>
    <dgm:pt modelId="{06EDBB0E-B67B-4876-AD3A-FB91133E6F08}" type="pres">
      <dgm:prSet presAssocID="{64F00E61-E18E-40F5-8E81-61906E4DE58C}" presName="LevelTwoTextNode" presStyleLbl="node2" presStyleIdx="1" presStyleCnt="4" custScaleX="114006">
        <dgm:presLayoutVars>
          <dgm:chPref val="3"/>
        </dgm:presLayoutVars>
      </dgm:prSet>
      <dgm:spPr/>
    </dgm:pt>
    <dgm:pt modelId="{69E53CFB-317B-47E6-ABF1-6CC2DED526CF}" type="pres">
      <dgm:prSet presAssocID="{64F00E61-E18E-40F5-8E81-61906E4DE58C}" presName="level3hierChild" presStyleCnt="0"/>
      <dgm:spPr/>
    </dgm:pt>
    <dgm:pt modelId="{18D7BBDA-B2A0-494F-823D-9D2612B068CD}" type="pres">
      <dgm:prSet presAssocID="{9A9003E8-00EE-42DF-ACBA-D8014ACF48C4}" presName="conn2-1" presStyleLbl="parChTrans1D2" presStyleIdx="3" presStyleCnt="5"/>
      <dgm:spPr/>
    </dgm:pt>
    <dgm:pt modelId="{CF84F066-BFED-4C71-B38A-E8222042E5B4}" type="pres">
      <dgm:prSet presAssocID="{9A9003E8-00EE-42DF-ACBA-D8014ACF48C4}" presName="connTx" presStyleLbl="parChTrans1D2" presStyleIdx="3" presStyleCnt="5"/>
      <dgm:spPr/>
    </dgm:pt>
    <dgm:pt modelId="{60C5C1C8-18EC-4532-B27B-EE0B97FA888D}" type="pres">
      <dgm:prSet presAssocID="{FA66ED04-80E0-40A7-87C4-CB1793ED4BD3}" presName="root2" presStyleCnt="0"/>
      <dgm:spPr/>
    </dgm:pt>
    <dgm:pt modelId="{83AD3F88-DEFC-4A90-92B5-993D694B7B8D}" type="pres">
      <dgm:prSet presAssocID="{FA66ED04-80E0-40A7-87C4-CB1793ED4BD3}" presName="LevelTwoTextNode" presStyleLbl="node2" presStyleIdx="2" presStyleCnt="4" custScaleX="114006">
        <dgm:presLayoutVars>
          <dgm:chPref val="3"/>
        </dgm:presLayoutVars>
      </dgm:prSet>
      <dgm:spPr/>
    </dgm:pt>
    <dgm:pt modelId="{E01FD28E-7163-4D75-8B61-7D2BAFB36179}" type="pres">
      <dgm:prSet presAssocID="{FA66ED04-80E0-40A7-87C4-CB1793ED4BD3}" presName="level3hierChild" presStyleCnt="0"/>
      <dgm:spPr/>
    </dgm:pt>
    <dgm:pt modelId="{6D40AB93-7CDB-45F2-9886-395A30AFD5BB}" type="pres">
      <dgm:prSet presAssocID="{045F5FDE-F58F-4D69-8694-C81DC76CFE61}" presName="conn2-1" presStyleLbl="parChTrans1D2" presStyleIdx="4" presStyleCnt="5"/>
      <dgm:spPr/>
    </dgm:pt>
    <dgm:pt modelId="{DB0A3655-4CEB-44F8-AA78-22141613103F}" type="pres">
      <dgm:prSet presAssocID="{045F5FDE-F58F-4D69-8694-C81DC76CFE61}" presName="connTx" presStyleLbl="parChTrans1D2" presStyleIdx="4" presStyleCnt="5"/>
      <dgm:spPr/>
    </dgm:pt>
    <dgm:pt modelId="{F18E0B30-4E42-42D0-96A9-BE7CA3F75C9E}" type="pres">
      <dgm:prSet presAssocID="{B5D85206-03D0-4993-A3CC-E753D6010BA9}" presName="root2" presStyleCnt="0"/>
      <dgm:spPr/>
    </dgm:pt>
    <dgm:pt modelId="{D528F2CF-A75C-43F7-A758-8DFF98976F1A}" type="pres">
      <dgm:prSet presAssocID="{B5D85206-03D0-4993-A3CC-E753D6010BA9}" presName="LevelTwoTextNode" presStyleLbl="node2" presStyleIdx="3" presStyleCnt="4" custScaleX="114006">
        <dgm:presLayoutVars>
          <dgm:chPref val="3"/>
        </dgm:presLayoutVars>
      </dgm:prSet>
      <dgm:spPr/>
    </dgm:pt>
    <dgm:pt modelId="{51924D82-A85F-454A-846F-FFF2B5EFC5FE}" type="pres">
      <dgm:prSet presAssocID="{B5D85206-03D0-4993-A3CC-E753D6010BA9}" presName="level3hierChild" presStyleCnt="0"/>
      <dgm:spPr/>
    </dgm:pt>
  </dgm:ptLst>
  <dgm:cxnLst>
    <dgm:cxn modelId="{30C81010-4CC5-4C59-8420-55B03728E604}" type="presOf" srcId="{CF433F54-4AE0-484C-A590-0CB04BF54183}" destId="{5C3B369A-7D6F-4B7D-9DF9-BE53B8755F18}" srcOrd="0" destOrd="0" presId="urn:microsoft.com/office/officeart/2008/layout/HorizontalMultiLevelHierarchy"/>
    <dgm:cxn modelId="{D8B6C314-54DE-4106-8D5A-B2F06550A959}" type="presOf" srcId="{126855DB-5FE5-4A38-950A-78B00C6AB501}" destId="{4CFE450C-3586-4557-9B55-42636F21CCA0}" srcOrd="0" destOrd="0" presId="urn:microsoft.com/office/officeart/2008/layout/HorizontalMultiLevelHierarchy"/>
    <dgm:cxn modelId="{4F897F28-B3CF-4D86-B59F-DAFE51F122A8}" type="presOf" srcId="{FA66ED04-80E0-40A7-87C4-CB1793ED4BD3}" destId="{83AD3F88-DEFC-4A90-92B5-993D694B7B8D}" srcOrd="0" destOrd="0" presId="urn:microsoft.com/office/officeart/2008/layout/HorizontalMultiLevelHierarchy"/>
    <dgm:cxn modelId="{AB4C122E-731B-4274-A5BA-C7E8BA691072}" type="presOf" srcId="{702C4DA4-1D63-427A-94D1-E371E5F88B8D}" destId="{FE4598F2-AAB8-4D4B-A952-51494DEA750C}" srcOrd="0" destOrd="0" presId="urn:microsoft.com/office/officeart/2008/layout/HorizontalMultiLevelHierarchy"/>
    <dgm:cxn modelId="{9F22BB5C-3ABA-47EE-98D7-CF77C7CB9CA4}" srcId="{B4827285-EA8D-4BA4-A33A-C990FA6B3587}" destId="{CF433F54-4AE0-484C-A590-0CB04BF54183}" srcOrd="1" destOrd="0" parTransId="{DEA2C938-7B6D-4378-94E5-8D679BFCC01F}" sibTransId="{388ACBDA-4A35-41C0-9463-F6F9E489E307}"/>
    <dgm:cxn modelId="{36823764-A001-4DED-A5AF-E4420C8E6C9A}" srcId="{CF433F54-4AE0-484C-A590-0CB04BF54183}" destId="{B029781F-E2C0-40B3-A032-00D765B5034D}" srcOrd="1" destOrd="0" parTransId="{B33B55B5-7793-4217-AA05-0D86BB94B37A}" sibTransId="{225E2807-4398-4D2F-9C51-4CFBF1F6EA17}"/>
    <dgm:cxn modelId="{C9FF6B45-FAC2-49DD-B813-D0F4D37DCCF4}" type="presOf" srcId="{B4827285-EA8D-4BA4-A33A-C990FA6B3587}" destId="{E58E121E-7387-4756-B726-28DA8347260D}" srcOrd="0" destOrd="0" presId="urn:microsoft.com/office/officeart/2008/layout/HorizontalMultiLevelHierarchy"/>
    <dgm:cxn modelId="{DA3B0268-9550-44B2-BBEE-8857F3F0737F}" type="presOf" srcId="{126855DB-5FE5-4A38-950A-78B00C6AB501}" destId="{5FADB867-3234-410F-9334-5AAD3C8CCBB2}" srcOrd="1" destOrd="0" presId="urn:microsoft.com/office/officeart/2008/layout/HorizontalMultiLevelHierarchy"/>
    <dgm:cxn modelId="{31A53E59-BFAE-4997-9336-1CA5CD1E5D28}" type="presOf" srcId="{F78FD471-E23E-4A9D-B242-26ED8873E265}" destId="{350FAAA1-50F6-4F68-93DB-4EB3B2096C50}" srcOrd="0" destOrd="0" presId="urn:microsoft.com/office/officeart/2008/layout/HorizontalMultiLevelHierarchy"/>
    <dgm:cxn modelId="{B3083483-374F-49DB-964D-5D81B25F5FF4}" type="presOf" srcId="{300549C6-4BC5-4591-8373-2007D6D8274E}" destId="{5F6EEE85-5F74-4CF1-80E2-2FF0089B6BA9}" srcOrd="0" destOrd="0" presId="urn:microsoft.com/office/officeart/2008/layout/HorizontalMultiLevelHierarchy"/>
    <dgm:cxn modelId="{00E3038A-BDFE-4C69-95AE-85D04B55C82C}" type="presOf" srcId="{5DF17BD2-B244-466A-87A2-A7BD3319D3C4}" destId="{C0DDA49C-39B5-4D0E-802C-1116550E737C}" srcOrd="0" destOrd="0" presId="urn:microsoft.com/office/officeart/2008/layout/HorizontalMultiLevelHierarchy"/>
    <dgm:cxn modelId="{AFF2258E-8395-4924-8822-D81203C2D268}" type="presOf" srcId="{C033C65A-61F5-4176-A312-5B241C933177}" destId="{09077CB5-3FCA-4FA2-8928-2B17BF7CA486}" srcOrd="0" destOrd="0" presId="urn:microsoft.com/office/officeart/2008/layout/HorizontalMultiLevelHierarchy"/>
    <dgm:cxn modelId="{8D8BF391-A165-46FA-B9D2-EF7347CAE41B}" srcId="{B4827285-EA8D-4BA4-A33A-C990FA6B3587}" destId="{B5D85206-03D0-4993-A3CC-E753D6010BA9}" srcOrd="4" destOrd="0" parTransId="{045F5FDE-F58F-4D69-8694-C81DC76CFE61}" sibTransId="{DDE5BCFD-F519-4E10-864B-F5CBC0807BD3}"/>
    <dgm:cxn modelId="{88416C98-42BC-4EAA-850F-5F772C6E0004}" srcId="{B4827285-EA8D-4BA4-A33A-C990FA6B3587}" destId="{F78FD471-E23E-4A9D-B242-26ED8873E265}" srcOrd="0" destOrd="0" parTransId="{5DF17BD2-B244-466A-87A2-A7BD3319D3C4}" sibTransId="{43D5D134-3BAF-46CE-84BD-ED19AD70D588}"/>
    <dgm:cxn modelId="{3114849E-9352-4BD8-A3F2-57B5DAF6BD7E}" srcId="{300549C6-4BC5-4591-8373-2007D6D8274E}" destId="{B4827285-EA8D-4BA4-A33A-C990FA6B3587}" srcOrd="0" destOrd="0" parTransId="{BE235987-D8C6-459A-8CFF-882C2737AF2A}" sibTransId="{791CC324-8F81-4C3F-8912-491028D2E760}"/>
    <dgm:cxn modelId="{212A35B6-721B-4DE6-AB55-8C5FB4DCB6E6}" type="presOf" srcId="{B33B55B5-7793-4217-AA05-0D86BB94B37A}" destId="{F8255F8F-E46D-47EE-A7BE-4B5B6F5252E3}" srcOrd="1" destOrd="0" presId="urn:microsoft.com/office/officeart/2008/layout/HorizontalMultiLevelHierarchy"/>
    <dgm:cxn modelId="{963064B7-9C94-4651-8F4B-99919EF0C91A}" srcId="{B4827285-EA8D-4BA4-A33A-C990FA6B3587}" destId="{FA66ED04-80E0-40A7-87C4-CB1793ED4BD3}" srcOrd="3" destOrd="0" parTransId="{9A9003E8-00EE-42DF-ACBA-D8014ACF48C4}" sibTransId="{3ECA041A-2B26-4C5A-B817-5B1C6AB2F4CC}"/>
    <dgm:cxn modelId="{D9BD3CC3-AE38-4113-964B-CD3B0001A0D3}" type="presOf" srcId="{045F5FDE-F58F-4D69-8694-C81DC76CFE61}" destId="{6D40AB93-7CDB-45F2-9886-395A30AFD5BB}" srcOrd="0" destOrd="0" presId="urn:microsoft.com/office/officeart/2008/layout/HorizontalMultiLevelHierarchy"/>
    <dgm:cxn modelId="{E62A43C5-C45A-4916-B83B-2B76272DACD2}" type="presOf" srcId="{DEA2C938-7B6D-4378-94E5-8D679BFCC01F}" destId="{1D4B4B3D-12D4-4BD7-84DE-546A518DE1C8}" srcOrd="1" destOrd="0" presId="urn:microsoft.com/office/officeart/2008/layout/HorizontalMultiLevelHierarchy"/>
    <dgm:cxn modelId="{7F2771C5-A581-456F-83E3-B4F35D91ECE5}" type="presOf" srcId="{9A9003E8-00EE-42DF-ACBA-D8014ACF48C4}" destId="{18D7BBDA-B2A0-494F-823D-9D2612B068CD}" srcOrd="0" destOrd="0" presId="urn:microsoft.com/office/officeart/2008/layout/HorizontalMultiLevelHierarchy"/>
    <dgm:cxn modelId="{3FE093C5-56A9-465F-ABA7-B39A4DAA2516}" type="presOf" srcId="{B33B55B5-7793-4217-AA05-0D86BB94B37A}" destId="{A5E2B2EE-C734-40E0-814F-68A85867504E}" srcOrd="0" destOrd="0" presId="urn:microsoft.com/office/officeart/2008/layout/HorizontalMultiLevelHierarchy"/>
    <dgm:cxn modelId="{9B38CED4-F97E-4A0B-B9B3-DDA0BD8D8AB9}" type="presOf" srcId="{DEA2C938-7B6D-4378-94E5-8D679BFCC01F}" destId="{A03A3316-A3C1-4478-A595-8C0DC7EAA76E}" srcOrd="0" destOrd="0" presId="urn:microsoft.com/office/officeart/2008/layout/HorizontalMultiLevelHierarchy"/>
    <dgm:cxn modelId="{B2A9F7D5-B753-41E9-A9BA-E544DAC868B7}" srcId="{CF433F54-4AE0-484C-A590-0CB04BF54183}" destId="{C033C65A-61F5-4176-A312-5B241C933177}" srcOrd="0" destOrd="0" parTransId="{126855DB-5FE5-4A38-950A-78B00C6AB501}" sibTransId="{CF470810-87AD-413C-AAC3-FA69E5FCFC55}"/>
    <dgm:cxn modelId="{E909FBD5-766D-437E-8D0E-6F9566992E07}" type="presOf" srcId="{B029781F-E2C0-40B3-A032-00D765B5034D}" destId="{9475E498-7578-4AEF-BB8E-C9A8266A9389}" srcOrd="0" destOrd="0" presId="urn:microsoft.com/office/officeart/2008/layout/HorizontalMultiLevelHierarchy"/>
    <dgm:cxn modelId="{46EA00D8-C8BF-437A-B91A-32C2375F45F6}" type="presOf" srcId="{9A9003E8-00EE-42DF-ACBA-D8014ACF48C4}" destId="{CF84F066-BFED-4C71-B38A-E8222042E5B4}" srcOrd="1" destOrd="0" presId="urn:microsoft.com/office/officeart/2008/layout/HorizontalMultiLevelHierarchy"/>
    <dgm:cxn modelId="{04E49FDB-55E1-4070-B389-773257BE5E64}" type="presOf" srcId="{702C4DA4-1D63-427A-94D1-E371E5F88B8D}" destId="{7AD0B4C1-3141-4531-A447-D57887AC7D1C}" srcOrd="1" destOrd="0" presId="urn:microsoft.com/office/officeart/2008/layout/HorizontalMultiLevelHierarchy"/>
    <dgm:cxn modelId="{E4A144DF-1584-4EC3-91D0-941BD10A0A5A}" type="presOf" srcId="{5DF17BD2-B244-466A-87A2-A7BD3319D3C4}" destId="{8682223A-7268-47F9-B7E6-4BD6EEDF17D1}" srcOrd="1" destOrd="0" presId="urn:microsoft.com/office/officeart/2008/layout/HorizontalMultiLevelHierarchy"/>
    <dgm:cxn modelId="{14528CDF-F2A7-469E-B161-FDEAED4153DD}" type="presOf" srcId="{64F00E61-E18E-40F5-8E81-61906E4DE58C}" destId="{06EDBB0E-B67B-4876-AD3A-FB91133E6F08}" srcOrd="0" destOrd="0" presId="urn:microsoft.com/office/officeart/2008/layout/HorizontalMultiLevelHierarchy"/>
    <dgm:cxn modelId="{D89F4DE6-3168-4E22-B9C4-69E27FFCF4C4}" type="presOf" srcId="{045F5FDE-F58F-4D69-8694-C81DC76CFE61}" destId="{DB0A3655-4CEB-44F8-AA78-22141613103F}" srcOrd="1" destOrd="0" presId="urn:microsoft.com/office/officeart/2008/layout/HorizontalMultiLevelHierarchy"/>
    <dgm:cxn modelId="{858FD9EA-B62B-4E28-A62A-BBBF8A54D168}" srcId="{B4827285-EA8D-4BA4-A33A-C990FA6B3587}" destId="{64F00E61-E18E-40F5-8E81-61906E4DE58C}" srcOrd="2" destOrd="0" parTransId="{702C4DA4-1D63-427A-94D1-E371E5F88B8D}" sibTransId="{508276C0-77C5-4E64-B994-BC551BAF2FE3}"/>
    <dgm:cxn modelId="{AF0BECF5-6DAE-4609-962C-468E08E81816}" type="presOf" srcId="{B5D85206-03D0-4993-A3CC-E753D6010BA9}" destId="{D528F2CF-A75C-43F7-A758-8DFF98976F1A}" srcOrd="0" destOrd="0" presId="urn:microsoft.com/office/officeart/2008/layout/HorizontalMultiLevelHierarchy"/>
    <dgm:cxn modelId="{1F0FE645-5F68-4993-956A-5A287C7CE151}" type="presParOf" srcId="{5F6EEE85-5F74-4CF1-80E2-2FF0089B6BA9}" destId="{D387133D-4B69-4E6D-A21F-586CECFD1840}" srcOrd="0" destOrd="0" presId="urn:microsoft.com/office/officeart/2008/layout/HorizontalMultiLevelHierarchy"/>
    <dgm:cxn modelId="{30128EDB-3FDB-4763-973B-09DAD469BB47}" type="presParOf" srcId="{D387133D-4B69-4E6D-A21F-586CECFD1840}" destId="{E58E121E-7387-4756-B726-28DA8347260D}" srcOrd="0" destOrd="0" presId="urn:microsoft.com/office/officeart/2008/layout/HorizontalMultiLevelHierarchy"/>
    <dgm:cxn modelId="{62587138-64FE-409B-8F7F-B1C745C9D895}" type="presParOf" srcId="{D387133D-4B69-4E6D-A21F-586CECFD1840}" destId="{32170528-64F0-4B82-A550-40E403AA07F4}" srcOrd="1" destOrd="0" presId="urn:microsoft.com/office/officeart/2008/layout/HorizontalMultiLevelHierarchy"/>
    <dgm:cxn modelId="{3B453938-CBF6-4DC2-94C6-4F6D5D0CF216}" type="presParOf" srcId="{32170528-64F0-4B82-A550-40E403AA07F4}" destId="{C0DDA49C-39B5-4D0E-802C-1116550E737C}" srcOrd="0" destOrd="0" presId="urn:microsoft.com/office/officeart/2008/layout/HorizontalMultiLevelHierarchy"/>
    <dgm:cxn modelId="{FB1FCD75-8681-474B-B7E4-D123D28EA4BD}" type="presParOf" srcId="{C0DDA49C-39B5-4D0E-802C-1116550E737C}" destId="{8682223A-7268-47F9-B7E6-4BD6EEDF17D1}" srcOrd="0" destOrd="0" presId="urn:microsoft.com/office/officeart/2008/layout/HorizontalMultiLevelHierarchy"/>
    <dgm:cxn modelId="{15F558B4-C96B-4B42-98D6-BF1DDC552FFC}" type="presParOf" srcId="{32170528-64F0-4B82-A550-40E403AA07F4}" destId="{C185E0D7-590F-4CC3-928A-071158FF1BB1}" srcOrd="1" destOrd="0" presId="urn:microsoft.com/office/officeart/2008/layout/HorizontalMultiLevelHierarchy"/>
    <dgm:cxn modelId="{12C3D3E8-F741-42A2-A6A4-5FC1324F09D6}" type="presParOf" srcId="{C185E0D7-590F-4CC3-928A-071158FF1BB1}" destId="{350FAAA1-50F6-4F68-93DB-4EB3B2096C50}" srcOrd="0" destOrd="0" presId="urn:microsoft.com/office/officeart/2008/layout/HorizontalMultiLevelHierarchy"/>
    <dgm:cxn modelId="{07B8F303-37FE-44EF-8DE5-5889119B877A}" type="presParOf" srcId="{C185E0D7-590F-4CC3-928A-071158FF1BB1}" destId="{445EC8CF-F95E-4EFE-8C6E-FE09F40C1750}" srcOrd="1" destOrd="0" presId="urn:microsoft.com/office/officeart/2008/layout/HorizontalMultiLevelHierarchy"/>
    <dgm:cxn modelId="{5E99B6FD-AEE8-4045-BD16-488A15DEECC9}" type="presParOf" srcId="{32170528-64F0-4B82-A550-40E403AA07F4}" destId="{A03A3316-A3C1-4478-A595-8C0DC7EAA76E}" srcOrd="2" destOrd="0" presId="urn:microsoft.com/office/officeart/2008/layout/HorizontalMultiLevelHierarchy"/>
    <dgm:cxn modelId="{573D80E9-2D75-4EF7-9CD0-478F2057FE9B}" type="presParOf" srcId="{A03A3316-A3C1-4478-A595-8C0DC7EAA76E}" destId="{1D4B4B3D-12D4-4BD7-84DE-546A518DE1C8}" srcOrd="0" destOrd="0" presId="urn:microsoft.com/office/officeart/2008/layout/HorizontalMultiLevelHierarchy"/>
    <dgm:cxn modelId="{35C1780E-56A2-4511-AD26-C3B77F95A9D4}" type="presParOf" srcId="{32170528-64F0-4B82-A550-40E403AA07F4}" destId="{1E17ED5C-1309-47E0-8866-1892A90FE30C}" srcOrd="3" destOrd="0" presId="urn:microsoft.com/office/officeart/2008/layout/HorizontalMultiLevelHierarchy"/>
    <dgm:cxn modelId="{9581A439-0CE4-470F-82B3-47F5444E7A20}" type="presParOf" srcId="{1E17ED5C-1309-47E0-8866-1892A90FE30C}" destId="{5C3B369A-7D6F-4B7D-9DF9-BE53B8755F18}" srcOrd="0" destOrd="0" presId="urn:microsoft.com/office/officeart/2008/layout/HorizontalMultiLevelHierarchy"/>
    <dgm:cxn modelId="{C937CF96-E767-4045-8B26-F586C9EE13AA}" type="presParOf" srcId="{1E17ED5C-1309-47E0-8866-1892A90FE30C}" destId="{83ED2609-25FA-4023-B13C-01AF067574F9}" srcOrd="1" destOrd="0" presId="urn:microsoft.com/office/officeart/2008/layout/HorizontalMultiLevelHierarchy"/>
    <dgm:cxn modelId="{2E3742D9-6B55-45B5-A7E3-7BF4650B81C4}" type="presParOf" srcId="{83ED2609-25FA-4023-B13C-01AF067574F9}" destId="{4CFE450C-3586-4557-9B55-42636F21CCA0}" srcOrd="0" destOrd="0" presId="urn:microsoft.com/office/officeart/2008/layout/HorizontalMultiLevelHierarchy"/>
    <dgm:cxn modelId="{46F768E5-AE47-439E-9A56-0F27D51F4AE1}" type="presParOf" srcId="{4CFE450C-3586-4557-9B55-42636F21CCA0}" destId="{5FADB867-3234-410F-9334-5AAD3C8CCBB2}" srcOrd="0" destOrd="0" presId="urn:microsoft.com/office/officeart/2008/layout/HorizontalMultiLevelHierarchy"/>
    <dgm:cxn modelId="{563D43D9-5175-4F98-9158-FEE3483DAA1C}" type="presParOf" srcId="{83ED2609-25FA-4023-B13C-01AF067574F9}" destId="{5CD86521-3752-4803-8F5C-59F25193F2B7}" srcOrd="1" destOrd="0" presId="urn:microsoft.com/office/officeart/2008/layout/HorizontalMultiLevelHierarchy"/>
    <dgm:cxn modelId="{E56E9CF0-557F-4C7E-B22E-C5678747F7F9}" type="presParOf" srcId="{5CD86521-3752-4803-8F5C-59F25193F2B7}" destId="{09077CB5-3FCA-4FA2-8928-2B17BF7CA486}" srcOrd="0" destOrd="0" presId="urn:microsoft.com/office/officeart/2008/layout/HorizontalMultiLevelHierarchy"/>
    <dgm:cxn modelId="{E729444B-BCA9-427E-9FCB-6FAB8DB4A568}" type="presParOf" srcId="{5CD86521-3752-4803-8F5C-59F25193F2B7}" destId="{F7C55BEA-765B-42F7-8958-37C320B69DE7}" srcOrd="1" destOrd="0" presId="urn:microsoft.com/office/officeart/2008/layout/HorizontalMultiLevelHierarchy"/>
    <dgm:cxn modelId="{EEE62243-C726-4A23-B8EC-5EC1B98CEDC5}" type="presParOf" srcId="{83ED2609-25FA-4023-B13C-01AF067574F9}" destId="{A5E2B2EE-C734-40E0-814F-68A85867504E}" srcOrd="2" destOrd="0" presId="urn:microsoft.com/office/officeart/2008/layout/HorizontalMultiLevelHierarchy"/>
    <dgm:cxn modelId="{4561F3D2-0988-4F93-B3A6-B7EFCCBA5E6B}" type="presParOf" srcId="{A5E2B2EE-C734-40E0-814F-68A85867504E}" destId="{F8255F8F-E46D-47EE-A7BE-4B5B6F5252E3}" srcOrd="0" destOrd="0" presId="urn:microsoft.com/office/officeart/2008/layout/HorizontalMultiLevelHierarchy"/>
    <dgm:cxn modelId="{A1741CF6-DF5A-445E-B100-1A03CE316B52}" type="presParOf" srcId="{83ED2609-25FA-4023-B13C-01AF067574F9}" destId="{495DCC74-2762-424E-A917-FFB49A068FD0}" srcOrd="3" destOrd="0" presId="urn:microsoft.com/office/officeart/2008/layout/HorizontalMultiLevelHierarchy"/>
    <dgm:cxn modelId="{E0A7D7B0-BE14-4FFC-8483-7072300888BD}" type="presParOf" srcId="{495DCC74-2762-424E-A917-FFB49A068FD0}" destId="{9475E498-7578-4AEF-BB8E-C9A8266A9389}" srcOrd="0" destOrd="0" presId="urn:microsoft.com/office/officeart/2008/layout/HorizontalMultiLevelHierarchy"/>
    <dgm:cxn modelId="{07BD6A91-E83D-4AF6-AC44-C927EA4C0A17}" type="presParOf" srcId="{495DCC74-2762-424E-A917-FFB49A068FD0}" destId="{A5B8CCE8-6951-4625-80FE-1DB3A710A680}" srcOrd="1" destOrd="0" presId="urn:microsoft.com/office/officeart/2008/layout/HorizontalMultiLevelHierarchy"/>
    <dgm:cxn modelId="{F3B1E4DA-F680-4FD8-B5F0-8605AE9935E5}" type="presParOf" srcId="{32170528-64F0-4B82-A550-40E403AA07F4}" destId="{FE4598F2-AAB8-4D4B-A952-51494DEA750C}" srcOrd="4" destOrd="0" presId="urn:microsoft.com/office/officeart/2008/layout/HorizontalMultiLevelHierarchy"/>
    <dgm:cxn modelId="{6DDDB9E3-01BF-4AB7-B282-435F2565E36C}" type="presParOf" srcId="{FE4598F2-AAB8-4D4B-A952-51494DEA750C}" destId="{7AD0B4C1-3141-4531-A447-D57887AC7D1C}" srcOrd="0" destOrd="0" presId="urn:microsoft.com/office/officeart/2008/layout/HorizontalMultiLevelHierarchy"/>
    <dgm:cxn modelId="{896C31A7-65E5-4454-9F11-E7288FDDC549}" type="presParOf" srcId="{32170528-64F0-4B82-A550-40E403AA07F4}" destId="{F3F870AC-D5C4-46A5-B7BE-5FB249A04351}" srcOrd="5" destOrd="0" presId="urn:microsoft.com/office/officeart/2008/layout/HorizontalMultiLevelHierarchy"/>
    <dgm:cxn modelId="{194D02A3-69DD-4202-B544-9A8F58727183}" type="presParOf" srcId="{F3F870AC-D5C4-46A5-B7BE-5FB249A04351}" destId="{06EDBB0E-B67B-4876-AD3A-FB91133E6F08}" srcOrd="0" destOrd="0" presId="urn:microsoft.com/office/officeart/2008/layout/HorizontalMultiLevelHierarchy"/>
    <dgm:cxn modelId="{DC60F2EF-4D28-43F1-8838-8A22B0F9789B}" type="presParOf" srcId="{F3F870AC-D5C4-46A5-B7BE-5FB249A04351}" destId="{69E53CFB-317B-47E6-ABF1-6CC2DED526CF}" srcOrd="1" destOrd="0" presId="urn:microsoft.com/office/officeart/2008/layout/HorizontalMultiLevelHierarchy"/>
    <dgm:cxn modelId="{B184D16C-0830-4465-B899-966E19FE63F9}" type="presParOf" srcId="{32170528-64F0-4B82-A550-40E403AA07F4}" destId="{18D7BBDA-B2A0-494F-823D-9D2612B068CD}" srcOrd="6" destOrd="0" presId="urn:microsoft.com/office/officeart/2008/layout/HorizontalMultiLevelHierarchy"/>
    <dgm:cxn modelId="{D721530A-F471-43AF-9B07-618F051FF10D}" type="presParOf" srcId="{18D7BBDA-B2A0-494F-823D-9D2612B068CD}" destId="{CF84F066-BFED-4C71-B38A-E8222042E5B4}" srcOrd="0" destOrd="0" presId="urn:microsoft.com/office/officeart/2008/layout/HorizontalMultiLevelHierarchy"/>
    <dgm:cxn modelId="{EBFDCB52-D130-454E-B32F-043B1599F82C}" type="presParOf" srcId="{32170528-64F0-4B82-A550-40E403AA07F4}" destId="{60C5C1C8-18EC-4532-B27B-EE0B97FA888D}" srcOrd="7" destOrd="0" presId="urn:microsoft.com/office/officeart/2008/layout/HorizontalMultiLevelHierarchy"/>
    <dgm:cxn modelId="{5F2BFDE8-40C8-4703-8C18-ABD29881B5B3}" type="presParOf" srcId="{60C5C1C8-18EC-4532-B27B-EE0B97FA888D}" destId="{83AD3F88-DEFC-4A90-92B5-993D694B7B8D}" srcOrd="0" destOrd="0" presId="urn:microsoft.com/office/officeart/2008/layout/HorizontalMultiLevelHierarchy"/>
    <dgm:cxn modelId="{D350ABB8-8C9F-4662-8BE9-8187762468A6}" type="presParOf" srcId="{60C5C1C8-18EC-4532-B27B-EE0B97FA888D}" destId="{E01FD28E-7163-4D75-8B61-7D2BAFB36179}" srcOrd="1" destOrd="0" presId="urn:microsoft.com/office/officeart/2008/layout/HorizontalMultiLevelHierarchy"/>
    <dgm:cxn modelId="{37E0A401-995C-4686-BFF5-AE8C021F3C00}" type="presParOf" srcId="{32170528-64F0-4B82-A550-40E403AA07F4}" destId="{6D40AB93-7CDB-45F2-9886-395A30AFD5BB}" srcOrd="8" destOrd="0" presId="urn:microsoft.com/office/officeart/2008/layout/HorizontalMultiLevelHierarchy"/>
    <dgm:cxn modelId="{395BD4D9-6F64-4708-B713-1897C7357E0D}" type="presParOf" srcId="{6D40AB93-7CDB-45F2-9886-395A30AFD5BB}" destId="{DB0A3655-4CEB-44F8-AA78-22141613103F}" srcOrd="0" destOrd="0" presId="urn:microsoft.com/office/officeart/2008/layout/HorizontalMultiLevelHierarchy"/>
    <dgm:cxn modelId="{9BA79625-C317-4412-BB6E-D67025DCC242}" type="presParOf" srcId="{32170528-64F0-4B82-A550-40E403AA07F4}" destId="{F18E0B30-4E42-42D0-96A9-BE7CA3F75C9E}" srcOrd="9" destOrd="0" presId="urn:microsoft.com/office/officeart/2008/layout/HorizontalMultiLevelHierarchy"/>
    <dgm:cxn modelId="{BFA33599-4DB4-4118-BA0B-1C128AE81901}" type="presParOf" srcId="{F18E0B30-4E42-42D0-96A9-BE7CA3F75C9E}" destId="{D528F2CF-A75C-43F7-A758-8DFF98976F1A}" srcOrd="0" destOrd="0" presId="urn:microsoft.com/office/officeart/2008/layout/HorizontalMultiLevelHierarchy"/>
    <dgm:cxn modelId="{C9D8D9A0-99EC-44C9-A69D-D2B580D0CDBB}" type="presParOf" srcId="{F18E0B30-4E42-42D0-96A9-BE7CA3F75C9E}" destId="{51924D82-A85F-454A-846F-FFF2B5EFC5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AB93-7CDB-45F2-9886-395A30AFD5BB}">
      <dsp:nvSpPr>
        <dsp:cNvPr id="0" name=""/>
        <dsp:cNvSpPr/>
      </dsp:nvSpPr>
      <dsp:spPr>
        <a:xfrm>
          <a:off x="1206271" y="2476500"/>
          <a:ext cx="541379" cy="2063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89" y="0"/>
              </a:lnTo>
              <a:lnTo>
                <a:pt x="270689" y="2063185"/>
              </a:lnTo>
              <a:lnTo>
                <a:pt x="541379" y="206318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423635" y="3454767"/>
        <a:ext cx="106651" cy="106651"/>
      </dsp:txXfrm>
    </dsp:sp>
    <dsp:sp modelId="{18D7BBDA-B2A0-494F-823D-9D2612B068CD}">
      <dsp:nvSpPr>
        <dsp:cNvPr id="0" name=""/>
        <dsp:cNvSpPr/>
      </dsp:nvSpPr>
      <dsp:spPr>
        <a:xfrm>
          <a:off x="1206271" y="2476500"/>
          <a:ext cx="541379" cy="1031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89" y="0"/>
              </a:lnTo>
              <a:lnTo>
                <a:pt x="270689" y="1031592"/>
              </a:lnTo>
              <a:lnTo>
                <a:pt x="541379" y="103159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7835" y="2963170"/>
        <a:ext cx="58251" cy="58251"/>
      </dsp:txXfrm>
    </dsp:sp>
    <dsp:sp modelId="{FE4598F2-AAB8-4D4B-A952-51494DEA750C}">
      <dsp:nvSpPr>
        <dsp:cNvPr id="0" name=""/>
        <dsp:cNvSpPr/>
      </dsp:nvSpPr>
      <dsp:spPr>
        <a:xfrm>
          <a:off x="1206271" y="2430780"/>
          <a:ext cx="541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79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3426" y="2462965"/>
        <a:ext cx="27068" cy="27068"/>
      </dsp:txXfrm>
    </dsp:sp>
    <dsp:sp modelId="{A5E2B2EE-C734-40E0-814F-68A85867504E}">
      <dsp:nvSpPr>
        <dsp:cNvPr id="0" name=""/>
        <dsp:cNvSpPr/>
      </dsp:nvSpPr>
      <dsp:spPr>
        <a:xfrm>
          <a:off x="4833679" y="1444907"/>
          <a:ext cx="541379" cy="51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89" y="0"/>
              </a:lnTo>
              <a:lnTo>
                <a:pt x="270689" y="515796"/>
              </a:lnTo>
              <a:lnTo>
                <a:pt x="541379" y="515796"/>
              </a:lnTo>
            </a:path>
          </a:pathLst>
        </a:custGeom>
        <a:noFill/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5675" y="1684111"/>
        <a:ext cx="37387" cy="37387"/>
      </dsp:txXfrm>
    </dsp:sp>
    <dsp:sp modelId="{4CFE450C-3586-4557-9B55-42636F21CCA0}">
      <dsp:nvSpPr>
        <dsp:cNvPr id="0" name=""/>
        <dsp:cNvSpPr/>
      </dsp:nvSpPr>
      <dsp:spPr>
        <a:xfrm>
          <a:off x="4833679" y="929110"/>
          <a:ext cx="541379" cy="515796"/>
        </a:xfrm>
        <a:custGeom>
          <a:avLst/>
          <a:gdLst/>
          <a:ahLst/>
          <a:cxnLst/>
          <a:rect l="0" t="0" r="0" b="0"/>
          <a:pathLst>
            <a:path>
              <a:moveTo>
                <a:pt x="0" y="515796"/>
              </a:moveTo>
              <a:lnTo>
                <a:pt x="270689" y="515796"/>
              </a:lnTo>
              <a:lnTo>
                <a:pt x="270689" y="0"/>
              </a:lnTo>
              <a:lnTo>
                <a:pt x="541379" y="0"/>
              </a:lnTo>
            </a:path>
          </a:pathLst>
        </a:custGeom>
        <a:noFill/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5675" y="1168315"/>
        <a:ext cx="37387" cy="37387"/>
      </dsp:txXfrm>
    </dsp:sp>
    <dsp:sp modelId="{A03A3316-A3C1-4478-A595-8C0DC7EAA76E}">
      <dsp:nvSpPr>
        <dsp:cNvPr id="0" name=""/>
        <dsp:cNvSpPr/>
      </dsp:nvSpPr>
      <dsp:spPr>
        <a:xfrm>
          <a:off x="1206271" y="1444907"/>
          <a:ext cx="541379" cy="1031592"/>
        </a:xfrm>
        <a:custGeom>
          <a:avLst/>
          <a:gdLst/>
          <a:ahLst/>
          <a:cxnLst/>
          <a:rect l="0" t="0" r="0" b="0"/>
          <a:pathLst>
            <a:path>
              <a:moveTo>
                <a:pt x="0" y="1031592"/>
              </a:moveTo>
              <a:lnTo>
                <a:pt x="270689" y="1031592"/>
              </a:lnTo>
              <a:lnTo>
                <a:pt x="270689" y="0"/>
              </a:lnTo>
              <a:lnTo>
                <a:pt x="541379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7835" y="1931578"/>
        <a:ext cx="58251" cy="58251"/>
      </dsp:txXfrm>
    </dsp:sp>
    <dsp:sp modelId="{C0DDA49C-39B5-4D0E-802C-1116550E737C}">
      <dsp:nvSpPr>
        <dsp:cNvPr id="0" name=""/>
        <dsp:cNvSpPr/>
      </dsp:nvSpPr>
      <dsp:spPr>
        <a:xfrm>
          <a:off x="1206271" y="413314"/>
          <a:ext cx="541379" cy="2063185"/>
        </a:xfrm>
        <a:custGeom>
          <a:avLst/>
          <a:gdLst/>
          <a:ahLst/>
          <a:cxnLst/>
          <a:rect l="0" t="0" r="0" b="0"/>
          <a:pathLst>
            <a:path>
              <a:moveTo>
                <a:pt x="0" y="2063185"/>
              </a:moveTo>
              <a:lnTo>
                <a:pt x="270689" y="2063185"/>
              </a:lnTo>
              <a:lnTo>
                <a:pt x="270689" y="0"/>
              </a:lnTo>
              <a:lnTo>
                <a:pt x="541379" y="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423635" y="1391581"/>
        <a:ext cx="106651" cy="106651"/>
      </dsp:txXfrm>
    </dsp:sp>
    <dsp:sp modelId="{E58E121E-7387-4756-B726-28DA8347260D}">
      <dsp:nvSpPr>
        <dsp:cNvPr id="0" name=""/>
        <dsp:cNvSpPr/>
      </dsp:nvSpPr>
      <dsp:spPr>
        <a:xfrm rot="16200000">
          <a:off x="-1378140" y="2063862"/>
          <a:ext cx="4343548" cy="825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Lloyd ESD</a:t>
          </a:r>
        </a:p>
      </dsp:txBody>
      <dsp:txXfrm>
        <a:off x="-1378140" y="2063862"/>
        <a:ext cx="4343548" cy="825274"/>
      </dsp:txXfrm>
    </dsp:sp>
    <dsp:sp modelId="{350FAAA1-50F6-4F68-93DB-4EB3B2096C50}">
      <dsp:nvSpPr>
        <dsp:cNvPr id="0" name=""/>
        <dsp:cNvSpPr/>
      </dsp:nvSpPr>
      <dsp:spPr>
        <a:xfrm>
          <a:off x="1747651" y="677"/>
          <a:ext cx="2449202" cy="82527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3975" cap="flat" cmpd="dbl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Special Projects</a:t>
          </a:r>
          <a:br>
            <a:rPr lang="en-US" sz="1900" kern="1200" dirty="0"/>
          </a:br>
          <a:r>
            <a:rPr lang="en-US" sz="1900" kern="1200" dirty="0"/>
            <a:t>Economic Development </a:t>
          </a:r>
          <a:br>
            <a:rPr lang="en-US" sz="1900" kern="1200" dirty="0"/>
          </a:br>
          <a:r>
            <a:rPr lang="en-US" sz="1900" kern="1200" dirty="0"/>
            <a:t>Advocacy</a:t>
          </a:r>
        </a:p>
      </dsp:txBody>
      <dsp:txXfrm>
        <a:off x="1747651" y="677"/>
        <a:ext cx="2449202" cy="825274"/>
      </dsp:txXfrm>
    </dsp:sp>
    <dsp:sp modelId="{5C3B369A-7D6F-4B7D-9DF9-BE53B8755F18}">
      <dsp:nvSpPr>
        <dsp:cNvPr id="0" name=""/>
        <dsp:cNvSpPr/>
      </dsp:nvSpPr>
      <dsp:spPr>
        <a:xfrm>
          <a:off x="1747651" y="1032270"/>
          <a:ext cx="3086027" cy="825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 Lloyd</a:t>
          </a:r>
        </a:p>
      </dsp:txBody>
      <dsp:txXfrm>
        <a:off x="1747651" y="1032270"/>
        <a:ext cx="3086027" cy="825274"/>
      </dsp:txXfrm>
    </dsp:sp>
    <dsp:sp modelId="{09077CB5-3FCA-4FA2-8928-2B17BF7CA486}">
      <dsp:nvSpPr>
        <dsp:cNvPr id="0" name=""/>
        <dsp:cNvSpPr/>
      </dsp:nvSpPr>
      <dsp:spPr>
        <a:xfrm>
          <a:off x="5375059" y="516473"/>
          <a:ext cx="1798626" cy="82527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Holladay Street Maintenance</a:t>
          </a:r>
        </a:p>
      </dsp:txBody>
      <dsp:txXfrm>
        <a:off x="5375059" y="516473"/>
        <a:ext cx="1798626" cy="825274"/>
      </dsp:txXfrm>
    </dsp:sp>
    <dsp:sp modelId="{9475E498-7578-4AEF-BB8E-C9A8266A9389}">
      <dsp:nvSpPr>
        <dsp:cNvPr id="0" name=""/>
        <dsp:cNvSpPr/>
      </dsp:nvSpPr>
      <dsp:spPr>
        <a:xfrm>
          <a:off x="5375059" y="1548066"/>
          <a:ext cx="1863944" cy="82527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Holladay Park Programming</a:t>
          </a:r>
        </a:p>
      </dsp:txBody>
      <dsp:txXfrm>
        <a:off x="5375059" y="1548066"/>
        <a:ext cx="1863944" cy="825274"/>
      </dsp:txXfrm>
    </dsp:sp>
    <dsp:sp modelId="{06EDBB0E-B67B-4876-AD3A-FB91133E6F08}">
      <dsp:nvSpPr>
        <dsp:cNvPr id="0" name=""/>
        <dsp:cNvSpPr/>
      </dsp:nvSpPr>
      <dsp:spPr>
        <a:xfrm>
          <a:off x="1747651" y="2063862"/>
          <a:ext cx="3086027" cy="825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Mult</a:t>
          </a:r>
          <a:r>
            <a:rPr lang="en-US" sz="1900" kern="1200" dirty="0"/>
            <a:t>. Co. District Attorney/ </a:t>
          </a:r>
          <a:br>
            <a:rPr lang="en-US" sz="1900" kern="1200" dirty="0"/>
          </a:br>
          <a:r>
            <a:rPr lang="en-US" sz="1900" kern="1200" dirty="0"/>
            <a:t>Portland Police Bureau</a:t>
          </a:r>
        </a:p>
      </dsp:txBody>
      <dsp:txXfrm>
        <a:off x="1747651" y="2063862"/>
        <a:ext cx="3086027" cy="825274"/>
      </dsp:txXfrm>
    </dsp:sp>
    <dsp:sp modelId="{83AD3F88-DEFC-4A90-92B5-993D694B7B8D}">
      <dsp:nvSpPr>
        <dsp:cNvPr id="0" name=""/>
        <dsp:cNvSpPr/>
      </dsp:nvSpPr>
      <dsp:spPr>
        <a:xfrm>
          <a:off x="1747651" y="3095455"/>
          <a:ext cx="3086027" cy="825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Lloyd </a:t>
          </a:r>
          <a:br>
            <a:rPr lang="en-US" sz="1900" kern="1200" dirty="0"/>
          </a:br>
          <a:r>
            <a:rPr lang="en-US" sz="1900" kern="1200" dirty="0"/>
            <a:t>Community Association</a:t>
          </a:r>
        </a:p>
      </dsp:txBody>
      <dsp:txXfrm>
        <a:off x="1747651" y="3095455"/>
        <a:ext cx="3086027" cy="825274"/>
      </dsp:txXfrm>
    </dsp:sp>
    <dsp:sp modelId="{D528F2CF-A75C-43F7-A758-8DFF98976F1A}">
      <dsp:nvSpPr>
        <dsp:cNvPr id="0" name=""/>
        <dsp:cNvSpPr/>
      </dsp:nvSpPr>
      <dsp:spPr>
        <a:xfrm>
          <a:off x="1747651" y="4127048"/>
          <a:ext cx="3086027" cy="825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Lloyd </a:t>
          </a:r>
          <a:br>
            <a:rPr lang="en-US" sz="1900" kern="1200" dirty="0"/>
          </a:br>
          <a:r>
            <a:rPr lang="en-US" sz="1900" kern="1200" dirty="0"/>
            <a:t>EcoDistrict</a:t>
          </a:r>
        </a:p>
      </dsp:txBody>
      <dsp:txXfrm>
        <a:off x="1747651" y="4127048"/>
        <a:ext cx="3086027" cy="825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29448" cy="548640"/>
          </a:xfrm>
          <a:prstGeom prst="rect">
            <a:avLst/>
          </a:prstGeom>
        </p:spPr>
        <p:txBody>
          <a:bodyPr vert="horz" lIns="110539" tIns="55269" rIns="110539" bIns="55269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44263" y="0"/>
            <a:ext cx="3629448" cy="548640"/>
          </a:xfrm>
          <a:prstGeom prst="rect">
            <a:avLst/>
          </a:prstGeom>
        </p:spPr>
        <p:txBody>
          <a:bodyPr vert="horz" lIns="110539" tIns="55269" rIns="110539" bIns="55269" rtlCol="0"/>
          <a:lstStyle>
            <a:lvl1pPr algn="r">
              <a:defRPr sz="1400"/>
            </a:lvl1pPr>
          </a:lstStyle>
          <a:p>
            <a:fld id="{A127A084-4781-449D-A988-5519C75BD90D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4625" y="823913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539" tIns="55269" rIns="110539" bIns="552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37565" y="5212081"/>
            <a:ext cx="6700520" cy="4937760"/>
          </a:xfrm>
          <a:prstGeom prst="rect">
            <a:avLst/>
          </a:prstGeom>
        </p:spPr>
        <p:txBody>
          <a:bodyPr vert="horz" lIns="110539" tIns="55269" rIns="110539" bIns="552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422256"/>
            <a:ext cx="3629448" cy="548640"/>
          </a:xfrm>
          <a:prstGeom prst="rect">
            <a:avLst/>
          </a:prstGeom>
        </p:spPr>
        <p:txBody>
          <a:bodyPr vert="horz" lIns="110539" tIns="55269" rIns="110539" bIns="55269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44263" y="10422256"/>
            <a:ext cx="3629448" cy="548640"/>
          </a:xfrm>
          <a:prstGeom prst="rect">
            <a:avLst/>
          </a:prstGeom>
        </p:spPr>
        <p:txBody>
          <a:bodyPr vert="horz" lIns="110539" tIns="55269" rIns="110539" bIns="55269" rtlCol="0" anchor="b"/>
          <a:lstStyle>
            <a:lvl1pPr algn="r">
              <a:defRPr sz="1400"/>
            </a:lvl1pPr>
          </a:lstStyle>
          <a:p>
            <a:fld id="{AD6CFE6F-55D4-4739-9D4E-B3100253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5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SLIDE: HANK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8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WADE</a:t>
            </a:r>
          </a:p>
          <a:p>
            <a:endParaRPr lang="en-US" dirty="0"/>
          </a:p>
          <a:p>
            <a:r>
              <a:rPr lang="en-US" dirty="0"/>
              <a:t>Conduct regular outreach and neighborhood engagement through Resident’s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05389">
              <a:defRPr/>
            </a:pPr>
            <a:r>
              <a:rPr lang="en-US" altLang="en-US" dirty="0">
                <a:solidFill>
                  <a:schemeClr val="accent1"/>
                </a:solidFill>
                <a:latin typeface="Calibri" pitchFamily="34" charset="0"/>
              </a:rPr>
              <a:t>Campbell DeLong Resources looked at data on residents, businesses, and employees on what makes Lloyd special</a:t>
            </a:r>
          </a:p>
          <a:p>
            <a:pPr defTabSz="1105389">
              <a:defRPr/>
            </a:pPr>
            <a:r>
              <a:rPr lang="en-US" altLang="en-US" dirty="0">
                <a:solidFill>
                  <a:schemeClr val="accent1"/>
                </a:solidFill>
                <a:latin typeface="Calibri" pitchFamily="34" charset="0"/>
              </a:rPr>
              <a:t>Watson Creative (Lloyd-based design firm) created a visual and narrative brand for Lloyd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WADE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WADE</a:t>
            </a:r>
          </a:p>
          <a:p>
            <a:endParaRPr lang="en-US" dirty="0"/>
          </a:p>
          <a:p>
            <a:r>
              <a:rPr lang="en-US" dirty="0"/>
              <a:t>Need more officers; officers trained in neighborhood policing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2016-2017 YOY – increases across the board: </a:t>
            </a:r>
            <a:r>
              <a:rPr lang="en-US" b="1" dirty="0"/>
              <a:t>31%</a:t>
            </a:r>
            <a:r>
              <a:rPr lang="en-US" dirty="0"/>
              <a:t> (Lloyd), </a:t>
            </a:r>
            <a:r>
              <a:rPr lang="en-US" b="1" dirty="0"/>
              <a:t>14%</a:t>
            </a:r>
            <a:r>
              <a:rPr lang="en-US" dirty="0"/>
              <a:t> (Inner SE), </a:t>
            </a:r>
            <a:r>
              <a:rPr lang="en-US" b="1" dirty="0"/>
              <a:t>36%</a:t>
            </a:r>
            <a:r>
              <a:rPr lang="en-US" dirty="0"/>
              <a:t> (Outer NW), </a:t>
            </a:r>
            <a:r>
              <a:rPr lang="en-US" b="1" dirty="0"/>
              <a:t>31% </a:t>
            </a:r>
            <a:r>
              <a:rPr lang="en-US" dirty="0"/>
              <a:t>(Pearl), </a:t>
            </a:r>
            <a:r>
              <a:rPr lang="en-US" b="1" dirty="0"/>
              <a:t>29% </a:t>
            </a:r>
            <a:r>
              <a:rPr lang="en-US" dirty="0"/>
              <a:t>(Old Town),</a:t>
            </a:r>
            <a:r>
              <a:rPr lang="en-US" b="1" dirty="0"/>
              <a:t> 3%</a:t>
            </a:r>
            <a:r>
              <a:rPr lang="en-US" dirty="0"/>
              <a:t> (Downtown)</a:t>
            </a:r>
            <a:br>
              <a:rPr lang="en-US" dirty="0"/>
            </a:br>
            <a:r>
              <a:rPr lang="en-US" dirty="0"/>
              <a:t>2017-2018 YOY – </a:t>
            </a:r>
            <a:r>
              <a:rPr lang="en-US" u="sng" dirty="0"/>
              <a:t>forecast</a:t>
            </a:r>
            <a:r>
              <a:rPr lang="en-US" dirty="0"/>
              <a:t> increases across the board (except for Downtown) - Forecast: 9</a:t>
            </a:r>
            <a:r>
              <a:rPr lang="en-US" b="1" dirty="0"/>
              <a:t>%</a:t>
            </a:r>
            <a:r>
              <a:rPr lang="en-US" dirty="0"/>
              <a:t> (Lloyd), 2</a:t>
            </a:r>
            <a:r>
              <a:rPr lang="en-US" b="1" dirty="0"/>
              <a:t>%</a:t>
            </a:r>
            <a:r>
              <a:rPr lang="en-US" dirty="0"/>
              <a:t> (Inner SE), 25</a:t>
            </a:r>
            <a:r>
              <a:rPr lang="en-US" b="1" dirty="0"/>
              <a:t>%</a:t>
            </a:r>
            <a:r>
              <a:rPr lang="en-US" dirty="0"/>
              <a:t> (Outer NW), 250</a:t>
            </a:r>
            <a:r>
              <a:rPr lang="en-US" b="1" dirty="0"/>
              <a:t>% </a:t>
            </a:r>
            <a:r>
              <a:rPr lang="en-US" dirty="0"/>
              <a:t>(Pearl), 6</a:t>
            </a:r>
            <a:r>
              <a:rPr lang="en-US" b="1" dirty="0"/>
              <a:t>% </a:t>
            </a:r>
            <a:r>
              <a:rPr lang="en-US" dirty="0"/>
              <a:t>(Old Town), -42</a:t>
            </a:r>
            <a:r>
              <a:rPr lang="en-US" b="1" dirty="0"/>
              <a:t>% </a:t>
            </a:r>
            <a:r>
              <a:rPr lang="en-US" dirty="0"/>
              <a:t>(Downtown)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85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BOB</a:t>
            </a:r>
          </a:p>
          <a:p>
            <a:endParaRPr lang="en-US" dirty="0"/>
          </a:p>
          <a:p>
            <a:r>
              <a:rPr lang="en-US" dirty="0"/>
              <a:t>Lloyd Local initiative to bring in local tenants in Lloyd Center</a:t>
            </a:r>
          </a:p>
          <a:p>
            <a:r>
              <a:rPr lang="en-US" dirty="0"/>
              <a:t>Police-to-population ratios from similar sized cities around the country</a:t>
            </a:r>
          </a:p>
          <a:p>
            <a:r>
              <a:rPr lang="en-US" dirty="0"/>
              <a:t>How many officers Portland should have comparatively </a:t>
            </a:r>
          </a:p>
          <a:p>
            <a:r>
              <a:rPr lang="en-US" dirty="0" err="1"/>
              <a:t>HPP</a:t>
            </a:r>
            <a:r>
              <a:rPr lang="en-US" dirty="0"/>
              <a:t> – partnership between Lloyd Center, neighborhood stakeholders, &amp; Parks Bureau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1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BOB</a:t>
            </a:r>
          </a:p>
          <a:p>
            <a:endParaRPr lang="en-US" dirty="0"/>
          </a:p>
          <a:p>
            <a:r>
              <a:rPr lang="en-US" dirty="0"/>
              <a:t>Police-to-population ratios from similar sized cities around the country</a:t>
            </a:r>
          </a:p>
          <a:p>
            <a:r>
              <a:rPr lang="en-US" dirty="0"/>
              <a:t>How many officers Portland should have comparatively </a:t>
            </a:r>
          </a:p>
          <a:p>
            <a:r>
              <a:rPr lang="en-US" dirty="0" err="1"/>
              <a:t>HPP</a:t>
            </a:r>
            <a:r>
              <a:rPr lang="en-US" dirty="0"/>
              <a:t> – partnership between Lloyd Center, neighborhood stakeholders, &amp; Parks Bureau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087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en-US" b="1" dirty="0"/>
              <a:t>SLIDE: HANK</a:t>
            </a:r>
          </a:p>
          <a:p>
            <a:pPr marL="69087" eaLnBrk="0" hangingPunct="0">
              <a:spcAft>
                <a:spcPct val="15000"/>
              </a:spcAft>
              <a:buClr>
                <a:srgbClr val="FF9900"/>
              </a:buClr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HANK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087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en-US" b="1" dirty="0"/>
              <a:t>SLIDE: HANK</a:t>
            </a:r>
          </a:p>
          <a:p>
            <a:pPr marL="69087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lang="en-US" dirty="0">
              <a:latin typeface="Calibri" pitchFamily="34" charset="0"/>
            </a:endParaRPr>
          </a:p>
          <a:p>
            <a:pPr marL="69087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en-US" dirty="0">
                <a:latin typeface="Calibri" pitchFamily="34" charset="0"/>
              </a:rPr>
              <a:t>$5.5 million in ESD revenues reinvested in Lloyd over 18 years of operation</a:t>
            </a:r>
          </a:p>
          <a:p>
            <a:pPr marL="69087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en-US" dirty="0">
                <a:latin typeface="Calibri" pitchFamily="34" charset="0"/>
              </a:rPr>
              <a:t>Around $1 Million in private investment in Holladay Park – programming (events, activities, music, games)</a:t>
            </a:r>
          </a:p>
          <a:p>
            <a:pPr marL="69087" eaLnBrk="0" hangingPunct="0">
              <a:spcAft>
                <a:spcPct val="15000"/>
              </a:spcAft>
              <a:buClr>
                <a:srgbClr val="FF9900"/>
              </a:buClr>
            </a:pPr>
            <a:endParaRPr lang="en-US" dirty="0">
              <a:latin typeface="Calibri" pitchFamily="34" charset="0"/>
            </a:endParaRPr>
          </a:p>
          <a:p>
            <a:pPr marL="69087" eaLnBrk="0" hangingPunct="0">
              <a:spcAft>
                <a:spcPct val="15000"/>
              </a:spcAft>
              <a:buClr>
                <a:srgbClr val="FF9900"/>
              </a:buClr>
            </a:pPr>
            <a:r>
              <a:rPr lang="en-US" dirty="0">
                <a:latin typeface="Calibri" pitchFamily="34" charset="0"/>
              </a:rPr>
              <a:t>Economic Development Initiatives</a:t>
            </a:r>
          </a:p>
          <a:p>
            <a:pPr marL="414520" indent="-345435" eaLnBrk="0" hangingPunct="0">
              <a:spcAft>
                <a:spcPct val="150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4,000 + new jobs </a:t>
            </a:r>
          </a:p>
          <a:p>
            <a:pPr marL="414520" indent="-345435" eaLnBrk="0" hangingPunct="0">
              <a:spcAft>
                <a:spcPct val="150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2,500 new housing units</a:t>
            </a:r>
          </a:p>
          <a:p>
            <a:pPr marL="414520" indent="-345435" eaLnBrk="0" hangingPunct="0">
              <a:spcAft>
                <a:spcPct val="150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8:1 jobs housing ratio (currently 20:1)</a:t>
            </a:r>
          </a:p>
          <a:p>
            <a:pPr marL="414520" indent="-345435" eaLnBrk="0" hangingPunct="0">
              <a:spcAft>
                <a:spcPct val="150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500,000 SF additional built space w/ no net energy increase </a:t>
            </a:r>
          </a:p>
          <a:p>
            <a:pPr marL="414520" indent="-345435" eaLnBrk="0" hangingPunct="0">
              <a:spcAft>
                <a:spcPct val="150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7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087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en-US" b="1" dirty="0"/>
              <a:t>SLIDE: HANK</a:t>
            </a:r>
          </a:p>
          <a:p>
            <a:pPr marL="69087" eaLnBrk="0" hangingPunct="0">
              <a:spcAft>
                <a:spcPct val="15000"/>
              </a:spcAft>
              <a:buClr>
                <a:srgbClr val="FF9900"/>
              </a:buClr>
            </a:pPr>
            <a:endParaRPr lang="en-US" dirty="0">
              <a:latin typeface="Calibri" pitchFamily="34" charset="0"/>
            </a:endParaRPr>
          </a:p>
          <a:p>
            <a:pPr marL="69087" eaLnBrk="0" hangingPunct="0">
              <a:spcAft>
                <a:spcPct val="15000"/>
              </a:spcAft>
              <a:buClr>
                <a:srgbClr val="FF9900"/>
              </a:buClr>
            </a:pPr>
            <a:r>
              <a:rPr lang="en-US" dirty="0">
                <a:latin typeface="Calibri" pitchFamily="34" charset="0"/>
              </a:rPr>
              <a:t>Public/private partnerships:</a:t>
            </a:r>
          </a:p>
          <a:p>
            <a:pPr marL="240537" indent="-171450" eaLnBrk="0" hangingPunct="0">
              <a:spcAft>
                <a:spcPct val="150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Lloyd public safety – neighborhood policing program dates back to 1990 (Lloyd, MCDA, PPB)</a:t>
            </a:r>
          </a:p>
          <a:p>
            <a:pPr marL="240537" indent="-171450" eaLnBrk="0" hangingPunct="0">
              <a:spcAft>
                <a:spcPct val="150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Go Lloyd (Lloyd, City, TriMet)</a:t>
            </a:r>
          </a:p>
          <a:p>
            <a:pPr marL="240537" indent="-171450" eaLnBrk="0" hangingPunct="0">
              <a:spcAft>
                <a:spcPct val="150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Holladay Park Partnership (Lloyd, Parks Bureau)</a:t>
            </a:r>
          </a:p>
          <a:p>
            <a:pPr marL="240537" indent="-171450" eaLnBrk="0" hangingPunct="0">
              <a:spcAft>
                <a:spcPct val="150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Right 2 Dream Too (Lloyd, City, EcoDistrict)</a:t>
            </a:r>
          </a:p>
          <a:p>
            <a:pPr marL="697737" lvl="1" indent="-171450" eaLnBrk="0" hangingPunct="0">
              <a:spcAft>
                <a:spcPct val="150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Honored to receive Spirit of Portland Award (Mayor Wheeler &amp; Commissioner Fritz Award) for the neighborhood’s work with Right 2 Dream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HANK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HANK</a:t>
            </a:r>
          </a:p>
          <a:p>
            <a:endParaRPr lang="en-US" dirty="0"/>
          </a:p>
          <a:p>
            <a:r>
              <a:rPr lang="en-US" dirty="0"/>
              <a:t>Focused Promotions – focus groups with residents and business owners suggested dropping district from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Lloyd District Community Associated, in cooperation with Northeast Coalition of Neighborhoods, rebranded itself as Lloyd Community Association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HANK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2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WADE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SLIDE: WADE</a:t>
            </a:r>
          </a:p>
          <a:p>
            <a:endParaRPr lang="en-US" dirty="0"/>
          </a:p>
          <a:p>
            <a:r>
              <a:rPr lang="en-US" dirty="0"/>
              <a:t>Energy Star – (neighborhood) collective participation in energy conservation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CFE6F-55D4-4739-9D4E-B310025359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5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F8635-7C43-4DD8-BDC3-C0EED2BB34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2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1D30-C540-4A6B-A5CF-9124B991B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1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666BA-14DB-41BC-850B-CEF52DA8AE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0888F-455E-45BC-98AC-E5B1E07FF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50B9-8A65-4F27-AAFD-7B1E11161A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5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FC4F0-E565-4488-B366-49076D28D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BDBD-910A-4A7A-A170-86DD4BDDD2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3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04994-275F-4AA3-B000-7388565591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8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24F2D-B963-4915-B597-B4943A7FE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8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5068B-7044-4B6F-9007-186A12947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697-9C67-481C-A48A-BF43F4BF03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A4ABCD-52FD-4978-91D3-B83D7F31C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oydpdx.org/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76400" y="5503178"/>
            <a:ext cx="6990024" cy="861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 dirty="0">
                <a:solidFill>
                  <a:schemeClr val="accent2"/>
                </a:solidFill>
                <a:latin typeface="Calibri" pitchFamily="34" charset="0"/>
              </a:rPr>
              <a:t>Partnering in Lloyd’s Evolution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i="1" dirty="0">
                <a:solidFill>
                  <a:schemeClr val="accent2"/>
                </a:solidFill>
                <a:latin typeface="Calibri" pitchFamily="34" charset="0"/>
              </a:rPr>
              <a:t>2014 – 2024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6400" y="4800600"/>
            <a:ext cx="699002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Calibri" pitchFamily="34" charset="0"/>
              </a:rPr>
              <a:t>Lloyd Enhanced Services District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2649D-932B-42E6-8F76-47DE56F76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r="8408"/>
          <a:stretch/>
        </p:blipFill>
        <p:spPr>
          <a:xfrm>
            <a:off x="477575" y="4622800"/>
            <a:ext cx="1503625" cy="1830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Program Highlights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458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Aft>
                <a:spcPct val="15000"/>
              </a:spcAft>
              <a:buFontTx/>
              <a:buChar char="•"/>
            </a:pPr>
            <a:endParaRPr lang="en-US" altLang="en-US" sz="1600" b="1">
              <a:latin typeface="Calibri" pitchFamily="34" charset="0"/>
            </a:endParaRPr>
          </a:p>
          <a:p>
            <a:pPr lvl="1" eaLnBrk="0" hangingPunct="0">
              <a:spcAft>
                <a:spcPct val="15000"/>
              </a:spcAft>
              <a:buFontTx/>
              <a:buChar char="•"/>
            </a:pP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33400" y="1216397"/>
            <a:ext cx="5105400" cy="546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25000"/>
              </a:spcAft>
            </a:pPr>
            <a:r>
              <a:rPr lang="en-US" altLang="en-US" sz="2000" b="1" dirty="0">
                <a:solidFill>
                  <a:schemeClr val="accent1"/>
                </a:solidFill>
                <a:latin typeface="Calibri" pitchFamily="34" charset="0"/>
              </a:rPr>
              <a:t>    Lloyd EcoDistrict</a:t>
            </a:r>
          </a:p>
          <a:p>
            <a:pPr marL="231775" lvl="1" eaLnBrk="0" hangingPunct="0">
              <a:spcAft>
                <a:spcPts val="1000"/>
              </a:spcAft>
              <a:buClr>
                <a:srgbClr val="FF9900"/>
              </a:buClr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Facilitates collaboration between its businesses, residents and public agencies to support prosperity, environmental quality, and social welfare.</a:t>
            </a:r>
            <a:endParaRPr 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517525" lvl="1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Direct assistance on sustainable business practices</a:t>
            </a:r>
          </a:p>
          <a:p>
            <a:pPr marL="517525" lvl="1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Developed comprehensive baseline measurements for solid waste, energy and water consumption</a:t>
            </a:r>
          </a:p>
          <a:p>
            <a:pPr marL="517525" lvl="1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Installed pollinator planters in the nation’s first Pollinator Bikeway Corridor</a:t>
            </a:r>
          </a:p>
          <a:p>
            <a:pPr marL="517525" lvl="1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Worked with Right2DreamToo on sleeping pod build-out</a:t>
            </a:r>
          </a:p>
          <a:p>
            <a:pPr marL="974725" lvl="2" indent="-285750" eaLnBrk="0" hangingPunct="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6166" y="1369412"/>
            <a:ext cx="1474334" cy="16764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6" name="Picture 2" descr="http://www.ecolloyd.org/wordpress/wp-content/uploads/2017/04/IMG_4404-1024x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61" y="3747161"/>
            <a:ext cx="2840287" cy="18944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586D2FCE-C6A7-443A-978E-152CDD021B1A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914397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D4B4CAF6-A2AB-42B8-A5C0-27AB4E120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30165976-B4E6-466F-BBC5-CCE7AF484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+mj-ea"/>
                <a:cs typeface="+mj-cs"/>
              </a:rPr>
              <a:t>Program Highlights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458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Aft>
                <a:spcPct val="15000"/>
              </a:spcAft>
              <a:buFontTx/>
              <a:buChar char="•"/>
            </a:pPr>
            <a:endParaRPr lang="en-US" altLang="en-US" sz="1600" b="1">
              <a:latin typeface="Calibri" pitchFamily="34" charset="0"/>
            </a:endParaRPr>
          </a:p>
          <a:p>
            <a:pPr lvl="1" eaLnBrk="0" hangingPunct="0">
              <a:spcAft>
                <a:spcPct val="15000"/>
              </a:spcAft>
              <a:buFontTx/>
              <a:buChar char="•"/>
            </a:pP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85800" y="1308376"/>
            <a:ext cx="4953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buClr>
                <a:srgbClr val="FF9900"/>
              </a:buClr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Lloyd Community Association</a:t>
            </a:r>
          </a:p>
          <a:p>
            <a:pPr marL="0" lvl="1">
              <a:spcAft>
                <a:spcPts val="1800"/>
              </a:spcAft>
              <a:buClr>
                <a:srgbClr val="FF9900"/>
              </a:buClr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committed to growing economic prosperity and livability by bringing together businesses and residents to make the Lloyd neighborhood a vibrant community to live, work, or visit.</a:t>
            </a:r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Aft>
                <a:spcPts val="18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sense of community by promoting shared sense of responsibility and open communication</a:t>
            </a:r>
          </a:p>
          <a:p>
            <a:pPr marL="342900" lvl="1" indent="-342900">
              <a:spcAft>
                <a:spcPts val="18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Organize and improve crime prevention efforts through coordination with business and residents</a:t>
            </a:r>
          </a:p>
          <a:p>
            <a:pPr marL="342900" lvl="1" indent="-342900">
              <a:spcAft>
                <a:spcPts val="18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process for all members to involve themselves in affairs/issues affecting the neighborhood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23206-1243-49A4-A6CA-101EE865B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82" y="3572174"/>
            <a:ext cx="2953322" cy="1966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8">
            <a:extLst>
              <a:ext uri="{FF2B5EF4-FFF2-40B4-BE49-F238E27FC236}">
                <a16:creationId xmlns:a16="http://schemas.microsoft.com/office/drawing/2014/main" id="{89AE7BBC-FC50-4DB5-AADF-736F331E6023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914397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41F945A1-D5E9-4B6C-A8B3-6C3909033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06AAB21A-2F41-427E-8B3C-2D8FD4179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741107-F30C-4B00-9E9F-35834D2FE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82" y="1627484"/>
            <a:ext cx="249936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0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+mj-ea"/>
                <a:cs typeface="+mj-cs"/>
              </a:rPr>
              <a:t>Program Highlights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458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Aft>
                <a:spcPct val="15000"/>
              </a:spcAft>
              <a:buFontTx/>
              <a:buChar char="•"/>
            </a:pPr>
            <a:endParaRPr lang="en-US" altLang="en-US" sz="1600" b="1">
              <a:latin typeface="Calibri" pitchFamily="34" charset="0"/>
            </a:endParaRPr>
          </a:p>
          <a:p>
            <a:pPr lvl="1" eaLnBrk="0" hangingPunct="0">
              <a:spcAft>
                <a:spcPct val="15000"/>
              </a:spcAft>
              <a:buFontTx/>
              <a:buChar char="•"/>
            </a:pP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62000" y="1219200"/>
            <a:ext cx="5281305" cy="51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25000"/>
              </a:spcAft>
            </a:pPr>
            <a:r>
              <a:rPr lang="en-US" altLang="en-US" sz="2000" b="1" dirty="0">
                <a:solidFill>
                  <a:schemeClr val="accent1"/>
                </a:solidFill>
                <a:latin typeface="Calibri" pitchFamily="34" charset="0"/>
              </a:rPr>
              <a:t>Focused Promotions – Lloyd Brand &amp; Visibility</a:t>
            </a:r>
          </a:p>
          <a:p>
            <a:pPr marL="574675" lvl="1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/>
                </a:solidFill>
                <a:latin typeface="Calibri" pitchFamily="34" charset="0"/>
              </a:rPr>
              <a:t>Lloyd brand toolkit </a:t>
            </a: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for all Lloyd businesses/organizations: </a:t>
            </a: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  <a:hlinkClick r:id="rId3"/>
              </a:rPr>
              <a:t>www.lloydpdx.org</a:t>
            </a:r>
            <a:endParaRPr lang="en-US" altLang="en-US" sz="2000" dirty="0">
              <a:solidFill>
                <a:schemeClr val="accent1"/>
              </a:solidFill>
              <a:latin typeface="Calibri" pitchFamily="34" charset="0"/>
            </a:endParaRPr>
          </a:p>
          <a:p>
            <a:pPr marL="1031875" lvl="2" indent="-342900" eaLnBrk="0" hangingPunct="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Mission</a:t>
            </a:r>
          </a:p>
          <a:p>
            <a:pPr marL="1031875" lvl="2" indent="-342900" eaLnBrk="0" hangingPunct="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Logo/photo gallery</a:t>
            </a:r>
          </a:p>
          <a:p>
            <a:pPr marL="1031875" lvl="2" indent="-342900" eaLnBrk="0" hangingPunct="0">
              <a:spcBef>
                <a:spcPts val="600"/>
              </a:spcBef>
              <a:spcAft>
                <a:spcPts val="3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Style guidelines</a:t>
            </a:r>
            <a:endParaRPr lang="en-US" altLang="en-US" sz="2000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574675" lvl="1" indent="-342900" eaLnBrk="0" hangingPunct="0">
              <a:spcBef>
                <a:spcPts val="600"/>
              </a:spcBef>
              <a:spcAft>
                <a:spcPts val="10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Letter to Lloyd businesses introducing </a:t>
            </a:r>
            <a:r>
              <a:rPr lang="en-US" altLang="en-US" sz="2000" b="1" dirty="0">
                <a:solidFill>
                  <a:schemeClr val="accent1"/>
                </a:solidFill>
                <a:latin typeface="Calibri" pitchFamily="34" charset="0"/>
              </a:rPr>
              <a:t>brand concept</a:t>
            </a: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, included </a:t>
            </a:r>
            <a:r>
              <a:rPr lang="en-US" altLang="en-US" sz="2000" b="1" dirty="0">
                <a:solidFill>
                  <a:schemeClr val="accent1"/>
                </a:solidFill>
                <a:latin typeface="Calibri" pitchFamily="34" charset="0"/>
              </a:rPr>
              <a:t>window clings </a:t>
            </a: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for storefronts</a:t>
            </a:r>
          </a:p>
          <a:p>
            <a:pPr marL="574675" lvl="1" indent="-342900" eaLnBrk="0" hangingPunct="0">
              <a:spcBef>
                <a:spcPts val="600"/>
              </a:spcBef>
              <a:spcAft>
                <a:spcPts val="10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/>
                </a:solidFill>
                <a:latin typeface="Calibri" pitchFamily="34" charset="0"/>
              </a:rPr>
              <a:t>Streetlight banners </a:t>
            </a: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showcase Lloyd</a:t>
            </a:r>
          </a:p>
          <a:p>
            <a:pPr marL="574675" lvl="1" indent="-342900" eaLnBrk="0" hangingPunct="0">
              <a:spcBef>
                <a:spcPts val="600"/>
              </a:spcBef>
              <a:spcAft>
                <a:spcPts val="10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1"/>
                </a:solidFill>
                <a:latin typeface="Calibri" pitchFamily="34" charset="0"/>
              </a:rPr>
              <a:t>Leverage ongoing neighborhood development</a:t>
            </a: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 for positive earned media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1B2D2-9ECD-4680-A5BB-2452BC8EF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05" y="4069594"/>
            <a:ext cx="1150371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06055D-94F7-4A5B-9690-7F012DC35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69594"/>
            <a:ext cx="1150371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8">
            <a:extLst>
              <a:ext uri="{FF2B5EF4-FFF2-40B4-BE49-F238E27FC236}">
                <a16:creationId xmlns:a16="http://schemas.microsoft.com/office/drawing/2014/main" id="{B66B7939-5EDA-46B9-B888-4CE33B4E7267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914397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212078F2-30D3-488E-83DC-00F2C608E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365A8B9A-089E-437E-974D-F1B3DF94B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DD94737-CD0D-40BE-B75D-0C8D7953FB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0833" t="17407" r="52500" b="8519"/>
          <a:stretch/>
        </p:blipFill>
        <p:spPr>
          <a:xfrm>
            <a:off x="5417571" y="1841500"/>
            <a:ext cx="3124200" cy="1775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16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Program Highlights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5800" y="1297647"/>
            <a:ext cx="4952999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</a:rPr>
              <a:t>Neighborhood District Attorney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Long-time partnership between Lloyd community, Multnomah County DA, and Portland Police Bureau – a national model for community policing.</a:t>
            </a:r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Lloyd Public Safety Committee</a:t>
            </a:r>
            <a:r>
              <a:rPr lang="en-US" altLang="en-US" sz="2000" kern="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–</a:t>
            </a:r>
            <a:r>
              <a:rPr lang="en-US" altLang="en-US" sz="2000" kern="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neighborhood coordination, cooperation, and proactive approach to public safety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Monthly meetings w/ Multnomah Co. DA, Police Bureau, TriMet Transit Police, Lloyd Center, private security providers, property managers, &amp; tenants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Quick response to issues and problems (crimes, property damage, graffiti)</a:t>
            </a:r>
          </a:p>
        </p:txBody>
      </p:sp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3"/>
          <a:srcRect r="488" b="587"/>
          <a:stretch>
            <a:fillRect/>
          </a:stretch>
        </p:blipFill>
        <p:spPr bwMode="auto">
          <a:xfrm>
            <a:off x="5791200" y="1524056"/>
            <a:ext cx="2838450" cy="2065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6" name="Picture 2" descr="30750649462_e67363f177_k.jpg">
            <a:extLst>
              <a:ext uri="{FF2B5EF4-FFF2-40B4-BE49-F238E27FC236}">
                <a16:creationId xmlns:a16="http://schemas.microsoft.com/office/drawing/2014/main" id="{7863D6FC-AC06-49C4-9E7A-225DA820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11239"/>
            <a:ext cx="2838450" cy="1890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8">
            <a:extLst>
              <a:ext uri="{FF2B5EF4-FFF2-40B4-BE49-F238E27FC236}">
                <a16:creationId xmlns:a16="http://schemas.microsoft.com/office/drawing/2014/main" id="{92569111-C1CD-4556-834F-30702A30E447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914397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D285851F-2244-42E8-A204-4487DF5F6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5ABDAC06-3E3D-4479-B49D-95691E1D2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9A34652-E3B3-4C3F-A131-DEA8FC1AD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2439"/>
              </p:ext>
            </p:extLst>
          </p:nvPr>
        </p:nvGraphicFramePr>
        <p:xfrm>
          <a:off x="476248" y="1386905"/>
          <a:ext cx="8191501" cy="40841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9419">
                  <a:extLst>
                    <a:ext uri="{9D8B030D-6E8A-4147-A177-3AD203B41FA5}">
                      <a16:colId xmlns:a16="http://schemas.microsoft.com/office/drawing/2014/main" val="3204731718"/>
                    </a:ext>
                  </a:extLst>
                </a:gridCol>
                <a:gridCol w="1267807">
                  <a:extLst>
                    <a:ext uri="{9D8B030D-6E8A-4147-A177-3AD203B41FA5}">
                      <a16:colId xmlns:a16="http://schemas.microsoft.com/office/drawing/2014/main" val="2617645280"/>
                    </a:ext>
                  </a:extLst>
                </a:gridCol>
                <a:gridCol w="1136222">
                  <a:extLst>
                    <a:ext uri="{9D8B030D-6E8A-4147-A177-3AD203B41FA5}">
                      <a16:colId xmlns:a16="http://schemas.microsoft.com/office/drawing/2014/main" val="2926778980"/>
                    </a:ext>
                  </a:extLst>
                </a:gridCol>
                <a:gridCol w="1068456">
                  <a:extLst>
                    <a:ext uri="{9D8B030D-6E8A-4147-A177-3AD203B41FA5}">
                      <a16:colId xmlns:a16="http://schemas.microsoft.com/office/drawing/2014/main" val="1964735276"/>
                    </a:ext>
                  </a:extLst>
                </a:gridCol>
                <a:gridCol w="1068456">
                  <a:extLst>
                    <a:ext uri="{9D8B030D-6E8A-4147-A177-3AD203B41FA5}">
                      <a16:colId xmlns:a16="http://schemas.microsoft.com/office/drawing/2014/main" val="3604572310"/>
                    </a:ext>
                  </a:extLst>
                </a:gridCol>
                <a:gridCol w="1318591">
                  <a:extLst>
                    <a:ext uri="{9D8B030D-6E8A-4147-A177-3AD203B41FA5}">
                      <a16:colId xmlns:a16="http://schemas.microsoft.com/office/drawing/2014/main" val="72478585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975482707"/>
                    </a:ext>
                  </a:extLst>
                </a:gridCol>
              </a:tblGrid>
              <a:tr h="22302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Lloyd</a:t>
                      </a: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Inner SE to SE 12</a:t>
                      </a:r>
                      <a:r>
                        <a:rPr lang="en-US" sz="16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&amp; Hawthorne</a:t>
                      </a: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Outer NW</a:t>
                      </a: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Pearl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Old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Downtown Ent. District &amp; N. Waterfront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46280"/>
                  </a:ext>
                </a:extLst>
              </a:tr>
              <a:tr h="6179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01847"/>
                  </a:ext>
                </a:extLst>
              </a:tr>
              <a:tr h="6179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89361"/>
                  </a:ext>
                </a:extLst>
              </a:tr>
              <a:tr h="6179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171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</a:rPr>
                        <a:t>(228)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157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</a:rPr>
                        <a:t>(209)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200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</a:rPr>
                        <a:t>(267)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136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</a:rPr>
                        <a:t>(181)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175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</a:rPr>
                        <a:t>(233)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78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</a:rPr>
                        <a:t>(104)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</a:rPr>
                        <a:t>Jan – Sept ’18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</a:rPr>
                        <a:t>(‘18 forecast)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30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74C05F-2BC9-4627-B93C-ADE796B5A039}"/>
              </a:ext>
            </a:extLst>
          </p:cNvPr>
          <p:cNvSpPr txBox="1"/>
          <p:nvPr/>
        </p:nvSpPr>
        <p:spPr>
          <a:xfrm>
            <a:off x="1106599" y="5792776"/>
            <a:ext cx="693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</a:rPr>
              <a:t>*includes aggravated assault, bike theft, forcible sex offense, homicide, motor vehicle theft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CEB32-F627-4DAE-80B0-CD1F51078C81}"/>
              </a:ext>
            </a:extLst>
          </p:cNvPr>
          <p:cNvSpPr txBox="1"/>
          <p:nvPr/>
        </p:nvSpPr>
        <p:spPr>
          <a:xfrm flipH="1">
            <a:off x="1298802" y="339560"/>
            <a:ext cx="644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latin typeface="Calibri" pitchFamily="34" charset="0"/>
              </a:rPr>
              <a:t>Offense Count By Neighborhood</a:t>
            </a: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748182A7-D6DD-4B8A-B442-CFD6E4FA11DF}"/>
              </a:ext>
            </a:extLst>
          </p:cNvPr>
          <p:cNvGrpSpPr>
            <a:grpSpLocks/>
          </p:cNvGrpSpPr>
          <p:nvPr/>
        </p:nvGrpSpPr>
        <p:grpSpPr bwMode="auto">
          <a:xfrm>
            <a:off x="1067604" y="965210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A9D7B1B6-7CF9-4B4E-A2B1-2CB6307FE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36F12B85-0895-4997-AE37-5C07276FB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86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Member Perspective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5800" y="1608736"/>
            <a:ext cx="42672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</a:rPr>
              <a:t>Future Lloyd Center Projects 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Lloyd Local 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Live Nation venue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NE Multnomah / 9</a:t>
            </a:r>
            <a:r>
              <a:rPr lang="en-US" sz="2000" baseline="30000" dirty="0">
                <a:solidFill>
                  <a:schemeClr val="accent1"/>
                </a:solidFill>
                <a:latin typeface="Calibri" pitchFamily="34" charset="0"/>
              </a:rPr>
              <a:t>th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 Avenue plaza remodel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Regal Cinemas build out / relocation</a:t>
            </a:r>
          </a:p>
          <a:p>
            <a:pPr eaLnBrk="0" hangingPunct="0">
              <a:lnSpc>
                <a:spcPct val="90000"/>
              </a:lnSpc>
              <a:spcBef>
                <a:spcPts val="2400"/>
              </a:spcBef>
              <a:spcAft>
                <a:spcPct val="25000"/>
              </a:spcAft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</a:rPr>
              <a:t>Challenges Facing Lloyd 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Perception of safety consequences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Portland Resident/Police ratio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92569111-C1CD-4556-834F-30702A30E447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914397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D285851F-2244-42E8-A204-4487DF5F6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5ABDAC06-3E3D-4479-B49D-95691E1D2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4" name="Picture 3" descr="A view of a building&#10;&#10;Description automatically generated">
            <a:extLst>
              <a:ext uri="{FF2B5EF4-FFF2-40B4-BE49-F238E27FC236}">
                <a16:creationId xmlns:a16="http://schemas.microsoft.com/office/drawing/2014/main" id="{DB18132F-1088-464C-8DCF-501A20746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r="11445" b="13940"/>
          <a:stretch/>
        </p:blipFill>
        <p:spPr>
          <a:xfrm>
            <a:off x="5029200" y="4272857"/>
            <a:ext cx="3328313" cy="1753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78680EC-BBA2-48E1-A908-91C661919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18084"/>
            <a:ext cx="2451100" cy="2451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45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Member Perspective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5800" y="1599145"/>
            <a:ext cx="47244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</a:rPr>
              <a:t>Challenges Facing Lloyd 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Organized retail shoplifting</a:t>
            </a:r>
          </a:p>
          <a:p>
            <a:pPr indent="-22542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endParaRPr lang="en-US" sz="2000" b="1" dirty="0">
              <a:solidFill>
                <a:schemeClr val="accent1"/>
              </a:solidFill>
              <a:latin typeface="Calibri" pitchFamily="34" charset="0"/>
            </a:endParaRPr>
          </a:p>
          <a:p>
            <a:pPr indent="-22542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</a:rPr>
              <a:t>Cooperative Solutions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Community policing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Neighborhood District Attorney program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Coordination with NAACP on education efforts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Portland Police Bureau support</a:t>
            </a:r>
          </a:p>
          <a:p>
            <a:pPr marL="574675" lvl="1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/>
              </a:solidFill>
              <a:highlight>
                <a:srgbClr val="FFFF00"/>
              </a:highlight>
              <a:latin typeface="Calibri" pitchFamily="34" charset="0"/>
            </a:endParaRP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92569111-C1CD-4556-834F-30702A30E447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914397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D285851F-2244-42E8-A204-4487DF5F6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5ABDAC06-3E3D-4479-B49D-95691E1D2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E3B1C87-67B2-4572-A3E3-ED16E31885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7106" r="12500" b="22970"/>
          <a:stretch/>
        </p:blipFill>
        <p:spPr>
          <a:xfrm>
            <a:off x="5169970" y="1499132"/>
            <a:ext cx="3392588" cy="1824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A425EB9-97AC-48C5-8B3B-D69FC55BA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5726" r="2778" b="16667"/>
          <a:stretch/>
        </p:blipFill>
        <p:spPr>
          <a:xfrm>
            <a:off x="5180130" y="3808656"/>
            <a:ext cx="3392587" cy="1876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28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0697" y="175517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ESD Mgt. Services </a:t>
            </a:r>
            <a:r>
              <a:rPr lang="en-US" sz="3200" b="1" cap="none" dirty="0" err="1">
                <a:solidFill>
                  <a:schemeClr val="accent2"/>
                </a:solidFill>
                <a:latin typeface="Calibri" panose="020F0502020204030204" pitchFamily="34" charset="0"/>
              </a:rPr>
              <a:t>Agmt</a:t>
            </a: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. Renewal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403" y="1318517"/>
            <a:ext cx="7994900" cy="1851196"/>
          </a:xfrm>
        </p:spPr>
        <p:txBody>
          <a:bodyPr>
            <a:noAutofit/>
          </a:bodyPr>
          <a:lstStyle/>
          <a:p>
            <a:pPr marL="225425" indent="-225425">
              <a:lnSpc>
                <a:spcPct val="120000"/>
              </a:lnSpc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kern="0" spc="0" dirty="0">
                <a:solidFill>
                  <a:schemeClr val="accent2"/>
                </a:solidFill>
                <a:latin typeface="Calibri" pitchFamily="34" charset="0"/>
              </a:rPr>
              <a:t>Efficient</a:t>
            </a:r>
            <a:r>
              <a:rPr lang="en-US" altLang="en-US" kern="0" spc="0" dirty="0">
                <a:latin typeface="Calibri" pitchFamily="34" charset="0"/>
              </a:rPr>
              <a:t> – significant accomplishments across multiple programs with a modest budget</a:t>
            </a:r>
          </a:p>
          <a:p>
            <a:pPr marL="225425" indent="-225425">
              <a:lnSpc>
                <a:spcPct val="120000"/>
              </a:lnSpc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kern="0" dirty="0">
                <a:solidFill>
                  <a:schemeClr val="accent2"/>
                </a:solidFill>
                <a:latin typeface="Calibri" pitchFamily="34" charset="0"/>
              </a:rPr>
              <a:t>Effective</a:t>
            </a:r>
            <a:r>
              <a:rPr lang="en-US" altLang="en-US" kern="0" spc="0" dirty="0">
                <a:latin typeface="Calibri" pitchFamily="34" charset="0"/>
              </a:rPr>
              <a:t> – provide needed services to local stakeholders and build value in the Lloyd neighborhood </a:t>
            </a:r>
          </a:p>
          <a:p>
            <a:pPr marL="225425" indent="-225425">
              <a:lnSpc>
                <a:spcPct val="120000"/>
              </a:lnSpc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kern="0" dirty="0">
                <a:solidFill>
                  <a:schemeClr val="accent2"/>
                </a:solidFill>
                <a:latin typeface="Calibri" pitchFamily="34" charset="0"/>
              </a:rPr>
              <a:t>Innovative</a:t>
            </a:r>
            <a:r>
              <a:rPr lang="en-US" altLang="en-US" kern="0" dirty="0">
                <a:latin typeface="Calibri" pitchFamily="34" charset="0"/>
              </a:rPr>
              <a:t> – fostering a unique approach to economic vitality through sustainable business practices and environmental stewardship </a:t>
            </a:r>
          </a:p>
          <a:p>
            <a:pPr marL="225425" indent="-225425">
              <a:lnSpc>
                <a:spcPct val="120000"/>
              </a:lnSpc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kern="0" dirty="0">
                <a:solidFill>
                  <a:schemeClr val="accent2"/>
                </a:solidFill>
                <a:latin typeface="Calibri" pitchFamily="34" charset="0"/>
              </a:rPr>
              <a:t>Responsive</a:t>
            </a:r>
            <a:r>
              <a:rPr lang="en-US" altLang="en-US" kern="0" dirty="0">
                <a:latin typeface="Calibri" pitchFamily="34" charset="0"/>
              </a:rPr>
              <a:t> – proactive efforts in the areas of transportation, public safety, sustainability, building community</a:t>
            </a:r>
          </a:p>
          <a:p>
            <a:pPr marL="225425" indent="-225425">
              <a:lnSpc>
                <a:spcPct val="120000"/>
              </a:lnSpc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kern="0" dirty="0">
                <a:solidFill>
                  <a:schemeClr val="accent2"/>
                </a:solidFill>
                <a:latin typeface="Calibri" pitchFamily="34" charset="0"/>
              </a:rPr>
              <a:t>Engaged </a:t>
            </a:r>
            <a:r>
              <a:rPr lang="en-US" altLang="en-US" kern="0" spc="0" dirty="0">
                <a:latin typeface="Calibri" pitchFamily="34" charset="0"/>
              </a:rPr>
              <a:t>– Lloyd is an active participant in the broader Portland community and recognizes its responsibility to collectively develop solutions that benefit the whole city</a:t>
            </a: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1066800" y="990600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2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70697" y="486866"/>
            <a:ext cx="7772400" cy="4961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rPr>
              <a:t>Lloyd ESD Board of Directors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696200" cy="63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Hank Ashforth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The Ashforth Company</a:t>
            </a: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Scott Bolton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PacifiCorp</a:t>
            </a: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Peter Cogswell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Bonneville Power Admin.</a:t>
            </a: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Scott Cruickshank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Oregon Convention Center</a:t>
            </a: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Bob Dye</a:t>
            </a:r>
            <a:b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Lloyd Center</a:t>
            </a: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Ann Grimmer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Lloyd Community Association</a:t>
            </a:r>
          </a:p>
          <a:p>
            <a:pPr eaLnBrk="0" hangingPunct="0">
              <a:spcAft>
                <a:spcPts val="1000"/>
              </a:spcAft>
            </a:pP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Lisa Klein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Colliers International</a:t>
            </a: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Wade Lange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American Assets Trust</a:t>
            </a: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Chris Oxley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Portland Trail Blazers</a:t>
            </a:r>
            <a:endParaRPr lang="en-US" alt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David Slawson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East West College</a:t>
            </a:r>
          </a:p>
          <a:p>
            <a:pPr eaLnBrk="0" hangingPunct="0">
              <a:spcAft>
                <a:spcPts val="100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John Sullivan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Kaiser Permanente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A9DC8D48-ABFD-4A78-979E-38AB33CCFD1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990600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F9207CF7-0AD8-4556-B31E-70C0790B9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E3384B82-0B35-46EA-81B5-8186B1D73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990600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Lloyd ESD Boundary</a:t>
            </a:r>
            <a:endParaRPr lang="en-US" sz="3200" cap="none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/>
          <a:srcRect l="2886" t="9667" r="3022" b="19656"/>
          <a:stretch/>
        </p:blipFill>
        <p:spPr bwMode="auto">
          <a:xfrm>
            <a:off x="533400" y="1143000"/>
            <a:ext cx="7953375" cy="4543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33400" y="5867400"/>
            <a:ext cx="7953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Willamette River, NE Lloyd Blvd, NE 16</a:t>
            </a:r>
            <a:r>
              <a:rPr lang="en-US" altLang="en-US" sz="2000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th</a:t>
            </a: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/15</a:t>
            </a:r>
            <a:r>
              <a:rPr lang="en-US" altLang="en-US" sz="2000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th </a:t>
            </a: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Ave, Halsey (at 7</a:t>
            </a:r>
            <a:r>
              <a:rPr lang="en-US" altLang="en-US" sz="2000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th</a:t>
            </a: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), </a:t>
            </a:r>
            <a:b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Martin Luther King, Jr. Blvd, NE Broadway to the Willamette River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219579FA-906A-4A07-8326-913969073D00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912018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91CA577B-BE77-496E-8BF2-342BBE5B9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B5A011CC-973D-413F-9537-0CA3E87F1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0697" y="175517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Lloyd ESD Overview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3196" y="1418529"/>
            <a:ext cx="4083604" cy="4929187"/>
          </a:xfrm>
        </p:spPr>
        <p:txBody>
          <a:bodyPr>
            <a:noAutofit/>
          </a:bodyPr>
          <a:lstStyle/>
          <a:p>
            <a:pPr marL="225425" indent="-225425"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kern="0" spc="0" dirty="0">
                <a:latin typeface="Calibri" pitchFamily="34" charset="0"/>
              </a:rPr>
              <a:t>Started in 2001</a:t>
            </a:r>
          </a:p>
          <a:p>
            <a:pPr marL="225425" indent="-225425"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kern="0" spc="0" dirty="0">
                <a:latin typeface="Calibri" pitchFamily="34" charset="0"/>
              </a:rPr>
              <a:t>125 affected properties</a:t>
            </a:r>
          </a:p>
          <a:p>
            <a:pPr marL="225425" indent="-225425"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kern="0" dirty="0">
                <a:latin typeface="Calibri" pitchFamily="34" charset="0"/>
              </a:rPr>
              <a:t>99% assessment compliance</a:t>
            </a:r>
            <a:endParaRPr lang="en-US" altLang="en-US" kern="0" spc="0" dirty="0">
              <a:latin typeface="Calibri" pitchFamily="34" charset="0"/>
            </a:endParaRPr>
          </a:p>
          <a:p>
            <a:pPr marL="225425" indent="-225425"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kern="0" dirty="0">
                <a:latin typeface="Calibri" pitchFamily="34" charset="0"/>
              </a:rPr>
              <a:t>Generates $475,000 annually</a:t>
            </a:r>
          </a:p>
          <a:p>
            <a:pPr marL="225425" indent="-225425"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kern="0" dirty="0">
                <a:latin typeface="Calibri" pitchFamily="34" charset="0"/>
              </a:rPr>
              <a:t>$5.5 Million reinvested in the neighborhood</a:t>
            </a:r>
          </a:p>
          <a:p>
            <a:pPr marL="225425" indent="-225425">
              <a:spcBef>
                <a:spcPts val="18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kern="0" spc="0" dirty="0">
                <a:latin typeface="Calibri" pitchFamily="34" charset="0"/>
              </a:rPr>
              <a:t>Public sector partners </a:t>
            </a:r>
          </a:p>
          <a:p>
            <a:pPr marL="720090" lvl="2" indent="-34290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800" kern="0" spc="0" dirty="0">
                <a:latin typeface="Calibri" pitchFamily="34" charset="0"/>
              </a:rPr>
              <a:t>Metro</a:t>
            </a:r>
          </a:p>
          <a:p>
            <a:pPr marL="720090" lvl="2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800" kern="0" spc="0" dirty="0">
                <a:latin typeface="Calibri" pitchFamily="34" charset="0"/>
              </a:rPr>
              <a:t>Oregon Convention Center</a:t>
            </a:r>
          </a:p>
          <a:p>
            <a:pPr marL="720090" lvl="2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800" kern="0" spc="0" dirty="0">
                <a:latin typeface="Calibri" pitchFamily="34" charset="0"/>
              </a:rPr>
              <a:t>TriMet</a:t>
            </a:r>
          </a:p>
          <a:p>
            <a:pPr marL="720090" lvl="2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800" kern="0" spc="0" dirty="0">
                <a:latin typeface="Calibri" pitchFamily="34" charset="0"/>
              </a:rPr>
              <a:t>City of Portland</a:t>
            </a:r>
          </a:p>
          <a:p>
            <a:pPr marL="720090" lvl="2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800" kern="0" spc="0" dirty="0">
                <a:latin typeface="Calibri" pitchFamily="34" charset="0"/>
              </a:rPr>
              <a:t>Bonneville Power Administration</a:t>
            </a:r>
            <a:endParaRPr lang="en-US" sz="1800" dirty="0">
              <a:latin typeface="Calibri" panose="020F0502020204030204" pitchFamily="34" charset="0"/>
            </a:endParaRPr>
          </a:p>
          <a:p>
            <a:pPr marL="225425" indent="-225425">
              <a:spcBef>
                <a:spcPts val="1800"/>
              </a:spcBef>
              <a:buClr>
                <a:srgbClr val="FF9933"/>
              </a:buClr>
              <a:buFont typeface="Wingdings" panose="05000000000000000000" pitchFamily="2" charset="2"/>
              <a:buChar char="§"/>
            </a:pPr>
            <a:endParaRPr lang="en-US" altLang="en-US" kern="0" spc="0" dirty="0">
              <a:latin typeface="Calibri" pitchFamily="34" charset="0"/>
            </a:endParaRP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1066800" y="990600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B2AA581-FB40-45FE-BF2C-06AB3D938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338994" cy="2504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0697" y="175517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Lloyd ESD Overview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401" y="1676399"/>
            <a:ext cx="4679399" cy="4671317"/>
          </a:xfrm>
        </p:spPr>
        <p:txBody>
          <a:bodyPr>
            <a:noAutofit/>
          </a:bodyPr>
          <a:lstStyle/>
          <a:p>
            <a:pPr marL="225425" indent="-225425">
              <a:spcBef>
                <a:spcPts val="1800"/>
              </a:spcBef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Long track record of successful public/private partnerships</a:t>
            </a:r>
          </a:p>
          <a:p>
            <a:pPr marL="457200" lvl="1" indent="-285750">
              <a:spcBef>
                <a:spcPts val="18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2018 Spirit of Portland Award</a:t>
            </a:r>
          </a:p>
          <a:p>
            <a:pPr marL="225425" indent="-225425">
              <a:spcBef>
                <a:spcPts val="1800"/>
              </a:spcBef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The Lloyd ESD builds community and political support for innovative, catalytic Lloyd initiatives by:</a:t>
            </a:r>
          </a:p>
          <a:p>
            <a:pPr marL="514350" lvl="1" indent="-34290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Engaging and building diverse neighborhood partnerships</a:t>
            </a:r>
          </a:p>
          <a:p>
            <a:pPr marL="514350" lvl="1" indent="-34290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Facilitating investment in Lloyd</a:t>
            </a:r>
          </a:p>
          <a:p>
            <a:pPr marL="514350" lvl="1" indent="-34290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Being a champion for Lloyd</a:t>
            </a:r>
          </a:p>
          <a:p>
            <a:pPr marL="225425" indent="-225425">
              <a:spcBef>
                <a:spcPts val="1800"/>
              </a:spcBef>
              <a:buClr>
                <a:srgbClr val="FF9933"/>
              </a:buClr>
              <a:buFont typeface="Wingdings" panose="05000000000000000000" pitchFamily="2" charset="2"/>
              <a:buChar char="§"/>
            </a:pPr>
            <a:endParaRPr lang="en-US" altLang="en-US" kern="0" spc="0" dirty="0">
              <a:latin typeface="Calibri" pitchFamily="34" charset="0"/>
            </a:endParaRP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1066800" y="990600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45C9B1F-3707-44B7-AE69-69BB373C4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24" y="1676399"/>
            <a:ext cx="2851073" cy="1893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ree, outdoor, grass, person&#10;&#10;Description automatically generated">
            <a:extLst>
              <a:ext uri="{FF2B5EF4-FFF2-40B4-BE49-F238E27FC236}">
                <a16:creationId xmlns:a16="http://schemas.microsoft.com/office/drawing/2014/main" id="{DC621350-857E-42ED-A898-791E85A701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5492024" y="4012057"/>
            <a:ext cx="2851073" cy="1973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77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8392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    Lloyd ESD Services Funding</a:t>
            </a: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4F2D3FF4-8B57-4040-934E-089A50244D9F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885032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Line 5">
              <a:extLst>
                <a:ext uri="{FF2B5EF4-FFF2-40B4-BE49-F238E27FC236}">
                  <a16:creationId xmlns:a16="http://schemas.microsoft.com/office/drawing/2014/main" id="{17D6AE2D-D920-4DF8-A9DF-6719A0C71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39F197F9-030F-4D9B-AE25-7E3DF108E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5D2D57-F778-408D-839C-F6EE4F928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652547"/>
              </p:ext>
            </p:extLst>
          </p:nvPr>
        </p:nvGraphicFramePr>
        <p:xfrm>
          <a:off x="990600" y="1447800"/>
          <a:ext cx="7620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24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8392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cap="none" dirty="0">
                <a:solidFill>
                  <a:schemeClr val="accent2"/>
                </a:solidFill>
                <a:latin typeface="Calibri" panose="020F0502020204030204" pitchFamily="34" charset="0"/>
              </a:rPr>
              <a:t> Lloyd ESD Programs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6357" y="1319211"/>
            <a:ext cx="5192230" cy="506960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kern="0" spc="0" dirty="0">
                <a:latin typeface="Calibri" panose="020F0502020204030204" pitchFamily="34" charset="0"/>
              </a:rPr>
              <a:t>The Lloyd ESD funds programs and services that enhance the economic vitality and livability of Lloyd: </a:t>
            </a:r>
          </a:p>
          <a:p>
            <a:pPr lvl="1" indent="-342900"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b="1" kern="0" spc="0" dirty="0">
                <a:latin typeface="Calibri" panose="020F0502020204030204" pitchFamily="34" charset="0"/>
              </a:rPr>
              <a:t>Go Lloyd </a:t>
            </a:r>
            <a:r>
              <a:rPr lang="en-US" altLang="en-US" sz="2000" kern="0" dirty="0">
                <a:latin typeface="Calibri" panose="020F0502020204030204" pitchFamily="34" charset="0"/>
              </a:rPr>
              <a:t>– transportation </a:t>
            </a:r>
            <a:r>
              <a:rPr lang="en-US" altLang="en-US" sz="2000" kern="0" spc="0" dirty="0">
                <a:latin typeface="Calibri" panose="020F0502020204030204" pitchFamily="34" charset="0"/>
              </a:rPr>
              <a:t>management</a:t>
            </a:r>
          </a:p>
          <a:p>
            <a:pPr lvl="1" indent="-342900"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>
                <a:latin typeface="Calibri" panose="020F0502020204030204" pitchFamily="34" charset="0"/>
              </a:rPr>
              <a:t>Focused Promotions – neighborhood marketing resources/campaign </a:t>
            </a:r>
          </a:p>
          <a:p>
            <a:pPr lvl="1" indent="-342900"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>
                <a:latin typeface="Calibri" panose="020F0502020204030204" pitchFamily="34" charset="0"/>
              </a:rPr>
              <a:t>Holladay Street landscape maintenance</a:t>
            </a:r>
          </a:p>
          <a:p>
            <a:pPr lvl="1" indent="-342900"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b="1" kern="0" spc="0" dirty="0">
                <a:latin typeface="Calibri" panose="020F0502020204030204" pitchFamily="34" charset="0"/>
              </a:rPr>
              <a:t>Lloyd EcoDistrict </a:t>
            </a:r>
            <a:r>
              <a:rPr lang="en-US" altLang="en-US" sz="2000" kern="0" spc="0" dirty="0">
                <a:latin typeface="Calibri" panose="020F0502020204030204" pitchFamily="34" charset="0"/>
              </a:rPr>
              <a:t>– district-based sustainability</a:t>
            </a:r>
          </a:p>
          <a:p>
            <a:pPr lvl="1" indent="-342900"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b="1" kern="0" spc="0" dirty="0">
                <a:latin typeface="Calibri" panose="020F0502020204030204" pitchFamily="34" charset="0"/>
              </a:rPr>
              <a:t>Lloyd Community Association </a:t>
            </a:r>
            <a:r>
              <a:rPr lang="en-US" altLang="en-US" sz="2000" kern="0" spc="0" dirty="0">
                <a:latin typeface="Calibri" pitchFamily="34" charset="0"/>
              </a:rPr>
              <a:t>– community building and engagement</a:t>
            </a:r>
          </a:p>
          <a:p>
            <a:pPr lvl="1" indent="-342900"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000" b="1" kern="0" dirty="0">
                <a:latin typeface="Calibri" panose="020F0502020204030204" pitchFamily="34" charset="0"/>
              </a:rPr>
              <a:t>Neighborhood District Attorney </a:t>
            </a:r>
            <a:r>
              <a:rPr lang="en-US" altLang="en-US" sz="2000" kern="0" dirty="0">
                <a:latin typeface="Calibri" pitchFamily="34" charset="0"/>
              </a:rPr>
              <a:t>– public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BAD03-4062-4F7E-AC1D-22069E10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29" y="1524000"/>
            <a:ext cx="2868976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B1666-AA39-4D3C-8EDF-4A6ACBE8C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652" y="3733801"/>
            <a:ext cx="1943853" cy="259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8">
            <a:extLst>
              <a:ext uri="{FF2B5EF4-FFF2-40B4-BE49-F238E27FC236}">
                <a16:creationId xmlns:a16="http://schemas.microsoft.com/office/drawing/2014/main" id="{4E0E42ED-A793-4EF1-B14A-12FB015AE606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914397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B4E65986-AB67-4CEB-BE0F-8BD2A687F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97810E2D-0E85-4BF5-8F78-B13665D9C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06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43000" y="314325"/>
            <a:ext cx="6629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rPr>
              <a:t>Value of Lloyd ESD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1325029"/>
            <a:ext cx="7467600" cy="4678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Aft>
                <a:spcPct val="50000"/>
              </a:spcAft>
              <a:buClr>
                <a:srgbClr val="FF993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Assessments = $475,000 annually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District Prosecutor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Go Lloyd 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Lloyd EcoDistrict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3000"/>
              </a:spcBef>
              <a:spcAft>
                <a:spcPct val="25000"/>
              </a:spcAft>
              <a:buClr>
                <a:srgbClr val="FF993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Leverages = $605,000 annually ($1.27 match for every $1.00 ESD)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sym typeface="Marlett" pitchFamily="2" charset="2"/>
              </a:rPr>
              <a:t>Go Lloyd ($150K annual match to </a:t>
            </a: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sym typeface="Marlett" pitchFamily="2" charset="2"/>
              </a:rPr>
              <a:t>LESD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  <a:sym typeface="Marlett" pitchFamily="2" charset="2"/>
              </a:rPr>
              <a:t> contribution)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  <a:sym typeface="Marlett" pitchFamily="2" charset="2"/>
              </a:rPr>
              <a:t>Go Lloyd/City ($275K annual transportation projects)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  <a:sym typeface="Marlett" pitchFamily="2" charset="2"/>
              </a:rPr>
              <a:t>County  (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$100K of D.A. program services)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sym typeface="Marlett" pitchFamily="2" charset="2"/>
              </a:rPr>
              <a:t>City/Police Bureau  ($80K match to D.A. program)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3000"/>
              </a:spcBef>
              <a:buClr>
                <a:srgbClr val="FF993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Lloyd employer savings on Go Lloyd Universal Pass =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$3.9 million annually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00" y="1828800"/>
            <a:ext cx="434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Lloyd Community Association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Holladay Street Landscaping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Branding – Focused Promotions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CDC2C99F-600F-41F1-88EF-F7F73CCD42DC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885032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0EEF0280-62A3-4349-845A-A65C5DE07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B58CE3A0-9347-4795-8CBB-01BE85363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+mj-ea"/>
                <a:cs typeface="+mj-cs"/>
              </a:rPr>
              <a:t>Program Highlights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838200" y="1306256"/>
            <a:ext cx="4800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90000"/>
              </a:lnSpc>
              <a:spcAft>
                <a:spcPts val="1200"/>
              </a:spcAft>
              <a:buClr>
                <a:srgbClr val="FF9900"/>
              </a:buClr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</a:rPr>
              <a:t>Go Lloyd</a:t>
            </a:r>
          </a:p>
          <a:p>
            <a:pPr marL="0" lvl="1" eaLnBrk="0" hangingPunct="0">
              <a:lnSpc>
                <a:spcPct val="90000"/>
              </a:lnSpc>
              <a:spcAft>
                <a:spcPts val="1200"/>
              </a:spcAft>
              <a:buClr>
                <a:srgbClr val="FF9900"/>
              </a:buClr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</a:rPr>
              <a:t>Connects people and places by creating partnerships and transportation solutions to make Lloyd extraordinary. </a:t>
            </a:r>
          </a:p>
          <a:p>
            <a:pPr marL="285750" lvl="1" indent="-285750" eaLnBrk="0" hangingPunct="0">
              <a:lnSpc>
                <a:spcPct val="90000"/>
              </a:lnSpc>
              <a:spcAft>
                <a:spcPts val="18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Improved access for employees, </a:t>
            </a:r>
            <a:b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customers, visitors, and residents</a:t>
            </a:r>
          </a:p>
          <a:p>
            <a:pPr marL="285750" lvl="1" indent="-285750" eaLnBrk="0" hangingPunct="0">
              <a:lnSpc>
                <a:spcPct val="90000"/>
              </a:lnSpc>
              <a:spcAft>
                <a:spcPts val="18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Transportation Store and resource center</a:t>
            </a:r>
          </a:p>
          <a:p>
            <a:pPr marL="285750" lvl="1" indent="-285750" eaLnBrk="0" hangingPunct="0">
              <a:lnSpc>
                <a:spcPct val="90000"/>
              </a:lnSpc>
              <a:spcAft>
                <a:spcPts val="18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Programs for transit, bike, walk and employee assistance – 50+ events per year</a:t>
            </a:r>
          </a:p>
          <a:p>
            <a:pPr marL="285750" lvl="1" indent="-285750" eaLnBrk="0" hangingPunct="0">
              <a:lnSpc>
                <a:spcPct val="90000"/>
              </a:lnSpc>
              <a:spcAft>
                <a:spcPts val="18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$275K annually in transportation projects </a:t>
            </a:r>
          </a:p>
          <a:p>
            <a:pPr marL="285750" lvl="1" indent="-285750" eaLnBrk="0" hangingPunct="0">
              <a:lnSpc>
                <a:spcPct val="90000"/>
              </a:lnSpc>
              <a:spcAft>
                <a:spcPts val="18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$395 annual Universal Transit Pass price vs. $1,200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655" y="1679756"/>
            <a:ext cx="2137296" cy="10402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B8C8AE-00AE-4510-8F53-FC01E8DDCAE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889575"/>
            <a:ext cx="6781800" cy="100013"/>
            <a:chOff x="624" y="576"/>
            <a:chExt cx="4224" cy="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9F03E375-699F-4199-9BE0-236D2BC61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576"/>
              <a:ext cx="4224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4F1AFF9C-04DC-465D-B1E8-3DADD7446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24"/>
              <a:ext cx="393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68DD90-6B14-4814-A72A-8EDD73625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3410174"/>
            <a:ext cx="2802209" cy="2101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D4D4D"/>
      </a:accent1>
      <a:accent2>
        <a:srgbClr val="4472C4"/>
      </a:accent2>
      <a:accent3>
        <a:srgbClr val="70AD4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1256</Words>
  <Application>Microsoft Office PowerPoint</Application>
  <PresentationFormat>On-screen Show (4:3)</PresentationFormat>
  <Paragraphs>235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Basis</vt:lpstr>
      <vt:lpstr>PowerPoint Presentation</vt:lpstr>
      <vt:lpstr>PowerPoint Presentation</vt:lpstr>
      <vt:lpstr>Lloyd ESD Boundary</vt:lpstr>
      <vt:lpstr>Lloyd ESD Overview</vt:lpstr>
      <vt:lpstr>Lloyd ESD Overview</vt:lpstr>
      <vt:lpstr>    Lloyd ESD Services Funding</vt:lpstr>
      <vt:lpstr> Lloyd ESD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ESD Mgt. Services Agmt. Renewal</vt:lpstr>
    </vt:vector>
  </TitlesOfParts>
  <Company>Lloyd District TMA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Lloyd  Business Improvement District  Open House</dc:title>
  <dc:creator>Owen Ronchelli</dc:creator>
  <cp:lastModifiedBy>Owen Ronchelli</cp:lastModifiedBy>
  <cp:revision>219</cp:revision>
  <cp:lastPrinted>2018-11-30T17:39:57Z</cp:lastPrinted>
  <dcterms:created xsi:type="dcterms:W3CDTF">2003-07-03T21:48:47Z</dcterms:created>
  <dcterms:modified xsi:type="dcterms:W3CDTF">2018-12-18T19:54:26Z</dcterms:modified>
</cp:coreProperties>
</file>