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357" r:id="rId3"/>
    <p:sldId id="366" r:id="rId4"/>
    <p:sldId id="365" r:id="rId5"/>
    <p:sldId id="380" r:id="rId6"/>
    <p:sldId id="364" r:id="rId7"/>
    <p:sldId id="367" r:id="rId8"/>
    <p:sldId id="368" r:id="rId9"/>
    <p:sldId id="369" r:id="rId10"/>
    <p:sldId id="372" r:id="rId11"/>
    <p:sldId id="370" r:id="rId12"/>
    <p:sldId id="371" r:id="rId13"/>
    <p:sldId id="359" r:id="rId14"/>
    <p:sldId id="360" r:id="rId15"/>
    <p:sldId id="356" r:id="rId16"/>
    <p:sldId id="353" r:id="rId17"/>
    <p:sldId id="374" r:id="rId18"/>
    <p:sldId id="375" r:id="rId19"/>
    <p:sldId id="376" r:id="rId20"/>
    <p:sldId id="373" r:id="rId21"/>
    <p:sldId id="354" r:id="rId22"/>
    <p:sldId id="377" r:id="rId23"/>
    <p:sldId id="378" r:id="rId24"/>
    <p:sldId id="361" r:id="rId25"/>
    <p:sldId id="379" r:id="rId26"/>
    <p:sldId id="36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B6B9"/>
    <a:srgbClr val="FF6600"/>
    <a:srgbClr val="FBF5EB"/>
    <a:srgbClr val="ECF5E7"/>
    <a:srgbClr val="F6E9D6"/>
    <a:srgbClr val="C7E583"/>
    <a:srgbClr val="E2F2F0"/>
    <a:srgbClr val="FDFBED"/>
    <a:srgbClr val="275B28"/>
    <a:srgbClr val="1B67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54" d="100"/>
          <a:sy n="54" d="100"/>
        </p:scale>
        <p:origin x="11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220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1BCE2-F2EC-4B90-9FB5-0CFEE17B54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99238" y="1343025"/>
            <a:ext cx="4933950" cy="551497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109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oning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EE0CB59-A523-49B6-92A9-F88311240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76528" y="592023"/>
            <a:ext cx="3147782" cy="49273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 dirty="0"/>
              <a:t>Subject:</a:t>
            </a:r>
          </a:p>
          <a:p>
            <a:pPr lvl="1"/>
            <a:r>
              <a:rPr lang="en-US" dirty="0"/>
              <a:t>Secondary Content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9441F-7047-459B-BE28-E8D43E66F5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74045" y="592023"/>
            <a:ext cx="3147782" cy="49273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 dirty="0"/>
              <a:t>Subject:</a:t>
            </a:r>
          </a:p>
          <a:p>
            <a:pPr lvl="1"/>
            <a:r>
              <a:rPr lang="en-US" dirty="0"/>
              <a:t>Secondary Content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46BD40A-9BDD-4E63-926C-B3FE8BE8072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5613" y="592138"/>
            <a:ext cx="4164012" cy="45323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Zoning Map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EED98-1EFA-4680-801F-8D516B5D6F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9741" y="5519351"/>
            <a:ext cx="4956645" cy="1037543"/>
          </a:xfrm>
        </p:spPr>
        <p:txBody>
          <a:bodyPr anchor="b"/>
          <a:lstStyle>
            <a:lvl1pPr marL="0" indent="0" algn="r">
              <a:buNone/>
              <a:defRPr sz="44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265871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24181CB-98B1-483E-B315-38459F17929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Photo – “Send to back”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356132C-017A-4F3E-B4F0-F614FC422A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05385" y="6405457"/>
            <a:ext cx="6186615" cy="461665"/>
          </a:xfrm>
          <a:solidFill>
            <a:schemeClr val="bg1"/>
          </a:solidFill>
        </p:spPr>
        <p:txBody>
          <a:bodyPr lIns="274320" tIns="91440" rIns="274320" bIns="91440"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2000" b="1"/>
            </a:lvl1pPr>
          </a:lstStyle>
          <a:p>
            <a:pPr lvl="0"/>
            <a:r>
              <a:rPr lang="en-US" dirty="0"/>
              <a:t>Brief caption</a:t>
            </a:r>
          </a:p>
        </p:txBody>
      </p:sp>
    </p:spTree>
    <p:extLst>
      <p:ext uri="{BB962C8B-B14F-4D97-AF65-F5344CB8AC3E}">
        <p14:creationId xmlns:p14="http://schemas.microsoft.com/office/powerpoint/2010/main" val="4198884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ion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66391-2712-40B2-A88D-260EEEC3A0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5977" y="1024451"/>
            <a:ext cx="6998120" cy="570360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1"/>
            </a:lvl1pPr>
            <a:lvl2pPr marL="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2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3142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B390556-77F3-4DCD-B875-9F4AE6198B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15113" y="1023938"/>
            <a:ext cx="4605337" cy="46101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44637-CADC-4562-B6B4-AAABF6B693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5977" y="1023938"/>
            <a:ext cx="5130819" cy="270192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1016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-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5CDA417-A8A1-491D-8861-077D94C16D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89725" cy="51482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01BD99-E992-414C-95A8-AD5CE43E49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52161" y="5787453"/>
            <a:ext cx="5884226" cy="769441"/>
          </a:xfrm>
        </p:spPr>
        <p:txBody>
          <a:bodyPr anchor="b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4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8511870-B930-4934-9969-136B61B022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516" y="5148648"/>
            <a:ext cx="6111663" cy="1122496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 dirty="0"/>
              <a:t>Optional caption – position as needed</a:t>
            </a:r>
          </a:p>
        </p:txBody>
      </p:sp>
    </p:spTree>
    <p:extLst>
      <p:ext uri="{BB962C8B-B14F-4D97-AF65-F5344CB8AC3E}">
        <p14:creationId xmlns:p14="http://schemas.microsoft.com/office/powerpoint/2010/main" val="439133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8940D2-6C0C-42CA-B4CF-4C8BBE9ED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2CB6A-C8D0-45D9-A6F2-4B43B910A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298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60" r:id="rId3"/>
    <p:sldLayoutId id="2147483655" r:id="rId4"/>
    <p:sldLayoutId id="2147483650" r:id="rId5"/>
    <p:sldLayoutId id="2147483652" r:id="rId6"/>
    <p:sldLayoutId id="214748365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EE6D408-610A-4F15-8666-285A6F9BE641}"/>
              </a:ext>
            </a:extLst>
          </p:cNvPr>
          <p:cNvSpPr txBox="1"/>
          <p:nvPr/>
        </p:nvSpPr>
        <p:spPr>
          <a:xfrm>
            <a:off x="6324065" y="3489051"/>
            <a:ext cx="5124142" cy="21497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 18-124279 DA</a:t>
            </a:r>
          </a:p>
          <a:p>
            <a:pPr>
              <a:spcBef>
                <a:spcPct val="0"/>
              </a:spcBef>
            </a:pPr>
            <a:r>
              <a:rPr lang="en-US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Rothko Pavilion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14, 2019</a:t>
            </a:r>
          </a:p>
          <a:p>
            <a:pPr>
              <a:spcBef>
                <a:spcPct val="0"/>
              </a:spcBef>
            </a:pPr>
            <a:endParaRPr lang="en-US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Presentation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FB5D6CCB-1BBF-4CCE-9412-A97D1911E5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55"/>
          <a:stretch/>
        </p:blipFill>
        <p:spPr bwMode="auto">
          <a:xfrm>
            <a:off x="6096000" y="1176792"/>
            <a:ext cx="1525251" cy="135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45B53F-C6D6-4055-8254-877D46410D2E}"/>
              </a:ext>
            </a:extLst>
          </p:cNvPr>
          <p:cNvSpPr txBox="1"/>
          <p:nvPr/>
        </p:nvSpPr>
        <p:spPr>
          <a:xfrm>
            <a:off x="6365590" y="2651480"/>
            <a:ext cx="5405699" cy="634876"/>
          </a:xfrm>
          <a:prstGeom prst="rect">
            <a:avLst/>
          </a:prstGeom>
          <a:solidFill>
            <a:srgbClr val="31B6B9"/>
          </a:solidFill>
        </p:spPr>
        <p:txBody>
          <a:bodyPr wrap="square" rtlCol="0">
            <a:no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32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 Advice Request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A64391-2638-439E-B377-A4EFCFFBF295}"/>
              </a:ext>
            </a:extLst>
          </p:cNvPr>
          <p:cNvSpPr txBox="1"/>
          <p:nvPr/>
        </p:nvSpPr>
        <p:spPr>
          <a:xfrm>
            <a:off x="7748231" y="1025718"/>
            <a:ext cx="4198287" cy="14230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Portland </a:t>
            </a:r>
          </a:p>
          <a:p>
            <a:pPr>
              <a:spcBef>
                <a:spcPct val="0"/>
              </a:spcBef>
            </a:pPr>
            <a:r>
              <a:rPr lang="en-US" altLang="en-US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 Landmarks Commission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521ABD-09C4-4012-B9FA-019EF7A22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56" y="197277"/>
            <a:ext cx="5644855" cy="31466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4D124E-9D54-4E4C-9A6D-43274C873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57" y="3489421"/>
            <a:ext cx="5686380" cy="317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34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94D91B3-00AA-4398-B6C7-3357756019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E3559-3496-420A-A6D8-9F17F7E9BC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56267" y="6405457"/>
            <a:ext cx="10735733" cy="461665"/>
          </a:xfrm>
          <a:noFill/>
          <a:ln>
            <a:noFill/>
          </a:ln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Looking east toward existing Sculpture Garden and future west plaza area</a:t>
            </a:r>
          </a:p>
        </p:txBody>
      </p:sp>
    </p:spTree>
    <p:extLst>
      <p:ext uri="{BB962C8B-B14F-4D97-AF65-F5344CB8AC3E}">
        <p14:creationId xmlns:p14="http://schemas.microsoft.com/office/powerpoint/2010/main" val="193836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8378232-5C14-4752-9ECE-94EADCB452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E3559-3496-420A-A6D8-9F17F7E9BC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56267" y="6405457"/>
            <a:ext cx="10735733" cy="461665"/>
          </a:xfrm>
          <a:noFill/>
          <a:ln>
            <a:noFill/>
          </a:ln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Looking southeast toward north façade of Mark Building</a:t>
            </a:r>
          </a:p>
        </p:txBody>
      </p:sp>
    </p:spTree>
    <p:extLst>
      <p:ext uri="{BB962C8B-B14F-4D97-AF65-F5344CB8AC3E}">
        <p14:creationId xmlns:p14="http://schemas.microsoft.com/office/powerpoint/2010/main" val="3941070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51B8934-352C-48EE-875C-6AC94B0DE7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E3559-3496-420A-A6D8-9F17F7E9BC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56267" y="6405457"/>
            <a:ext cx="10735733" cy="461665"/>
          </a:xfrm>
          <a:noFill/>
          <a:ln>
            <a:noFill/>
          </a:ln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Looking east toward proposed loading area</a:t>
            </a:r>
          </a:p>
        </p:txBody>
      </p:sp>
    </p:spTree>
    <p:extLst>
      <p:ext uri="{BB962C8B-B14F-4D97-AF65-F5344CB8AC3E}">
        <p14:creationId xmlns:p14="http://schemas.microsoft.com/office/powerpoint/2010/main" val="2050497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947289-8C70-4B85-BFFF-97BFFC38E9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Staff Introduction</a:t>
            </a:r>
          </a:p>
          <a:p>
            <a:endParaRPr lang="en-US" dirty="0"/>
          </a:p>
          <a:p>
            <a:r>
              <a:rPr lang="en-US" dirty="0">
                <a:solidFill>
                  <a:srgbClr val="31B6B9"/>
                </a:solidFill>
              </a:rPr>
              <a:t>Applicant Presentation</a:t>
            </a:r>
          </a:p>
          <a:p>
            <a:endParaRPr lang="en-US" dirty="0"/>
          </a:p>
          <a:p>
            <a:r>
              <a:rPr lang="en-US" dirty="0"/>
              <a:t>Staff Discussion Topics</a:t>
            </a:r>
          </a:p>
          <a:p>
            <a:endParaRPr lang="en-US" dirty="0"/>
          </a:p>
          <a:p>
            <a:r>
              <a:rPr lang="en-US" dirty="0"/>
              <a:t>Public Comments</a:t>
            </a:r>
          </a:p>
          <a:p>
            <a:endParaRPr lang="en-US" dirty="0"/>
          </a:p>
          <a:p>
            <a:r>
              <a:rPr lang="en-US" dirty="0"/>
              <a:t>Commission Conversation</a:t>
            </a:r>
          </a:p>
        </p:txBody>
      </p:sp>
    </p:spTree>
    <p:extLst>
      <p:ext uri="{BB962C8B-B14F-4D97-AF65-F5344CB8AC3E}">
        <p14:creationId xmlns:p14="http://schemas.microsoft.com/office/powerpoint/2010/main" val="1610785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947289-8C70-4B85-BFFF-97BFFC38E9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Staff Introduction</a:t>
            </a:r>
          </a:p>
          <a:p>
            <a:endParaRPr lang="en-US" dirty="0"/>
          </a:p>
          <a:p>
            <a:r>
              <a:rPr lang="en-US" dirty="0"/>
              <a:t>Applicant Presentation</a:t>
            </a:r>
          </a:p>
          <a:p>
            <a:endParaRPr lang="en-US" dirty="0"/>
          </a:p>
          <a:p>
            <a:r>
              <a:rPr lang="en-US" dirty="0">
                <a:solidFill>
                  <a:srgbClr val="31B6B9"/>
                </a:solidFill>
              </a:rPr>
              <a:t>Staff Discussion Topics</a:t>
            </a:r>
          </a:p>
          <a:p>
            <a:endParaRPr lang="en-US" dirty="0"/>
          </a:p>
          <a:p>
            <a:r>
              <a:rPr lang="en-US" dirty="0"/>
              <a:t>Public Comments</a:t>
            </a:r>
          </a:p>
          <a:p>
            <a:endParaRPr lang="en-US" dirty="0"/>
          </a:p>
          <a:p>
            <a:r>
              <a:rPr lang="en-US" dirty="0"/>
              <a:t>Commission Conversation</a:t>
            </a:r>
          </a:p>
        </p:txBody>
      </p:sp>
    </p:spTree>
    <p:extLst>
      <p:ext uri="{BB962C8B-B14F-4D97-AF65-F5344CB8AC3E}">
        <p14:creationId xmlns:p14="http://schemas.microsoft.com/office/powerpoint/2010/main" val="2212787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520155-BC20-4BCC-9193-6AE4628968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5976" y="1024451"/>
            <a:ext cx="9348823" cy="570360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Macro Level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dirty="0"/>
              <a:t>Compatibility of Design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dirty="0"/>
              <a:t>Response to City and Neighborhood Context</a:t>
            </a:r>
          </a:p>
          <a:p>
            <a:pPr marL="914400" lvl="2" indent="-287338"/>
            <a:r>
              <a:rPr lang="en-US" b="0" dirty="0"/>
              <a:t>Park Blocks</a:t>
            </a:r>
          </a:p>
          <a:p>
            <a:pPr marL="914400" lvl="2" indent="-287338"/>
            <a:r>
              <a:rPr lang="en-US" dirty="0"/>
              <a:t>Transportation System</a:t>
            </a:r>
          </a:p>
          <a:p>
            <a:pPr marL="914400" lvl="2" indent="-287338"/>
            <a:r>
              <a:rPr lang="en-US" b="0" dirty="0"/>
              <a:t>Cultural District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dirty="0"/>
              <a:t>Loading and Public Realm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Mid Level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b="0" dirty="0"/>
              <a:t>Site Organization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b="0" dirty="0"/>
              <a:t>Major Remodel</a:t>
            </a:r>
          </a:p>
          <a:p>
            <a:pPr marL="514350" indent="-514350">
              <a:buFont typeface="+mj-lt"/>
              <a:buAutoNum type="arabicPeriod" startAt="3"/>
            </a:pPr>
            <a:endParaRPr lang="en-US" dirty="0"/>
          </a:p>
          <a:p>
            <a:r>
              <a:rPr lang="en-US" dirty="0"/>
              <a:t>Micro Level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b="0" dirty="0"/>
              <a:t>Additional Details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340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6D716-22AB-428E-B0A7-C03BE964E3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1" y="1023938"/>
            <a:ext cx="5891196" cy="2701925"/>
          </a:xfrm>
        </p:spPr>
        <p:txBody>
          <a:bodyPr/>
          <a:lstStyle/>
          <a:p>
            <a:r>
              <a:rPr lang="en-US" dirty="0"/>
              <a:t>Compatibility of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856180-102D-40D0-9A29-ED1EBD6A3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7289"/>
            <a:ext cx="7264400" cy="40807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05F6FE-78BD-47CF-8CB5-9A02D1422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085" y="0"/>
            <a:ext cx="7275915" cy="408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9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A4A637-6B04-4849-B264-23321999C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349" y="0"/>
            <a:ext cx="8384650" cy="565573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6D716-22AB-428E-B0A7-C03BE964E3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1" y="1023938"/>
            <a:ext cx="3742266" cy="2701925"/>
          </a:xfrm>
        </p:spPr>
        <p:txBody>
          <a:bodyPr/>
          <a:lstStyle/>
          <a:p>
            <a:r>
              <a:rPr lang="en-US" dirty="0"/>
              <a:t>Response to City and Neighborhood Context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Park Blocks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F6A286-C314-410F-B9A2-8427B81CE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797258"/>
            <a:ext cx="5503333" cy="306074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79304C1-8E8C-46E7-897A-563E0D829D5F}"/>
              </a:ext>
            </a:extLst>
          </p:cNvPr>
          <p:cNvSpPr/>
          <p:nvPr/>
        </p:nvSpPr>
        <p:spPr>
          <a:xfrm>
            <a:off x="8077201" y="3979864"/>
            <a:ext cx="423333" cy="72760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0678070-D1FC-4584-ADAC-1579548BD624}"/>
              </a:ext>
            </a:extLst>
          </p:cNvPr>
          <p:cNvSpPr/>
          <p:nvPr/>
        </p:nvSpPr>
        <p:spPr>
          <a:xfrm>
            <a:off x="7939083" y="1574800"/>
            <a:ext cx="609024" cy="109220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76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6D716-22AB-428E-B0A7-C03BE964E3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1" y="1023938"/>
            <a:ext cx="3451749" cy="27019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Response to City and Neighborhood Context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Transportation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0" dirty="0"/>
              <a:t>Modification #2 to allow distance greater than 50’ from bicycle parking to main entries</a:t>
            </a:r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09F28E-5577-4961-8E0B-19B6EDAE5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350" y="0"/>
            <a:ext cx="8384650" cy="565573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BD2944F-EB69-444C-9FF3-1CB4CBA5C6D8}"/>
              </a:ext>
            </a:extLst>
          </p:cNvPr>
          <p:cNvSpPr/>
          <p:nvPr/>
        </p:nvSpPr>
        <p:spPr>
          <a:xfrm>
            <a:off x="8652932" y="1557866"/>
            <a:ext cx="711200" cy="42333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777FB33-56EF-4954-A3CD-B07D28AF7CCD}"/>
              </a:ext>
            </a:extLst>
          </p:cNvPr>
          <p:cNvSpPr/>
          <p:nvPr/>
        </p:nvSpPr>
        <p:spPr>
          <a:xfrm rot="5400000">
            <a:off x="8314263" y="4284136"/>
            <a:ext cx="609603" cy="3386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4A442E7-2D8A-433A-B1E6-90C00DCF3E27}"/>
              </a:ext>
            </a:extLst>
          </p:cNvPr>
          <p:cNvSpPr/>
          <p:nvPr/>
        </p:nvSpPr>
        <p:spPr>
          <a:xfrm>
            <a:off x="6925733" y="1172633"/>
            <a:ext cx="2252134" cy="4064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C468E9-F2A6-46DE-BEF6-1F5E24F60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58737"/>
            <a:ext cx="5537200" cy="30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53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6D716-22AB-428E-B0A7-C03BE964E3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1" y="1023938"/>
            <a:ext cx="3742266" cy="2701925"/>
          </a:xfrm>
        </p:spPr>
        <p:txBody>
          <a:bodyPr/>
          <a:lstStyle/>
          <a:p>
            <a:r>
              <a:rPr lang="en-US" dirty="0"/>
              <a:t>Response to City and Neighborhood Context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Cultural District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5EB015-22F4-46B5-8356-0186273E4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830" y="0"/>
            <a:ext cx="8389169" cy="47413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DB0108-7933-45EB-80A2-DF0BA20EF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6118777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05FA79-8967-4C22-A4D3-3F14428FD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5733" y="4626582"/>
            <a:ext cx="3996266" cy="223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54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947289-8C70-4B85-BFFF-97BFFC38E9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31B6B9"/>
                </a:solidFill>
              </a:rPr>
              <a:t>Staff Introduction</a:t>
            </a:r>
          </a:p>
          <a:p>
            <a:endParaRPr lang="en-US" dirty="0"/>
          </a:p>
          <a:p>
            <a:r>
              <a:rPr lang="en-US" dirty="0"/>
              <a:t>Applicant Presentation</a:t>
            </a:r>
          </a:p>
          <a:p>
            <a:endParaRPr lang="en-US" dirty="0"/>
          </a:p>
          <a:p>
            <a:r>
              <a:rPr lang="en-US" dirty="0"/>
              <a:t>Staff Discussion Topics</a:t>
            </a:r>
          </a:p>
          <a:p>
            <a:endParaRPr lang="en-US" dirty="0"/>
          </a:p>
          <a:p>
            <a:r>
              <a:rPr lang="en-US" dirty="0"/>
              <a:t>Public Comments</a:t>
            </a:r>
          </a:p>
          <a:p>
            <a:endParaRPr lang="en-US" dirty="0"/>
          </a:p>
          <a:p>
            <a:r>
              <a:rPr lang="en-US" dirty="0"/>
              <a:t>Commission Conversation</a:t>
            </a:r>
          </a:p>
        </p:txBody>
      </p:sp>
    </p:spTree>
    <p:extLst>
      <p:ext uri="{BB962C8B-B14F-4D97-AF65-F5344CB8AC3E}">
        <p14:creationId xmlns:p14="http://schemas.microsoft.com/office/powerpoint/2010/main" val="3420527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6D716-22AB-428E-B0A7-C03BE964E3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844" y="1023938"/>
            <a:ext cx="3066556" cy="4140728"/>
          </a:xfrm>
        </p:spPr>
        <p:txBody>
          <a:bodyPr>
            <a:normAutofit fontScale="85000" lnSpcReduction="20000"/>
          </a:bodyPr>
          <a:lstStyle/>
          <a:p>
            <a:r>
              <a:rPr lang="en-US" sz="3300" dirty="0"/>
              <a:t>Loading and the Public Realm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b="0" dirty="0"/>
              <a:t>Modification #1 to allow vehicle area between a building and a street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b="0" dirty="0"/>
              <a:t>Modification #3 – to reduce the amount of landscaping between loading and the street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b="0" dirty="0"/>
              <a:t>Adjustment #1 – to allow vehicular access on SW 10</a:t>
            </a:r>
            <a:r>
              <a:rPr lang="en-US" sz="1900" b="0" baseline="30000" dirty="0"/>
              <a:t>th</a:t>
            </a:r>
            <a:endParaRPr lang="en-US" sz="1900" b="0" dirty="0"/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b="0" dirty="0"/>
              <a:t>Adjustment #2 – to reduce number of loading spaces from 2 to 1 Standard A spaces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900" dirty="0"/>
          </a:p>
          <a:p>
            <a:endParaRPr lang="en-US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5299B2-99BF-4479-92E2-55807B8A1C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1" t="6587" b="6886"/>
          <a:stretch/>
        </p:blipFill>
        <p:spPr>
          <a:xfrm>
            <a:off x="3435301" y="-1"/>
            <a:ext cx="8756699" cy="516466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4236414-6D99-4EE1-B7B5-078A241989C9}"/>
              </a:ext>
            </a:extLst>
          </p:cNvPr>
          <p:cNvSpPr/>
          <p:nvPr/>
        </p:nvSpPr>
        <p:spPr>
          <a:xfrm>
            <a:off x="6874933" y="711200"/>
            <a:ext cx="1896534" cy="98213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8BB3688-AE68-411D-8537-1E6201A2386C}"/>
              </a:ext>
            </a:extLst>
          </p:cNvPr>
          <p:cNvSpPr/>
          <p:nvPr/>
        </p:nvSpPr>
        <p:spPr>
          <a:xfrm>
            <a:off x="6874933" y="4030133"/>
            <a:ext cx="1896534" cy="98213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6804579-190E-47E4-A74F-CC46BED85957}"/>
              </a:ext>
            </a:extLst>
          </p:cNvPr>
          <p:cNvSpPr/>
          <p:nvPr/>
        </p:nvSpPr>
        <p:spPr>
          <a:xfrm>
            <a:off x="3928804" y="1092200"/>
            <a:ext cx="948267" cy="2336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298BD13-7F83-4500-9C3E-F44A8AA40AB5}"/>
              </a:ext>
            </a:extLst>
          </p:cNvPr>
          <p:cNvCxnSpPr/>
          <p:nvPr/>
        </p:nvCxnSpPr>
        <p:spPr>
          <a:xfrm flipV="1">
            <a:off x="4419871" y="1320800"/>
            <a:ext cx="0" cy="138006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923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6D716-22AB-428E-B0A7-C03BE964E3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5577" y="1023938"/>
            <a:ext cx="5130819" cy="2701925"/>
          </a:xfrm>
        </p:spPr>
        <p:txBody>
          <a:bodyPr/>
          <a:lstStyle/>
          <a:p>
            <a:r>
              <a:rPr lang="en-US" dirty="0"/>
              <a:t>Site Organization</a:t>
            </a:r>
            <a:endParaRPr lang="en-US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417951-3510-4115-821E-8002E6E2E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986" y="1885950"/>
            <a:ext cx="9201150" cy="4972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BD590E-BB9E-47C3-B001-607CA1D15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77" y="1885950"/>
            <a:ext cx="2318306" cy="4826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33B6CA-89F0-4916-BCCE-694450F6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17" y="135467"/>
            <a:ext cx="3145384" cy="235903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6743404-CAD4-48E3-AD48-A1020FB5A1EA}"/>
              </a:ext>
            </a:extLst>
          </p:cNvPr>
          <p:cNvSpPr/>
          <p:nvPr/>
        </p:nvSpPr>
        <p:spPr>
          <a:xfrm>
            <a:off x="5664959" y="4927599"/>
            <a:ext cx="4918374" cy="161577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40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6D716-22AB-428E-B0A7-C03BE964E3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5577" y="1023938"/>
            <a:ext cx="4268823" cy="2701925"/>
          </a:xfrm>
        </p:spPr>
        <p:txBody>
          <a:bodyPr/>
          <a:lstStyle/>
          <a:p>
            <a:r>
              <a:rPr lang="en-US" dirty="0"/>
              <a:t>Major Remodel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0" dirty="0"/>
              <a:t>Modification #4 to reduce the amount of required ground floor windows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0" dirty="0"/>
              <a:t>Modification #5 to reduce the amount of required ground floor active use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FCF5BE-4B1E-4429-83BF-598A01602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67"/>
          <a:stretch/>
        </p:blipFill>
        <p:spPr>
          <a:xfrm>
            <a:off x="1607" y="3258192"/>
            <a:ext cx="7570548" cy="35998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1D5C39-C465-47E0-9929-EEF7A6F78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452" y="0"/>
            <a:ext cx="7570548" cy="425026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FF38EE6-DF35-4C6E-A0A9-A6FED62B1F84}"/>
              </a:ext>
            </a:extLst>
          </p:cNvPr>
          <p:cNvSpPr/>
          <p:nvPr/>
        </p:nvSpPr>
        <p:spPr>
          <a:xfrm>
            <a:off x="10617199" y="3179080"/>
            <a:ext cx="1371600" cy="99196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C5383A7-9713-4DD7-9B10-21595A541D66}"/>
              </a:ext>
            </a:extLst>
          </p:cNvPr>
          <p:cNvSpPr/>
          <p:nvPr/>
        </p:nvSpPr>
        <p:spPr>
          <a:xfrm>
            <a:off x="5113866" y="5452533"/>
            <a:ext cx="1608667" cy="10319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27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6D716-22AB-428E-B0A7-C03BE964E3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5577" y="1023938"/>
            <a:ext cx="4268823" cy="2701925"/>
          </a:xfrm>
        </p:spPr>
        <p:txBody>
          <a:bodyPr/>
          <a:lstStyle/>
          <a:p>
            <a:r>
              <a:rPr lang="en-US" dirty="0"/>
              <a:t>Additional Details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CD8C9E-AB0A-45E1-A453-48B3D6826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542" y="0"/>
            <a:ext cx="4601458" cy="34510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87AA85-7544-4C75-8D0C-70A917F0D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495" y="3725863"/>
            <a:ext cx="4029552" cy="30028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C60113-480E-4C05-9B46-E7E5B5E25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92501"/>
            <a:ext cx="7467602" cy="416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14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947289-8C70-4B85-BFFF-97BFFC38E9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Staff Introduction</a:t>
            </a:r>
          </a:p>
          <a:p>
            <a:endParaRPr lang="en-US" dirty="0"/>
          </a:p>
          <a:p>
            <a:r>
              <a:rPr lang="en-US" dirty="0"/>
              <a:t>Applicant Presentation</a:t>
            </a:r>
          </a:p>
          <a:p>
            <a:endParaRPr lang="en-US" dirty="0"/>
          </a:p>
          <a:p>
            <a:r>
              <a:rPr lang="en-US" dirty="0"/>
              <a:t>Staff Discussion Topics</a:t>
            </a:r>
          </a:p>
          <a:p>
            <a:endParaRPr lang="en-US" dirty="0"/>
          </a:p>
          <a:p>
            <a:r>
              <a:rPr lang="en-US" dirty="0">
                <a:solidFill>
                  <a:srgbClr val="31B6B9"/>
                </a:solidFill>
              </a:rPr>
              <a:t>Public Comments</a:t>
            </a:r>
          </a:p>
          <a:p>
            <a:endParaRPr lang="en-US" dirty="0"/>
          </a:p>
          <a:p>
            <a:r>
              <a:rPr lang="en-US" dirty="0"/>
              <a:t>Commission Conversation</a:t>
            </a:r>
          </a:p>
        </p:txBody>
      </p:sp>
    </p:spTree>
    <p:extLst>
      <p:ext uri="{BB962C8B-B14F-4D97-AF65-F5344CB8AC3E}">
        <p14:creationId xmlns:p14="http://schemas.microsoft.com/office/powerpoint/2010/main" val="786625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6D716-22AB-428E-B0A7-C03BE964E3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5577" y="1023938"/>
            <a:ext cx="4268823" cy="4336956"/>
          </a:xfrm>
        </p:spPr>
        <p:txBody>
          <a:bodyPr/>
          <a:lstStyle/>
          <a:p>
            <a:r>
              <a:rPr lang="en-US" dirty="0"/>
              <a:t>Public Comments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Robert Wright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Wendy Rahm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Tad Savinar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B. Story Swett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Diane </a:t>
            </a:r>
            <a:r>
              <a:rPr lang="en-US" dirty="0" err="1"/>
              <a:t>Lowensohn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Katie Urey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939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947289-8C70-4B85-BFFF-97BFFC38E9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Staff Introduction</a:t>
            </a:r>
          </a:p>
          <a:p>
            <a:endParaRPr lang="en-US" dirty="0"/>
          </a:p>
          <a:p>
            <a:r>
              <a:rPr lang="en-US" dirty="0"/>
              <a:t>Applicant Presentation</a:t>
            </a:r>
          </a:p>
          <a:p>
            <a:endParaRPr lang="en-US" dirty="0"/>
          </a:p>
          <a:p>
            <a:r>
              <a:rPr lang="en-US" dirty="0"/>
              <a:t>Staff Discussion Topics</a:t>
            </a:r>
          </a:p>
          <a:p>
            <a:endParaRPr lang="en-US" dirty="0"/>
          </a:p>
          <a:p>
            <a:r>
              <a:rPr lang="en-US" dirty="0"/>
              <a:t>Public Comments</a:t>
            </a:r>
          </a:p>
          <a:p>
            <a:endParaRPr lang="en-US" dirty="0"/>
          </a:p>
          <a:p>
            <a:r>
              <a:rPr lang="en-US" dirty="0">
                <a:solidFill>
                  <a:srgbClr val="31B6B9"/>
                </a:solidFill>
              </a:rPr>
              <a:t>Commission Conversation</a:t>
            </a:r>
          </a:p>
        </p:txBody>
      </p:sp>
    </p:spTree>
    <p:extLst>
      <p:ext uri="{BB962C8B-B14F-4D97-AF65-F5344CB8AC3E}">
        <p14:creationId xmlns:p14="http://schemas.microsoft.com/office/powerpoint/2010/main" val="961654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BA20CC-CD1A-4995-BD0E-52B9D82B25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Height:</a:t>
            </a:r>
          </a:p>
          <a:p>
            <a:r>
              <a:rPr lang="en-US" b="0" dirty="0"/>
              <a:t>100’ max on E ½, 150’ max on W 1/2</a:t>
            </a:r>
          </a:p>
          <a:p>
            <a:r>
              <a:rPr lang="en-US" b="0" dirty="0"/>
              <a:t>Eligible for Open Space performance bonus</a:t>
            </a:r>
          </a:p>
          <a:p>
            <a:r>
              <a:rPr lang="en-US" i="1" dirty="0"/>
              <a:t>63’ proposed</a:t>
            </a:r>
          </a:p>
          <a:p>
            <a:endParaRPr lang="en-US" dirty="0"/>
          </a:p>
          <a:p>
            <a:r>
              <a:rPr lang="en-US" dirty="0"/>
              <a:t>Floor Area Ratio:</a:t>
            </a:r>
          </a:p>
          <a:p>
            <a:r>
              <a:rPr lang="en-US" b="0" dirty="0"/>
              <a:t>8:1 base, 3:1 bonus with bonus or transfer</a:t>
            </a:r>
          </a:p>
          <a:p>
            <a:r>
              <a:rPr lang="en-US" i="1" dirty="0"/>
              <a:t>2.54:1 proposed</a:t>
            </a:r>
          </a:p>
          <a:p>
            <a:endParaRPr lang="en-US" dirty="0"/>
          </a:p>
          <a:p>
            <a:r>
              <a:rPr lang="en-US" dirty="0"/>
              <a:t>Site Challenges: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Landmarks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Streetcar, Access Restricts Streets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Pedestrian Accessway Requirement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5024E-7A0C-4AE2-B933-E1735DCB0B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74045" y="592022"/>
            <a:ext cx="3147782" cy="596487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Location:</a:t>
            </a:r>
          </a:p>
          <a:p>
            <a:r>
              <a:rPr lang="en-US" b="0" dirty="0"/>
              <a:t>Central City Plan District</a:t>
            </a:r>
          </a:p>
          <a:p>
            <a:r>
              <a:rPr lang="en-US" b="0" dirty="0"/>
              <a:t>West End Subdistrict</a:t>
            </a:r>
          </a:p>
          <a:p>
            <a:endParaRPr lang="en-US" b="0" dirty="0"/>
          </a:p>
          <a:p>
            <a:r>
              <a:rPr lang="en-US" dirty="0"/>
              <a:t>Base Zone:</a:t>
            </a:r>
          </a:p>
          <a:p>
            <a:r>
              <a:rPr lang="en-US" b="0" dirty="0" err="1"/>
              <a:t>RXd</a:t>
            </a:r>
            <a:r>
              <a:rPr lang="en-US" b="0" dirty="0"/>
              <a:t>, Central Residential, Historic Resource Protection overlay,</a:t>
            </a:r>
          </a:p>
          <a:p>
            <a:r>
              <a:rPr lang="en-US" b="0" dirty="0"/>
              <a:t>Design overlay</a:t>
            </a:r>
          </a:p>
          <a:p>
            <a:endParaRPr lang="en-US" b="0" dirty="0"/>
          </a:p>
          <a:p>
            <a:r>
              <a:rPr lang="en-US" dirty="0"/>
              <a:t>Approval Criteria: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Central City Fundamental Design Guidelines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33.846.060.G Other approval criteria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33.846.070 (Modifications)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33.805.040 </a:t>
            </a:r>
            <a:r>
              <a:rPr lang="en-US" b="0"/>
              <a:t>(Adjustments)</a:t>
            </a:r>
            <a:endParaRPr lang="en-US" b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762606-D4BA-4115-BB4D-44D9F70442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Zoning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13172BB-CFE2-405D-BB26-EE92A821302C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" b="16683"/>
          <a:stretch/>
        </p:blipFill>
        <p:spPr bwMode="auto">
          <a:xfrm>
            <a:off x="455614" y="592023"/>
            <a:ext cx="4164012" cy="445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545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BDD9D18-D70B-41B9-A371-21490B6F70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92" r="-11221" b="108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68B0-7F9E-41E6-AFBF-A344FD0F93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65600" y="6405457"/>
            <a:ext cx="6908801" cy="461665"/>
          </a:xfrm>
          <a:noFill/>
          <a:ln>
            <a:noFill/>
          </a:ln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Looking west toward original </a:t>
            </a:r>
            <a:r>
              <a:rPr lang="en-US" dirty="0" err="1">
                <a:solidFill>
                  <a:schemeClr val="tx1"/>
                </a:solidFill>
              </a:rPr>
              <a:t>Belluschi</a:t>
            </a:r>
            <a:r>
              <a:rPr lang="en-US" dirty="0">
                <a:solidFill>
                  <a:schemeClr val="tx1"/>
                </a:solidFill>
              </a:rPr>
              <a:t> entrance</a:t>
            </a:r>
          </a:p>
        </p:txBody>
      </p:sp>
    </p:spTree>
    <p:extLst>
      <p:ext uri="{BB962C8B-B14F-4D97-AF65-F5344CB8AC3E}">
        <p14:creationId xmlns:p14="http://schemas.microsoft.com/office/powerpoint/2010/main" val="3016847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479F38-EC90-427D-853B-5E335DEA3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68B0-7F9E-41E6-AFBF-A344FD0F93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64667" y="6128458"/>
            <a:ext cx="7027334" cy="738664"/>
          </a:xfrm>
          <a:noFill/>
          <a:ln>
            <a:noFill/>
          </a:ln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Looking southwest toward original </a:t>
            </a:r>
            <a:r>
              <a:rPr lang="en-US" dirty="0" err="1">
                <a:solidFill>
                  <a:schemeClr val="tx1"/>
                </a:solidFill>
              </a:rPr>
              <a:t>Belluschi</a:t>
            </a:r>
            <a:r>
              <a:rPr lang="en-US" dirty="0">
                <a:solidFill>
                  <a:schemeClr val="tx1"/>
                </a:solidFill>
              </a:rPr>
              <a:t> wing</a:t>
            </a:r>
          </a:p>
        </p:txBody>
      </p:sp>
    </p:spTree>
    <p:extLst>
      <p:ext uri="{BB962C8B-B14F-4D97-AF65-F5344CB8AC3E}">
        <p14:creationId xmlns:p14="http://schemas.microsoft.com/office/powerpoint/2010/main" val="2505079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0DEF159-2523-4D75-8B9B-518D0CA59F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E3559-3496-420A-A6D8-9F17F7E9BC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05385" y="6405457"/>
            <a:ext cx="6186615" cy="461665"/>
          </a:xfrm>
          <a:noFill/>
          <a:ln>
            <a:noFill/>
          </a:ln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Looking south toward existing loading bay</a:t>
            </a:r>
          </a:p>
        </p:txBody>
      </p:sp>
    </p:spTree>
    <p:extLst>
      <p:ext uri="{BB962C8B-B14F-4D97-AF65-F5344CB8AC3E}">
        <p14:creationId xmlns:p14="http://schemas.microsoft.com/office/powerpoint/2010/main" val="48324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1CE9A22-B17F-4D46-9C40-AEE7B0929B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E3559-3496-420A-A6D8-9F17F7E9BC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05385" y="6405457"/>
            <a:ext cx="6186615" cy="461665"/>
          </a:xfrm>
          <a:noFill/>
          <a:ln>
            <a:noFill/>
          </a:ln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Looking west toward existing plaza</a:t>
            </a:r>
          </a:p>
        </p:txBody>
      </p:sp>
    </p:spTree>
    <p:extLst>
      <p:ext uri="{BB962C8B-B14F-4D97-AF65-F5344CB8AC3E}">
        <p14:creationId xmlns:p14="http://schemas.microsoft.com/office/powerpoint/2010/main" val="1498055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27096AF-E7EE-44D0-8D63-6557D4C8832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" b="21481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E3559-3496-420A-A6D8-9F17F7E9BC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05385" y="6405457"/>
            <a:ext cx="6186615" cy="461665"/>
          </a:xfrm>
          <a:noFill/>
          <a:ln>
            <a:noFill/>
          </a:ln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Looking west through pedestrian accessway</a:t>
            </a:r>
          </a:p>
        </p:txBody>
      </p:sp>
    </p:spTree>
    <p:extLst>
      <p:ext uri="{BB962C8B-B14F-4D97-AF65-F5344CB8AC3E}">
        <p14:creationId xmlns:p14="http://schemas.microsoft.com/office/powerpoint/2010/main" val="3541528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D8491E8-95D4-45F1-A3AD-5892FA2D68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E3559-3496-420A-A6D8-9F17F7E9BC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56267" y="6405457"/>
            <a:ext cx="10735733" cy="461665"/>
          </a:xfrm>
          <a:noFill/>
          <a:ln>
            <a:noFill/>
          </a:ln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Looking west across SW 10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 Avenue toward Heritage tree and  Eliot accessway</a:t>
            </a:r>
          </a:p>
        </p:txBody>
      </p:sp>
    </p:spTree>
    <p:extLst>
      <p:ext uri="{BB962C8B-B14F-4D97-AF65-F5344CB8AC3E}">
        <p14:creationId xmlns:p14="http://schemas.microsoft.com/office/powerpoint/2010/main" val="34027366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118B497-46C9-4FA4-980D-7F70823793C8}" vid="{16BBB80B-A5DF-405F-A5FD-7AE72A992E3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DAR Presentation Template_HR</Template>
  <TotalTime>330</TotalTime>
  <Words>420</Words>
  <Application>Microsoft Office PowerPoint</Application>
  <PresentationFormat>Widescreen</PresentationFormat>
  <Paragraphs>130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Monroe, Staci</dc:creator>
  <cp:lastModifiedBy>Adam, Hillary</cp:lastModifiedBy>
  <cp:revision>27</cp:revision>
  <dcterms:created xsi:type="dcterms:W3CDTF">2018-11-30T17:03:57Z</dcterms:created>
  <dcterms:modified xsi:type="dcterms:W3CDTF">2019-01-14T20:46:17Z</dcterms:modified>
  <cp:contentStatus/>
</cp:coreProperties>
</file>