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19" r:id="rId3"/>
    <p:sldId id="258" r:id="rId4"/>
    <p:sldId id="320" r:id="rId5"/>
    <p:sldId id="321" r:id="rId6"/>
    <p:sldId id="322" r:id="rId7"/>
    <p:sldId id="323" r:id="rId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513" autoAdjust="0"/>
  </p:normalViewPr>
  <p:slideViewPr>
    <p:cSldViewPr snapToGrid="0">
      <p:cViewPr varScale="1">
        <p:scale>
          <a:sx n="76" d="100"/>
          <a:sy n="76" d="100"/>
        </p:scale>
        <p:origin x="10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F8C56D9-FD92-4012-A243-37AD1FF696A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2741E58-1270-49F3-AB9D-B62215EF93C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b="1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82625"/>
            <a:ext cx="4673600" cy="35052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888" y="4419018"/>
            <a:ext cx="5201002" cy="4197906"/>
          </a:xfrm>
          <a:ln/>
        </p:spPr>
        <p:txBody>
          <a:bodyPr lIns="92967" tIns="46176" rIns="92967" bIns="46176"/>
          <a:lstStyle/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93632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82625"/>
            <a:ext cx="4673600" cy="35052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888" y="4419018"/>
            <a:ext cx="5201002" cy="4197906"/>
          </a:xfrm>
          <a:ln/>
        </p:spPr>
        <p:txBody>
          <a:bodyPr lIns="92967" tIns="46176" rIns="92967" bIns="46176"/>
          <a:lstStyle/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82625"/>
            <a:ext cx="4673600" cy="35052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888" y="4419018"/>
            <a:ext cx="5201002" cy="4197906"/>
          </a:xfrm>
          <a:ln/>
        </p:spPr>
        <p:txBody>
          <a:bodyPr lIns="92967" tIns="46176" rIns="92967" bIns="46176"/>
          <a:lstStyle/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42878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82625"/>
            <a:ext cx="4673600" cy="35052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888" y="4419018"/>
            <a:ext cx="5201002" cy="4197906"/>
          </a:xfrm>
          <a:ln/>
        </p:spPr>
        <p:txBody>
          <a:bodyPr lIns="92967" tIns="46176" rIns="92967" bIns="46176"/>
          <a:lstStyle/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30029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82625"/>
            <a:ext cx="4673600" cy="35052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888" y="4419018"/>
            <a:ext cx="5201002" cy="4197906"/>
          </a:xfrm>
          <a:ln/>
        </p:spPr>
        <p:txBody>
          <a:bodyPr lIns="92967" tIns="46176" rIns="92967" bIns="46176"/>
          <a:lstStyle/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9412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82625"/>
            <a:ext cx="4673600" cy="35052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888" y="4419018"/>
            <a:ext cx="5201002" cy="4197906"/>
          </a:xfrm>
          <a:ln/>
        </p:spPr>
        <p:txBody>
          <a:bodyPr lIns="92967" tIns="46176" rIns="92967" bIns="46176"/>
          <a:lstStyle/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7321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AA3BA-0342-4945-AA06-A89504A6A8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0595181"/>
      </p:ext>
    </p:extLst>
  </p:cSld>
  <p:clrMapOvr>
    <a:masterClrMapping/>
  </p:clrMapOvr>
  <p:transition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B9E8ED-8A59-4FAB-89FC-B400EF09B3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630263"/>
      </p:ext>
    </p:extLst>
  </p:cSld>
  <p:clrMapOvr>
    <a:masterClrMapping/>
  </p:clrMapOvr>
  <p:transition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AB649-0C27-474A-ADCF-81169FDD57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951272"/>
      </p:ext>
    </p:extLst>
  </p:cSld>
  <p:clrMapOvr>
    <a:masterClrMapping/>
  </p:clrMapOvr>
  <p:transition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CE2507-7D7B-4087-9DC4-12F265DC0F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9346733"/>
      </p:ext>
    </p:extLst>
  </p:cSld>
  <p:clrMapOvr>
    <a:masterClrMapping/>
  </p:clrMapOvr>
  <p:transition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F266A8-F5A0-440B-A445-BAF74B6001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9372892"/>
      </p:ext>
    </p:extLst>
  </p:cSld>
  <p:clrMapOvr>
    <a:masterClrMapping/>
  </p:clrMapOvr>
  <p:transition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800DFF-26FB-40C0-AE95-D88BB21CB9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7866212"/>
      </p:ext>
    </p:extLst>
  </p:cSld>
  <p:clrMapOvr>
    <a:masterClrMapping/>
  </p:clrMapOvr>
  <p:transition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C2EB92-BBDB-4DAB-8EF0-7B72F2D9D1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664894"/>
      </p:ext>
    </p:extLst>
  </p:cSld>
  <p:clrMapOvr>
    <a:masterClrMapping/>
  </p:clrMapOvr>
  <p:transition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E22A4D-3B4F-414E-8FF2-F1C7578EBA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0551917"/>
      </p:ext>
    </p:extLst>
  </p:cSld>
  <p:clrMapOvr>
    <a:masterClrMapping/>
  </p:clrMapOvr>
  <p:transition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846CDC-0A38-441E-8D40-62249256D0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5818656"/>
      </p:ext>
    </p:extLst>
  </p:cSld>
  <p:clrMapOvr>
    <a:masterClrMapping/>
  </p:clrMapOvr>
  <p:transition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75A803-0100-4AC6-BBDF-E3F353DDE1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1217552"/>
      </p:ext>
    </p:extLst>
  </p:cSld>
  <p:clrMapOvr>
    <a:masterClrMapping/>
  </p:clrMapOvr>
  <p:transition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48B8C0-07EC-4486-BB75-FF7D4FCB90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7346466"/>
      </p:ext>
    </p:extLst>
  </p:cSld>
  <p:clrMapOvr>
    <a:masterClrMapping/>
  </p:clrMapOvr>
  <p:transition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C1A7441-57C3-4887-8691-2A8619FCDF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trips dir="ld"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1DC49-6E52-42FB-A8E7-E33CA6DB0AF4}" type="slidenum">
              <a:rPr lang="en-US" altLang="en-US"/>
              <a:pPr/>
              <a:t>1</a:t>
            </a:fld>
            <a:endParaRPr lang="en-US" altLang="en-US"/>
          </a:p>
        </p:txBody>
      </p:sp>
      <p:pic>
        <p:nvPicPr>
          <p:cNvPr id="2053" name="Picture 5" descr="C:\My Documents\seal100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000" y="101600"/>
            <a:ext cx="1270000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139449" y="1925638"/>
            <a:ext cx="6887335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endParaRPr lang="en-US" altLang="en-US" sz="3600" b="1" dirty="0"/>
          </a:p>
          <a:p>
            <a:pPr algn="ctr"/>
            <a:r>
              <a:rPr lang="en-US" altLang="en-US" sz="3600" b="1" dirty="0"/>
              <a:t>SDC Waiver for Mass Shelters </a:t>
            </a:r>
          </a:p>
          <a:p>
            <a:pPr algn="ctr"/>
            <a:r>
              <a:rPr lang="en-US" altLang="en-US" sz="3600" b="1" dirty="0"/>
              <a:t>and Short-Term Housing</a:t>
            </a:r>
          </a:p>
          <a:p>
            <a:pPr algn="ctr"/>
            <a:endParaRPr lang="en-US" altLang="en-US" sz="3600" b="1" dirty="0"/>
          </a:p>
          <a:p>
            <a:pPr algn="ctr"/>
            <a:r>
              <a:rPr lang="en-US" altLang="en-US" sz="3600" dirty="0"/>
              <a:t>Presentation to City Council</a:t>
            </a:r>
          </a:p>
          <a:p>
            <a:pPr algn="ctr"/>
            <a:r>
              <a:rPr lang="en-US" altLang="en-US" sz="3600" dirty="0"/>
              <a:t>December 19, 2018</a:t>
            </a:r>
          </a:p>
          <a:p>
            <a:pPr algn="ctr"/>
            <a:endParaRPr lang="en-US" altLang="en-US" sz="3600" b="1" dirty="0">
              <a:solidFill>
                <a:srgbClr val="336600"/>
              </a:solidFill>
            </a:endParaRPr>
          </a:p>
        </p:txBody>
      </p:sp>
    </p:spTree>
  </p:cSld>
  <p:clrMapOvr>
    <a:masterClrMapping/>
  </p:clrMapOvr>
  <p:transition>
    <p:strips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50C24-37C1-4ADF-936C-6C55D5DB7A8E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85800"/>
          </a:xfrm>
          <a:noFill/>
          <a:ln/>
        </p:spPr>
        <p:txBody>
          <a:bodyPr lIns="92075" tIns="46038" rIns="92075" bIns="46038" anchor="b"/>
          <a:lstStyle/>
          <a:p>
            <a:r>
              <a:rPr lang="en-US" altLang="en-US" sz="4000" dirty="0">
                <a:solidFill>
                  <a:schemeClr val="tx1"/>
                </a:solidFill>
              </a:rPr>
              <a:t>SDC Waiver for Shelters</a:t>
            </a:r>
            <a:endParaRPr lang="en-US" altLang="en-US" sz="4800" dirty="0">
              <a:solidFill>
                <a:schemeClr val="accent2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11568"/>
            <a:ext cx="8610600" cy="4422531"/>
          </a:xfrm>
          <a:noFill/>
          <a:ln/>
        </p:spPr>
        <p:txBody>
          <a:bodyPr lIns="92075" tIns="46038" rIns="92075" bIns="46038"/>
          <a:lstStyle/>
          <a:p>
            <a:pPr marL="0" indent="0">
              <a:buNone/>
            </a:pPr>
            <a:r>
              <a:rPr lang="en-US" altLang="en-US" sz="2800" dirty="0"/>
              <a:t>Issues:</a:t>
            </a:r>
          </a:p>
          <a:p>
            <a:r>
              <a:rPr lang="en-US" altLang="en-US" sz="2800" dirty="0"/>
              <a:t>System Development Charges (SDCs) can be a significant proportion of the overall cost for new shelters;</a:t>
            </a:r>
          </a:p>
          <a:p>
            <a:r>
              <a:rPr lang="en-US" altLang="en-US" sz="2800" dirty="0"/>
              <a:t>Current SDC waiver applies to mass shelters, not short-term housing; and</a:t>
            </a:r>
          </a:p>
          <a:p>
            <a:r>
              <a:rPr lang="en-US" altLang="en-US" sz="2800" dirty="0"/>
              <a:t>Current SDC waiver requires a 10 year minimum operating period. </a:t>
            </a:r>
          </a:p>
        </p:txBody>
      </p:sp>
    </p:spTree>
    <p:extLst>
      <p:ext uri="{BB962C8B-B14F-4D97-AF65-F5344CB8AC3E}">
        <p14:creationId xmlns:p14="http://schemas.microsoft.com/office/powerpoint/2010/main" val="4163519753"/>
      </p:ext>
    </p:extLst>
  </p:cSld>
  <p:clrMapOvr>
    <a:masterClrMapping/>
  </p:clrMapOvr>
  <p:transition>
    <p:strips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50C24-37C1-4ADF-936C-6C55D5DB7A8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85800"/>
          </a:xfrm>
          <a:noFill/>
          <a:ln/>
        </p:spPr>
        <p:txBody>
          <a:bodyPr lIns="92075" tIns="46038" rIns="92075" bIns="46038" anchor="b"/>
          <a:lstStyle/>
          <a:p>
            <a:r>
              <a:rPr lang="en-US" altLang="en-US" sz="4000" dirty="0">
                <a:solidFill>
                  <a:schemeClr val="tx1"/>
                </a:solidFill>
              </a:rPr>
              <a:t>SDC Waiver for Shelters</a:t>
            </a:r>
            <a:endParaRPr lang="en-US" altLang="en-US" sz="4800" dirty="0">
              <a:solidFill>
                <a:schemeClr val="accent2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11568"/>
            <a:ext cx="8610600" cy="4422531"/>
          </a:xfrm>
          <a:noFill/>
          <a:ln/>
        </p:spPr>
        <p:txBody>
          <a:bodyPr lIns="92075" tIns="46038" rIns="92075" bIns="46038"/>
          <a:lstStyle/>
          <a:p>
            <a:pPr marL="0" indent="0">
              <a:buNone/>
            </a:pPr>
            <a:r>
              <a:rPr lang="en-US" altLang="en-US" sz="2800" u="sng" dirty="0"/>
              <a:t>Mass shelter</a:t>
            </a:r>
          </a:p>
          <a:p>
            <a:r>
              <a:rPr lang="en-US" altLang="en-US" sz="2800" dirty="0"/>
              <a:t>Structure with one or more open sleeping areas;</a:t>
            </a:r>
          </a:p>
          <a:p>
            <a:r>
              <a:rPr lang="en-US" altLang="en-US" sz="2800" dirty="0"/>
              <a:t>Individual sleeping rooms are not provided; and</a:t>
            </a:r>
          </a:p>
          <a:p>
            <a:r>
              <a:rPr lang="en-US" altLang="en-US" sz="2800" dirty="0"/>
              <a:t>Operated by a public or non-profit agency.</a:t>
            </a:r>
          </a:p>
          <a:p>
            <a:pPr marL="0" indent="0">
              <a:buNone/>
            </a:pPr>
            <a:r>
              <a:rPr lang="en-US" altLang="en-US" sz="2800" u="sng" dirty="0"/>
              <a:t>Short-term housing</a:t>
            </a:r>
          </a:p>
          <a:p>
            <a:pPr algn="just"/>
            <a:r>
              <a:rPr lang="en-US" altLang="en-US" sz="2800" dirty="0"/>
              <a:t>Structure with one or more individual sleeping rooms;</a:t>
            </a:r>
          </a:p>
          <a:p>
            <a:pPr algn="just"/>
            <a:r>
              <a:rPr lang="en-US" altLang="en-US" sz="2800" dirty="0"/>
              <a:t>Operated by a public or non-profit agency. </a:t>
            </a:r>
          </a:p>
        </p:txBody>
      </p:sp>
    </p:spTree>
  </p:cSld>
  <p:clrMapOvr>
    <a:masterClrMapping/>
  </p:clrMapOvr>
  <p:transition>
    <p:strips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50C24-37C1-4ADF-936C-6C55D5DB7A8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85800"/>
          </a:xfrm>
          <a:noFill/>
          <a:ln/>
        </p:spPr>
        <p:txBody>
          <a:bodyPr lIns="92075" tIns="46038" rIns="92075" bIns="46038" anchor="b"/>
          <a:lstStyle/>
          <a:p>
            <a:r>
              <a:rPr lang="en-US" altLang="en-US" sz="4000" dirty="0">
                <a:solidFill>
                  <a:schemeClr val="tx1"/>
                </a:solidFill>
              </a:rPr>
              <a:t>SDC Waiver for Shelters</a:t>
            </a:r>
            <a:endParaRPr lang="en-US" altLang="en-US" sz="4800" dirty="0">
              <a:solidFill>
                <a:schemeClr val="accent2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11568"/>
            <a:ext cx="8610600" cy="4422531"/>
          </a:xfrm>
          <a:noFill/>
          <a:ln/>
        </p:spPr>
        <p:txBody>
          <a:bodyPr lIns="92075" tIns="46038" rIns="92075" bIns="46038"/>
          <a:lstStyle/>
          <a:p>
            <a:pPr marL="0" indent="0">
              <a:buNone/>
            </a:pPr>
            <a:r>
              <a:rPr lang="en-US" altLang="en-US" sz="2800" dirty="0"/>
              <a:t>Current:</a:t>
            </a:r>
          </a:p>
          <a:p>
            <a:r>
              <a:rPr lang="en-US" altLang="en-US" sz="2800" dirty="0"/>
              <a:t>System development charges (SDCs) are waived for mass shelters providing shelter for a minimum of 10 years.</a:t>
            </a:r>
          </a:p>
          <a:p>
            <a:pPr marL="0" indent="0">
              <a:buNone/>
            </a:pPr>
            <a:r>
              <a:rPr lang="en-US" altLang="en-US" sz="2800" dirty="0"/>
              <a:t>Proposed:</a:t>
            </a:r>
          </a:p>
          <a:p>
            <a:r>
              <a:rPr lang="en-US" altLang="en-US" sz="2800" dirty="0"/>
              <a:t>SDCs are waived for mass shelters and short-term housing projects with an operating agreement with the Joint Office of Homeless Services</a:t>
            </a:r>
            <a:endParaRPr lang="en-US" altLang="en-US" sz="2400" dirty="0"/>
          </a:p>
          <a:p>
            <a:pPr algn="just">
              <a:buFontTx/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0499075"/>
      </p:ext>
    </p:extLst>
  </p:cSld>
  <p:clrMapOvr>
    <a:masterClrMapping/>
  </p:clrMapOvr>
  <p:transition>
    <p:strips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50C24-37C1-4ADF-936C-6C55D5DB7A8E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85800"/>
          </a:xfrm>
          <a:noFill/>
          <a:ln/>
        </p:spPr>
        <p:txBody>
          <a:bodyPr lIns="92075" tIns="46038" rIns="92075" bIns="46038" anchor="b"/>
          <a:lstStyle/>
          <a:p>
            <a:r>
              <a:rPr lang="en-US" altLang="en-US" sz="4000" dirty="0">
                <a:solidFill>
                  <a:schemeClr val="tx1"/>
                </a:solidFill>
              </a:rPr>
              <a:t>SDC Waiver for Shelters</a:t>
            </a:r>
            <a:endParaRPr lang="en-US" altLang="en-US" sz="4800" dirty="0">
              <a:solidFill>
                <a:schemeClr val="accent2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11568"/>
            <a:ext cx="8610600" cy="4422531"/>
          </a:xfrm>
          <a:noFill/>
          <a:ln/>
        </p:spPr>
        <p:txBody>
          <a:bodyPr lIns="92075" tIns="46038" rIns="92075" bIns="46038"/>
          <a:lstStyle/>
          <a:p>
            <a:pPr marL="0" indent="0">
              <a:buNone/>
            </a:pPr>
            <a:r>
              <a:rPr lang="en-US" altLang="en-US" sz="2800" dirty="0"/>
              <a:t>Process:</a:t>
            </a:r>
          </a:p>
          <a:p>
            <a:r>
              <a:rPr lang="en-US" altLang="en-US" sz="2800" dirty="0"/>
              <a:t>Joint Office of Homeless Services (JOHS) provides SDC bureaus with letter saying shelter has confirmation;</a:t>
            </a:r>
          </a:p>
          <a:p>
            <a:r>
              <a:rPr lang="en-US" altLang="en-US" sz="2800" dirty="0"/>
              <a:t>SDC bureaus calculate but waive SDC fees;</a:t>
            </a:r>
          </a:p>
          <a:p>
            <a:r>
              <a:rPr lang="en-US" altLang="en-US" sz="2800" dirty="0"/>
              <a:t>JOHS tracks shelters receiving waiver and amount; and</a:t>
            </a:r>
          </a:p>
          <a:p>
            <a:r>
              <a:rPr lang="en-US" altLang="en-US" sz="2800" dirty="0"/>
              <a:t>JOHS notifies SDC bureaus if shelter is no longer operating.</a:t>
            </a:r>
          </a:p>
          <a:p>
            <a:pPr algn="just">
              <a:buFontTx/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04548569"/>
      </p:ext>
    </p:extLst>
  </p:cSld>
  <p:clrMapOvr>
    <a:masterClrMapping/>
  </p:clrMapOvr>
  <p:transition>
    <p:strips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50C24-37C1-4ADF-936C-6C55D5DB7A8E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85800"/>
          </a:xfrm>
          <a:noFill/>
          <a:ln/>
        </p:spPr>
        <p:txBody>
          <a:bodyPr lIns="92075" tIns="46038" rIns="92075" bIns="46038" anchor="b"/>
          <a:lstStyle/>
          <a:p>
            <a:r>
              <a:rPr lang="en-US" altLang="en-US" sz="4000" dirty="0">
                <a:solidFill>
                  <a:schemeClr val="tx1"/>
                </a:solidFill>
              </a:rPr>
              <a:t>SDC Waiver for Shelters</a:t>
            </a:r>
            <a:endParaRPr lang="en-US" altLang="en-US" sz="4800" dirty="0">
              <a:solidFill>
                <a:schemeClr val="accent2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11569"/>
            <a:ext cx="8610600" cy="3978032"/>
          </a:xfrm>
          <a:noFill/>
          <a:ln/>
        </p:spPr>
        <p:txBody>
          <a:bodyPr lIns="92075" tIns="46038" rIns="92075" bIns="46038"/>
          <a:lstStyle/>
          <a:p>
            <a:pPr algn="just">
              <a:buFontTx/>
              <a:buNone/>
            </a:pPr>
            <a:r>
              <a:rPr lang="en-US" altLang="en-US" sz="2800" dirty="0"/>
              <a:t>SDC waiver dollar amount can vary by many factors including size, previous trips generated, improvements required, temporary or permanent use, and existing conditions:	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dirty="0"/>
              <a:t>Kenton Women’s Village: 		$29,409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dirty="0"/>
              <a:t>Harbor of Hope:				$186,331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dirty="0"/>
              <a:t>Foster Shelter (waived)			$66,154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en-US" dirty="0"/>
              <a:t>Walnut Park					$8,444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457200" lvl="1" indent="0" algn="just">
              <a:buNone/>
            </a:pPr>
            <a:r>
              <a:rPr lang="en-US" altLang="en-US" sz="2000" dirty="0"/>
              <a:t>* Some estimates don’t include all fees because the project is phased or considered temporary.</a:t>
            </a:r>
          </a:p>
          <a:p>
            <a:pPr marL="457200" lvl="1" indent="0" algn="just">
              <a:buNone/>
            </a:pPr>
            <a:endParaRPr lang="en-US" altLang="en-US" sz="2400" dirty="0"/>
          </a:p>
          <a:p>
            <a:pPr algn="just">
              <a:buFontTx/>
              <a:buNone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21937947"/>
      </p:ext>
    </p:extLst>
  </p:cSld>
  <p:clrMapOvr>
    <a:masterClrMapping/>
  </p:clrMapOvr>
  <p:transition>
    <p:strips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50C24-37C1-4ADF-936C-6C55D5DB7A8E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685800"/>
          </a:xfrm>
          <a:noFill/>
          <a:ln/>
        </p:spPr>
        <p:txBody>
          <a:bodyPr lIns="92075" tIns="46038" rIns="92075" bIns="46038" anchor="b"/>
          <a:lstStyle/>
          <a:p>
            <a:r>
              <a:rPr lang="en-US" altLang="en-US" sz="4000" dirty="0">
                <a:solidFill>
                  <a:schemeClr val="tx1"/>
                </a:solidFill>
              </a:rPr>
              <a:t>SDC Waiver for Shelters</a:t>
            </a:r>
            <a:endParaRPr lang="en-US" altLang="en-US" sz="4800" dirty="0">
              <a:solidFill>
                <a:schemeClr val="accent2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11568"/>
            <a:ext cx="8610600" cy="4422531"/>
          </a:xfrm>
          <a:noFill/>
          <a:ln/>
        </p:spPr>
        <p:txBody>
          <a:bodyPr lIns="92075" tIns="46038" rIns="92075" bIns="46038"/>
          <a:lstStyle/>
          <a:p>
            <a:pPr marL="0" indent="0">
              <a:buNone/>
            </a:pPr>
            <a:r>
              <a:rPr lang="en-US" altLang="en-US" sz="2800" dirty="0"/>
              <a:t>Ordinance proposal:</a:t>
            </a:r>
          </a:p>
          <a:p>
            <a:r>
              <a:rPr lang="en-US" altLang="en-US" sz="2800" dirty="0"/>
              <a:t>Amend Title 30 to create new section for SDC waivers for mass shelters and short-term housing;</a:t>
            </a:r>
          </a:p>
          <a:p>
            <a:r>
              <a:rPr lang="en-US" altLang="en-US" sz="2800" dirty="0"/>
              <a:t>Amend Title 30 to remove mass shelter references from section for SDC waivers for affordable housing; and</a:t>
            </a:r>
          </a:p>
          <a:p>
            <a:r>
              <a:rPr lang="en-US" altLang="en-US" sz="2800" dirty="0"/>
              <a:t>Amend Title 17, Title 21 and Title 30 to align bureau codes.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31454695"/>
      </p:ext>
    </p:extLst>
  </p:cSld>
  <p:clrMapOvr>
    <a:masterClrMapping/>
  </p:clrMapOvr>
  <p:transition>
    <p:strips dir="ld"/>
  </p:transition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Hearings Officer_New</Template>
  <TotalTime>2639</TotalTime>
  <Words>311</Words>
  <Application>Microsoft Office PowerPoint</Application>
  <PresentationFormat>On-screen Show (4:3)</PresentationFormat>
  <Paragraphs>50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Office Theme</vt:lpstr>
      <vt:lpstr>PowerPoint Presentation</vt:lpstr>
      <vt:lpstr>SDC Waiver for Shelters</vt:lpstr>
      <vt:lpstr>SDC Waiver for Shelters</vt:lpstr>
      <vt:lpstr>SDC Waiver for Shelters</vt:lpstr>
      <vt:lpstr>SDC Waiver for Shelters</vt:lpstr>
      <vt:lpstr>SDC Waiver for Shelters</vt:lpstr>
      <vt:lpstr>SDC Waiver for Shelters</vt:lpstr>
    </vt:vector>
  </TitlesOfParts>
  <Company>City of Portland - OPDR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Fuller, Jessica</dc:creator>
  <cp:lastModifiedBy>Wickstrom, Matt</cp:lastModifiedBy>
  <cp:revision>103</cp:revision>
  <cp:lastPrinted>2018-06-26T23:15:39Z</cp:lastPrinted>
  <dcterms:created xsi:type="dcterms:W3CDTF">2016-11-18T23:31:35Z</dcterms:created>
  <dcterms:modified xsi:type="dcterms:W3CDTF">2018-12-17T19:18:44Z</dcterms:modified>
</cp:coreProperties>
</file>