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8" r:id="rId3"/>
    <p:sldId id="284" r:id="rId4"/>
    <p:sldId id="285" r:id="rId5"/>
    <p:sldId id="286" r:id="rId6"/>
    <p:sldId id="287" r:id="rId7"/>
    <p:sldId id="289" r:id="rId8"/>
    <p:sldId id="274" r:id="rId9"/>
    <p:sldId id="369" r:id="rId10"/>
    <p:sldId id="275" r:id="rId11"/>
    <p:sldId id="291" r:id="rId12"/>
    <p:sldId id="277" r:id="rId13"/>
    <p:sldId id="370" r:id="rId14"/>
    <p:sldId id="278" r:id="rId15"/>
    <p:sldId id="375" r:id="rId16"/>
    <p:sldId id="282" r:id="rId17"/>
    <p:sldId id="372" r:id="rId18"/>
    <p:sldId id="279" r:id="rId19"/>
    <p:sldId id="373" r:id="rId20"/>
    <p:sldId id="280" r:id="rId21"/>
    <p:sldId id="374" r:id="rId22"/>
    <p:sldId id="376" r:id="rId23"/>
    <p:sldId id="379" r:id="rId24"/>
    <p:sldId id="380" r:id="rId25"/>
    <p:sldId id="378" r:id="rId26"/>
    <p:sldId id="3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29D"/>
    <a:srgbClr val="9A9750"/>
    <a:srgbClr val="99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07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15277777777779"/>
          <c:y val="0"/>
          <c:w val="0.7717708333333334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Units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D0-49A2-8BE7-BF046D9FB89C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4-4713-8E36-43C19CCEBD8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634</c:v>
                </c:pt>
                <c:pt idx="1">
                  <c:v>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4-4713-8E36-43C19CCEB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15277777777779"/>
          <c:y val="0"/>
          <c:w val="0.7717708333333334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Units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B6-4A92-B81F-BAF2317F8DC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4-4713-8E36-43C19CCEBD8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4-4713-8E36-43C19CCEB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15277777777779"/>
          <c:y val="0"/>
          <c:w val="0.7717708333333334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Units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B6-4A92-B81F-BAF2317F8DC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4-4713-8E36-43C19CCEBD8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286</c:v>
                </c:pt>
                <c:pt idx="1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4-4713-8E36-43C19CCEB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15277777777779"/>
          <c:y val="0"/>
          <c:w val="0.7717708333333334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Units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B6-4A92-B81F-BAF2317F8DC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4-4713-8E36-43C19CCEBD8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281</c:v>
                </c:pt>
                <c:pt idx="1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4-4713-8E36-43C19CCEB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70894272467067"/>
          <c:y val="8.129445228060235E-2"/>
          <c:w val="0.71901390101413054"/>
          <c:h val="0.86063447641534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Cost Burdened - 30% AMI</c:v>
                </c:pt>
              </c:strCache>
            </c:strRef>
          </c:tx>
          <c:spPr>
            <a:solidFill>
              <a:srgbClr val="2782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7829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$22,000</c:v>
                </c:pt>
                <c:pt idx="1">
                  <c:v>$22,000 to $36,650</c:v>
                </c:pt>
                <c:pt idx="2">
                  <c:v>$36,650 to $58,650</c:v>
                </c:pt>
                <c:pt idx="3">
                  <c:v>$58,650 to $73,300</c:v>
                </c:pt>
                <c:pt idx="4">
                  <c:v>$73,300 or more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24695</c:v>
                </c:pt>
                <c:pt idx="1">
                  <c:v>16970</c:v>
                </c:pt>
                <c:pt idx="2">
                  <c:v>12675</c:v>
                </c:pt>
                <c:pt idx="3">
                  <c:v>2375</c:v>
                </c:pt>
                <c:pt idx="4">
                  <c:v>1965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0-4AF1-8234-F3C60C8130D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Extremely Cost Burdened - 50% AMI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A5A5A5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$22,000</c:v>
                </c:pt>
                <c:pt idx="1">
                  <c:v>$22,000 to $36,650</c:v>
                </c:pt>
                <c:pt idx="2">
                  <c:v>$36,650 to $58,650</c:v>
                </c:pt>
                <c:pt idx="3">
                  <c:v>$58,650 to $73,300</c:v>
                </c:pt>
                <c:pt idx="4">
                  <c:v>$73,300 or more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21820</c:v>
                </c:pt>
                <c:pt idx="1">
                  <c:v>7580</c:v>
                </c:pt>
                <c:pt idx="2">
                  <c:v>2245</c:v>
                </c:pt>
                <c:pt idx="3">
                  <c:v>195</c:v>
                </c:pt>
                <c:pt idx="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0-4AF1-8234-F3C60C8130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00609968"/>
        <c:axId val="400610296"/>
      </c:barChart>
      <c:catAx>
        <c:axId val="400609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400610296"/>
        <c:crosses val="autoZero"/>
        <c:auto val="1"/>
        <c:lblAlgn val="ctr"/>
        <c:lblOffset val="100"/>
        <c:noMultiLvlLbl val="0"/>
      </c:catAx>
      <c:valAx>
        <c:axId val="400610296"/>
        <c:scaling>
          <c:orientation val="minMax"/>
        </c:scaling>
        <c:delete val="1"/>
        <c:axPos val="t"/>
        <c:numFmt formatCode="_(* #,##0_);_(* \(#,##0\);_(* &quot;-&quot;??_);_(@_)" sourceLinked="1"/>
        <c:majorTickMark val="out"/>
        <c:minorTickMark val="none"/>
        <c:tickLblPos val="nextTo"/>
        <c:crossAx val="40060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BB4C-5166-466F-B88C-8984AF98E1E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82371-9191-419C-99BB-F9EAB95F80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8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2371-9191-419C-99BB-F9EAB95F80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2371-9191-419C-99BB-F9EAB95F80C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31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105 Burnside – 51 units</a:t>
            </a:r>
          </a:p>
          <a:p>
            <a:r>
              <a:rPr lang="en-US" dirty="0"/>
              <a:t>Charlotte Rutherford – 51 units</a:t>
            </a:r>
          </a:p>
          <a:p>
            <a:r>
              <a:rPr lang="en-US" dirty="0"/>
              <a:t>Beatrice Morrow – 80 units</a:t>
            </a:r>
          </a:p>
          <a:p>
            <a:r>
              <a:rPr lang="en-US" dirty="0"/>
              <a:t>Lents Commons – 16 affordable units (54 total units) </a:t>
            </a:r>
          </a:p>
          <a:p>
            <a:r>
              <a:rPr lang="en-US" dirty="0"/>
              <a:t>Oliver Station – 126 affordable units (145 total units) </a:t>
            </a:r>
          </a:p>
          <a:p>
            <a:r>
              <a:rPr lang="en-US" dirty="0"/>
              <a:t>Hazel Heights – 153 units</a:t>
            </a:r>
          </a:p>
          <a:p>
            <a:r>
              <a:rPr lang="en-US" dirty="0"/>
              <a:t>Vibrant! – 93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2371-9191-419C-99BB-F9EAB95F80C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3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2011-16 focus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C157-6967-43F0-B7C3-631815EC30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1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Native Americans Households</a:t>
            </a:r>
          </a:p>
          <a:p>
            <a:pPr lvl="1"/>
            <a:r>
              <a:rPr lang="en-US" dirty="0"/>
              <a:t>Studio in 122-Division</a:t>
            </a:r>
          </a:p>
          <a:p>
            <a:r>
              <a:rPr lang="en-US" dirty="0"/>
              <a:t>Pacific Islanders Households</a:t>
            </a:r>
          </a:p>
          <a:p>
            <a:pPr lvl="1"/>
            <a:r>
              <a:rPr lang="en-US" dirty="0"/>
              <a:t>Studio or 1bd in 122-Division</a:t>
            </a:r>
          </a:p>
          <a:p>
            <a:pPr lvl="1"/>
            <a:r>
              <a:rPr lang="en-US" dirty="0"/>
              <a:t>Studio in Raleigh Hills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C157-6967-43F0-B7C3-631815EC30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7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Non-cost burdened 30/50/80 – 7,730/2,220/10,085</a:t>
            </a:r>
          </a:p>
          <a:p>
            <a:r>
              <a:rPr lang="en-US" dirty="0"/>
              <a:t>Cost burdened 30/50/80 – 2,265/7,985/11,046</a:t>
            </a:r>
          </a:p>
          <a:p>
            <a:r>
              <a:rPr lang="en-US" dirty="0"/>
              <a:t>Extremely cost burdened 30/50/80 – 19,740/8,955/2,565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55A2-6E22-4BCD-8B40-DD36A8A0DE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8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Lents-Foster and 122-Division have seen steepest increase in median sales price 2011-17</a:t>
            </a:r>
          </a:p>
          <a:p>
            <a:endParaRPr lang="en-US" dirty="0"/>
          </a:p>
          <a:p>
            <a:r>
              <a:rPr lang="en-US" dirty="0"/>
              <a:t>LF= +113% ($153K -$327K)</a:t>
            </a:r>
          </a:p>
          <a:p>
            <a:r>
              <a:rPr lang="en-US" dirty="0"/>
              <a:t>122-D= +90% ($146K- $279K)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C157-6967-43F0-B7C3-631815EC30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2371-9191-419C-99BB-F9EAB95F80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3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2371-9191-419C-99BB-F9EAB95F80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0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2371-9191-419C-99BB-F9EAB95F80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1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82371-9191-419C-99BB-F9EAB95F80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7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BFFB-E349-4449-9B26-493BB3368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11EB5-C9E9-420B-8125-19921D549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BE0B4-BC65-4AD8-9DFC-A0BFC1FF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9C34-E03D-41EF-8D03-08FD6BD7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AAC0-036E-4269-A1FF-56B06C35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0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2169-D260-412A-A498-7CCC3DC6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5E2D9-BF20-44A8-9D40-153948EF8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591B-76AD-48D6-990F-35D7B444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8182-2385-4C63-8800-924CF443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78B2-678D-431A-B15C-2AE20017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390E9-4105-4E38-A14C-3E879A30D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5E828-B34E-4237-944F-0A7A2FB1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50F4-A814-43C1-9FA8-45A5B836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549F-8E4A-421A-BB9E-CB8A0F47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73F0E-3D07-45BB-91F6-751C379A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4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4649-471D-4EB7-A8A4-A11970F6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AD60-F83B-4E79-8311-E3E00179A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200A-9148-4569-BCED-83F22060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9C45-C13A-4217-AAD1-AC095CB4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1A2F-A38D-42A7-B435-A7FF1CEC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8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796D-EE00-49EF-B332-864DF62E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86D7C-65FE-4AC8-AA2A-EF64AFCD6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9A899-567B-4684-8CE8-94341E0C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D886-A9F3-4720-BB93-4775D2F5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4F69-1099-40D1-9333-75287CD0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2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EE67-3F38-4E85-BC9D-6811DE13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420F-40BE-4449-B1DB-AD62A934F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FA67F-BF64-4234-9827-D6AAC11A8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6ECCB-F5D7-461C-BB94-85BDD27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A09F9-4B28-4048-AA03-4337F729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2B7B-7A0F-4BFA-995C-9992E45B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3747-972D-4A63-9C69-F230C01A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587B3-8294-4E8C-BE0A-3723A2D4A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AB90-2123-4DF2-87EB-9223D5FC3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6C130-B71B-4B1A-8117-C19D59A3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D6835-6D89-4A96-B990-300FB9056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B3A33-B4DC-4EEA-B943-5A4ED277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F1F63-A9F1-4EBE-B4EC-E5E772B7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C1EFD-81D8-4F8D-A9F3-993274EE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0D26-EFF2-4DB2-95CF-46B83AF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AE648-4B81-4951-90A0-74CEB8EA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E7F18-BAD3-4866-834B-D09F34CF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5A76F-AFB8-49A1-A84A-9E5393D4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0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92F37-2AE5-42B6-AE46-0754590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2B6F0-D812-4DD9-9814-60E15C87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5C2A5-4B4C-4FF2-9356-CC6E4CE1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1991-44DC-4EEE-9837-4CFCA5A4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DC51-09FA-4CFB-8BB9-B13B9B5E1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55D53-32B4-400C-8E28-C7A9DC85A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817DA-EE57-4100-B5A4-B643163C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9CA6F-3516-4619-9FC7-CCCBC2C1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F8C22-BF8C-42BA-8D5F-7CAEDADA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993E-0F88-49AD-AA2A-436C73EF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55644-5EF0-408A-87BE-A914DC77E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006E5-C1B3-4C11-B1DB-0D5647141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8CCC3-BF0C-4AAA-BC62-AAC1717E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84F57-60D5-4ED0-884C-205DC498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174F9-FF5B-4F15-8B11-23B066AB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8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C6C23-93A7-4876-94F4-8EF81B6E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CF54D-CD84-45A6-873F-79643872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89A0D-EAA5-4FD1-BB1D-97C844C84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9189-E990-4B8A-B0DE-F6299BEAA54B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E841-C878-480F-88D3-DB2C373EB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CED8-0E48-42F3-8E21-3C45C70D0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4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477" y="5084103"/>
            <a:ext cx="3647440" cy="41421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19, 2018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553400"/>
            <a:ext cx="10316835" cy="17825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Housing in Portland Winter 2018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8532" y="5083611"/>
            <a:ext cx="6296665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Callahan, </a:t>
            </a:r>
            <a:r>
              <a:rPr lang="en-US" sz="2200" b="1" i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Bureau Director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Tschabold, </a:t>
            </a:r>
            <a:r>
              <a:rPr lang="en-US" sz="2200" b="1" i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Assistant Director</a:t>
            </a:r>
            <a:endParaRPr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8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459740" y="1694203"/>
            <a:ext cx="563626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Most neighborhoods have median home sales prices over $400K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City median price is $406,192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+$148K increase in median city price from 2011 – 2017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Homeownership rates decreased over last 5 years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F9FC1D-DD74-4926-BF94-8F37A5AF5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6" t="28849" r="56010" b="16757"/>
          <a:stretch/>
        </p:blipFill>
        <p:spPr>
          <a:xfrm>
            <a:off x="6553200" y="1634385"/>
            <a:ext cx="4754218" cy="4272055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B6990D39-A552-4220-BD4B-99B399E915A1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Homeownership Affordability</a:t>
            </a:r>
          </a:p>
        </p:txBody>
      </p:sp>
    </p:spTree>
    <p:extLst>
      <p:ext uri="{BB962C8B-B14F-4D97-AF65-F5344CB8AC3E}">
        <p14:creationId xmlns:p14="http://schemas.microsoft.com/office/powerpoint/2010/main" val="140569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3159910"/>
            <a:ext cx="10316835" cy="17825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ctr">
              <a:lnSpc>
                <a:spcPts val="6500"/>
              </a:lnSpc>
              <a:spcBef>
                <a:spcPts val="900"/>
              </a:spcBef>
            </a:pP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Bureau </a:t>
            </a:r>
            <a:b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Initiatives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1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1818429-6A69-4FA3-B826-42FEB775B6C2}"/>
              </a:ext>
            </a:extLst>
          </p:cNvPr>
          <p:cNvGrpSpPr/>
          <p:nvPr/>
        </p:nvGrpSpPr>
        <p:grpSpPr>
          <a:xfrm>
            <a:off x="2065234" y="1002"/>
            <a:ext cx="10126766" cy="6858001"/>
            <a:chOff x="2065234" y="-1"/>
            <a:chExt cx="10126766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4ED30C-1471-4DCC-B502-6A2DD761D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373" r="8591" b="2878"/>
            <a:stretch/>
          </p:blipFill>
          <p:spPr>
            <a:xfrm>
              <a:off x="2065234" y="-1"/>
              <a:ext cx="10126766" cy="68580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5212B0-B2C2-425E-862D-5A36D0EA1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8447" y="4231446"/>
              <a:ext cx="2540025" cy="2081467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C1190111-2306-4416-AC05-221D84D30295}"/>
              </a:ext>
            </a:extLst>
          </p:cNvPr>
          <p:cNvSpPr/>
          <p:nvPr/>
        </p:nvSpPr>
        <p:spPr>
          <a:xfrm>
            <a:off x="336884" y="321178"/>
            <a:ext cx="4332307" cy="6179552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B717D-9445-4E16-85A7-7707D14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 Housing Bond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1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C5E359-1C38-4D13-9F8A-95D570F236A9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 Housing Bond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0EF027-F1EF-49A5-BA19-C96EE29EAD88}"/>
              </a:ext>
            </a:extLst>
          </p:cNvPr>
          <p:cNvGrpSpPr/>
          <p:nvPr/>
        </p:nvGrpSpPr>
        <p:grpSpPr>
          <a:xfrm>
            <a:off x="323850" y="2028813"/>
            <a:ext cx="2339739" cy="2431042"/>
            <a:chOff x="323850" y="1757891"/>
            <a:chExt cx="2339739" cy="2431042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6965835C-8427-408A-8306-B943BED93B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4218926"/>
                </p:ext>
              </p:extLst>
            </p:nvPr>
          </p:nvGraphicFramePr>
          <p:xfrm>
            <a:off x="323850" y="1757891"/>
            <a:ext cx="2339739" cy="2204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693D3AA7-3551-4ED2-8371-8E222FBCC23F}"/>
                </a:ext>
              </a:extLst>
            </p:cNvPr>
            <p:cNvSpPr txBox="1"/>
            <p:nvPr/>
          </p:nvSpPr>
          <p:spPr>
            <a:xfrm>
              <a:off x="323850" y="3806777"/>
              <a:ext cx="2339739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Units</a:t>
              </a:r>
              <a:endParaRPr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4ACE36D-EE59-4282-8CA1-A26BEF4F671A}"/>
                </a:ext>
              </a:extLst>
            </p:cNvPr>
            <p:cNvSpPr txBox="1"/>
            <p:nvPr/>
          </p:nvSpPr>
          <p:spPr>
            <a:xfrm>
              <a:off x="1196399" y="2669068"/>
              <a:ext cx="59463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EEBF42-77ED-4391-B01E-A4B7458B408C}"/>
              </a:ext>
            </a:extLst>
          </p:cNvPr>
          <p:cNvGrpSpPr/>
          <p:nvPr/>
        </p:nvGrpSpPr>
        <p:grpSpPr>
          <a:xfrm>
            <a:off x="3319985" y="2028813"/>
            <a:ext cx="2339739" cy="2800374"/>
            <a:chOff x="323850" y="1757891"/>
            <a:chExt cx="2339739" cy="2800374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CC597564-A653-4FB2-85D6-F4343DF0B1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4817122"/>
                </p:ext>
              </p:extLst>
            </p:nvPr>
          </p:nvGraphicFramePr>
          <p:xfrm>
            <a:off x="323850" y="1757891"/>
            <a:ext cx="2339739" cy="2204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ABFE7EEA-7E54-4BD6-9C81-B6203C286F7A}"/>
                </a:ext>
              </a:extLst>
            </p:cNvPr>
            <p:cNvSpPr txBox="1"/>
            <p:nvPr/>
          </p:nvSpPr>
          <p:spPr>
            <a:xfrm>
              <a:off x="323850" y="3806777"/>
              <a:ext cx="2339739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Supportive Housing</a:t>
              </a:r>
              <a:endParaRPr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1D82C766-13F3-40F1-8E88-2D5562AB5B39}"/>
                </a:ext>
              </a:extLst>
            </p:cNvPr>
            <p:cNvSpPr txBox="1"/>
            <p:nvPr/>
          </p:nvSpPr>
          <p:spPr>
            <a:xfrm>
              <a:off x="1196399" y="2669068"/>
              <a:ext cx="59463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DD4793-9B8B-40C0-907E-5053574F5F64}"/>
              </a:ext>
            </a:extLst>
          </p:cNvPr>
          <p:cNvGrpSpPr/>
          <p:nvPr/>
        </p:nvGrpSpPr>
        <p:grpSpPr>
          <a:xfrm>
            <a:off x="6316120" y="2028813"/>
            <a:ext cx="2339739" cy="2800374"/>
            <a:chOff x="323850" y="1757891"/>
            <a:chExt cx="2339739" cy="2800374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2C5DEF8E-42E5-4F59-A55E-3B74458FC2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0344055"/>
                </p:ext>
              </p:extLst>
            </p:nvPr>
          </p:nvGraphicFramePr>
          <p:xfrm>
            <a:off x="323850" y="1757891"/>
            <a:ext cx="2339739" cy="2204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52A26E05-764B-4CA5-9DE1-A94CB91DDC8D}"/>
                </a:ext>
              </a:extLst>
            </p:cNvPr>
            <p:cNvSpPr txBox="1"/>
            <p:nvPr/>
          </p:nvSpPr>
          <p:spPr>
            <a:xfrm>
              <a:off x="323850" y="3806777"/>
              <a:ext cx="2339739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Family-Sized Units</a:t>
              </a:r>
              <a:endParaRPr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6CE0E2EC-A6C8-4C67-9126-BD393DD5317D}"/>
                </a:ext>
              </a:extLst>
            </p:cNvPr>
            <p:cNvSpPr txBox="1"/>
            <p:nvPr/>
          </p:nvSpPr>
          <p:spPr>
            <a:xfrm>
              <a:off x="1196399" y="2669068"/>
              <a:ext cx="59463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286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C67421-6F26-4310-93B3-7920AF5BCC2F}"/>
              </a:ext>
            </a:extLst>
          </p:cNvPr>
          <p:cNvGrpSpPr/>
          <p:nvPr/>
        </p:nvGrpSpPr>
        <p:grpSpPr>
          <a:xfrm>
            <a:off x="9312255" y="2028813"/>
            <a:ext cx="2339739" cy="2813198"/>
            <a:chOff x="323850" y="1757891"/>
            <a:chExt cx="2339739" cy="2813198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8CF4DC4-AC10-45E6-A467-8DAF270D29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1630927"/>
                </p:ext>
              </p:extLst>
            </p:nvPr>
          </p:nvGraphicFramePr>
          <p:xfrm>
            <a:off x="323850" y="1757891"/>
            <a:ext cx="2339739" cy="2204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887CD115-6165-4797-A8A8-37F46B1CC89B}"/>
                </a:ext>
              </a:extLst>
            </p:cNvPr>
            <p:cNvSpPr txBox="1"/>
            <p:nvPr/>
          </p:nvSpPr>
          <p:spPr>
            <a:xfrm>
              <a:off x="323850" y="3806777"/>
              <a:ext cx="2339739" cy="7643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 AMI 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Units</a:t>
              </a:r>
              <a:endParaRPr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3EAB1C6C-5191-4508-8E82-7C183644BAF5}"/>
                </a:ext>
              </a:extLst>
            </p:cNvPr>
            <p:cNvSpPr txBox="1"/>
            <p:nvPr/>
          </p:nvSpPr>
          <p:spPr>
            <a:xfrm>
              <a:off x="1196399" y="2669068"/>
              <a:ext cx="59463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spc="-5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46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275859B-C02D-4B97-AD53-7791B8737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208" r="1784" b="1042"/>
          <a:stretch/>
        </p:blipFill>
        <p:spPr>
          <a:xfrm>
            <a:off x="1333770" y="0"/>
            <a:ext cx="1085823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A697C-D6B4-43EF-8932-CCF4259EE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922" y="4056476"/>
            <a:ext cx="2540025" cy="2081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8321D1B-B4B3-4C95-BB3C-9A80F6AFF47D}"/>
              </a:ext>
            </a:extLst>
          </p:cNvPr>
          <p:cNvSpPr/>
          <p:nvPr/>
        </p:nvSpPr>
        <p:spPr>
          <a:xfrm>
            <a:off x="336884" y="321178"/>
            <a:ext cx="4332307" cy="6179552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B717D-9445-4E16-85A7-7707D14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63" y="914400"/>
            <a:ext cx="4069116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N/NE Neighborhood Housing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7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C5E359-1C38-4D13-9F8A-95D570F236A9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N/NE Neighborhood Housing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3DBAB5-A20A-426F-B3BC-81FE0E4DB3C2}"/>
              </a:ext>
            </a:extLst>
          </p:cNvPr>
          <p:cNvSpPr/>
          <p:nvPr/>
        </p:nvSpPr>
        <p:spPr>
          <a:xfrm>
            <a:off x="688338" y="1785253"/>
            <a:ext cx="56633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• 501 rental units in progress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121 units above the goal)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• 265 home repair grants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• 72 home repair loans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• On track to reach goal of 110 new homeowners by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5D421-3579-468E-957F-2224C951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27" t="20136" r="5556" b="13197"/>
          <a:stretch/>
        </p:blipFill>
        <p:spPr>
          <a:xfrm>
            <a:off x="6050906" y="1436914"/>
            <a:ext cx="5257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070423C-4D51-419A-AE22-DD9A7B4F9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25" r="8859" b="3125"/>
          <a:stretch/>
        </p:blipFill>
        <p:spPr>
          <a:xfrm>
            <a:off x="2068057" y="0"/>
            <a:ext cx="10123943" cy="6857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DE06F-782D-4C81-A15F-D973F1965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197" y="4313651"/>
            <a:ext cx="2540025" cy="2081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E3FC0984-B711-4B82-991D-A7EC1E7EA019}"/>
              </a:ext>
            </a:extLst>
          </p:cNvPr>
          <p:cNvSpPr/>
          <p:nvPr/>
        </p:nvSpPr>
        <p:spPr>
          <a:xfrm>
            <a:off x="336884" y="321178"/>
            <a:ext cx="4332307" cy="6179552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B717D-9445-4E16-85A7-7707D14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81" y="914400"/>
            <a:ext cx="3788912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Inclusionary Housing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9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C5E359-1C38-4D13-9F8A-95D570F236A9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Inclusionary Housing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43A2C-5A77-413A-B556-0571F6164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522" y="1484412"/>
            <a:ext cx="67038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E5E6FA9-2F3A-4558-BEF6-643C987DD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373" r="7744" b="2878"/>
          <a:stretch/>
        </p:blipFill>
        <p:spPr>
          <a:xfrm>
            <a:off x="1997931" y="0"/>
            <a:ext cx="1019407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2E927D-4D29-4AAF-BECE-91A7FAD97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1" y="4313651"/>
            <a:ext cx="2819172" cy="2081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7FF7503-FEE8-49E9-A0C6-F0C790C1EC82}"/>
              </a:ext>
            </a:extLst>
          </p:cNvPr>
          <p:cNvSpPr/>
          <p:nvPr/>
        </p:nvSpPr>
        <p:spPr>
          <a:xfrm>
            <a:off x="336884" y="321178"/>
            <a:ext cx="4332307" cy="6179552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B717D-9445-4E16-85A7-7707D14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Housing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5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C5E359-1C38-4D13-9F8A-95D570F236A9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Housing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483A3-7416-4D85-B561-DAD072C5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686" y="1645960"/>
            <a:ext cx="6164401" cy="4248904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2BFDD4E7-3AFF-437A-8D80-409F7306B126}"/>
              </a:ext>
            </a:extLst>
          </p:cNvPr>
          <p:cNvSpPr txBox="1"/>
          <p:nvPr/>
        </p:nvSpPr>
        <p:spPr>
          <a:xfrm>
            <a:off x="823913" y="1645960"/>
            <a:ext cx="3944732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• 517 new supportive housing units in progress, 25% to the 10-year goal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• Unprecedented joint city-county-state NOFA for supportive housing projects</a:t>
            </a:r>
          </a:p>
        </p:txBody>
      </p:sp>
    </p:spTree>
    <p:extLst>
      <p:ext uri="{BB962C8B-B14F-4D97-AF65-F5344CB8AC3E}">
        <p14:creationId xmlns:p14="http://schemas.microsoft.com/office/powerpoint/2010/main" val="35672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3576690"/>
            <a:ext cx="10316835" cy="94897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ctr">
              <a:lnSpc>
                <a:spcPts val="6500"/>
              </a:lnSpc>
              <a:spcBef>
                <a:spcPts val="900"/>
              </a:spcBef>
            </a:pP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Findings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5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D7EAE8E-38FD-4B80-8BA2-44AD3A9E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125" r="8766" b="3125"/>
          <a:stretch/>
        </p:blipFill>
        <p:spPr>
          <a:xfrm>
            <a:off x="2102987" y="0"/>
            <a:ext cx="10089013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ECA28-7711-4ACE-8924-83BA7E0EE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1" y="4313651"/>
            <a:ext cx="2819172" cy="2081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34260B3F-3526-41AC-9267-A6E0624B5498}"/>
              </a:ext>
            </a:extLst>
          </p:cNvPr>
          <p:cNvSpPr/>
          <p:nvPr/>
        </p:nvSpPr>
        <p:spPr>
          <a:xfrm>
            <a:off x="336884" y="321178"/>
            <a:ext cx="4332307" cy="6179552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B717D-9445-4E16-85A7-7707D14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 Services Office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5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913" y="1571092"/>
            <a:ext cx="6127493" cy="439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• Established Rental Services Office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• Adopted a permanent mandatory relocation assistance requirement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• Adopted a rental unit registration requirement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• Doubled the funding for legal assistance and education services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C5E359-1C38-4D13-9F8A-95D570F236A9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 Services Office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44A9E-6F78-45A5-9D59-F5480E917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674" y="1653403"/>
            <a:ext cx="3858390" cy="44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3576690"/>
            <a:ext cx="10316835" cy="94897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ctr">
              <a:lnSpc>
                <a:spcPts val="6500"/>
              </a:lnSpc>
              <a:spcBef>
                <a:spcPts val="900"/>
              </a:spcBef>
            </a:pP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Unit Production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32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2ECA28-7711-4ACE-8924-83BA7E0EE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1" y="4313651"/>
            <a:ext cx="2819172" cy="2081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34260B3F-3526-41AC-9267-A6E0624B5498}"/>
              </a:ext>
            </a:extLst>
          </p:cNvPr>
          <p:cNvSpPr/>
          <p:nvPr/>
        </p:nvSpPr>
        <p:spPr>
          <a:xfrm>
            <a:off x="336884" y="321178"/>
            <a:ext cx="4332307" cy="6179552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B717D-9445-4E16-85A7-7707D14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661980"/>
            <a:ext cx="3657600" cy="288757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units</a:t>
            </a:r>
            <a:b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  <a:r>
              <a:rPr lang="en-US" sz="4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rehabilitated units</a:t>
            </a:r>
            <a:b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1830+ </a:t>
            </a:r>
            <a:r>
              <a:rPr lang="en-US" sz="2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housed</a:t>
            </a:r>
            <a:endParaRPr lang="en-US" sz="48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3D41A9B-2F80-4A82-B2FC-4527998213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6890" r="5478" b="5469"/>
          <a:stretch/>
        </p:blipFill>
        <p:spPr>
          <a:xfrm>
            <a:off x="5006544" y="321176"/>
            <a:ext cx="6556716" cy="61795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0CD992-4E7B-45CF-B738-FE37FE238070}"/>
              </a:ext>
            </a:extLst>
          </p:cNvPr>
          <p:cNvSpPr txBox="1"/>
          <p:nvPr/>
        </p:nvSpPr>
        <p:spPr>
          <a:xfrm>
            <a:off x="8599470" y="266528"/>
            <a:ext cx="2963790" cy="369332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Completed Projects</a:t>
            </a:r>
          </a:p>
        </p:txBody>
      </p:sp>
    </p:spTree>
    <p:extLst>
      <p:ext uri="{BB962C8B-B14F-4D97-AF65-F5344CB8AC3E}">
        <p14:creationId xmlns:p14="http://schemas.microsoft.com/office/powerpoint/2010/main" val="2850443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52019BC-A550-4DCB-AC40-F8103E625E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chemeClr val="bg1"/>
          </a:solidFill>
          <a:ln w="190500">
            <a:solidFill>
              <a:srgbClr val="27829D"/>
            </a:solidFill>
            <a:miter lim="800000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EC484-0915-45A2-918D-7B10F1D8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50" y="176622"/>
            <a:ext cx="3891300" cy="259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21402-02AE-4706-B340-761AAD232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350" y="176622"/>
            <a:ext cx="3891300" cy="259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CCA4A-12AF-46FB-9827-1E7402196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750" y="176622"/>
            <a:ext cx="3891300" cy="259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2C86F-F67A-4610-A080-AFA0ED80B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50" y="2880310"/>
            <a:ext cx="4819500" cy="3801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12831-304A-4E98-A5C6-8D212E548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867" y="2880311"/>
            <a:ext cx="4380089" cy="2153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56EEED-F84A-49AA-98BF-2C640FC1B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867" y="5167306"/>
            <a:ext cx="4380089" cy="1514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1B4142-BD04-4A76-85BE-F02EACDEE2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950" y="2880310"/>
            <a:ext cx="2408100" cy="38010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F6351A-E0AE-4FC1-9787-3D020FE5AB27}"/>
              </a:ext>
            </a:extLst>
          </p:cNvPr>
          <p:cNvSpPr txBox="1"/>
          <p:nvPr/>
        </p:nvSpPr>
        <p:spPr>
          <a:xfrm>
            <a:off x="2359631" y="248540"/>
            <a:ext cx="1633591" cy="369332"/>
          </a:xfrm>
          <a:prstGeom prst="rect">
            <a:avLst/>
          </a:prstGeom>
          <a:solidFill>
            <a:srgbClr val="9A97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Burnside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315D4-78E7-41E5-A03F-4E2D41944632}"/>
              </a:ext>
            </a:extLst>
          </p:cNvPr>
          <p:cNvSpPr txBox="1"/>
          <p:nvPr/>
        </p:nvSpPr>
        <p:spPr>
          <a:xfrm>
            <a:off x="4221476" y="260506"/>
            <a:ext cx="2682758" cy="369332"/>
          </a:xfrm>
          <a:prstGeom prst="rect">
            <a:avLst/>
          </a:prstGeom>
          <a:solidFill>
            <a:srgbClr val="9A97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 B Rutherford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95B6AE-FC8C-443E-9D7B-1A9AC026B54F}"/>
              </a:ext>
            </a:extLst>
          </p:cNvPr>
          <p:cNvSpPr txBox="1"/>
          <p:nvPr/>
        </p:nvSpPr>
        <p:spPr>
          <a:xfrm>
            <a:off x="8213475" y="260506"/>
            <a:ext cx="1988764" cy="369332"/>
          </a:xfrm>
          <a:prstGeom prst="rect">
            <a:avLst/>
          </a:prstGeom>
          <a:solidFill>
            <a:srgbClr val="9A97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Beatrice Morrow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93BD1-10B1-4FBD-8713-3BE4157D8122}"/>
              </a:ext>
            </a:extLst>
          </p:cNvPr>
          <p:cNvSpPr txBox="1"/>
          <p:nvPr/>
        </p:nvSpPr>
        <p:spPr>
          <a:xfrm>
            <a:off x="2948683" y="2952043"/>
            <a:ext cx="1977234" cy="369332"/>
          </a:xfrm>
          <a:prstGeom prst="rect">
            <a:avLst/>
          </a:prstGeom>
          <a:solidFill>
            <a:srgbClr val="9A97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Lents Commons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24297E-9162-4866-9BBD-D13AB1A4C134}"/>
              </a:ext>
            </a:extLst>
          </p:cNvPr>
          <p:cNvSpPr txBox="1"/>
          <p:nvPr/>
        </p:nvSpPr>
        <p:spPr>
          <a:xfrm>
            <a:off x="5195400" y="4596177"/>
            <a:ext cx="1708834" cy="369332"/>
          </a:xfrm>
          <a:prstGeom prst="rect">
            <a:avLst/>
          </a:prstGeom>
          <a:solidFill>
            <a:srgbClr val="9A97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 Station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2C088-A0B9-4C0A-9AE8-7F91362570AC}"/>
              </a:ext>
            </a:extLst>
          </p:cNvPr>
          <p:cNvSpPr txBox="1"/>
          <p:nvPr/>
        </p:nvSpPr>
        <p:spPr>
          <a:xfrm>
            <a:off x="5109444" y="6312043"/>
            <a:ext cx="1708834" cy="369332"/>
          </a:xfrm>
          <a:prstGeom prst="rect">
            <a:avLst/>
          </a:prstGeom>
          <a:solidFill>
            <a:srgbClr val="9A97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Hazel Heights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764373-45BD-4C1A-A038-5F4BF2BED9A5}"/>
              </a:ext>
            </a:extLst>
          </p:cNvPr>
          <p:cNvSpPr txBox="1"/>
          <p:nvPr/>
        </p:nvSpPr>
        <p:spPr>
          <a:xfrm>
            <a:off x="10906206" y="2939061"/>
            <a:ext cx="1046474" cy="369332"/>
          </a:xfrm>
          <a:prstGeom prst="rect">
            <a:avLst/>
          </a:prstGeom>
          <a:solidFill>
            <a:srgbClr val="9A97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Vibrant!</a:t>
            </a:r>
          </a:p>
        </p:txBody>
      </p:sp>
    </p:spTree>
    <p:extLst>
      <p:ext uri="{BB962C8B-B14F-4D97-AF65-F5344CB8AC3E}">
        <p14:creationId xmlns:p14="http://schemas.microsoft.com/office/powerpoint/2010/main" val="1206397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5051781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3159910"/>
            <a:ext cx="10316835" cy="17825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ctr">
              <a:lnSpc>
                <a:spcPts val="6500"/>
              </a:lnSpc>
              <a:spcBef>
                <a:spcPts val="900"/>
              </a:spcBef>
            </a:pP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Renter </a:t>
            </a:r>
            <a:b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Burden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91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688339" y="1970473"/>
            <a:ext cx="5200660" cy="404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rent growth outpaces income growth, households in all</a:t>
            </a: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income ranges are cost burdened</a:t>
            </a:r>
            <a:r>
              <a:rPr lang="en-US" sz="28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>
              <a:lnSpc>
                <a:spcPct val="106000"/>
              </a:lnSpc>
            </a:pPr>
            <a:endParaRPr lang="en-US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Households paying percent of income towards rent: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30% - Cost Burdened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50% - Severely Cost Burdened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F81850-6B7D-4F30-A2C2-215C3CB6BD2D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Burdened Renters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465BFA-611A-4967-8149-1CC5A3584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172447"/>
              </p:ext>
            </p:extLst>
          </p:nvPr>
        </p:nvGraphicFramePr>
        <p:xfrm>
          <a:off x="5960426" y="1796764"/>
          <a:ext cx="5649372" cy="427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4E783F2-5358-4C59-B43A-E96DDAEBD647}"/>
              </a:ext>
            </a:extLst>
          </p:cNvPr>
          <p:cNvGrpSpPr/>
          <p:nvPr/>
        </p:nvGrpSpPr>
        <p:grpSpPr>
          <a:xfrm>
            <a:off x="8470154" y="5414082"/>
            <a:ext cx="2762360" cy="507831"/>
            <a:chOff x="7772400" y="5630405"/>
            <a:chExt cx="1350962" cy="5078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081B76-FF16-4213-A54F-93A22C2B946A}"/>
                </a:ext>
              </a:extLst>
            </p:cNvPr>
            <p:cNvSpPr txBox="1"/>
            <p:nvPr/>
          </p:nvSpPr>
          <p:spPr>
            <a:xfrm>
              <a:off x="7772400" y="5630405"/>
              <a:ext cx="135096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   Cost Burdened (30% paid for rent) </a:t>
              </a:r>
            </a:p>
            <a:p>
              <a:r>
                <a:rPr lang="en-US" sz="9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   Extremely Cost Burdened (50% paid for rent)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766BB8-6843-4E07-B5BB-EC90F8287260}"/>
                </a:ext>
              </a:extLst>
            </p:cNvPr>
            <p:cNvSpPr/>
            <p:nvPr/>
          </p:nvSpPr>
          <p:spPr>
            <a:xfrm>
              <a:off x="7820888" y="5694702"/>
              <a:ext cx="54420" cy="91440"/>
            </a:xfrm>
            <a:prstGeom prst="rect">
              <a:avLst/>
            </a:prstGeom>
            <a:solidFill>
              <a:srgbClr val="278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2E2BF3-E6FB-4A92-A01D-AC5B12923E35}"/>
                </a:ext>
              </a:extLst>
            </p:cNvPr>
            <p:cNvSpPr/>
            <p:nvPr/>
          </p:nvSpPr>
          <p:spPr>
            <a:xfrm>
              <a:off x="7820888" y="5839179"/>
              <a:ext cx="54420" cy="9144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296E2C-8B1D-45A7-9232-9A2D0A052FDE}"/>
                </a:ext>
              </a:extLst>
            </p:cNvPr>
            <p:cNvSpPr/>
            <p:nvPr/>
          </p:nvSpPr>
          <p:spPr>
            <a:xfrm>
              <a:off x="7772400" y="5630405"/>
              <a:ext cx="135096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58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960649"/>
            <a:ext cx="10544175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72085" indent="-4572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32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 continues to grow at an accelerated rate</a:t>
            </a:r>
          </a:p>
          <a:p>
            <a:pPr marL="469900" marR="172085" indent="-4572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32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numbers of market and affordable units, but more are needed to keep up with population trends</a:t>
            </a:r>
          </a:p>
          <a:p>
            <a:pPr marL="469900" marR="172085" indent="-4572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32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disparities require more resources and programs for lower income Portlanders</a:t>
            </a:r>
            <a:endParaRPr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Citywide</a:t>
            </a:r>
            <a:endParaRPr b="1" spc="-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1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27601"/>
            <a:ext cx="1054417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800"/>
              </a:spcAft>
            </a:pPr>
            <a:r>
              <a:rPr lang="en-US" sz="3200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 grows in population, wealth, age, diversity </a:t>
            </a:r>
            <a:endParaRPr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city on the West Coast (+1.5% annual growth)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of households making $100K annually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growth for Communities of Color</a:t>
            </a:r>
          </a:p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 remains uneven across the board, disparities persist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D9DB280-CF3B-4485-AB0D-73A296317A53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275170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688339" y="1970473"/>
            <a:ext cx="5200660" cy="355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More income inequality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By Housing Tenure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Renters: $36,883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Owners: $83,708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By Race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White and Asian: $59,349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Communities of Color: $32,685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AAEA8E1-1F02-4BAD-B504-8275EC9DC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19" t="33697" r="12676" b="7963"/>
          <a:stretch/>
        </p:blipFill>
        <p:spPr>
          <a:xfrm>
            <a:off x="5960426" y="1690688"/>
            <a:ext cx="5574817" cy="4526629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B2F81850-6B7D-4F30-A2C2-215C3CB6BD2D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92229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304199" y="1795427"/>
            <a:ext cx="11687775" cy="45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9900"/>
              </a:lnSpc>
              <a:spcAft>
                <a:spcPts val="18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2017 production at highest level in last 15 years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(+7,300 new units)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F539-8286-43C9-95A8-B78CAC3DA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26" y="2382521"/>
            <a:ext cx="9144000" cy="390205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3F93617B-A16C-4BF9-BDAB-5DAC497A8DE5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Stock</a:t>
            </a:r>
          </a:p>
        </p:txBody>
      </p:sp>
    </p:spTree>
    <p:extLst>
      <p:ext uri="{BB962C8B-B14F-4D97-AF65-F5344CB8AC3E}">
        <p14:creationId xmlns:p14="http://schemas.microsoft.com/office/powerpoint/2010/main" val="110234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912" y="1808819"/>
            <a:ext cx="105441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Rent growth is slowing with average rent in Portland at $1,430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">
            <a:extLst>
              <a:ext uri="{FF2B5EF4-FFF2-40B4-BE49-F238E27FC236}">
                <a16:creationId xmlns:a16="http://schemas.microsoft.com/office/drawing/2014/main" id="{F13DFDC4-2452-4671-B256-20911CBD3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0" t="32125" r="6390" b="15602"/>
          <a:stretch/>
        </p:blipFill>
        <p:spPr>
          <a:xfrm>
            <a:off x="1388426" y="2534593"/>
            <a:ext cx="9144000" cy="3479476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E7C5E359-1C38-4D13-9F8A-95D570F236A9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 Affordability</a:t>
            </a:r>
          </a:p>
        </p:txBody>
      </p:sp>
    </p:spTree>
    <p:extLst>
      <p:ext uri="{BB962C8B-B14F-4D97-AF65-F5344CB8AC3E}">
        <p14:creationId xmlns:p14="http://schemas.microsoft.com/office/powerpoint/2010/main" val="193780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1CA9DD22-F269-44E9-8370-DBC6072A0EFF}"/>
              </a:ext>
            </a:extLst>
          </p:cNvPr>
          <p:cNvSpPr txBox="1"/>
          <p:nvPr/>
        </p:nvSpPr>
        <p:spPr>
          <a:xfrm>
            <a:off x="421640" y="2015733"/>
            <a:ext cx="6893560" cy="350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9900"/>
              </a:lnSpc>
              <a:spcBef>
                <a:spcPts val="5"/>
              </a:spcBef>
            </a:pPr>
            <a:endParaRPr lang="en-US" sz="28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0-30% AMI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Single Mother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Black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Native American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Pacific Islander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-635">
              <a:lnSpc>
                <a:spcPct val="109900"/>
              </a:lnSpc>
              <a:spcBef>
                <a:spcPts val="5"/>
              </a:spcBef>
            </a:pPr>
            <a:endParaRPr lang="en-US" sz="28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227411D-5D95-44B2-9FFE-F3D19801C4C2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Priced Out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90E2B-CF81-43ED-8142-4E3161ABE7C5}"/>
              </a:ext>
            </a:extLst>
          </p:cNvPr>
          <p:cNvSpPr/>
          <p:nvPr/>
        </p:nvSpPr>
        <p:spPr>
          <a:xfrm>
            <a:off x="6369685" y="1878968"/>
            <a:ext cx="5400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these households can’t afford rents anywhere in the city</a:t>
            </a:r>
            <a:endParaRPr lang="en-US" sz="4800" b="1" spc="-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6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22BF-8E08-4FB6-9FD4-D8573006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Slide </a:t>
            </a:r>
            <a:fld id="{4FAB73BC-B049-4115-A692-8D63A059BFB8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293D1-5FFA-45EB-844E-DB562A4FEC85}"/>
              </a:ext>
            </a:extLst>
          </p:cNvPr>
          <p:cNvSpPr txBox="1"/>
          <p:nvPr/>
        </p:nvSpPr>
        <p:spPr>
          <a:xfrm>
            <a:off x="532573" y="2085113"/>
            <a:ext cx="3445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Non-Cost Burdened Renters</a:t>
            </a:r>
          </a:p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939B2-422C-4509-9FD4-6E4EFB08BB4B}"/>
              </a:ext>
            </a:extLst>
          </p:cNvPr>
          <p:cNvSpPr txBox="1"/>
          <p:nvPr/>
        </p:nvSpPr>
        <p:spPr>
          <a:xfrm>
            <a:off x="4198788" y="2331334"/>
            <a:ext cx="35232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Burdened Renters</a:t>
            </a:r>
          </a:p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E2A9C-EDEB-44D4-88C9-951EB64DE1B2}"/>
              </a:ext>
            </a:extLst>
          </p:cNvPr>
          <p:cNvSpPr txBox="1"/>
          <p:nvPr/>
        </p:nvSpPr>
        <p:spPr>
          <a:xfrm>
            <a:off x="7942950" y="2085113"/>
            <a:ext cx="3523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Cost Burdened Renters</a:t>
            </a:r>
          </a:p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B77F655-2DF8-44AC-B841-B25D59CA951A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C1E4845-42AE-4BA9-B23C-2D9D295DDB0C}"/>
              </a:ext>
            </a:extLst>
          </p:cNvPr>
          <p:cNvSpPr txBox="1">
            <a:spLocks/>
          </p:cNvSpPr>
          <p:nvPr/>
        </p:nvSpPr>
        <p:spPr>
          <a:xfrm>
            <a:off x="688339" y="554760"/>
            <a:ext cx="1054417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Need</a:t>
            </a:r>
          </a:p>
        </p:txBody>
      </p:sp>
    </p:spTree>
    <p:extLst>
      <p:ext uri="{BB962C8B-B14F-4D97-AF65-F5344CB8AC3E}">
        <p14:creationId xmlns:p14="http://schemas.microsoft.com/office/powerpoint/2010/main" val="144715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604</Words>
  <Application>Microsoft Office PowerPoint</Application>
  <PresentationFormat>Widescreen</PresentationFormat>
  <Paragraphs>137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Ebrima</vt:lpstr>
      <vt:lpstr>Office Theme</vt:lpstr>
      <vt:lpstr>State of Housing in Portland Winter 2018</vt:lpstr>
      <vt:lpstr>Summary Findings</vt:lpstr>
      <vt:lpstr>Citywide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Housing Bureau  Strategic Initiatives</vt:lpstr>
      <vt:lpstr>Portland Housing Bond </vt:lpstr>
      <vt:lpstr>PowerPoint Presentation</vt:lpstr>
      <vt:lpstr>N/NE Neighborhood Housing </vt:lpstr>
      <vt:lpstr>PowerPoint Presentation</vt:lpstr>
      <vt:lpstr>Inclusionary Housing</vt:lpstr>
      <vt:lpstr>PowerPoint Presentation</vt:lpstr>
      <vt:lpstr>Supportive Housing </vt:lpstr>
      <vt:lpstr>PowerPoint Presentation</vt:lpstr>
      <vt:lpstr>Rental Services Office</vt:lpstr>
      <vt:lpstr>PowerPoint Presentation</vt:lpstr>
      <vt:lpstr>2018 Unit Production</vt:lpstr>
      <vt:lpstr>803 new units  183 rehabilitated units  1830+ people housed</vt:lpstr>
      <vt:lpstr>PowerPoint Presentation</vt:lpstr>
      <vt:lpstr>Update on Renter  Cost Burden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Housing in Portland Report Winter 2018</dc:title>
  <dc:creator>James, Victoria</dc:creator>
  <cp:lastModifiedBy>James, Victoria</cp:lastModifiedBy>
  <cp:revision>60</cp:revision>
  <dcterms:created xsi:type="dcterms:W3CDTF">2018-12-13T16:28:22Z</dcterms:created>
  <dcterms:modified xsi:type="dcterms:W3CDTF">2018-12-17T17:19:44Z</dcterms:modified>
</cp:coreProperties>
</file>