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8" r:id="rId3"/>
    <p:sldId id="275" r:id="rId4"/>
    <p:sldId id="258" r:id="rId5"/>
    <p:sldId id="277" r:id="rId6"/>
    <p:sldId id="270" r:id="rId7"/>
    <p:sldId id="278" r:id="rId8"/>
    <p:sldId id="281" r:id="rId9"/>
    <p:sldId id="274" r:id="rId1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nner, Jessica" initials="CJ" lastIdx="5" clrIdx="0">
    <p:extLst>
      <p:ext uri="{19B8F6BF-5375-455C-9EA6-DF929625EA0E}">
        <p15:presenceInfo xmlns:p15="http://schemas.microsoft.com/office/powerpoint/2012/main" userId="S-1-5-21-1562068243-3890762121-1459926415-850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825" autoAdjust="0"/>
  </p:normalViewPr>
  <p:slideViewPr>
    <p:cSldViewPr>
      <p:cViewPr varScale="1">
        <p:scale>
          <a:sx n="103" d="100"/>
          <a:sy n="103" d="100"/>
        </p:scale>
        <p:origin x="876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100" b="1"/>
              <a:t>Post-IH Multifamily Permitting Pipeline, August 2018 </a:t>
            </a:r>
            <a:r>
              <a:rPr lang="en-US" sz="1100" i="1"/>
              <a:t>(20+ Unit Buildings)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328912833264262E-2"/>
          <c:y val="0.10296914590455007"/>
          <c:w val="0.90612722751761288"/>
          <c:h val="0.7766549256303523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Sheet2!$M$18:$M$22</c:f>
              <c:strCache>
                <c:ptCount val="5"/>
                <c:pt idx="0">
                  <c:v>Units Permitted</c:v>
                </c:pt>
                <c:pt idx="1">
                  <c:v>Units in 
Permitting Process</c:v>
                </c:pt>
                <c:pt idx="2">
                  <c:v>Units in 
Land Use Review</c:v>
                </c:pt>
                <c:pt idx="3">
                  <c:v>Units in 
Pre-Application/Early Assistance</c:v>
                </c:pt>
                <c:pt idx="4">
                  <c:v>Total Units</c:v>
                </c:pt>
              </c:strCache>
            </c:strRef>
          </c:cat>
          <c:val>
            <c:numRef>
              <c:f>Sheet2!$N$18:$N$22</c:f>
              <c:numCache>
                <c:formatCode>_(* #,##0_);_(* \(#,##0\);_(* "-"??_);_(@_)</c:formatCode>
                <c:ptCount val="5"/>
                <c:pt idx="0">
                  <c:v>878</c:v>
                </c:pt>
                <c:pt idx="1">
                  <c:v>1391</c:v>
                </c:pt>
                <c:pt idx="2">
                  <c:v>1602</c:v>
                </c:pt>
                <c:pt idx="3">
                  <c:v>4707</c:v>
                </c:pt>
                <c:pt idx="4">
                  <c:v>8578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10-4641-AA21-D6A4BC114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324493112"/>
        <c:axId val="324493440"/>
      </c:barChart>
      <c:catAx>
        <c:axId val="324493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24493440"/>
        <c:crosses val="autoZero"/>
        <c:auto val="1"/>
        <c:lblAlgn val="ctr"/>
        <c:lblOffset val="100"/>
        <c:noMultiLvlLbl val="0"/>
      </c:catAx>
      <c:valAx>
        <c:axId val="324493440"/>
        <c:scaling>
          <c:orientation val="minMax"/>
          <c:max val="9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24493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Multifamily Permitting in Buildings with less than 20 units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5582441219397741E-2"/>
          <c:y val="9.7046783625730978E-2"/>
          <c:w val="0.9130648297715328"/>
          <c:h val="0.7182564350508817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'Permits Data'!$Z$8</c:f>
              <c:strCache>
                <c:ptCount val="1"/>
                <c:pt idx="0">
                  <c:v>% &lt; 20 units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numRef>
              <c:f>'Permits Data'!$X$9:$X$26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'Permits Data'!$Z$9:$Z$26</c:f>
              <c:numCache>
                <c:formatCode>0%</c:formatCode>
                <c:ptCount val="18"/>
                <c:pt idx="0">
                  <c:v>0.35547122074636306</c:v>
                </c:pt>
                <c:pt idx="1">
                  <c:v>0.62256809338521402</c:v>
                </c:pt>
                <c:pt idx="2">
                  <c:v>0.31022115959354452</c:v>
                </c:pt>
                <c:pt idx="3">
                  <c:v>0.22805429864253393</c:v>
                </c:pt>
                <c:pt idx="4">
                  <c:v>0.46545052515201768</c:v>
                </c:pt>
                <c:pt idx="5">
                  <c:v>0.43305713039686</c:v>
                </c:pt>
                <c:pt idx="6">
                  <c:v>0.18005540166204986</c:v>
                </c:pt>
                <c:pt idx="7">
                  <c:v>0.10703918722786647</c:v>
                </c:pt>
                <c:pt idx="8">
                  <c:v>7.4707846410684481E-2</c:v>
                </c:pt>
                <c:pt idx="9">
                  <c:v>3.8167938931297711E-2</c:v>
                </c:pt>
                <c:pt idx="10">
                  <c:v>9.1772151898734181E-2</c:v>
                </c:pt>
                <c:pt idx="11">
                  <c:v>0.12855517633674629</c:v>
                </c:pt>
                <c:pt idx="12">
                  <c:v>0.15416178194607269</c:v>
                </c:pt>
                <c:pt idx="13">
                  <c:v>9.8892707140129821E-2</c:v>
                </c:pt>
                <c:pt idx="14">
                  <c:v>7.026889903602232E-2</c:v>
                </c:pt>
                <c:pt idx="15">
                  <c:v>6.9890109890109894E-2</c:v>
                </c:pt>
                <c:pt idx="16">
                  <c:v>8.5248332097850266E-2</c:v>
                </c:pt>
                <c:pt idx="17">
                  <c:v>0.13136686009026435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51-49B5-B694-320F35478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33188952"/>
        <c:axId val="533184688"/>
      </c:barChart>
      <c:catAx>
        <c:axId val="533188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3184688"/>
        <c:crosses val="autoZero"/>
        <c:auto val="1"/>
        <c:lblAlgn val="ctr"/>
        <c:lblOffset val="100"/>
        <c:noMultiLvlLbl val="0"/>
      </c:catAx>
      <c:valAx>
        <c:axId val="533184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33188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11-09T09:52:52.475" idx="5">
    <p:pos x="7680" y="0"/>
    <p:text>We need to update this chart and the data on the left</p:text>
    <p:extLst>
      <p:ext uri="{C676402C-5697-4E1C-873F-D02D1690AC5C}">
        <p15:threadingInfo xmlns:p15="http://schemas.microsoft.com/office/powerpoint/2012/main" timeZoneBias="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C273B-ABFE-4239-9F17-550BB22F6000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3D4E4F-5BBD-4252-9745-02C251FCD7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61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D4E4F-5BBD-4252-9745-02C251FCD7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78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3DEEC-453C-411B-A000-5A0CE9558CB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84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Extension changes from December 31, 2018 to December 31, 2020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D4E4F-5BBD-4252-9745-02C251FCD76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823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As of October 31, 9,346 units (buildings with 20+ units) have now entered the permitting, land use, or pre-application/early assistance since IH went in to effect.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8,294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units (buildings with 20+ units) from the pre-IH vested pipeline remain in a stage of permitting – (8,392 units as of October 31)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Multifamily permitting in 2017 set a historic high at over 6,000 permits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Market indicators are signaling a shift in the market cycle based on factors unrelated to the IH program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D4E4F-5BBD-4252-9745-02C251FCD7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99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Dec 2018: Begin comment period, amended administrative rules addressing numerous technical issues</a:t>
            </a:r>
          </a:p>
          <a:p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Dec 2018: Bring ordinance to extend lower inclusion rate for projects outside the Central City and Gateway Plan Districts by an additional 2 years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D4E4F-5BBD-4252-9745-02C251FCD76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0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582226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8340" y="1367933"/>
            <a:ext cx="10815319" cy="269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spc="-10" dirty="0">
                <a:solidFill>
                  <a:srgbClr val="27829D"/>
                </a:solidFill>
              </a:rPr>
              <a:t>TO </a:t>
            </a:r>
            <a:r>
              <a:rPr spc="-30" dirty="0">
                <a:solidFill>
                  <a:srgbClr val="27829D"/>
                </a:solidFill>
              </a:rPr>
              <a:t>EDIT: </a:t>
            </a:r>
            <a:r>
              <a:rPr spc="-5" dirty="0">
                <a:solidFill>
                  <a:srgbClr val="27829D"/>
                </a:solidFill>
              </a:rPr>
              <a:t>View&gt;Header&amp;Footer&gt;Apply</a:t>
            </a:r>
            <a:r>
              <a:rPr spc="55" dirty="0">
                <a:solidFill>
                  <a:srgbClr val="27829D"/>
                </a:solidFill>
              </a:rPr>
              <a:t> </a:t>
            </a:r>
            <a:r>
              <a:rPr dirty="0">
                <a:solidFill>
                  <a:srgbClr val="27829D"/>
                </a:solidFill>
              </a:rPr>
              <a:t>to</a:t>
            </a:r>
            <a:r>
              <a:rPr spc="-4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All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5" dirty="0">
                <a:solidFill>
                  <a:srgbClr val="27829D"/>
                </a:solidFill>
              </a:rPr>
              <a:t>10/3/17	</a:t>
            </a:r>
            <a:r>
              <a:rPr dirty="0">
                <a:solidFill>
                  <a:srgbClr val="27829D"/>
                </a:solidFill>
              </a:rPr>
              <a:t>|	</a:t>
            </a:r>
            <a:r>
              <a:rPr spc="-10" dirty="0">
                <a:solidFill>
                  <a:srgbClr val="27829D"/>
                </a:solidFill>
              </a:rPr>
              <a:t>Portland’s </a:t>
            </a:r>
            <a:r>
              <a:rPr spc="-5" dirty="0">
                <a:solidFill>
                  <a:srgbClr val="27829D"/>
                </a:solidFill>
              </a:rPr>
              <a:t>Housing</a:t>
            </a:r>
            <a:r>
              <a:rPr spc="-10" dirty="0">
                <a:solidFill>
                  <a:srgbClr val="27829D"/>
                </a:solidFill>
              </a:rPr>
              <a:t> </a:t>
            </a:r>
            <a:r>
              <a:rPr spc="-5" dirty="0">
                <a:solidFill>
                  <a:srgbClr val="27829D"/>
                </a:solidFill>
              </a:rPr>
              <a:t>Bond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2114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rgbClr val="27829D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806054"/>
            <a:ext cx="12192000" cy="4490085"/>
          </a:xfrm>
          <a:custGeom>
            <a:avLst/>
            <a:gdLst/>
            <a:ahLst/>
            <a:cxnLst/>
            <a:rect l="l" t="t" r="r" b="b"/>
            <a:pathLst>
              <a:path w="12192000" h="4490085">
                <a:moveTo>
                  <a:pt x="0" y="4489919"/>
                </a:moveTo>
                <a:lnTo>
                  <a:pt x="12192000" y="4489919"/>
                </a:lnTo>
                <a:lnTo>
                  <a:pt x="12192000" y="0"/>
                </a:lnTo>
                <a:lnTo>
                  <a:pt x="0" y="0"/>
                </a:lnTo>
                <a:lnTo>
                  <a:pt x="0" y="448991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561860"/>
                </a:moveTo>
                <a:lnTo>
                  <a:pt x="12192000" y="0"/>
                </a:lnTo>
                <a:lnTo>
                  <a:pt x="0" y="0"/>
                </a:lnTo>
                <a:lnTo>
                  <a:pt x="0" y="561860"/>
                </a:lnTo>
                <a:lnTo>
                  <a:pt x="1219200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60712" y="4734175"/>
            <a:ext cx="0" cy="909955"/>
          </a:xfrm>
          <a:custGeom>
            <a:avLst/>
            <a:gdLst/>
            <a:ahLst/>
            <a:cxnLst/>
            <a:rect l="l" t="t" r="r" b="b"/>
            <a:pathLst>
              <a:path h="909954">
                <a:moveTo>
                  <a:pt x="0" y="0"/>
                </a:moveTo>
                <a:lnTo>
                  <a:pt x="0" y="909804"/>
                </a:lnTo>
              </a:path>
            </a:pathLst>
          </a:custGeom>
          <a:ln w="1269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79752" y="2380829"/>
            <a:ext cx="8411848" cy="2616101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 marR="5080">
              <a:lnSpc>
                <a:spcPts val="6500"/>
              </a:lnSpc>
              <a:spcBef>
                <a:spcPts val="900"/>
              </a:spcBef>
            </a:pPr>
            <a:r>
              <a:rPr lang="en-US" sz="6000" spc="-5" dirty="0">
                <a:solidFill>
                  <a:srgbClr val="FFFFFF"/>
                </a:solidFill>
              </a:rPr>
              <a:t>Inclusionary Housing </a:t>
            </a:r>
            <a:r>
              <a:rPr lang="en-US" spc="-5" dirty="0">
                <a:solidFill>
                  <a:srgbClr val="FFFFFF"/>
                </a:solidFill>
              </a:rPr>
              <a:t>Set Aside Rate Sunset Extension</a:t>
            </a:r>
            <a:br>
              <a:rPr lang="en-US" sz="6000" spc="-5" dirty="0">
                <a:solidFill>
                  <a:srgbClr val="FFFFFF"/>
                </a:solidFill>
              </a:rPr>
            </a:br>
            <a:endParaRPr sz="6000" dirty="0"/>
          </a:p>
        </p:txBody>
      </p:sp>
      <p:sp>
        <p:nvSpPr>
          <p:cNvPr id="8" name="object 8"/>
          <p:cNvSpPr txBox="1"/>
          <p:nvPr/>
        </p:nvSpPr>
        <p:spPr>
          <a:xfrm>
            <a:off x="4800603" y="4434344"/>
            <a:ext cx="6834311" cy="1303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800"/>
              </a:lnSpc>
              <a:spcBef>
                <a:spcPts val="100"/>
              </a:spcBef>
            </a:pPr>
            <a:r>
              <a:rPr lang="en-US" sz="2200" b="1" spc="-5" dirty="0">
                <a:solidFill>
                  <a:srgbClr val="FFFFFF"/>
                </a:solidFill>
                <a:latin typeface="Arial"/>
                <a:cs typeface="Arial"/>
              </a:rPr>
              <a:t>Shannon Callahan, Housing Director</a:t>
            </a:r>
          </a:p>
          <a:p>
            <a:pPr marL="12700" marR="5080">
              <a:lnSpc>
                <a:spcPct val="128800"/>
              </a:lnSpc>
              <a:spcBef>
                <a:spcPts val="100"/>
              </a:spcBef>
            </a:pPr>
            <a:r>
              <a:rPr lang="en-US" sz="2200" b="1" spc="-5" dirty="0">
                <a:solidFill>
                  <a:srgbClr val="FFFFFF"/>
                </a:solidFill>
                <a:latin typeface="Arial"/>
                <a:cs typeface="Arial"/>
              </a:rPr>
              <a:t>Matthew Tschabold, Assistant Housing Director</a:t>
            </a:r>
          </a:p>
          <a:p>
            <a:pPr marL="12700" marR="5080">
              <a:lnSpc>
                <a:spcPct val="128800"/>
              </a:lnSpc>
              <a:spcBef>
                <a:spcPts val="100"/>
              </a:spcBef>
            </a:pPr>
            <a:r>
              <a:rPr lang="en-US" sz="2200" b="1" dirty="0">
                <a:solidFill>
                  <a:srgbClr val="FFFFFF"/>
                </a:solidFill>
                <a:latin typeface="Arial"/>
                <a:cs typeface="Arial"/>
              </a:rPr>
              <a:t>December 12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2200" b="1" spc="-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lang="en-US" sz="2200" b="1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F356B4C-59C4-4540-BBD7-C59D6247E89F}"/>
              </a:ext>
            </a:extLst>
          </p:cNvPr>
          <p:cNvSpPr/>
          <p:nvPr/>
        </p:nvSpPr>
        <p:spPr>
          <a:xfrm>
            <a:off x="1600200" y="1289963"/>
            <a:ext cx="3733800" cy="3557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11D0800-B74B-4B94-9349-2691E78F4C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279" y="228600"/>
            <a:ext cx="5650237" cy="135970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288155" cy="629666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4288155" cy="561975"/>
          </a:xfrm>
          <a:custGeom>
            <a:avLst/>
            <a:gdLst/>
            <a:ahLst/>
            <a:cxnLst/>
            <a:rect l="l" t="t" r="r" b="b"/>
            <a:pathLst>
              <a:path w="4288155" h="561975">
                <a:moveTo>
                  <a:pt x="0" y="561860"/>
                </a:moveTo>
                <a:lnTo>
                  <a:pt x="4288155" y="561860"/>
                </a:lnTo>
                <a:lnTo>
                  <a:pt x="4288155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739" y="2306472"/>
            <a:ext cx="3089275" cy="0"/>
          </a:xfrm>
          <a:custGeom>
            <a:avLst/>
            <a:gdLst/>
            <a:ahLst/>
            <a:cxnLst/>
            <a:rect l="l" t="t" r="r" b="b"/>
            <a:pathLst>
              <a:path w="3089275">
                <a:moveTo>
                  <a:pt x="0" y="0"/>
                </a:moveTo>
                <a:lnTo>
                  <a:pt x="3089000" y="0"/>
                </a:lnTo>
              </a:path>
            </a:pathLst>
          </a:custGeom>
          <a:ln w="327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78087" y="2407809"/>
            <a:ext cx="2827020" cy="3059042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ts val="869"/>
              </a:spcBef>
              <a:buChar char="•"/>
              <a:tabLst>
                <a:tab pos="285115" algn="l"/>
                <a:tab pos="285750" algn="l"/>
              </a:tabLst>
            </a:pPr>
            <a:r>
              <a:rPr lang="en-US" sz="1800" dirty="0">
                <a:solidFill>
                  <a:srgbClr val="FFFFFF"/>
                </a:solidFill>
                <a:latin typeface="Arial"/>
                <a:cs typeface="Arial"/>
              </a:rPr>
              <a:t>Building proposing 20 or more new units</a:t>
            </a:r>
            <a:endParaRPr sz="1800" dirty="0">
              <a:latin typeface="Arial"/>
              <a:cs typeface="Arial"/>
            </a:endParaRPr>
          </a:p>
          <a:p>
            <a:pPr marL="285750" marR="246379" indent="-285750">
              <a:lnSpc>
                <a:spcPts val="1970"/>
              </a:lnSpc>
              <a:spcBef>
                <a:spcPts val="995"/>
              </a:spcBef>
              <a:buChar char="•"/>
              <a:tabLst>
                <a:tab pos="285115" algn="l"/>
                <a:tab pos="285750" algn="l"/>
              </a:tabLst>
            </a:pPr>
            <a:r>
              <a:rPr lang="en-US" sz="1800" spc="-5" dirty="0">
                <a:solidFill>
                  <a:srgbClr val="FFFFFF"/>
                </a:solidFill>
                <a:latin typeface="Arial"/>
                <a:cs typeface="Arial"/>
              </a:rPr>
              <a:t>99 years of affordability </a:t>
            </a:r>
            <a:endParaRPr sz="1800" dirty="0">
              <a:latin typeface="Arial"/>
              <a:cs typeface="Arial"/>
            </a:endParaRPr>
          </a:p>
          <a:p>
            <a:pPr marL="285750" marR="5080" indent="-285750">
              <a:lnSpc>
                <a:spcPct val="90200"/>
              </a:lnSpc>
              <a:spcBef>
                <a:spcPts val="950"/>
              </a:spcBef>
              <a:buChar char="•"/>
              <a:tabLst>
                <a:tab pos="285115" algn="l"/>
                <a:tab pos="285750" algn="l"/>
              </a:tabLst>
            </a:pPr>
            <a:r>
              <a:rPr lang="en-US" spc="-5" dirty="0">
                <a:solidFill>
                  <a:srgbClr val="FFFFFF"/>
                </a:solidFill>
                <a:latin typeface="Arial"/>
                <a:cs typeface="Arial"/>
              </a:rPr>
              <a:t>Affordable for households earning 80% MFI or less</a:t>
            </a:r>
          </a:p>
          <a:p>
            <a:pPr marL="285750" marR="5080" indent="-285750">
              <a:lnSpc>
                <a:spcPct val="90200"/>
              </a:lnSpc>
              <a:spcBef>
                <a:spcPts val="950"/>
              </a:spcBef>
              <a:buChar char="•"/>
              <a:tabLst>
                <a:tab pos="285115" algn="l"/>
                <a:tab pos="285750" algn="l"/>
              </a:tabLst>
            </a:pPr>
            <a:r>
              <a:rPr lang="en-US" spc="-5" dirty="0">
                <a:solidFill>
                  <a:srgbClr val="FFFFFF"/>
                </a:solidFill>
                <a:latin typeface="Arial"/>
                <a:cs typeface="Arial"/>
              </a:rPr>
              <a:t>Outside Central City rate to increase January 1, 2019</a:t>
            </a:r>
            <a:endParaRPr lang="en-US" sz="1800"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74178" y="582865"/>
            <a:ext cx="2827020" cy="1413207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R="5080">
              <a:lnSpc>
                <a:spcPts val="3470"/>
              </a:lnSpc>
              <a:spcBef>
                <a:spcPts val="520"/>
              </a:spcBef>
            </a:pPr>
            <a:r>
              <a:rPr lang="en-US" sz="3200" spc="-5" dirty="0">
                <a:solidFill>
                  <a:srgbClr val="FFFFFF"/>
                </a:solidFill>
              </a:rPr>
              <a:t>Inclusionary </a:t>
            </a:r>
            <a:br>
              <a:rPr lang="en-US" sz="3200" spc="-5" dirty="0">
                <a:solidFill>
                  <a:srgbClr val="FFFFFF"/>
                </a:solidFill>
              </a:rPr>
            </a:br>
            <a:r>
              <a:rPr lang="en-US" sz="3200" spc="-5" dirty="0">
                <a:solidFill>
                  <a:srgbClr val="FFFFFF"/>
                </a:solidFill>
              </a:rPr>
              <a:t>Housing</a:t>
            </a:r>
            <a:br>
              <a:rPr lang="en-US" sz="3200" spc="-5" dirty="0">
                <a:solidFill>
                  <a:srgbClr val="FFFFFF"/>
                </a:solidFill>
              </a:rPr>
            </a:br>
            <a:r>
              <a:rPr lang="en-US" sz="3200" spc="-5" dirty="0">
                <a:solidFill>
                  <a:srgbClr val="FFFFFF"/>
                </a:solidFill>
              </a:rPr>
              <a:t>Program</a:t>
            </a:r>
            <a:endParaRPr sz="3200" dirty="0"/>
          </a:p>
        </p:txBody>
      </p:sp>
      <p:graphicFrame>
        <p:nvGraphicFramePr>
          <p:cNvPr id="11" name="object 6">
            <a:extLst>
              <a:ext uri="{FF2B5EF4-FFF2-40B4-BE49-F238E27FC236}">
                <a16:creationId xmlns:a16="http://schemas.microsoft.com/office/drawing/2014/main" id="{1DFF139D-3E34-445E-8AAA-872B044E4D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252161"/>
              </p:ext>
            </p:extLst>
          </p:nvPr>
        </p:nvGraphicFramePr>
        <p:xfrm>
          <a:off x="4887486" y="432605"/>
          <a:ext cx="6339067" cy="187386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9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430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n-US" sz="2200" b="1" spc="-15" dirty="0">
                          <a:solidFill>
                            <a:srgbClr val="E7E6E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 Options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782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100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units on-site</a:t>
                      </a: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8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619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 units off-site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8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387618"/>
                  </a:ext>
                </a:extLst>
              </a:tr>
              <a:tr h="498848">
                <a:tc>
                  <a:txBody>
                    <a:bodyPr/>
                    <a:lstStyle/>
                    <a:p>
                      <a:pPr marL="85090" algn="l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Pay a fee rather than providing units</a:t>
                      </a: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8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094192"/>
                  </a:ext>
                </a:extLst>
              </a:tr>
            </a:tbl>
          </a:graphicData>
        </a:graphic>
      </p:graphicFrame>
      <p:graphicFrame>
        <p:nvGraphicFramePr>
          <p:cNvPr id="12" name="object 6">
            <a:extLst>
              <a:ext uri="{FF2B5EF4-FFF2-40B4-BE49-F238E27FC236}">
                <a16:creationId xmlns:a16="http://schemas.microsoft.com/office/drawing/2014/main" id="{ED2987BB-5A9D-44E8-AB47-EAF4D19DB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637301"/>
              </p:ext>
            </p:extLst>
          </p:nvPr>
        </p:nvGraphicFramePr>
        <p:xfrm>
          <a:off x="4887485" y="2599055"/>
          <a:ext cx="6339067" cy="1659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9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927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n-US" sz="2200" b="1" spc="-15" dirty="0">
                          <a:solidFill>
                            <a:srgbClr val="E7E6E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Set-aside In Central City 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782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8509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 of units affordable at 80% MFI</a:t>
                      </a: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8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614557"/>
                  </a:ext>
                </a:extLst>
              </a:tr>
              <a:tr h="567690">
                <a:tc>
                  <a:txBody>
                    <a:bodyPr/>
                    <a:lstStyle/>
                    <a:p>
                      <a:pPr marL="8509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 of units affordable at 60% MFI</a:t>
                      </a: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8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object 6">
            <a:extLst>
              <a:ext uri="{FF2B5EF4-FFF2-40B4-BE49-F238E27FC236}">
                <a16:creationId xmlns:a16="http://schemas.microsoft.com/office/drawing/2014/main" id="{6CA21AD9-6A47-4685-A2B2-9120EDE02C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271086"/>
              </p:ext>
            </p:extLst>
          </p:nvPr>
        </p:nvGraphicFramePr>
        <p:xfrm>
          <a:off x="4887484" y="4537390"/>
          <a:ext cx="6339067" cy="1659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9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927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lang="en-US" sz="2200" b="1" spc="-15" dirty="0">
                          <a:solidFill>
                            <a:srgbClr val="E7E6E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Set-aside Outside Central City </a:t>
                      </a:r>
                      <a:endParaRPr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6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2782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8509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 of units affordable at 80% MFI</a:t>
                      </a: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8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3614557"/>
                  </a:ext>
                </a:extLst>
              </a:tr>
              <a:tr h="567690">
                <a:tc>
                  <a:txBody>
                    <a:bodyPr/>
                    <a:lstStyle/>
                    <a:p>
                      <a:pPr marL="8509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1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8% of units affordable at 60% MFI</a:t>
                      </a:r>
                    </a:p>
                    <a:p>
                      <a:pPr marL="85090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endParaRPr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3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D8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object 9">
            <a:extLst>
              <a:ext uri="{FF2B5EF4-FFF2-40B4-BE49-F238E27FC236}">
                <a16:creationId xmlns:a16="http://schemas.microsoft.com/office/drawing/2014/main" id="{812BA198-1D6B-4E69-B014-0B4E4EA28159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824248" y="6489863"/>
            <a:ext cx="6035557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IH Set Aside Sunset Extension      </a:t>
            </a:r>
            <a:r>
              <a:rPr dirty="0">
                <a:solidFill>
                  <a:schemeClr val="tx1">
                    <a:lumMod val="65000"/>
                    <a:lumOff val="35000"/>
                  </a:schemeClr>
                </a:solidFill>
              </a:rPr>
              <a:t>|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  <a:r>
              <a:rPr spc="-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en-US" spc="-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2/12/</a:t>
            </a:r>
            <a:r>
              <a:rPr spc="-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en-US" spc="-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8</a:t>
            </a:r>
            <a:r>
              <a:rPr spc="-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</a:t>
            </a:r>
            <a:r>
              <a:rPr dirty="0">
                <a:solidFill>
                  <a:schemeClr val="tx1">
                    <a:lumMod val="65000"/>
                    <a:lumOff val="35000"/>
                  </a:schemeClr>
                </a:solidFill>
              </a:rPr>
              <a:t>|	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 </a:t>
            </a:r>
            <a:r>
              <a:rPr spc="-1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Portland </a:t>
            </a:r>
            <a:r>
              <a:rPr spc="-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Housing</a:t>
            </a:r>
            <a:r>
              <a:rPr spc="-1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spc="-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</a:t>
            </a:r>
            <a:r>
              <a:rPr lang="en-US" spc="-5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ureau</a:t>
            </a:r>
            <a:endParaRPr spc="-5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207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09600" y="1312542"/>
            <a:ext cx="11277600" cy="266739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en-US" sz="2450" dirty="0">
              <a:latin typeface="Times New Roman"/>
              <a:cs typeface="Times New Roman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Extend the current sunset for the lowered inclusion rate outside the Central City for an additional 2 years from</a:t>
            </a:r>
          </a:p>
          <a:p>
            <a:pPr lvl="1"/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Program is working in the neighborhoods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Market is adjusting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Program refinements are needed before the full inclusion rate takes effect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lang="en-US" sz="12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IH Set Aside Sunset Extension      </a:t>
            </a:r>
            <a:r>
              <a:rPr lang="en-US" dirty="0"/>
              <a:t>|    </a:t>
            </a:r>
            <a:r>
              <a:rPr lang="en-US" spc="-5" dirty="0"/>
              <a:t>12/12/18	</a:t>
            </a:r>
            <a:r>
              <a:rPr lang="en-US" dirty="0"/>
              <a:t>|	    </a:t>
            </a:r>
            <a:r>
              <a:rPr lang="en-US" spc="-10" dirty="0"/>
              <a:t>Portland </a:t>
            </a:r>
            <a:r>
              <a:rPr lang="en-US" spc="-5" dirty="0"/>
              <a:t>Housing</a:t>
            </a:r>
            <a:r>
              <a:rPr lang="en-US" spc="-10" dirty="0"/>
              <a:t> </a:t>
            </a:r>
            <a:r>
              <a:rPr lang="en-US" spc="-5" dirty="0"/>
              <a:t>Bureau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9600" y="381000"/>
            <a:ext cx="95986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Recommended Action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242487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1928776"/>
            <a:ext cx="4707255" cy="2502608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715"/>
              </a:spcBef>
            </a:pPr>
            <a:r>
              <a:rPr lang="en-US" spc="-5" dirty="0">
                <a:solidFill>
                  <a:srgbClr val="FFFFFF"/>
                </a:solidFill>
              </a:rPr>
              <a:t>Inclusionary Housing Program</a:t>
            </a:r>
            <a:br>
              <a:rPr lang="en-US" spc="-5" dirty="0">
                <a:solidFill>
                  <a:srgbClr val="FFFFFF"/>
                </a:solidFill>
              </a:rPr>
            </a:br>
            <a:br>
              <a:rPr lang="en-US" sz="4400" spc="-5" dirty="0">
                <a:solidFill>
                  <a:srgbClr val="FFFFFF"/>
                </a:solidFill>
              </a:rPr>
            </a:br>
            <a:endParaRPr sz="4400" dirty="0"/>
          </a:p>
        </p:txBody>
      </p:sp>
      <p:sp>
        <p:nvSpPr>
          <p:cNvPr id="7" name="object 7"/>
          <p:cNvSpPr txBox="1"/>
          <p:nvPr/>
        </p:nvSpPr>
        <p:spPr>
          <a:xfrm>
            <a:off x="5715000" y="685101"/>
            <a:ext cx="6006201" cy="4171014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 marR="5080">
              <a:lnSpc>
                <a:spcPts val="2170"/>
              </a:lnSpc>
              <a:spcBef>
                <a:spcPts val="365"/>
              </a:spcBef>
              <a:tabLst>
                <a:tab pos="240665" algn="l"/>
                <a:tab pos="241300" algn="l"/>
              </a:tabLst>
            </a:pPr>
            <a:r>
              <a:rPr lang="en-US" sz="2800" b="1" dirty="0">
                <a:latin typeface="Arial"/>
                <a:cs typeface="Arial"/>
              </a:rPr>
              <a:t>Key Highlights</a:t>
            </a:r>
          </a:p>
          <a:p>
            <a:pPr marL="355600" marR="5080" indent="-342900">
              <a:lnSpc>
                <a:spcPts val="2170"/>
              </a:lnSpc>
              <a:spcBef>
                <a:spcPts val="365"/>
              </a:spcBef>
              <a:buFont typeface="Arial" panose="020B0604020202020204" pitchFamily="34" charset="0"/>
              <a:buChar char="•"/>
              <a:tabLst>
                <a:tab pos="240665" algn="l"/>
                <a:tab pos="241300" algn="l"/>
              </a:tabLst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8,578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units (buildings with 20+ units) have entered permitting, land use review, or pre-application/early assistance since IH went into effect</a:t>
            </a:r>
          </a:p>
          <a:p>
            <a:pPr lvl="0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362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IH units (in projects with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2,269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total units) have permitted or are close to permitting</a:t>
            </a:r>
          </a:p>
          <a:p>
            <a:pPr lvl="0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883A4283-35AE-4674-A484-74A32626D737}"/>
              </a:ext>
            </a:extLst>
          </p:cNvPr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5DD365EB-5F93-4096-881B-8DF4961D6061}"/>
              </a:ext>
            </a:extLst>
          </p:cNvPr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C9D2F4C7-432B-4943-B49B-C216AF2C2ADD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4824248" y="6489863"/>
            <a:ext cx="6035557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IH Set Aside Sunset Extension      </a:t>
            </a:r>
            <a:r>
              <a:rPr dirty="0"/>
              <a:t>|</a:t>
            </a:r>
            <a:r>
              <a:rPr lang="en-US" dirty="0"/>
              <a:t>   </a:t>
            </a:r>
            <a:r>
              <a:rPr spc="-5" dirty="0"/>
              <a:t>1</a:t>
            </a:r>
            <a:r>
              <a:rPr lang="en-US" spc="-5" dirty="0"/>
              <a:t>2/12/</a:t>
            </a:r>
            <a:r>
              <a:rPr spc="-5" dirty="0"/>
              <a:t>1</a:t>
            </a:r>
            <a:r>
              <a:rPr lang="en-US" spc="-5" dirty="0"/>
              <a:t>8</a:t>
            </a:r>
            <a:r>
              <a:rPr spc="-5" dirty="0"/>
              <a:t>	</a:t>
            </a:r>
            <a:r>
              <a:rPr dirty="0"/>
              <a:t>|	</a:t>
            </a:r>
            <a:r>
              <a:rPr lang="en-US" dirty="0"/>
              <a:t>    </a:t>
            </a:r>
            <a:r>
              <a:rPr spc="-10" dirty="0"/>
              <a:t>Portland </a:t>
            </a:r>
            <a:r>
              <a:rPr spc="-5" dirty="0"/>
              <a:t>Housing</a:t>
            </a:r>
            <a:r>
              <a:rPr spc="-10" dirty="0"/>
              <a:t> </a:t>
            </a:r>
            <a:r>
              <a:rPr spc="-5" dirty="0"/>
              <a:t>B</a:t>
            </a:r>
            <a:r>
              <a:rPr lang="en-US" spc="-5" dirty="0"/>
              <a:t>ureau</a:t>
            </a:r>
            <a:endParaRPr spc="-5" dirty="0"/>
          </a:p>
        </p:txBody>
      </p:sp>
      <p:sp>
        <p:nvSpPr>
          <p:cNvPr id="12" name="object 6">
            <a:extLst>
              <a:ext uri="{FF2B5EF4-FFF2-40B4-BE49-F238E27FC236}">
                <a16:creationId xmlns:a16="http://schemas.microsoft.com/office/drawing/2014/main" id="{2265480C-775C-4DD4-8E83-3D0C4AD24B45}"/>
              </a:ext>
            </a:extLst>
          </p:cNvPr>
          <p:cNvSpPr txBox="1"/>
          <p:nvPr/>
        </p:nvSpPr>
        <p:spPr>
          <a:xfrm>
            <a:off x="11270142" y="6478453"/>
            <a:ext cx="180975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lang="en-US" sz="1200" b="1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0001235E-7E70-40A1-84B0-A5A7845412B5}"/>
              </a:ext>
            </a:extLst>
          </p:cNvPr>
          <p:cNvSpPr/>
          <p:nvPr/>
        </p:nvSpPr>
        <p:spPr>
          <a:xfrm>
            <a:off x="0" y="0"/>
            <a:ext cx="4302151" cy="629666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6">
            <a:extLst>
              <a:ext uri="{FF2B5EF4-FFF2-40B4-BE49-F238E27FC236}">
                <a16:creationId xmlns:a16="http://schemas.microsoft.com/office/drawing/2014/main" id="{A31DD1F4-997F-437D-ADB3-72EE19745D84}"/>
              </a:ext>
            </a:extLst>
          </p:cNvPr>
          <p:cNvSpPr txBox="1">
            <a:spLocks/>
          </p:cNvSpPr>
          <p:nvPr/>
        </p:nvSpPr>
        <p:spPr>
          <a:xfrm>
            <a:off x="356870" y="582865"/>
            <a:ext cx="3300730" cy="1413207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marR="5080">
              <a:lnSpc>
                <a:spcPts val="3470"/>
              </a:lnSpc>
              <a:spcBef>
                <a:spcPts val="520"/>
              </a:spcBef>
            </a:pPr>
            <a:r>
              <a:rPr lang="en-US" sz="3200" kern="0" spc="-5" dirty="0">
                <a:solidFill>
                  <a:srgbClr val="FFFFFF"/>
                </a:solidFill>
              </a:rPr>
              <a:t>Inclusionary Housing</a:t>
            </a:r>
            <a:br>
              <a:rPr lang="en-US" sz="3200" kern="0" spc="-5" dirty="0">
                <a:solidFill>
                  <a:srgbClr val="FFFFFF"/>
                </a:solidFill>
              </a:rPr>
            </a:br>
            <a:r>
              <a:rPr lang="en-US" sz="3200" kern="0" spc="-5" dirty="0">
                <a:solidFill>
                  <a:srgbClr val="FFFFFF"/>
                </a:solidFill>
              </a:rPr>
              <a:t>Program</a:t>
            </a:r>
            <a:endParaRPr lang="en-US" sz="3200" kern="0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66499F09-82EC-4BD4-B921-98A3D74E598B}"/>
              </a:ext>
            </a:extLst>
          </p:cNvPr>
          <p:cNvSpPr/>
          <p:nvPr/>
        </p:nvSpPr>
        <p:spPr>
          <a:xfrm>
            <a:off x="482739" y="2306472"/>
            <a:ext cx="3089275" cy="0"/>
          </a:xfrm>
          <a:custGeom>
            <a:avLst/>
            <a:gdLst/>
            <a:ahLst/>
            <a:cxnLst/>
            <a:rect l="l" t="t" r="r" b="b"/>
            <a:pathLst>
              <a:path w="3089275">
                <a:moveTo>
                  <a:pt x="0" y="0"/>
                </a:moveTo>
                <a:lnTo>
                  <a:pt x="3089000" y="0"/>
                </a:lnTo>
              </a:path>
            </a:pathLst>
          </a:custGeom>
          <a:ln w="327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8970395B-B581-4F86-A779-A9768724C340}"/>
              </a:ext>
            </a:extLst>
          </p:cNvPr>
          <p:cNvSpPr txBox="1"/>
          <p:nvPr/>
        </p:nvSpPr>
        <p:spPr>
          <a:xfrm>
            <a:off x="482738" y="2716295"/>
            <a:ext cx="3089276" cy="388567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69"/>
              </a:spcBef>
              <a:tabLst>
                <a:tab pos="285115" algn="l"/>
                <a:tab pos="285750" algn="l"/>
              </a:tabLst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February 2017 – August 2018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288155" cy="629666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4288155" cy="561975"/>
          </a:xfrm>
          <a:custGeom>
            <a:avLst/>
            <a:gdLst/>
            <a:ahLst/>
            <a:cxnLst/>
            <a:rect l="l" t="t" r="r" b="b"/>
            <a:pathLst>
              <a:path w="4288155" h="561975">
                <a:moveTo>
                  <a:pt x="0" y="561860"/>
                </a:moveTo>
                <a:lnTo>
                  <a:pt x="4288155" y="561860"/>
                </a:lnTo>
                <a:lnTo>
                  <a:pt x="4288155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739" y="2306472"/>
            <a:ext cx="3089275" cy="0"/>
          </a:xfrm>
          <a:custGeom>
            <a:avLst/>
            <a:gdLst/>
            <a:ahLst/>
            <a:cxnLst/>
            <a:rect l="l" t="t" r="r" b="b"/>
            <a:pathLst>
              <a:path w="3089275">
                <a:moveTo>
                  <a:pt x="0" y="0"/>
                </a:moveTo>
                <a:lnTo>
                  <a:pt x="3089000" y="0"/>
                </a:lnTo>
              </a:path>
            </a:pathLst>
          </a:custGeom>
          <a:ln w="327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2738" y="2716295"/>
            <a:ext cx="3089276" cy="1173397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69"/>
              </a:spcBef>
              <a:tabLst>
                <a:tab pos="285115" algn="l"/>
                <a:tab pos="285750" algn="l"/>
              </a:tabLst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February 2017 – August 2018</a:t>
            </a:r>
          </a:p>
          <a:p>
            <a:pPr marL="285750" indent="-285750">
              <a:lnSpc>
                <a:spcPct val="100000"/>
              </a:lnSpc>
              <a:spcBef>
                <a:spcPts val="869"/>
              </a:spcBef>
              <a:buFont typeface="Arial" panose="020B0604020202020204" pitchFamily="34" charset="0"/>
              <a:buChar char="•"/>
              <a:tabLst>
                <a:tab pos="285115" algn="l"/>
                <a:tab pos="285750" algn="l"/>
              </a:tabLst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100 proposed buildings</a:t>
            </a:r>
          </a:p>
          <a:p>
            <a:pPr marL="285750" indent="-285750">
              <a:lnSpc>
                <a:spcPct val="100000"/>
              </a:lnSpc>
              <a:spcBef>
                <a:spcPts val="869"/>
              </a:spcBef>
              <a:buFont typeface="Arial" panose="020B0604020202020204" pitchFamily="34" charset="0"/>
              <a:buChar char="•"/>
              <a:tabLst>
                <a:tab pos="285115" algn="l"/>
                <a:tab pos="285750" algn="l"/>
              </a:tabLst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8,578 total units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r>
              <a:rPr lang="en-US" dirty="0"/>
              <a:t>5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6870" y="582865"/>
            <a:ext cx="3300730" cy="1413207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R="5080">
              <a:lnSpc>
                <a:spcPts val="3470"/>
              </a:lnSpc>
              <a:spcBef>
                <a:spcPts val="520"/>
              </a:spcBef>
            </a:pPr>
            <a:r>
              <a:rPr lang="en-US" sz="3200" spc="-5" dirty="0">
                <a:solidFill>
                  <a:srgbClr val="FFFFFF"/>
                </a:solidFill>
              </a:rPr>
              <a:t>Inclusionary Housing</a:t>
            </a:r>
            <a:br>
              <a:rPr lang="en-US" sz="3200" spc="-5" dirty="0">
                <a:solidFill>
                  <a:srgbClr val="FFFFFF"/>
                </a:solidFill>
              </a:rPr>
            </a:br>
            <a:r>
              <a:rPr lang="en-US" sz="3200" spc="-5" dirty="0">
                <a:solidFill>
                  <a:srgbClr val="FFFFFF"/>
                </a:solidFill>
              </a:rPr>
              <a:t>Program</a:t>
            </a:r>
            <a:endParaRPr sz="3200" dirty="0"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264A46E1-AA9C-4AFC-894E-1F3CFCF21FB2}"/>
              </a:ext>
            </a:extLst>
          </p:cNvPr>
          <p:cNvSpPr txBox="1">
            <a:spLocks/>
          </p:cNvSpPr>
          <p:nvPr/>
        </p:nvSpPr>
        <p:spPr>
          <a:xfrm>
            <a:off x="4886068" y="6515835"/>
            <a:ext cx="6035557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IH Set Aside Sunset Extension      </a:t>
            </a:r>
            <a:r>
              <a:rPr lang="en-US" dirty="0">
                <a:solidFill>
                  <a:srgbClr val="27829D"/>
                </a:solidFill>
              </a:rPr>
              <a:t>|   </a:t>
            </a:r>
            <a:r>
              <a:rPr lang="en-US" spc="-5" dirty="0">
                <a:solidFill>
                  <a:srgbClr val="27829D"/>
                </a:solidFill>
              </a:rPr>
              <a:t>12/12/18	</a:t>
            </a:r>
            <a:r>
              <a:rPr lang="en-US" dirty="0">
                <a:solidFill>
                  <a:srgbClr val="27829D"/>
                </a:solidFill>
              </a:rPr>
              <a:t>|	    </a:t>
            </a:r>
            <a:r>
              <a:rPr lang="en-US" spc="-10" dirty="0">
                <a:solidFill>
                  <a:srgbClr val="27829D"/>
                </a:solidFill>
              </a:rPr>
              <a:t>Portland </a:t>
            </a:r>
            <a:r>
              <a:rPr lang="en-US" spc="-5" dirty="0">
                <a:solidFill>
                  <a:srgbClr val="27829D"/>
                </a:solidFill>
              </a:rPr>
              <a:t>Housing</a:t>
            </a:r>
            <a:r>
              <a:rPr lang="en-US" spc="-10" dirty="0">
                <a:solidFill>
                  <a:srgbClr val="27829D"/>
                </a:solidFill>
              </a:rPr>
              <a:t> </a:t>
            </a:r>
            <a:r>
              <a:rPr lang="en-US" spc="-5" dirty="0">
                <a:solidFill>
                  <a:srgbClr val="27829D"/>
                </a:solidFill>
              </a:rPr>
              <a:t>Bureau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B0FAC9E9-C7DA-4E85-BF28-F49DE8335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34970866"/>
              </p:ext>
            </p:extLst>
          </p:nvPr>
        </p:nvGraphicFramePr>
        <p:xfrm>
          <a:off x="4596130" y="1011806"/>
          <a:ext cx="7239000" cy="4273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8845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999C578-EDB2-452E-90C1-05B67A7C87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927" t="15857" r="8751"/>
          <a:stretch/>
        </p:blipFill>
        <p:spPr>
          <a:xfrm>
            <a:off x="3302000" y="0"/>
            <a:ext cx="8890000" cy="6288594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340" y="1367932"/>
            <a:ext cx="11198860" cy="389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45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lang="en-US" sz="1200" b="1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IH Set Aside Sunset Extension    </a:t>
            </a:r>
            <a:r>
              <a:rPr lang="en-US" dirty="0"/>
              <a:t>|     </a:t>
            </a:r>
            <a:r>
              <a:rPr lang="en-US" spc="-5" dirty="0"/>
              <a:t>12/12/18	</a:t>
            </a:r>
            <a:r>
              <a:rPr lang="en-US" dirty="0"/>
              <a:t>|	    </a:t>
            </a:r>
            <a:r>
              <a:rPr lang="en-US" spc="-10" dirty="0"/>
              <a:t>Portland </a:t>
            </a:r>
            <a:r>
              <a:rPr lang="en-US" spc="-5" dirty="0"/>
              <a:t>Housing</a:t>
            </a:r>
            <a:r>
              <a:rPr lang="en-US" spc="-10" dirty="0"/>
              <a:t> </a:t>
            </a:r>
            <a:r>
              <a:rPr lang="en-US" spc="-5" dirty="0"/>
              <a:t>Bureau</a:t>
            </a:r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55A520EF-5A07-4879-AD71-81AD4F906900}"/>
              </a:ext>
            </a:extLst>
          </p:cNvPr>
          <p:cNvSpPr/>
          <p:nvPr/>
        </p:nvSpPr>
        <p:spPr>
          <a:xfrm>
            <a:off x="-1" y="0"/>
            <a:ext cx="3302001" cy="629666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F865C8E5-3D75-4EE3-9185-9C8D2E6C8003}"/>
              </a:ext>
            </a:extLst>
          </p:cNvPr>
          <p:cNvSpPr txBox="1">
            <a:spLocks/>
          </p:cNvSpPr>
          <p:nvPr/>
        </p:nvSpPr>
        <p:spPr>
          <a:xfrm>
            <a:off x="301059" y="344575"/>
            <a:ext cx="2746941" cy="1926168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>
            <a:lvl1pPr>
              <a:defRPr sz="4000" b="1" i="0">
                <a:solidFill>
                  <a:srgbClr val="27829D"/>
                </a:solidFill>
                <a:latin typeface="Arial"/>
                <a:ea typeface="+mj-ea"/>
                <a:cs typeface="Arial"/>
              </a:defRPr>
            </a:lvl1pPr>
          </a:lstStyle>
          <a:p>
            <a:pPr marR="5080">
              <a:lnSpc>
                <a:spcPts val="3470"/>
              </a:lnSpc>
              <a:spcBef>
                <a:spcPts val="520"/>
              </a:spcBef>
            </a:pPr>
            <a:r>
              <a:rPr lang="en-US" sz="3200" kern="0" spc="-5" dirty="0">
                <a:solidFill>
                  <a:srgbClr val="FFFFFF"/>
                </a:solidFill>
              </a:rPr>
              <a:t>Inclusionary Housing</a:t>
            </a:r>
          </a:p>
          <a:p>
            <a:pPr marR="5080">
              <a:lnSpc>
                <a:spcPts val="3470"/>
              </a:lnSpc>
              <a:spcBef>
                <a:spcPts val="520"/>
              </a:spcBef>
            </a:pPr>
            <a:r>
              <a:rPr lang="en-US" sz="3200" kern="0" spc="-5" dirty="0">
                <a:solidFill>
                  <a:srgbClr val="FFFFFF"/>
                </a:solidFill>
              </a:rPr>
              <a:t>Program</a:t>
            </a:r>
            <a:br>
              <a:rPr lang="en-US" sz="3200" kern="0" spc="-5" dirty="0">
                <a:solidFill>
                  <a:srgbClr val="FFFFFF"/>
                </a:solidFill>
              </a:rPr>
            </a:br>
            <a:r>
              <a:rPr lang="en-US" sz="3200" kern="0" spc="-5" dirty="0">
                <a:solidFill>
                  <a:srgbClr val="FFFFFF"/>
                </a:solidFill>
              </a:rPr>
              <a:t> </a:t>
            </a:r>
            <a:endParaRPr lang="en-US" sz="3200" kern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0BE6D0-FA84-4593-8186-82B3865FD550}"/>
              </a:ext>
            </a:extLst>
          </p:cNvPr>
          <p:cNvSpPr txBox="1"/>
          <p:nvPr/>
        </p:nvSpPr>
        <p:spPr>
          <a:xfrm>
            <a:off x="301059" y="2459289"/>
            <a:ext cx="2746941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spc="-5" dirty="0">
                <a:solidFill>
                  <a:schemeClr val="bg1"/>
                </a:solidFill>
                <a:latin typeface="Arial"/>
                <a:cs typeface="Arial"/>
              </a:rPr>
              <a:t>Post Feb 1, 2017 Pipeline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b="1" spc="-5" dirty="0">
              <a:solidFill>
                <a:schemeClr val="bg1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spc="-5" dirty="0">
                <a:solidFill>
                  <a:schemeClr val="bg1"/>
                </a:solidFill>
                <a:latin typeface="Arial"/>
                <a:cs typeface="Arial"/>
              </a:rPr>
              <a:t>100 applications</a:t>
            </a:r>
          </a:p>
          <a:p>
            <a:r>
              <a:rPr lang="en-US" sz="1600" b="1" spc="-5" dirty="0">
                <a:solidFill>
                  <a:schemeClr val="bg1"/>
                </a:solidFill>
                <a:latin typeface="Arial"/>
                <a:cs typeface="Arial"/>
              </a:rPr>
              <a:t>      8,578 total units</a:t>
            </a:r>
          </a:p>
          <a:p>
            <a:endParaRPr lang="en-US" sz="1600" b="1" spc="-5" dirty="0">
              <a:solidFill>
                <a:schemeClr val="bg1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spc="-5" dirty="0">
                <a:solidFill>
                  <a:schemeClr val="bg1"/>
                </a:solidFill>
                <a:latin typeface="Arial"/>
                <a:cs typeface="Arial"/>
              </a:rPr>
              <a:t>43 in permitting</a:t>
            </a:r>
          </a:p>
          <a:p>
            <a:r>
              <a:rPr lang="en-US" sz="1600" b="1" spc="-5" dirty="0">
                <a:solidFill>
                  <a:schemeClr val="bg1"/>
                </a:solidFill>
                <a:latin typeface="Arial"/>
                <a:cs typeface="Arial"/>
              </a:rPr>
              <a:t>     2,269 total units</a:t>
            </a:r>
          </a:p>
          <a:p>
            <a:endParaRPr lang="en-US" sz="1600" b="1" spc="-5" dirty="0">
              <a:solidFill>
                <a:schemeClr val="bg1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spc="-5" dirty="0">
                <a:solidFill>
                  <a:schemeClr val="bg1"/>
                </a:solidFill>
                <a:latin typeface="Arial"/>
                <a:cs typeface="Arial"/>
              </a:rPr>
              <a:t>57 in EA/pre-app</a:t>
            </a:r>
          </a:p>
          <a:p>
            <a:r>
              <a:rPr lang="en-US" sz="1600" b="1" spc="-5" dirty="0">
                <a:solidFill>
                  <a:schemeClr val="bg1"/>
                </a:solidFill>
                <a:latin typeface="Arial"/>
                <a:cs typeface="Arial"/>
              </a:rPr>
              <a:t>     6,309 units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200" b="1" spc="-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CFD06970-1A0B-4D7C-A3C0-06B1424A1E76}"/>
              </a:ext>
            </a:extLst>
          </p:cNvPr>
          <p:cNvSpPr/>
          <p:nvPr/>
        </p:nvSpPr>
        <p:spPr>
          <a:xfrm>
            <a:off x="228599" y="2232563"/>
            <a:ext cx="2667001" cy="45719"/>
          </a:xfrm>
          <a:custGeom>
            <a:avLst/>
            <a:gdLst/>
            <a:ahLst/>
            <a:cxnLst/>
            <a:rect l="l" t="t" r="r" b="b"/>
            <a:pathLst>
              <a:path w="3089275">
                <a:moveTo>
                  <a:pt x="0" y="0"/>
                </a:moveTo>
                <a:lnTo>
                  <a:pt x="3089000" y="0"/>
                </a:lnTo>
              </a:path>
            </a:pathLst>
          </a:custGeom>
          <a:ln w="327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55691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288155" cy="6296660"/>
          </a:xfrm>
          <a:custGeom>
            <a:avLst/>
            <a:gdLst/>
            <a:ahLst/>
            <a:cxnLst/>
            <a:rect l="l" t="t" r="r" b="b"/>
            <a:pathLst>
              <a:path w="4288155" h="6296660">
                <a:moveTo>
                  <a:pt x="0" y="6296139"/>
                </a:moveTo>
                <a:lnTo>
                  <a:pt x="4288155" y="6296139"/>
                </a:lnTo>
                <a:lnTo>
                  <a:pt x="4288155" y="0"/>
                </a:lnTo>
                <a:lnTo>
                  <a:pt x="0" y="0"/>
                </a:lnTo>
                <a:lnTo>
                  <a:pt x="0" y="6296139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4288155" cy="561975"/>
          </a:xfrm>
          <a:custGeom>
            <a:avLst/>
            <a:gdLst/>
            <a:ahLst/>
            <a:cxnLst/>
            <a:rect l="l" t="t" r="r" b="b"/>
            <a:pathLst>
              <a:path w="4288155" h="561975">
                <a:moveTo>
                  <a:pt x="0" y="561860"/>
                </a:moveTo>
                <a:lnTo>
                  <a:pt x="4288155" y="561860"/>
                </a:lnTo>
                <a:lnTo>
                  <a:pt x="4288155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82739" y="2306472"/>
            <a:ext cx="3089275" cy="0"/>
          </a:xfrm>
          <a:custGeom>
            <a:avLst/>
            <a:gdLst/>
            <a:ahLst/>
            <a:cxnLst/>
            <a:rect l="l" t="t" r="r" b="b"/>
            <a:pathLst>
              <a:path w="3089275">
                <a:moveTo>
                  <a:pt x="0" y="0"/>
                </a:moveTo>
                <a:lnTo>
                  <a:pt x="3089000" y="0"/>
                </a:lnTo>
              </a:path>
            </a:pathLst>
          </a:custGeom>
          <a:ln w="327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82738" y="2716295"/>
            <a:ext cx="3089276" cy="1334980"/>
          </a:xfrm>
          <a:prstGeom prst="rect">
            <a:avLst/>
          </a:prstGeom>
        </p:spPr>
        <p:txBody>
          <a:bodyPr vert="horz" wrap="square" lIns="0" tIns="11048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69"/>
              </a:spcBef>
              <a:tabLst>
                <a:tab pos="285115" algn="l"/>
                <a:tab pos="285750" algn="l"/>
              </a:tabLst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Buildings under 20 units</a:t>
            </a:r>
          </a:p>
          <a:p>
            <a:pPr marL="285750" indent="-285750">
              <a:lnSpc>
                <a:spcPct val="100000"/>
              </a:lnSpc>
              <a:spcBef>
                <a:spcPts val="869"/>
              </a:spcBef>
              <a:buFont typeface="Arial" panose="020B0604020202020204" pitchFamily="34" charset="0"/>
              <a:buChar char="•"/>
              <a:tabLst>
                <a:tab pos="285115" algn="l"/>
                <a:tab pos="285750" algn="l"/>
              </a:tabLst>
            </a:pPr>
            <a:r>
              <a:rPr lang="en-US" dirty="0">
                <a:solidFill>
                  <a:srgbClr val="FFFFFF"/>
                </a:solidFill>
                <a:latin typeface="Arial"/>
                <a:cs typeface="Arial"/>
              </a:rPr>
              <a:t>Cycle of development is consistent since emerging from the recession 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11335166" y="6478453"/>
            <a:ext cx="128270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"/>
              </a:spcBef>
            </a:pPr>
            <a:r>
              <a:rPr lang="en-US" dirty="0"/>
              <a:t>7</a:t>
            </a: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6870" y="582865"/>
            <a:ext cx="3300730" cy="1413207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R="5080">
              <a:lnSpc>
                <a:spcPts val="3470"/>
              </a:lnSpc>
              <a:spcBef>
                <a:spcPts val="520"/>
              </a:spcBef>
            </a:pPr>
            <a:r>
              <a:rPr lang="en-US" sz="3200" spc="-5" dirty="0">
                <a:solidFill>
                  <a:srgbClr val="FFFFFF"/>
                </a:solidFill>
              </a:rPr>
              <a:t>Inclusionary Housing</a:t>
            </a:r>
            <a:br>
              <a:rPr lang="en-US" sz="3200" spc="-5" dirty="0">
                <a:solidFill>
                  <a:srgbClr val="FFFFFF"/>
                </a:solidFill>
              </a:rPr>
            </a:br>
            <a:r>
              <a:rPr lang="en-US" sz="3200" spc="-5" dirty="0">
                <a:solidFill>
                  <a:srgbClr val="FFFFFF"/>
                </a:solidFill>
              </a:rPr>
              <a:t>18-month review</a:t>
            </a:r>
            <a:endParaRPr sz="3200" dirty="0"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264A46E1-AA9C-4AFC-894E-1F3CFCF21FB2}"/>
              </a:ext>
            </a:extLst>
          </p:cNvPr>
          <p:cNvSpPr txBox="1">
            <a:spLocks/>
          </p:cNvSpPr>
          <p:nvPr/>
        </p:nvSpPr>
        <p:spPr>
          <a:xfrm>
            <a:off x="4886068" y="6515835"/>
            <a:ext cx="6035557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b="1" i="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>
                <a:solidFill>
                  <a:srgbClr val="27829D"/>
                </a:solidFill>
              </a:rPr>
              <a:t>IH Set Aside Sunset Extension      </a:t>
            </a:r>
            <a:r>
              <a:rPr lang="en-US" dirty="0">
                <a:solidFill>
                  <a:srgbClr val="27829D"/>
                </a:solidFill>
              </a:rPr>
              <a:t>|   </a:t>
            </a:r>
            <a:r>
              <a:rPr lang="en-US" spc="-5" dirty="0">
                <a:solidFill>
                  <a:srgbClr val="27829D"/>
                </a:solidFill>
              </a:rPr>
              <a:t>12/12/18	</a:t>
            </a:r>
            <a:r>
              <a:rPr lang="en-US" dirty="0">
                <a:solidFill>
                  <a:srgbClr val="27829D"/>
                </a:solidFill>
              </a:rPr>
              <a:t>|	    </a:t>
            </a:r>
            <a:r>
              <a:rPr lang="en-US" spc="-10" dirty="0">
                <a:solidFill>
                  <a:srgbClr val="27829D"/>
                </a:solidFill>
              </a:rPr>
              <a:t>Portland </a:t>
            </a:r>
            <a:r>
              <a:rPr lang="en-US" spc="-5" dirty="0">
                <a:solidFill>
                  <a:srgbClr val="27829D"/>
                </a:solidFill>
              </a:rPr>
              <a:t>Housing</a:t>
            </a:r>
            <a:r>
              <a:rPr lang="en-US" spc="-10" dirty="0">
                <a:solidFill>
                  <a:srgbClr val="27829D"/>
                </a:solidFill>
              </a:rPr>
              <a:t> </a:t>
            </a:r>
            <a:r>
              <a:rPr lang="en-US" spc="-5" dirty="0">
                <a:solidFill>
                  <a:srgbClr val="27829D"/>
                </a:solidFill>
              </a:rPr>
              <a:t>Bureau</a:t>
            </a: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950F484C-7965-426D-A732-E0D6EECB62E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3349154"/>
              </p:ext>
            </p:extLst>
          </p:nvPr>
        </p:nvGraphicFramePr>
        <p:xfrm>
          <a:off x="4572000" y="976630"/>
          <a:ext cx="7137261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9073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8340" y="1676400"/>
            <a:ext cx="11198860" cy="4137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March 2017: Council adoption of 5-year $15 million Multiple-Unit Limited Tax Exemption (MULTE) program cap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March 2018: Council adoption of Incentivizing the Pipeline MULTE program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June 2018: Council approval of technical change to IH fee-in-lieu and establishes that the fee applies only to residential portions of mixed use buildings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August 2018: Adoption of IH homeownership program requirements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Oct 2018: Council adoption of full 10-year property tax exemption for IH projects in the Central City built or zoned at 5:1+ FAR 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Nov 2018: Council adoption of updated Incentivizing the Pipeline MULTE program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lang="en-US" sz="1200" b="1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IH Set Aside Sunset Extension       </a:t>
            </a:r>
            <a:r>
              <a:rPr lang="en-US" dirty="0"/>
              <a:t>|    </a:t>
            </a:r>
            <a:r>
              <a:rPr lang="en-US" spc="-5" dirty="0"/>
              <a:t>12/12/18	</a:t>
            </a:r>
            <a:r>
              <a:rPr lang="en-US" dirty="0"/>
              <a:t>|	    </a:t>
            </a:r>
            <a:r>
              <a:rPr lang="en-US" spc="-10" dirty="0"/>
              <a:t>Portland </a:t>
            </a:r>
            <a:r>
              <a:rPr lang="en-US" spc="-5" dirty="0"/>
              <a:t>Housing</a:t>
            </a:r>
            <a:r>
              <a:rPr lang="en-US" spc="-10" dirty="0"/>
              <a:t> </a:t>
            </a:r>
            <a:r>
              <a:rPr lang="en-US" spc="-5" dirty="0"/>
              <a:t>Bureau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8340" y="582226"/>
            <a:ext cx="95986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Actions Taken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4222472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29613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12192000" y="0"/>
                </a:moveTo>
                <a:lnTo>
                  <a:pt x="5613" y="0"/>
                </a:lnTo>
                <a:lnTo>
                  <a:pt x="0" y="561873"/>
                </a:lnTo>
                <a:lnTo>
                  <a:pt x="12192000" y="561873"/>
                </a:lnTo>
                <a:lnTo>
                  <a:pt x="12192000" y="0"/>
                </a:lnTo>
                <a:close/>
              </a:path>
            </a:pathLst>
          </a:custGeom>
          <a:solidFill>
            <a:srgbClr val="27829D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6296139"/>
            <a:ext cx="3302000" cy="561975"/>
          </a:xfrm>
          <a:custGeom>
            <a:avLst/>
            <a:gdLst/>
            <a:ahLst/>
            <a:cxnLst/>
            <a:rect l="l" t="t" r="r" b="b"/>
            <a:pathLst>
              <a:path w="3302000" h="561975">
                <a:moveTo>
                  <a:pt x="0" y="561860"/>
                </a:moveTo>
                <a:lnTo>
                  <a:pt x="3302000" y="561860"/>
                </a:lnTo>
                <a:lnTo>
                  <a:pt x="3302000" y="0"/>
                </a:lnTo>
                <a:lnTo>
                  <a:pt x="0" y="0"/>
                </a:lnTo>
                <a:lnTo>
                  <a:pt x="0" y="561860"/>
                </a:lnTo>
                <a:close/>
              </a:path>
            </a:pathLst>
          </a:custGeom>
          <a:solidFill>
            <a:srgbClr val="8FD1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09600" y="1312542"/>
            <a:ext cx="11277600" cy="27828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Establish full 10-year property tax exemption for projects in specific geographies outside the Central City built at 5:1+ FAR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Review Central City bonus FAR to provide additional value offsets for projects subject to IH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Refine Build Off-Site and Designate Off-Site program options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70142" y="6478453"/>
            <a:ext cx="180975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lang="en-US" sz="1200" b="1" dirty="0">
                <a:solidFill>
                  <a:srgbClr val="FFFFFF"/>
                </a:solidFill>
                <a:latin typeface="Calibri"/>
                <a:cs typeface="Calibri"/>
              </a:rPr>
              <a:t>9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758090" y="6489863"/>
            <a:ext cx="6101715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25"/>
              </a:lnSpc>
              <a:tabLst>
                <a:tab pos="3284220" algn="l"/>
                <a:tab pos="3455035" algn="l"/>
                <a:tab pos="4090035" algn="l"/>
                <a:tab pos="4261485" algn="l"/>
              </a:tabLst>
            </a:pPr>
            <a:r>
              <a:rPr lang="en-US" spc="-10" dirty="0"/>
              <a:t>IH Set Aside Sunset Extension      </a:t>
            </a:r>
            <a:r>
              <a:rPr lang="en-US" dirty="0"/>
              <a:t>|    </a:t>
            </a:r>
            <a:r>
              <a:rPr lang="en-US" spc="-5" dirty="0"/>
              <a:t>12/12/18	</a:t>
            </a:r>
            <a:r>
              <a:rPr lang="en-US" dirty="0"/>
              <a:t>|	    </a:t>
            </a:r>
            <a:r>
              <a:rPr lang="en-US" spc="-10" dirty="0"/>
              <a:t>Portland </a:t>
            </a:r>
            <a:r>
              <a:rPr lang="en-US" spc="-5" dirty="0"/>
              <a:t>Housing</a:t>
            </a:r>
            <a:r>
              <a:rPr lang="en-US" spc="-10" dirty="0"/>
              <a:t> </a:t>
            </a:r>
            <a:r>
              <a:rPr lang="en-US" spc="-5" dirty="0"/>
              <a:t>Bureau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09600" y="381000"/>
            <a:ext cx="959866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Upcoming Actions</a:t>
            </a:r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144063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</TotalTime>
  <Words>660</Words>
  <Application>Microsoft Office PowerPoint</Application>
  <PresentationFormat>Widescreen</PresentationFormat>
  <Paragraphs>104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Inclusionary Housing Set Aside Rate Sunset Extension </vt:lpstr>
      <vt:lpstr>Inclusionary  Housing Program</vt:lpstr>
      <vt:lpstr>Recommended Action</vt:lpstr>
      <vt:lpstr>Inclusionary Housing Program  </vt:lpstr>
      <vt:lpstr>Inclusionary Housing Program</vt:lpstr>
      <vt:lpstr>PowerPoint Presentation</vt:lpstr>
      <vt:lpstr>Inclusionary Housing 18-month review</vt:lpstr>
      <vt:lpstr>Actions Taken</vt:lpstr>
      <vt:lpstr>Upcoming Actions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PHB PPT Twmplate</dc:title>
  <dc:creator>Benoit, Emily</dc:creator>
  <cp:lastModifiedBy>Conner, Jessica</cp:lastModifiedBy>
  <cp:revision>72</cp:revision>
  <dcterms:created xsi:type="dcterms:W3CDTF">2017-10-04T08:00:34Z</dcterms:created>
  <dcterms:modified xsi:type="dcterms:W3CDTF">2018-11-14T22:15:37Z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2017-10-03T00:00:00Z</vt:filetime>
  </property>
  <property fmtid="{D5CDD505-2E9C-101B-9397-08002B2CF9AE}" pid="3" name="Creator">
    <vt:lpwstr>PowerPoint</vt:lpwstr>
  </property>
  <property fmtid="{D5CDD505-2E9C-101B-9397-08002B2CF9AE}" pid="4" name="LastSaved">
    <vt:filetime>2017-10-04T00:00:00Z</vt:filetime>
  </property>
</Properties>
</file>