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9"/>
  </p:notesMasterIdLst>
  <p:handoutMasterIdLst>
    <p:handoutMasterId r:id="rId20"/>
  </p:handoutMasterIdLst>
  <p:sldIdLst>
    <p:sldId id="256" r:id="rId2"/>
    <p:sldId id="257" r:id="rId3"/>
    <p:sldId id="260" r:id="rId4"/>
    <p:sldId id="259" r:id="rId5"/>
    <p:sldId id="261" r:id="rId6"/>
    <p:sldId id="262" r:id="rId7"/>
    <p:sldId id="273" r:id="rId8"/>
    <p:sldId id="264" r:id="rId9"/>
    <p:sldId id="263" r:id="rId10"/>
    <p:sldId id="265" r:id="rId11"/>
    <p:sldId id="275" r:id="rId12"/>
    <p:sldId id="266" r:id="rId13"/>
    <p:sldId id="267" r:id="rId14"/>
    <p:sldId id="268" r:id="rId15"/>
    <p:sldId id="269" r:id="rId16"/>
    <p:sldId id="27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98" autoAdjust="0"/>
  </p:normalViewPr>
  <p:slideViewPr>
    <p:cSldViewPr snapToGrid="0">
      <p:cViewPr varScale="1">
        <p:scale>
          <a:sx n="99" d="100"/>
          <a:sy n="99" d="100"/>
        </p:scale>
        <p:origin x="912" y="90"/>
      </p:cViewPr>
      <p:guideLst/>
    </p:cSldViewPr>
  </p:slideViewPr>
  <p:notesTextViewPr>
    <p:cViewPr>
      <p:scale>
        <a:sx n="1" d="1"/>
        <a:sy n="1" d="1"/>
      </p:scale>
      <p:origin x="0" y="0"/>
    </p:cViewPr>
  </p:notesTextViewPr>
  <p:notesViewPr>
    <p:cSldViewPr snapToGrid="0">
      <p:cViewPr varScale="1">
        <p:scale>
          <a:sx n="53" d="100"/>
          <a:sy n="53" d="100"/>
        </p:scale>
        <p:origin x="198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FC3B6B-DAF1-4526-9AEC-D410D26FDD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30A830-ECF5-4E76-B368-9051E7203E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419D63-5698-4C48-9E78-2519995208D4}" type="datetimeFigureOut">
              <a:rPr lang="en-US" smtClean="0"/>
              <a:t>12/13/2018</a:t>
            </a:fld>
            <a:endParaRPr lang="en-US"/>
          </a:p>
        </p:txBody>
      </p:sp>
      <p:sp>
        <p:nvSpPr>
          <p:cNvPr id="4" name="Footer Placeholder 3">
            <a:extLst>
              <a:ext uri="{FF2B5EF4-FFF2-40B4-BE49-F238E27FC236}">
                <a16:creationId xmlns:a16="http://schemas.microsoft.com/office/drawing/2014/main" id="{2C53E7DF-8CFC-418E-B312-7BEF1B92CA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D90ABB-82A1-46E4-BA35-EF15FF2BFE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468572-B359-4148-9BF6-FB95B55A3A1E}" type="slidenum">
              <a:rPr lang="en-US" smtClean="0"/>
              <a:t>‹#›</a:t>
            </a:fld>
            <a:endParaRPr lang="en-US"/>
          </a:p>
        </p:txBody>
      </p:sp>
    </p:spTree>
    <p:extLst>
      <p:ext uri="{BB962C8B-B14F-4D97-AF65-F5344CB8AC3E}">
        <p14:creationId xmlns:p14="http://schemas.microsoft.com/office/powerpoint/2010/main" val="1604310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98713-1292-4DCB-ADD2-85D2B70AE684}"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7CCF8-58A2-4245-8512-7483D2AB46C8}" type="slidenum">
              <a:rPr lang="en-US" smtClean="0"/>
              <a:t>‹#›</a:t>
            </a:fld>
            <a:endParaRPr lang="en-US"/>
          </a:p>
        </p:txBody>
      </p:sp>
    </p:spTree>
    <p:extLst>
      <p:ext uri="{BB962C8B-B14F-4D97-AF65-F5344CB8AC3E}">
        <p14:creationId xmlns:p14="http://schemas.microsoft.com/office/powerpoint/2010/main" val="334676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a:p>
            <a:r>
              <a:rPr lang="en-US" dirty="0"/>
              <a:t>Good afternoon Mayor Wheeler and City Commissioners.  As Lester mentioned, my name is Stacey Foreman and I am here with Kyle Diesner to walk through the Resolution before you today to amend the Sustainable Procurement Policy to incorporate a City Clean Air Construction Standard. </a:t>
            </a:r>
          </a:p>
        </p:txBody>
      </p:sp>
      <p:sp>
        <p:nvSpPr>
          <p:cNvPr id="4" name="Slide Number Placeholder 3"/>
          <p:cNvSpPr>
            <a:spLocks noGrp="1"/>
          </p:cNvSpPr>
          <p:nvPr>
            <p:ph type="sldNum" sz="quarter" idx="10"/>
          </p:nvPr>
        </p:nvSpPr>
        <p:spPr/>
        <p:txBody>
          <a:bodyPr/>
          <a:lstStyle/>
          <a:p>
            <a:fld id="{9217CCF8-58A2-4245-8512-7483D2AB46C8}" type="slidenum">
              <a:rPr lang="en-US" smtClean="0"/>
              <a:t>1</a:t>
            </a:fld>
            <a:endParaRPr lang="en-US"/>
          </a:p>
        </p:txBody>
      </p:sp>
    </p:spTree>
    <p:extLst>
      <p:ext uri="{BB962C8B-B14F-4D97-AF65-F5344CB8AC3E}">
        <p14:creationId xmlns:p14="http://schemas.microsoft.com/office/powerpoint/2010/main" val="97041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Stacey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begin with in 2020, the idle reduction requirements take effect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requirements largely mimic the City’s idle reduction requirements for its own fleet with the addition of requirements around signage and operator awareness</a:t>
            </a:r>
          </a:p>
        </p:txBody>
      </p:sp>
      <p:sp>
        <p:nvSpPr>
          <p:cNvPr id="4" name="Slide Number Placeholder 3"/>
          <p:cNvSpPr>
            <a:spLocks noGrp="1"/>
          </p:cNvSpPr>
          <p:nvPr>
            <p:ph type="sldNum" sz="quarter" idx="10"/>
          </p:nvPr>
        </p:nvSpPr>
        <p:spPr/>
        <p:txBody>
          <a:bodyPr/>
          <a:lstStyle/>
          <a:p>
            <a:fld id="{9217CCF8-58A2-4245-8512-7483D2AB46C8}" type="slidenum">
              <a:rPr lang="en-US" smtClean="0"/>
              <a:t>10</a:t>
            </a:fld>
            <a:endParaRPr lang="en-US"/>
          </a:p>
        </p:txBody>
      </p:sp>
    </p:spTree>
    <p:extLst>
      <p:ext uri="{BB962C8B-B14F-4D97-AF65-F5344CB8AC3E}">
        <p14:creationId xmlns:p14="http://schemas.microsoft.com/office/powerpoint/2010/main" val="343610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Stacey</a:t>
            </a:r>
          </a:p>
          <a:p>
            <a:pPr marL="171450" indent="-171450">
              <a:buFont typeface="Arial" panose="020B0604020202020204" pitchFamily="34" charset="0"/>
              <a:buChar char="•"/>
            </a:pPr>
            <a:r>
              <a:rPr lang="en-US" dirty="0"/>
              <a:t>Related to the engine requirements to reduce diesel emissions the Standard includes a Compliance Options Protocol, which you can find on page 3 of Exhibit A.</a:t>
            </a:r>
          </a:p>
          <a:p>
            <a:pPr marL="171450" indent="-171450">
              <a:buFont typeface="Arial" panose="020B0604020202020204" pitchFamily="34" charset="0"/>
              <a:buChar char="•"/>
            </a:pPr>
            <a:r>
              <a:rPr lang="en-US" dirty="0"/>
              <a:t>The Protocol reflects a point that Kyle highlighted earlier -  that the Standard allows for multiple compliance options, such as alternative fuel or electric powered equipment –</a:t>
            </a:r>
          </a:p>
          <a:p>
            <a:pPr marL="171450" indent="-171450">
              <a:buFont typeface="Arial" panose="020B0604020202020204" pitchFamily="34" charset="0"/>
              <a:buChar char="•"/>
            </a:pPr>
            <a:r>
              <a:rPr lang="en-US" dirty="0"/>
              <a:t>AND that when it comes to retrofitting old equipment with emission control devices, there is not a one size fits all solution.</a:t>
            </a:r>
          </a:p>
          <a:p>
            <a:pPr marL="171450" indent="-171450">
              <a:buFont typeface="Arial" panose="020B0604020202020204" pitchFamily="34" charset="0"/>
              <a:buChar char="•"/>
            </a:pPr>
            <a:r>
              <a:rPr lang="en-US" dirty="0"/>
              <a:t>For example, the most effective emissions control devices include Diesel Particulate Filters (DPFs) which can achieve up to 95% particulate matter emission reductions . </a:t>
            </a:r>
          </a:p>
          <a:p>
            <a:pPr marL="171450" indent="-171450">
              <a:buFont typeface="Arial" panose="020B0604020202020204" pitchFamily="34" charset="0"/>
              <a:buChar char="•"/>
            </a:pPr>
            <a:r>
              <a:rPr lang="en-US" dirty="0"/>
              <a:t>But not all engines can accommodate DPFs, so in such cases, the Compliance Protocol requires an equipment owner to demonstrate that the next best option for a specific vehicle or piece of equipment is utilized.</a:t>
            </a:r>
          </a:p>
          <a:p>
            <a:pPr marL="171450" indent="-171450">
              <a:buFont typeface="Arial" panose="020B0604020202020204" pitchFamily="34" charset="0"/>
              <a:buChar char="•"/>
            </a:pPr>
            <a:r>
              <a:rPr lang="en-US" dirty="0"/>
              <a:t>This could mean that the best option for a particular piece of equipment is a diesel oxidation catalyst (DOC) with particulate matter reduction levels at about 20%.</a:t>
            </a:r>
          </a:p>
          <a:p>
            <a:pPr marL="171450" indent="-171450">
              <a:buFont typeface="Arial" panose="020B0604020202020204" pitchFamily="34" charset="0"/>
              <a:buChar char="•"/>
            </a:pPr>
            <a:r>
              <a:rPr lang="en-US" dirty="0"/>
              <a:t>If no emission control device works for a specific piece of equipment or vehicle, then the Protocol calls for the use of compliant rental equipment.</a:t>
            </a:r>
          </a:p>
        </p:txBody>
      </p:sp>
      <p:sp>
        <p:nvSpPr>
          <p:cNvPr id="4" name="Slide Number Placeholder 3"/>
          <p:cNvSpPr>
            <a:spLocks noGrp="1"/>
          </p:cNvSpPr>
          <p:nvPr>
            <p:ph type="sldNum" sz="quarter" idx="10"/>
          </p:nvPr>
        </p:nvSpPr>
        <p:spPr/>
        <p:txBody>
          <a:bodyPr/>
          <a:lstStyle/>
          <a:p>
            <a:fld id="{9217CCF8-58A2-4245-8512-7483D2AB46C8}" type="slidenum">
              <a:rPr lang="en-US" smtClean="0"/>
              <a:t>11</a:t>
            </a:fld>
            <a:endParaRPr lang="en-US"/>
          </a:p>
        </p:txBody>
      </p:sp>
    </p:spTree>
    <p:extLst>
      <p:ext uri="{BB962C8B-B14F-4D97-AF65-F5344CB8AC3E}">
        <p14:creationId xmlns:p14="http://schemas.microsoft.com/office/powerpoint/2010/main" val="43032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Stacey</a:t>
            </a:r>
          </a:p>
          <a:p>
            <a:pPr marL="171450" indent="-171450">
              <a:buFont typeface="Arial" panose="020B0604020202020204" pitchFamily="34" charset="0"/>
              <a:buChar char="•"/>
            </a:pPr>
            <a:r>
              <a:rPr lang="en-US" sz="1200" baseline="0" dirty="0"/>
              <a:t>So, with that in mind, here is the Standard’s phase-in schedule.</a:t>
            </a:r>
          </a:p>
          <a:p>
            <a:pPr marL="171450" indent="-171450">
              <a:buFont typeface="Arial" panose="020B0604020202020204" pitchFamily="34" charset="0"/>
              <a:buChar char="•"/>
            </a:pPr>
            <a:r>
              <a:rPr lang="en-US" sz="1200" baseline="0" dirty="0"/>
              <a:t>As I mentioned earlier, in 2020, we start with the idle reduction requirements</a:t>
            </a:r>
          </a:p>
          <a:p>
            <a:pPr marL="171450" indent="-171450">
              <a:buFont typeface="Arial" panose="020B0604020202020204" pitchFamily="34" charset="0"/>
              <a:buChar char="•"/>
            </a:pPr>
            <a:r>
              <a:rPr lang="en-US" sz="1200" baseline="0" dirty="0"/>
              <a:t>Then in 2021, we begin the engine requirements, starting with excluding the dirtiest nonroad diesel engines, Tier 0, unless they are retrofitted with a DPF other control device per the Compliance Protocol.</a:t>
            </a:r>
          </a:p>
          <a:p>
            <a:pPr marL="171450" indent="-171450">
              <a:buFont typeface="Arial" panose="020B0604020202020204" pitchFamily="34" charset="0"/>
              <a:buChar char="•"/>
            </a:pPr>
            <a:r>
              <a:rPr lang="en-US" sz="1200" baseline="0" dirty="0"/>
              <a:t>Each year we exclude another nonroad engine Tier and then in 2024, we begin to limit the retrofit compliance options by not allowing any new DOCs (previously-approved DOC retrofitted engines are allowed until 2026).   This retrofit limitation is another change from previous versions of the Standard, in response to concerns about DOC retrofitted equipment being used in perpetuity, thereby minimizing the effectiveness of the Standard in reducing diesel particulate matter emissions.</a:t>
            </a:r>
          </a:p>
          <a:p>
            <a:pPr marL="171450" indent="-171450">
              <a:buFont typeface="Arial" panose="020B0604020202020204" pitchFamily="34" charset="0"/>
              <a:buChar char="•"/>
            </a:pPr>
            <a:r>
              <a:rPr lang="en-US" sz="1200" baseline="0" dirty="0"/>
              <a:t>2024 is also the year we exclude any pre-2007 on-road diesel cement mixers and dump trucks unless they are retrofitted with a DPF emission control device.</a:t>
            </a:r>
          </a:p>
          <a:p>
            <a:pPr marL="171450" indent="-171450">
              <a:buFont typeface="Arial" panose="020B0604020202020204" pitchFamily="34" charset="0"/>
              <a:buChar char="•"/>
            </a:pPr>
            <a:r>
              <a:rPr lang="en-US" sz="1200" baseline="0" dirty="0"/>
              <a:t>By 2026, only Tier 4 diesel non-road and 2007 or newer on-road cement mixers and dump trucks will be allowed, unless an older engine was previously retrofitted with a DPF.  Any previously approved equipment retrofitted with a DOC device will no longer be allowed on our construction sites unless that equipment is owned &amp; operated by a COBID certified firm. (Certification Office for Business Inclusion and Diversity (COBID)</a:t>
            </a:r>
          </a:p>
          <a:p>
            <a:endParaRPr lang="en-US" sz="1200" baseline="0" dirty="0"/>
          </a:p>
          <a:p>
            <a:r>
              <a:rPr lang="en-US" sz="1600" baseline="30000" dirty="0"/>
              <a:t>1</a:t>
            </a:r>
            <a:r>
              <a:rPr lang="en-US" sz="1600" dirty="0"/>
              <a:t>Diesel engine retrofits (emission control devices) allowed on older equipment/vehicles following the Compliance Options Protocol provided herein.</a:t>
            </a:r>
          </a:p>
          <a:p>
            <a:r>
              <a:rPr lang="en-US" sz="1600" baseline="30000" dirty="0"/>
              <a:t>2</a:t>
            </a:r>
            <a:r>
              <a:rPr lang="en-US" sz="1600" dirty="0"/>
              <a:t>No new DOC emission control devices allowed.  Equipment retrofitted with DOC emission control devices prior to 2024 are allowed.</a:t>
            </a:r>
          </a:p>
          <a:p>
            <a:r>
              <a:rPr lang="en-US" sz="1600" baseline="30000" dirty="0"/>
              <a:t>3</a:t>
            </a:r>
            <a:r>
              <a:rPr lang="en-US" sz="1600" dirty="0"/>
              <a:t>No older equipment/vehicles allowed unless it was retrofitted with a DPF prior to 2026.  Exemption: certified COBID firms may use equipment/vehicles retrofitted with a DPF or DOC prior to 2024 (for DOCs) and 2026 (for DPFs). </a:t>
            </a:r>
          </a:p>
        </p:txBody>
      </p:sp>
      <p:sp>
        <p:nvSpPr>
          <p:cNvPr id="4" name="Slide Number Placeholder 3"/>
          <p:cNvSpPr>
            <a:spLocks noGrp="1"/>
          </p:cNvSpPr>
          <p:nvPr>
            <p:ph type="sldNum" sz="quarter" idx="10"/>
          </p:nvPr>
        </p:nvSpPr>
        <p:spPr/>
        <p:txBody>
          <a:bodyPr/>
          <a:lstStyle/>
          <a:p>
            <a:fld id="{9217CCF8-58A2-4245-8512-7483D2AB46C8}" type="slidenum">
              <a:rPr lang="en-US" smtClean="0"/>
              <a:t>12</a:t>
            </a:fld>
            <a:endParaRPr lang="en-US"/>
          </a:p>
        </p:txBody>
      </p:sp>
    </p:spTree>
    <p:extLst>
      <p:ext uri="{BB962C8B-B14F-4D97-AF65-F5344CB8AC3E}">
        <p14:creationId xmlns:p14="http://schemas.microsoft.com/office/powerpoint/2010/main" val="69476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a:p>
            <a:r>
              <a:rPr lang="en-US" dirty="0"/>
              <a:t>The Standard does allow exemptions, which are listed on this slide. These exemptions are reflected in the compliance protocol mentioned earlier and is the process by which exemptions will be granted.</a:t>
            </a:r>
          </a:p>
        </p:txBody>
      </p:sp>
      <p:sp>
        <p:nvSpPr>
          <p:cNvPr id="4" name="Slide Number Placeholder 3"/>
          <p:cNvSpPr>
            <a:spLocks noGrp="1"/>
          </p:cNvSpPr>
          <p:nvPr>
            <p:ph type="sldNum" sz="quarter" idx="10"/>
          </p:nvPr>
        </p:nvSpPr>
        <p:spPr/>
        <p:txBody>
          <a:bodyPr/>
          <a:lstStyle/>
          <a:p>
            <a:fld id="{9217CCF8-58A2-4245-8512-7483D2AB46C8}" type="slidenum">
              <a:rPr lang="en-US" smtClean="0"/>
              <a:t>13</a:t>
            </a:fld>
            <a:endParaRPr lang="en-US"/>
          </a:p>
        </p:txBody>
      </p:sp>
    </p:spTree>
    <p:extLst>
      <p:ext uri="{BB962C8B-B14F-4D97-AF65-F5344CB8AC3E}">
        <p14:creationId xmlns:p14="http://schemas.microsoft.com/office/powerpoint/2010/main" val="2672763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a:p>
            <a:pPr marL="171450" indent="-171450">
              <a:buFont typeface="Arial" panose="020B0604020202020204" pitchFamily="34" charset="0"/>
              <a:buChar char="•"/>
            </a:pPr>
            <a:r>
              <a:rPr lang="en-US" dirty="0"/>
              <a:t>Regarding compliance, the Standard requires contractors to submit applicable equipment, vehicle and engine information for compliance verification.  </a:t>
            </a:r>
          </a:p>
          <a:p>
            <a:pPr marL="171450" indent="-171450">
              <a:buFont typeface="Arial" panose="020B0604020202020204" pitchFamily="34" charset="0"/>
              <a:buChar char="•"/>
            </a:pPr>
            <a:r>
              <a:rPr lang="en-US" dirty="0"/>
              <a:t>Compliant equipment and vehicles will receive a decal to be displayed on the equipment or vehicle for easy identification by City staff.</a:t>
            </a:r>
          </a:p>
          <a:p>
            <a:pPr marL="171450" indent="-171450">
              <a:buFont typeface="Arial" panose="020B0604020202020204" pitchFamily="34" charset="0"/>
              <a:buChar char="•"/>
            </a:pPr>
            <a:r>
              <a:rPr lang="en-US" dirty="0"/>
              <a:t>To reduce submittal fatigue and make the compliance verification process more efficient, the regional workgroup recommends that we establish a single compliance database and decal program accessible to all participating regional agencies. </a:t>
            </a:r>
          </a:p>
          <a:p>
            <a:pPr marL="171450" indent="-171450">
              <a:buFont typeface="Arial" panose="020B0604020202020204" pitchFamily="34" charset="0"/>
              <a:buChar char="•"/>
            </a:pPr>
            <a:r>
              <a:rPr lang="en-US" dirty="0"/>
              <a:t>Which brings me to the last part of our presentation, the program framework for implementing the Standard</a:t>
            </a:r>
          </a:p>
        </p:txBody>
      </p:sp>
      <p:sp>
        <p:nvSpPr>
          <p:cNvPr id="4" name="Slide Number Placeholder 3"/>
          <p:cNvSpPr>
            <a:spLocks noGrp="1"/>
          </p:cNvSpPr>
          <p:nvPr>
            <p:ph type="sldNum" sz="quarter" idx="10"/>
          </p:nvPr>
        </p:nvSpPr>
        <p:spPr/>
        <p:txBody>
          <a:bodyPr/>
          <a:lstStyle/>
          <a:p>
            <a:fld id="{9217CCF8-58A2-4245-8512-7483D2AB46C8}" type="slidenum">
              <a:rPr lang="en-US" smtClean="0"/>
              <a:t>14</a:t>
            </a:fld>
            <a:endParaRPr lang="en-US"/>
          </a:p>
        </p:txBody>
      </p:sp>
    </p:spTree>
    <p:extLst>
      <p:ext uri="{BB962C8B-B14F-4D97-AF65-F5344CB8AC3E}">
        <p14:creationId xmlns:p14="http://schemas.microsoft.com/office/powerpoint/2010/main" val="135323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as alluded to earlier, the recommended Program Framework takes a regional approach.  Taking a regional and collaborative approach is intended to both make the compliance process more efficient for contractors by reducing redundancies, and also spread the cost impact of program administration among many agencies.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Yet, in this collaborative approach, one agency needs to take a lead role, and given the City’s large volume and variety of construction projects and Procurement Services’ history of serving as a regional leader in multi-agency programming, the clean air construction collaborative recommends the City serve as the lead agency.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Thus, the Resolution before you today also includes a directive for Procurement Services to submit in our FY19-20 budget request, funding needed to fulfill the role of lead agency for this regional programming approach.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Exhibit B to the Resolution provides the proposed program framework, which is comprised of the core programming elements the regional workgroup feels are needed for successful implementation of the Standard.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Yet, this Framework is just the beginning.  It is a starting point and we will be working further with our regional partners to develop program details.  As we do so, we are committed to engaging stakeholders – including City bureaus, the contractor community, and clean air advocates – many of whom are here today.</a:t>
            </a:r>
          </a:p>
        </p:txBody>
      </p:sp>
      <p:sp>
        <p:nvSpPr>
          <p:cNvPr id="4" name="Slide Number Placeholder 3"/>
          <p:cNvSpPr>
            <a:spLocks noGrp="1"/>
          </p:cNvSpPr>
          <p:nvPr>
            <p:ph type="sldNum" sz="quarter" idx="10"/>
          </p:nvPr>
        </p:nvSpPr>
        <p:spPr/>
        <p:txBody>
          <a:bodyPr/>
          <a:lstStyle/>
          <a:p>
            <a:fld id="{9217CCF8-58A2-4245-8512-7483D2AB46C8}" type="slidenum">
              <a:rPr lang="en-US" smtClean="0"/>
              <a:t>15</a:t>
            </a:fld>
            <a:endParaRPr lang="en-US"/>
          </a:p>
        </p:txBody>
      </p:sp>
    </p:spTree>
    <p:extLst>
      <p:ext uri="{BB962C8B-B14F-4D97-AF65-F5344CB8AC3E}">
        <p14:creationId xmlns:p14="http://schemas.microsoft.com/office/powerpoint/2010/main" val="3345150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a:p>
            <a:pPr marL="171450" indent="-171450">
              <a:buFont typeface="Arial" panose="020B0604020202020204" pitchFamily="34" charset="0"/>
              <a:buChar char="•"/>
            </a:pPr>
            <a:r>
              <a:rPr lang="en-US" dirty="0"/>
              <a:t>In addition to developing the Clean Air Construction program, next steps include returning to City Council in July 2019 with results from a financial impact analysis on applying the Standard to affordable housing projects.</a:t>
            </a:r>
          </a:p>
          <a:p>
            <a:pPr marL="171450" indent="-171450">
              <a:buFont typeface="Arial" panose="020B0604020202020204" pitchFamily="34" charset="0"/>
              <a:buChar char="•"/>
            </a:pPr>
            <a:r>
              <a:rPr lang="en-US" dirty="0"/>
              <a:t>And, returning in October 2019 with a proposal for financial and technical assistance support for COBID certified firms complying with the Standard.  The October timeline reflects the need to take into account the results of the 2019 State Legislative session and the level of success in securing VW settlement funds for assisting COBID certified firms in upgrading or retrofitting old diesel equipment and vehicles.</a:t>
            </a:r>
          </a:p>
          <a:p>
            <a:pPr marL="171450" indent="-171450">
              <a:buFont typeface="Arial" panose="020B0604020202020204" pitchFamily="34" charset="0"/>
              <a:buChar char="•"/>
            </a:pPr>
            <a:r>
              <a:rPr lang="en-US" dirty="0"/>
              <a:t>Lastly, next steps include supporting more agencies to adopt the Clean Air Construction Standard, so we can maximize the potential for reducing harmful diesel particulate matter pollution in our neighborhoods.</a:t>
            </a:r>
          </a:p>
          <a:p>
            <a:pPr marL="171450" indent="-171450">
              <a:buFont typeface="Arial" panose="020B0604020202020204" pitchFamily="34" charset="0"/>
              <a:buChar char="•"/>
            </a:pPr>
            <a:r>
              <a:rPr lang="en-US" dirty="0"/>
              <a:t>And now I will turn it back over to Kyle for some closing remarks.</a:t>
            </a:r>
          </a:p>
        </p:txBody>
      </p:sp>
      <p:sp>
        <p:nvSpPr>
          <p:cNvPr id="4" name="Slide Number Placeholder 3"/>
          <p:cNvSpPr>
            <a:spLocks noGrp="1"/>
          </p:cNvSpPr>
          <p:nvPr>
            <p:ph type="sldNum" sz="quarter" idx="10"/>
          </p:nvPr>
        </p:nvSpPr>
        <p:spPr/>
        <p:txBody>
          <a:bodyPr/>
          <a:lstStyle/>
          <a:p>
            <a:fld id="{9217CCF8-58A2-4245-8512-7483D2AB46C8}" type="slidenum">
              <a:rPr lang="en-US" smtClean="0"/>
              <a:t>16</a:t>
            </a:fld>
            <a:endParaRPr lang="en-US"/>
          </a:p>
        </p:txBody>
      </p:sp>
    </p:spTree>
    <p:extLst>
      <p:ext uri="{BB962C8B-B14F-4D97-AF65-F5344CB8AC3E}">
        <p14:creationId xmlns:p14="http://schemas.microsoft.com/office/powerpoint/2010/main" val="253242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Kyle</a:t>
            </a:r>
          </a:p>
          <a:p>
            <a:r>
              <a:rPr lang="en-US" sz="1200" kern="1200" dirty="0">
                <a:solidFill>
                  <a:schemeClr val="tx1"/>
                </a:solidFill>
                <a:effectLst/>
                <a:latin typeface="+mn-lt"/>
                <a:ea typeface="+mn-ea"/>
                <a:cs typeface="+mn-cs"/>
              </a:rPr>
              <a:t>In closing I’d like to reiterate that we are bringing forward a solid regional approach to reduce emissions. This is based on national best practices and the phase-in schedule is based on lessons learned from California. In addition, we are utilizing a unique and proactive approach to addresses impacts to COBID firms. This is a step that was </a:t>
            </a:r>
            <a:r>
              <a:rPr lang="en-US" sz="1200" b="1" kern="1200" dirty="0">
                <a:solidFill>
                  <a:schemeClr val="tx1"/>
                </a:solidFill>
                <a:effectLst/>
                <a:latin typeface="+mn-lt"/>
                <a:ea typeface="+mn-ea"/>
                <a:cs typeface="+mn-cs"/>
              </a:rPr>
              <a:t>not taken</a:t>
            </a:r>
            <a:r>
              <a:rPr lang="en-US" sz="1200" kern="1200" dirty="0">
                <a:solidFill>
                  <a:schemeClr val="tx1"/>
                </a:solidFill>
                <a:effectLst/>
                <a:latin typeface="+mn-lt"/>
                <a:ea typeface="+mn-ea"/>
                <a:cs typeface="+mn-cs"/>
              </a:rPr>
              <a:t> by any of the other 14 programs we surveyed across the county. This demonstrates our strong commitment to equity and diverse business development.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understand this policy includes significant cost uncertainty – both on impacts to contractors and on bureau construction costs. We are working to get better data with a survey of members of the Portland Building Development Group and the statewide inventory being conducted by DEQ. We have also committed to conduct a financial impact analysis to better understand how this policy impacts affordable housing projects.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policy presents a careful balancing act between divergent stakeholder concerns - cost vs environmental/health benefits. We know from the U.S. EPA that every dollar invested in reducing diesel pollution has a $10 return on the investment. Even with cost uncertainty, we know the costs of inaction are greater than the costs of making these investments. Regardless, this is about our values. I think we can all agree, that when we can, it is our responsibility to help deliver on cleaner air for Portlanders.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absence of broader statewide regulation; clean air construction standards provide an opportunity to significantly reduce diesel emissions on our public projects.   It benefits the health of agency employees, contactors, and nearby communities.   This is an important leadership opportunity on a significant public health issue and </a:t>
            </a:r>
            <a:r>
              <a:rPr lang="en-US" sz="1200" b="1" kern="1200" dirty="0">
                <a:solidFill>
                  <a:schemeClr val="tx1"/>
                </a:solidFill>
                <a:effectLst/>
                <a:latin typeface="+mn-lt"/>
                <a:ea typeface="+mn-ea"/>
                <a:cs typeface="+mn-cs"/>
              </a:rPr>
              <a:t>now </a:t>
            </a:r>
            <a:r>
              <a:rPr lang="en-US" sz="1200" kern="1200" dirty="0">
                <a:solidFill>
                  <a:schemeClr val="tx1"/>
                </a:solidFill>
                <a:effectLst/>
                <a:latin typeface="+mn-lt"/>
                <a:ea typeface="+mn-ea"/>
                <a:cs typeface="+mn-cs"/>
              </a:rPr>
              <a:t>is the time to act.  </a:t>
            </a:r>
          </a:p>
        </p:txBody>
      </p:sp>
      <p:sp>
        <p:nvSpPr>
          <p:cNvPr id="4" name="Slide Number Placeholder 3"/>
          <p:cNvSpPr>
            <a:spLocks noGrp="1"/>
          </p:cNvSpPr>
          <p:nvPr>
            <p:ph type="sldNum" sz="quarter" idx="10"/>
          </p:nvPr>
        </p:nvSpPr>
        <p:spPr/>
        <p:txBody>
          <a:bodyPr/>
          <a:lstStyle/>
          <a:p>
            <a:fld id="{9217CCF8-58A2-4245-8512-7483D2AB46C8}" type="slidenum">
              <a:rPr lang="en-US" smtClean="0"/>
              <a:t>17</a:t>
            </a:fld>
            <a:endParaRPr lang="en-US"/>
          </a:p>
        </p:txBody>
      </p:sp>
    </p:spTree>
    <p:extLst>
      <p:ext uri="{BB962C8B-B14F-4D97-AF65-F5344CB8AC3E}">
        <p14:creationId xmlns:p14="http://schemas.microsoft.com/office/powerpoint/2010/main" val="31792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 may recall, in September Resolution 37387 directed Procurement Services and the bureau of Planning and Sustainability to continue to work with regional partners to finalize a clean air construction standard and develop a program framework for implementing the Standard.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Our presentation today will provide a brief recap of the issue and our work since September, and then we dive deeper into the Standard itself and proposed program framework.</a:t>
            </a:r>
            <a:endParaRPr lang="en-US" dirty="0"/>
          </a:p>
        </p:txBody>
      </p:sp>
      <p:sp>
        <p:nvSpPr>
          <p:cNvPr id="4" name="Slide Number Placeholder 3"/>
          <p:cNvSpPr>
            <a:spLocks noGrp="1"/>
          </p:cNvSpPr>
          <p:nvPr>
            <p:ph type="sldNum" sz="quarter" idx="10"/>
          </p:nvPr>
        </p:nvSpPr>
        <p:spPr/>
        <p:txBody>
          <a:bodyPr/>
          <a:lstStyle/>
          <a:p>
            <a:fld id="{9217CCF8-58A2-4245-8512-7483D2AB46C8}" type="slidenum">
              <a:rPr lang="en-US" smtClean="0"/>
              <a:t>2</a:t>
            </a:fld>
            <a:endParaRPr lang="en-US"/>
          </a:p>
        </p:txBody>
      </p:sp>
    </p:spTree>
    <p:extLst>
      <p:ext uri="{BB962C8B-B14F-4D97-AF65-F5344CB8AC3E}">
        <p14:creationId xmlns:p14="http://schemas.microsoft.com/office/powerpoint/2010/main" val="59435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a:p>
            <a:pPr marL="171450" indent="-171450">
              <a:buFont typeface="Arial" panose="020B0604020202020204" pitchFamily="34" charset="0"/>
              <a:buChar char="•"/>
            </a:pPr>
            <a:r>
              <a:rPr lang="en-US" dirty="0"/>
              <a:t>As Lester mentioned in his opening remarks, the work on the Clean Air Construction Standard has been, and will continue to be, a regional effort with the agencies listed on this slide.  Throughout the rest of our presentation, as we refer to our regional partners or agency workgroup, these are the agencies who are on this journey with us, and we are excited that additional agencies have expressed interest in joining this effort in the coming months.</a:t>
            </a:r>
          </a:p>
          <a:p>
            <a:pPr marL="171450" indent="-171450">
              <a:buFont typeface="Arial" panose="020B0604020202020204" pitchFamily="34" charset="0"/>
              <a:buChar char="•"/>
            </a:pPr>
            <a:r>
              <a:rPr lang="en-US" dirty="0"/>
              <a:t>I am now going to turn the presentation over to Kyle to continue recap and provide an update on our work over the past three months.</a:t>
            </a:r>
          </a:p>
          <a:p>
            <a:endParaRPr lang="en-US" dirty="0"/>
          </a:p>
        </p:txBody>
      </p:sp>
      <p:sp>
        <p:nvSpPr>
          <p:cNvPr id="4" name="Slide Number Placeholder 3"/>
          <p:cNvSpPr>
            <a:spLocks noGrp="1"/>
          </p:cNvSpPr>
          <p:nvPr>
            <p:ph type="sldNum" sz="quarter" idx="10"/>
          </p:nvPr>
        </p:nvSpPr>
        <p:spPr/>
        <p:txBody>
          <a:bodyPr/>
          <a:lstStyle/>
          <a:p>
            <a:fld id="{9217CCF8-58A2-4245-8512-7483D2AB46C8}" type="slidenum">
              <a:rPr lang="en-US" smtClean="0"/>
              <a:t>3</a:t>
            </a:fld>
            <a:endParaRPr lang="en-US"/>
          </a:p>
        </p:txBody>
      </p:sp>
    </p:spTree>
    <p:extLst>
      <p:ext uri="{BB962C8B-B14F-4D97-AF65-F5344CB8AC3E}">
        <p14:creationId xmlns:p14="http://schemas.microsoft.com/office/powerpoint/2010/main" val="295565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a:t>
            </a:r>
          </a:p>
          <a:p>
            <a:r>
              <a:rPr lang="en-US" sz="1200" kern="1200" dirty="0">
                <a:solidFill>
                  <a:schemeClr val="tx1"/>
                </a:solidFill>
                <a:effectLst/>
                <a:latin typeface="+mn-lt"/>
                <a:ea typeface="+mn-ea"/>
                <a:cs typeface="+mn-cs"/>
              </a:rPr>
              <a:t>This chart shows Diesel Particulate Matter by Source for the Portland Metro area, 2017 PATS. Portland Air Toxics Assessment released in 2006 was the first-time data was published about diesel particulate matter in the Portland metro area. Since that time the problem has worsened with regional growth and increased economic activity. In fact, average diesel particulate matter levels across the Metro area exceed the State's adopted health benchmark. North Portland has the highest level of diesel particulate matter pollution in the state.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65% of diesel emissions in the Portland metro area come from non-road equipment. The on-road sector is already regulated through manufacturing standards. These emission standards have only more recently been applied to non-road equipment. New engines, electric equipment and exhaust controls can reduce diesel pollution up to 95% on our projects.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why do we care about diesel particulate matter emissions? Diesel exhaust is 100 times more toxic than gasoline exhaust, and includes fine sooty particles layered in heavy metals and toxic gases. These particles move through the respiratory system like a gas…. Moving quickly from the lungs to the bloodstream and are then carried throughout the body leading to a wide range of health effects in the respiratory, cardiovascular and even the nervous system.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Diesel is a known human carcinogen</a:t>
            </a:r>
            <a:r>
              <a:rPr lang="en-US" sz="1200" kern="1200" dirty="0">
                <a:solidFill>
                  <a:schemeClr val="tx1"/>
                </a:solidFill>
                <a:effectLst/>
                <a:latin typeface="+mn-lt"/>
                <a:ea typeface="+mn-ea"/>
                <a:cs typeface="+mn-cs"/>
              </a:rPr>
              <a:t> as determined by the International Agency for Research on Cancer (IARC) typically expressed as lung and bladder cancers. Diesel particles are known to increase risk for heart attacks and are suspected as a causal factor in increasing risk for autism, impaired cognition and ALS, commonly known as Lou Gehrig’s disease.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Children and elderly are especially vulnerable. Asthma incidence is a concern for children and the elderly are especially vulnerable to heart disease from episodic and long-term exposure to diesel particulates.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we know through work of Multnomah County Health Department that there is a disproportionate impact on African American and Latino populations in our city. They face up to 3 times higher exposure rates since those communities tend to live in proximity to high development and transportation hub activities.  </a:t>
            </a:r>
          </a:p>
        </p:txBody>
      </p:sp>
      <p:sp>
        <p:nvSpPr>
          <p:cNvPr id="4" name="Slide Number Placeholder 3"/>
          <p:cNvSpPr>
            <a:spLocks noGrp="1"/>
          </p:cNvSpPr>
          <p:nvPr>
            <p:ph type="sldNum" sz="quarter" idx="10"/>
          </p:nvPr>
        </p:nvSpPr>
        <p:spPr/>
        <p:txBody>
          <a:bodyPr/>
          <a:lstStyle/>
          <a:p>
            <a:fld id="{9217CCF8-58A2-4245-8512-7483D2AB46C8}" type="slidenum">
              <a:rPr lang="en-US" smtClean="0"/>
              <a:t>4</a:t>
            </a:fld>
            <a:endParaRPr lang="en-US"/>
          </a:p>
        </p:txBody>
      </p:sp>
    </p:spTree>
    <p:extLst>
      <p:ext uri="{BB962C8B-B14F-4D97-AF65-F5344CB8AC3E}">
        <p14:creationId xmlns:p14="http://schemas.microsoft.com/office/powerpoint/2010/main" val="132869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a:t>
            </a:r>
          </a:p>
          <a:p>
            <a:r>
              <a:rPr lang="en-US" sz="1200" kern="1200" dirty="0">
                <a:solidFill>
                  <a:schemeClr val="tx1"/>
                </a:solidFill>
                <a:effectLst/>
                <a:latin typeface="+mn-lt"/>
                <a:ea typeface="+mn-ea"/>
                <a:cs typeface="+mn-cs"/>
              </a:rPr>
              <a:t>Some stakeholders have claimed that we’re moving too fast. But we have actually worked on this issue strategically for over a decade. It was 2006 when the first PATS results were released, alerting us to the elevated health risk Portlanders face due to diesel pollution. Oregon Environmental Council reminded me that the former Sustainable Development Commission sent a letter to City Council in 2007 calling for the City to adopt contracting requirements to reduce diesel emissions from public projects. </a:t>
            </a:r>
          </a:p>
          <a:p>
            <a:r>
              <a:rPr lang="en-US" sz="1200" kern="1200" dirty="0">
                <a:solidFill>
                  <a:schemeClr val="tx1"/>
                </a:solidFill>
                <a:effectLst/>
                <a:latin typeface="+mn-lt"/>
                <a:ea typeface="+mn-ea"/>
                <a:cs typeface="+mn-cs"/>
              </a:rPr>
              <a:t>At that time, we invested $2.3 million in federal funds to make upgrades to our own fleet. We also piloted and conducted stakeholder engagement for a similar contracting standard in 2009-2010.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that time, we have working to build a regional commitment to advance this work. Air pollution is not limited to the City and any policy on this front is far more effective if adopted my broadly by all regional jurisdictions.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August we held a workshop with stakeholders, which helped us flush out the policy framework we shared at the Council hearing on September 20, 2018. Since that time, we have continued to collaborate with regional jurisdictions, City infrastructure bureaus, private sector contracting firms and associations, and neighborhood and environmental advocacy groups. We continue to hear the same feedback we’ve received over the last decade.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released a revised draft of the policy for public comment for two weeks in November. </a:t>
            </a:r>
          </a:p>
        </p:txBody>
      </p:sp>
      <p:sp>
        <p:nvSpPr>
          <p:cNvPr id="4" name="Slide Number Placeholder 3"/>
          <p:cNvSpPr>
            <a:spLocks noGrp="1"/>
          </p:cNvSpPr>
          <p:nvPr>
            <p:ph type="sldNum" sz="quarter" idx="10"/>
          </p:nvPr>
        </p:nvSpPr>
        <p:spPr/>
        <p:txBody>
          <a:bodyPr/>
          <a:lstStyle/>
          <a:p>
            <a:fld id="{9217CCF8-58A2-4245-8512-7483D2AB46C8}" type="slidenum">
              <a:rPr lang="en-US" smtClean="0"/>
              <a:t>5</a:t>
            </a:fld>
            <a:endParaRPr lang="en-US"/>
          </a:p>
        </p:txBody>
      </p:sp>
    </p:spTree>
    <p:extLst>
      <p:ext uri="{BB962C8B-B14F-4D97-AF65-F5344CB8AC3E}">
        <p14:creationId xmlns:p14="http://schemas.microsoft.com/office/powerpoint/2010/main" val="72827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Kyle</a:t>
            </a:r>
          </a:p>
          <a:p>
            <a:r>
              <a:rPr lang="en-US" sz="1200" kern="1200" dirty="0">
                <a:solidFill>
                  <a:schemeClr val="tx1"/>
                </a:solidFill>
                <a:effectLst/>
                <a:latin typeface="+mn-lt"/>
                <a:ea typeface="+mn-ea"/>
                <a:cs typeface="+mn-cs"/>
              </a:rPr>
              <a:t>I’d like to spend a few minutes reviewing the results from the public comment period. </a:t>
            </a:r>
          </a:p>
          <a:p>
            <a:pPr lvl="0"/>
            <a:r>
              <a:rPr lang="en-US" sz="1200" kern="1200" dirty="0">
                <a:solidFill>
                  <a:schemeClr val="tx1"/>
                </a:solidFill>
                <a:effectLst/>
                <a:latin typeface="+mn-lt"/>
                <a:ea typeface="+mn-ea"/>
                <a:cs typeface="+mn-cs"/>
              </a:rPr>
              <a:t>We received 138 Comments </a:t>
            </a:r>
          </a:p>
          <a:p>
            <a:pPr lvl="0"/>
            <a:r>
              <a:rPr lang="en-US" sz="1200" kern="1200" dirty="0">
                <a:solidFill>
                  <a:schemeClr val="tx1"/>
                </a:solidFill>
                <a:effectLst/>
                <a:latin typeface="+mn-lt"/>
                <a:ea typeface="+mn-ea"/>
                <a:cs typeface="+mn-cs"/>
              </a:rPr>
              <a:t>We heard from a variety of organizations including contractor industry associations, environmental advocacy and neighborhood groups. </a:t>
            </a:r>
          </a:p>
          <a:p>
            <a:pPr lvl="0"/>
            <a:r>
              <a:rPr lang="en-US" sz="1200" kern="1200" dirty="0">
                <a:solidFill>
                  <a:schemeClr val="tx1"/>
                </a:solidFill>
                <a:effectLst/>
                <a:latin typeface="+mn-lt"/>
                <a:ea typeface="+mn-ea"/>
                <a:cs typeface="+mn-cs"/>
              </a:rPr>
              <a:t>98% supported; 2% opposed</a:t>
            </a:r>
          </a:p>
          <a:p>
            <a:pPr lvl="0"/>
            <a:r>
              <a:rPr lang="en-US" sz="1200" kern="1200" dirty="0">
                <a:solidFill>
                  <a:schemeClr val="tx1"/>
                </a:solidFill>
                <a:effectLst/>
                <a:latin typeface="+mn-lt"/>
                <a:ea typeface="+mn-ea"/>
                <a:cs typeface="+mn-cs"/>
              </a:rPr>
              <a:t>Of those who support the rules, 57% support the rules as written and 40% supported the rules but wanted them to be stronger.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public feedback fell into 6 common themes, which I will share, along with the response from our regional workgroup.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The horsepower threshold for non-road diesel powered equipment should be lowered from 100-hp to 25-hp.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resolution before you today includes this lowered threshold, which is consistent with existing construction fleet requirements in California.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 The policy should incentivize the cleanest solutions, starting with replacement of diesel powered equipment with electric powered equipment.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policy utilizes a Best Available Control Technology (BACT) methodology. The BACT requires the use of the technology that will have the greatest pollution reduction possible for a particular piece of equipment. The Policy explicitly mentions alternative fuels and electric powered equipment as alternative pathways for compliance.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#3 The phase-in timeline, 7 years, should be shortened.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project team engaged in a two-year planning process to develop this policy. During technical program design, the team heard from California program administrators and emissions control experts who warned that program success would hinge on adequate time for outreach, implementation, contractor planning, and equipment market development. That coupled with the time needed to address critical elements such as VW settlement funds or Diesel Emissions Reduction Act funding for COBID firms, warrant an adequate phase-in timeline.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#4 The policy should use post-bid change orders or add an allowance item of a certain percentage of the overall contract budget to replace or retrofit diesel equipment to be used on the project, to be paid by the municipality.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approach is not consistent with national best practices and would leave the entire cost of buying compliant equipment on public agencies. Of the 14-existing clean fleet construction contracting programs across the U.S. that we surveyed, </a:t>
            </a:r>
            <a:r>
              <a:rPr lang="en-US" sz="1200" b="1" kern="1200" dirty="0">
                <a:solidFill>
                  <a:schemeClr val="tx1"/>
                </a:solidFill>
                <a:effectLst/>
                <a:latin typeface="+mn-lt"/>
                <a:ea typeface="+mn-ea"/>
                <a:cs typeface="+mn-cs"/>
              </a:rPr>
              <a:t>in no case did any agency or university directly cover the cost of contractor equipment retrofits.</a:t>
            </a:r>
            <a:r>
              <a:rPr lang="en-US" sz="1200" kern="1200" dirty="0">
                <a:solidFill>
                  <a:schemeClr val="tx1"/>
                </a:solidFill>
                <a:effectLst/>
                <a:latin typeface="+mn-lt"/>
                <a:ea typeface="+mn-ea"/>
                <a:cs typeface="+mn-cs"/>
              </a:rPr>
              <a:t> Moreover, certain funding sources, such as utility and Highway Trust Fund dollars are restricted in their use.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#5 The program should identify a current baseline and measure and monitor progress toward improved air quality.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City and the County do not currently have resources to monitor for particulate matter (PM) as a part of this project. Monitoring for PM is costly, time intensive, and does not always capture results associated with a construction project depending on the wind speed and direction, and other atmospheric factors. Instead, the program will rely on ambient monitoring data from the Oregon Department of Environmental Quality, and inventory data. In addition, the program will require that all pieces of equipment register and display a decal showing that the equipment has been checked for compliance on an annual basis.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#6 There has been insufficient opportunity to provide 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project team met individually with community groups and industry associations to discuss policy development.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project team then hosted a stakeholder workshop in August of 2018 to evaluate various program elements. In September of 2018 the Portland City Council and Multnomah County Board of Commissioners held public meetings to vet the project team’s policy recommendation and received public testimony. In November the project team had a two-week public comment process and received 138 responses.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Prior to the current effort, Multnomah County and the City of Portland held public meetings with contractors to pilot the policy in 2009-10. In 2016, project team members also participated in a 6-month stakeholder process convened by the Oregon Legislature and heard from both industry and the environmental community on this subject. Throughout the last decade, we have received consistent feedback from our stakeholders.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short, given the long history of engagement on this issue, the fact that we have been forecasting our intent for over a decade, and the lack of policy solutions tried to date, the project team feels that moving forward at this time with policy adoption is the most prudent decision.  </a:t>
            </a:r>
          </a:p>
        </p:txBody>
      </p:sp>
      <p:sp>
        <p:nvSpPr>
          <p:cNvPr id="4" name="Slide Number Placeholder 3"/>
          <p:cNvSpPr>
            <a:spLocks noGrp="1"/>
          </p:cNvSpPr>
          <p:nvPr>
            <p:ph type="sldNum" sz="quarter" idx="10"/>
          </p:nvPr>
        </p:nvSpPr>
        <p:spPr/>
        <p:txBody>
          <a:bodyPr/>
          <a:lstStyle/>
          <a:p>
            <a:fld id="{9217CCF8-58A2-4245-8512-7483D2AB46C8}" type="slidenum">
              <a:rPr lang="en-US" smtClean="0"/>
              <a:t>6</a:t>
            </a:fld>
            <a:endParaRPr lang="en-US"/>
          </a:p>
        </p:txBody>
      </p:sp>
    </p:spTree>
    <p:extLst>
      <p:ext uri="{BB962C8B-B14F-4D97-AF65-F5344CB8AC3E}">
        <p14:creationId xmlns:p14="http://schemas.microsoft.com/office/powerpoint/2010/main" val="83388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goals for this policy are to first and foremost reduce diesel particulate matter (PM) emissions on city construction projects. Secondly, we are committed to supporting a Diverse Contractor Pool and want to ensure our approach doesn’t set back our efforts made to date. Third, we want to reduce cost and administrative impacts for contractors and our bureau construction managers. And lastly, we want to foster regional adoption to increase the effectiveness of this policy. </a:t>
            </a:r>
          </a:p>
        </p:txBody>
      </p:sp>
      <p:sp>
        <p:nvSpPr>
          <p:cNvPr id="4" name="Slide Number Placeholder 3"/>
          <p:cNvSpPr>
            <a:spLocks noGrp="1"/>
          </p:cNvSpPr>
          <p:nvPr>
            <p:ph type="sldNum" sz="quarter" idx="10"/>
          </p:nvPr>
        </p:nvSpPr>
        <p:spPr/>
        <p:txBody>
          <a:bodyPr/>
          <a:lstStyle/>
          <a:p>
            <a:fld id="{9217CCF8-58A2-4245-8512-7483D2AB46C8}" type="slidenum">
              <a:rPr lang="en-US" smtClean="0"/>
              <a:t>7</a:t>
            </a:fld>
            <a:endParaRPr lang="en-US"/>
          </a:p>
        </p:txBody>
      </p:sp>
    </p:spTree>
    <p:extLst>
      <p:ext uri="{BB962C8B-B14F-4D97-AF65-F5344CB8AC3E}">
        <p14:creationId xmlns:p14="http://schemas.microsoft.com/office/powerpoint/2010/main" val="340351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Kyle</a:t>
            </a:r>
          </a:p>
          <a:p>
            <a:r>
              <a:rPr lang="en-US" sz="1200" kern="1200" dirty="0">
                <a:solidFill>
                  <a:schemeClr val="tx1"/>
                </a:solidFill>
                <a:effectLst/>
                <a:latin typeface="+mn-lt"/>
                <a:ea typeface="+mn-ea"/>
                <a:cs typeface="+mn-cs"/>
              </a:rPr>
              <a:t>In all, the resolution and clean air construction standard before you today, strikes a fine balance between these goals. Ultimately, after full program implementation we will: </a:t>
            </a:r>
          </a:p>
          <a:p>
            <a:pPr lvl="0"/>
            <a:r>
              <a:rPr lang="en-US" sz="1200" kern="1200" dirty="0">
                <a:solidFill>
                  <a:schemeClr val="tx1"/>
                </a:solidFill>
                <a:effectLst/>
                <a:latin typeface="+mn-lt"/>
                <a:ea typeface="+mn-ea"/>
                <a:cs typeface="+mn-cs"/>
              </a:rPr>
              <a:t>Reduce idling on our project sites</a:t>
            </a:r>
          </a:p>
          <a:p>
            <a:pPr lvl="0"/>
            <a:r>
              <a:rPr lang="en-US" sz="1200" kern="1200" dirty="0">
                <a:solidFill>
                  <a:schemeClr val="tx1"/>
                </a:solidFill>
                <a:effectLst/>
                <a:latin typeface="+mn-lt"/>
                <a:ea typeface="+mn-ea"/>
                <a:cs typeface="+mn-cs"/>
              </a:rPr>
              <a:t>Utilize the cleanest available (new) diesel nonroad equipment or cement mixers and dump trucks </a:t>
            </a:r>
          </a:p>
          <a:p>
            <a:pPr lvl="0"/>
            <a:r>
              <a:rPr lang="en-US" sz="1200" kern="1200" dirty="0">
                <a:solidFill>
                  <a:schemeClr val="tx1"/>
                </a:solidFill>
                <a:effectLst/>
                <a:latin typeface="+mn-lt"/>
                <a:ea typeface="+mn-ea"/>
                <a:cs typeface="+mn-cs"/>
              </a:rPr>
              <a:t>Increased use Alternative fuel and electric vehicles and equipment</a:t>
            </a:r>
          </a:p>
          <a:p>
            <a:pPr lvl="0"/>
            <a:r>
              <a:rPr lang="en-US" sz="1200" kern="1200" dirty="0">
                <a:solidFill>
                  <a:schemeClr val="tx1"/>
                </a:solidFill>
                <a:effectLst/>
                <a:latin typeface="+mn-lt"/>
                <a:ea typeface="+mn-ea"/>
                <a:cs typeface="+mn-cs"/>
              </a:rPr>
              <a:t>And lastly, retrofit Older diesel equipment/vehicles with diesel particulate filters (DPF) such that we achieve reductions on the order of 95%. Certified COBID firms will be allowed to utilize lower cost control technologies that reduce emissions about 20%. We are committed to working with those firms to find ways to incentivize upgrades that achieve greater emission reductions.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 now going to hand this back to Stacey Foreman with Procurement Services to talk about the specifics of implementing this Clean Air Construction Standard. </a:t>
            </a:r>
          </a:p>
        </p:txBody>
      </p:sp>
      <p:sp>
        <p:nvSpPr>
          <p:cNvPr id="4" name="Slide Number Placeholder 3"/>
          <p:cNvSpPr>
            <a:spLocks noGrp="1"/>
          </p:cNvSpPr>
          <p:nvPr>
            <p:ph type="sldNum" sz="quarter" idx="10"/>
          </p:nvPr>
        </p:nvSpPr>
        <p:spPr/>
        <p:txBody>
          <a:bodyPr/>
          <a:lstStyle/>
          <a:p>
            <a:fld id="{9217CCF8-58A2-4245-8512-7483D2AB46C8}" type="slidenum">
              <a:rPr lang="en-US" smtClean="0"/>
              <a:t>8</a:t>
            </a:fld>
            <a:endParaRPr lang="en-US"/>
          </a:p>
        </p:txBody>
      </p:sp>
    </p:spTree>
    <p:extLst>
      <p:ext uri="{BB962C8B-B14F-4D97-AF65-F5344CB8AC3E}">
        <p14:creationId xmlns:p14="http://schemas.microsoft.com/office/powerpoint/2010/main" val="166145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Stacey</a:t>
            </a:r>
          </a:p>
          <a:p>
            <a:r>
              <a:rPr lang="en-US" dirty="0"/>
              <a:t>Thank you Kyle</a:t>
            </a:r>
          </a:p>
          <a:p>
            <a:r>
              <a:rPr lang="en-US" dirty="0"/>
              <a:t>Over the next few slides I will be going through key content of the Standard, which this Resolution adopts as an attachment to the City’s Sustainable Procurement Policy</a:t>
            </a:r>
          </a:p>
          <a:p>
            <a:r>
              <a:rPr lang="en-US" dirty="0"/>
              <a:t>Standard has an effective date of January 1, 2020 and elements of the Standard are phased in over several years, which I will go into more detail over the next few slides </a:t>
            </a:r>
          </a:p>
          <a:p>
            <a:r>
              <a:rPr lang="en-US" dirty="0"/>
              <a:t>The Standard will be applicable to new City Construction contracts valued over $ 1 million dollars</a:t>
            </a:r>
          </a:p>
          <a:p>
            <a:r>
              <a:rPr lang="en-US" dirty="0"/>
              <a:t>And the Standard’s engine requirements will be applicable to nonroad equipment over 25 </a:t>
            </a:r>
            <a:r>
              <a:rPr lang="en-US" dirty="0" err="1"/>
              <a:t>hp</a:t>
            </a:r>
            <a:r>
              <a:rPr lang="en-US" dirty="0"/>
              <a:t> (as Kyle mentioned this is a change from 100hp referenced in the draft we presented in September)</a:t>
            </a:r>
          </a:p>
          <a:p>
            <a:r>
              <a:rPr lang="en-US" dirty="0"/>
              <a:t>And in terms of on-road vehicles, the Standard applies to cement mixers and dump trucks.</a:t>
            </a:r>
          </a:p>
        </p:txBody>
      </p:sp>
      <p:sp>
        <p:nvSpPr>
          <p:cNvPr id="4" name="Slide Number Placeholder 3"/>
          <p:cNvSpPr>
            <a:spLocks noGrp="1"/>
          </p:cNvSpPr>
          <p:nvPr>
            <p:ph type="sldNum" sz="quarter" idx="10"/>
          </p:nvPr>
        </p:nvSpPr>
        <p:spPr/>
        <p:txBody>
          <a:bodyPr/>
          <a:lstStyle/>
          <a:p>
            <a:fld id="{9217CCF8-58A2-4245-8512-7483D2AB46C8}" type="slidenum">
              <a:rPr lang="en-US" smtClean="0"/>
              <a:t>9</a:t>
            </a:fld>
            <a:endParaRPr lang="en-US"/>
          </a:p>
        </p:txBody>
      </p:sp>
    </p:spTree>
    <p:extLst>
      <p:ext uri="{BB962C8B-B14F-4D97-AF65-F5344CB8AC3E}">
        <p14:creationId xmlns:p14="http://schemas.microsoft.com/office/powerpoint/2010/main" val="154806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88FF-80B6-44BB-96A7-E678CC0F95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6753C0-4218-477D-922E-1064F9A980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D5C78C-E574-495F-A0BB-C77B76D36B21}"/>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5" name="Footer Placeholder 4">
            <a:extLst>
              <a:ext uri="{FF2B5EF4-FFF2-40B4-BE49-F238E27FC236}">
                <a16:creationId xmlns:a16="http://schemas.microsoft.com/office/drawing/2014/main" id="{657F95E1-A967-4DEF-9669-BE3543236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C1D4B-C20F-444B-8527-B82E976B1DDB}"/>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254487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2251-DE4D-4388-A935-E7198DE6DD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3C016B-E683-43DB-9E42-D9E3E1A2D8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7366E-6DD6-4C75-930B-AAD8B396240D}"/>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5" name="Footer Placeholder 4">
            <a:extLst>
              <a:ext uri="{FF2B5EF4-FFF2-40B4-BE49-F238E27FC236}">
                <a16:creationId xmlns:a16="http://schemas.microsoft.com/office/drawing/2014/main" id="{2CBC1BDC-3E19-468F-A5B2-CB8C5ED66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069DA-B913-408A-A40C-65AD0331D535}"/>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234527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EC688-A398-4489-8679-72DF42297C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CEC67-9EEC-4622-B89E-6793CC3C2E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8E8BA-D2F0-47AD-AA88-A328030AE841}"/>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5" name="Footer Placeholder 4">
            <a:extLst>
              <a:ext uri="{FF2B5EF4-FFF2-40B4-BE49-F238E27FC236}">
                <a16:creationId xmlns:a16="http://schemas.microsoft.com/office/drawing/2014/main" id="{C2D4DB84-E8A8-4634-ABE2-1DF07FAC6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7EFFB-EF42-43B4-90FD-2BBF1022FF24}"/>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226286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AB7F-28D3-4B1B-90E0-4CDE704208AC}"/>
              </a:ext>
            </a:extLst>
          </p:cNvPr>
          <p:cNvSpPr>
            <a:spLocks noGrp="1"/>
          </p:cNvSpPr>
          <p:nvPr>
            <p:ph type="title"/>
          </p:nvPr>
        </p:nvSpPr>
        <p:spPr>
          <a:xfrm>
            <a:off x="2351314" y="365125"/>
            <a:ext cx="9002486"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1FE4860-0ECA-4E1A-AD2C-D0504836103D}"/>
              </a:ext>
            </a:extLst>
          </p:cNvPr>
          <p:cNvSpPr>
            <a:spLocks noGrp="1"/>
          </p:cNvSpPr>
          <p:nvPr>
            <p:ph idx="1"/>
          </p:nvPr>
        </p:nvSpPr>
        <p:spPr>
          <a:xfrm>
            <a:off x="838200" y="2104571"/>
            <a:ext cx="10515599" cy="4136571"/>
          </a:xfrm>
        </p:spPr>
        <p:txBody>
          <a:bodyPr/>
          <a:lstStyle>
            <a:lvl1pPr marL="228600" indent="-228600">
              <a:buClrTx/>
              <a:buFont typeface="Wingdings" panose="05000000000000000000" pitchFamily="2" charset="2"/>
              <a:buChar char="§"/>
              <a:defRPr/>
            </a:lvl1pPr>
            <a:lvl2pPr marL="685800" indent="-228600">
              <a:buClrTx/>
              <a:buSzPct val="70000"/>
              <a:buFont typeface="Wingdings" panose="05000000000000000000" pitchFamily="2" charset="2"/>
              <a:buChar char="Ø"/>
              <a:defRPr/>
            </a:lvl2pPr>
            <a:lvl3pPr marL="1143000" indent="-228600">
              <a:buClrTx/>
              <a:buFont typeface="Wingdings" panose="05000000000000000000" pitchFamily="2" charset="2"/>
              <a:buChar char="§"/>
              <a:defRPr/>
            </a:lvl3pPr>
            <a:lvl4pPr marL="1600200" indent="-228600">
              <a:buClrTx/>
              <a:buSzPct val="70000"/>
              <a:buFont typeface="Wingdings" panose="05000000000000000000" pitchFamily="2" charset="2"/>
              <a:buChar char="Ø"/>
              <a:defRPr/>
            </a:lvl4pPr>
            <a:lvl5pPr marL="2057400" indent="-228600">
              <a:buClrTx/>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DBB15A-530F-46CB-A021-C8F43E8A3FCC}"/>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5" name="Footer Placeholder 4">
            <a:extLst>
              <a:ext uri="{FF2B5EF4-FFF2-40B4-BE49-F238E27FC236}">
                <a16:creationId xmlns:a16="http://schemas.microsoft.com/office/drawing/2014/main" id="{C7F224F9-9ADF-4149-A0BC-A408D44C0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9799B-88D7-4CBB-BEAA-2EA5A5A57A4C}"/>
              </a:ext>
            </a:extLst>
          </p:cNvPr>
          <p:cNvSpPr>
            <a:spLocks noGrp="1"/>
          </p:cNvSpPr>
          <p:nvPr>
            <p:ph type="sldNum" sz="quarter" idx="12"/>
          </p:nvPr>
        </p:nvSpPr>
        <p:spPr/>
        <p:txBody>
          <a:bodyPr/>
          <a:lstStyle/>
          <a:p>
            <a:fld id="{605C3D69-6E8C-4F24-AD6A-F16FF0B7C0FB}" type="slidenum">
              <a:rPr lang="en-US" smtClean="0"/>
              <a:t>‹#›</a:t>
            </a:fld>
            <a:endParaRPr lang="en-US"/>
          </a:p>
        </p:txBody>
      </p:sp>
      <p:sp>
        <p:nvSpPr>
          <p:cNvPr id="7" name="Rectangle 6">
            <a:extLst>
              <a:ext uri="{FF2B5EF4-FFF2-40B4-BE49-F238E27FC236}">
                <a16:creationId xmlns:a16="http://schemas.microsoft.com/office/drawing/2014/main" id="{6BD36DD5-E3BB-44CA-8E09-2765BE688365}"/>
              </a:ext>
            </a:extLst>
          </p:cNvPr>
          <p:cNvSpPr/>
          <p:nvPr userDrawn="1"/>
        </p:nvSpPr>
        <p:spPr>
          <a:xfrm>
            <a:off x="326572" y="223610"/>
            <a:ext cx="1852499" cy="1730602"/>
          </a:xfrm>
          <a:prstGeom prst="rect">
            <a:avLst/>
          </a:prstGeom>
          <a:blipFill dpi="0" rotWithShape="1">
            <a:blip r:embed="rId2"/>
            <a:srcRect/>
            <a:stretch>
              <a:fillRect l="-1" t="-122818" r="-372075" b="-492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99E7A4F6-6C95-42BE-855B-0471CFCF6BCB}"/>
              </a:ext>
            </a:extLst>
          </p:cNvPr>
          <p:cNvCxnSpPr/>
          <p:nvPr userDrawn="1"/>
        </p:nvCxnSpPr>
        <p:spPr>
          <a:xfrm>
            <a:off x="648157" y="1908175"/>
            <a:ext cx="0" cy="4743450"/>
          </a:xfrm>
          <a:prstGeom prst="line">
            <a:avLst/>
          </a:prstGeom>
          <a:ln w="25400">
            <a:solidFill>
              <a:srgbClr val="FF68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38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8D39-B9A4-469E-9B41-76CA460D9E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4DDCDF-7ECD-4565-B16C-7E26657FA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234099-F15C-492D-BE0A-7568D7342503}"/>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5" name="Footer Placeholder 4">
            <a:extLst>
              <a:ext uri="{FF2B5EF4-FFF2-40B4-BE49-F238E27FC236}">
                <a16:creationId xmlns:a16="http://schemas.microsoft.com/office/drawing/2014/main" id="{FCCC6F2E-8E22-4D95-941B-6E87A0AF1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C2E6D-4EFF-4DA6-9EDB-B6923C0BDB9D}"/>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145870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DCA0-89F6-4E48-9A44-9FB9C40C6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229E7-EE19-4793-BD71-4745FD0F70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C96CE-22A1-434C-8FA5-0D3EBD94B5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C643EB-6948-4496-A445-3E83809B5174}"/>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6" name="Footer Placeholder 5">
            <a:extLst>
              <a:ext uri="{FF2B5EF4-FFF2-40B4-BE49-F238E27FC236}">
                <a16:creationId xmlns:a16="http://schemas.microsoft.com/office/drawing/2014/main" id="{411FAB65-44BD-48D3-9054-710193A4F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D741B-D010-4730-9EFF-4F5B1B464348}"/>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353490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1B0B-1171-4081-B148-6DA522B93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C5E34F-DBF0-4DD6-BD8F-C5BCE54E2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2CF47C-A1C0-4E51-9744-BA2C0DCA35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D9D451-F99D-4DA3-AAA5-23428D702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32F8A1-579A-4DDB-9FF9-8302461F25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AF39E-CCCF-483D-91C5-A0A8C80436E7}"/>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8" name="Footer Placeholder 7">
            <a:extLst>
              <a:ext uri="{FF2B5EF4-FFF2-40B4-BE49-F238E27FC236}">
                <a16:creationId xmlns:a16="http://schemas.microsoft.com/office/drawing/2014/main" id="{56ECCFF6-3A1E-4329-A7E3-E2EF2EFDE0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3357EC-B6B6-4929-BC7C-1EF25C47E6A4}"/>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352477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AEA0-5456-481B-9288-A1ABC8C4E1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4CF5EF-1BBE-4E69-A92D-71C6D331D772}"/>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4" name="Footer Placeholder 3">
            <a:extLst>
              <a:ext uri="{FF2B5EF4-FFF2-40B4-BE49-F238E27FC236}">
                <a16:creationId xmlns:a16="http://schemas.microsoft.com/office/drawing/2014/main" id="{E9E80602-52D8-43BB-A185-6C80EEC35A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9AB24D-4558-4518-BA1B-37CCE8E2F9CF}"/>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119349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2AC62-E85B-4423-B72C-06F91508D653}"/>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3" name="Footer Placeholder 2">
            <a:extLst>
              <a:ext uri="{FF2B5EF4-FFF2-40B4-BE49-F238E27FC236}">
                <a16:creationId xmlns:a16="http://schemas.microsoft.com/office/drawing/2014/main" id="{692A66A3-6C22-4F66-9A1B-8C6938B459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0CB8FC-3EC5-4EA6-AEFD-EB52A4AEA3E8}"/>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255274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AAF1-6813-4F19-A5AB-1DE95DF63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56F07D-9CF6-480A-BAB7-FB4E36A96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5242EF-E7C8-49D0-B54B-FEF646898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A3B593-1E66-4149-A7B1-063DE125CBC6}"/>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6" name="Footer Placeholder 5">
            <a:extLst>
              <a:ext uri="{FF2B5EF4-FFF2-40B4-BE49-F238E27FC236}">
                <a16:creationId xmlns:a16="http://schemas.microsoft.com/office/drawing/2014/main" id="{2B59FC29-0D19-4C52-91D4-D326B76A5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3337B-B884-405F-B1D1-4125021AB4A3}"/>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326002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EEC-1214-474F-AED8-E2A629DF1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DB688E-A12A-4A6B-9016-4FF36C734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63E0822-8677-4B18-BDBA-8BB213E09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5B2A06-5A10-4574-94ED-21165508356E}"/>
              </a:ext>
            </a:extLst>
          </p:cNvPr>
          <p:cNvSpPr>
            <a:spLocks noGrp="1"/>
          </p:cNvSpPr>
          <p:nvPr>
            <p:ph type="dt" sz="half" idx="10"/>
          </p:nvPr>
        </p:nvSpPr>
        <p:spPr/>
        <p:txBody>
          <a:bodyPr/>
          <a:lstStyle/>
          <a:p>
            <a:fld id="{51721977-BF68-4E0C-B524-CB65BA5FDCD2}" type="datetimeFigureOut">
              <a:rPr lang="en-US" smtClean="0"/>
              <a:t>12/13/2018</a:t>
            </a:fld>
            <a:endParaRPr lang="en-US"/>
          </a:p>
        </p:txBody>
      </p:sp>
      <p:sp>
        <p:nvSpPr>
          <p:cNvPr id="6" name="Footer Placeholder 5">
            <a:extLst>
              <a:ext uri="{FF2B5EF4-FFF2-40B4-BE49-F238E27FC236}">
                <a16:creationId xmlns:a16="http://schemas.microsoft.com/office/drawing/2014/main" id="{1DCE16C2-803F-4C81-9D5E-8602BE1EF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7B89B-10B6-4C47-8906-D11CA599509B}"/>
              </a:ext>
            </a:extLst>
          </p:cNvPr>
          <p:cNvSpPr>
            <a:spLocks noGrp="1"/>
          </p:cNvSpPr>
          <p:nvPr>
            <p:ph type="sldNum" sz="quarter" idx="12"/>
          </p:nvPr>
        </p:nvSpPr>
        <p:spPr/>
        <p:txBody>
          <a:bodyPr/>
          <a:lstStyle/>
          <a:p>
            <a:fld id="{605C3D69-6E8C-4F24-AD6A-F16FF0B7C0FB}" type="slidenum">
              <a:rPr lang="en-US" smtClean="0"/>
              <a:t>‹#›</a:t>
            </a:fld>
            <a:endParaRPr lang="en-US"/>
          </a:p>
        </p:txBody>
      </p:sp>
    </p:spTree>
    <p:extLst>
      <p:ext uri="{BB962C8B-B14F-4D97-AF65-F5344CB8AC3E}">
        <p14:creationId xmlns:p14="http://schemas.microsoft.com/office/powerpoint/2010/main" val="30798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C157F-00D2-44AD-BFB1-DDBB1E962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998CD6-16A6-4A26-9ADB-6947E85C6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E820D-FDB4-4F87-8D54-7179935D8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21977-BF68-4E0C-B524-CB65BA5FDCD2}" type="datetimeFigureOut">
              <a:rPr lang="en-US" smtClean="0"/>
              <a:t>12/13/2018</a:t>
            </a:fld>
            <a:endParaRPr lang="en-US"/>
          </a:p>
        </p:txBody>
      </p:sp>
      <p:sp>
        <p:nvSpPr>
          <p:cNvPr id="5" name="Footer Placeholder 4">
            <a:extLst>
              <a:ext uri="{FF2B5EF4-FFF2-40B4-BE49-F238E27FC236}">
                <a16:creationId xmlns:a16="http://schemas.microsoft.com/office/drawing/2014/main" id="{FE6F58B3-C053-4F1C-A504-30C4318A6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8368EF-F2FA-4A11-ACA7-640FEAB47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C3D69-6E8C-4F24-AD6A-F16FF0B7C0FB}" type="slidenum">
              <a:rPr lang="en-US" smtClean="0"/>
              <a:t>‹#›</a:t>
            </a:fld>
            <a:endParaRPr lang="en-US"/>
          </a:p>
        </p:txBody>
      </p:sp>
    </p:spTree>
    <p:extLst>
      <p:ext uri="{BB962C8B-B14F-4D97-AF65-F5344CB8AC3E}">
        <p14:creationId xmlns:p14="http://schemas.microsoft.com/office/powerpoint/2010/main" val="1200751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704B-64C5-4EE7-BA29-450888E4D5E9}"/>
              </a:ext>
            </a:extLst>
          </p:cNvPr>
          <p:cNvSpPr>
            <a:spLocks noGrp="1"/>
          </p:cNvSpPr>
          <p:nvPr>
            <p:ph type="ctrTitle"/>
          </p:nvPr>
        </p:nvSpPr>
        <p:spPr>
          <a:xfrm>
            <a:off x="565058" y="550595"/>
            <a:ext cx="10352878" cy="2308123"/>
          </a:xfrm>
        </p:spPr>
        <p:txBody>
          <a:bodyPr>
            <a:normAutofit/>
          </a:bodyPr>
          <a:lstStyle/>
          <a:p>
            <a:pPr algn="l"/>
            <a:r>
              <a:rPr lang="en-US" b="1" dirty="0">
                <a:solidFill>
                  <a:schemeClr val="accent1">
                    <a:lumMod val="50000"/>
                  </a:schemeClr>
                </a:solidFill>
                <a:latin typeface="Baskerville Old Face" panose="02020602080505020303" pitchFamily="18" charset="0"/>
              </a:rPr>
              <a:t>Clean Air Construction Standard</a:t>
            </a:r>
          </a:p>
        </p:txBody>
      </p:sp>
      <p:sp>
        <p:nvSpPr>
          <p:cNvPr id="3" name="Subtitle 2">
            <a:extLst>
              <a:ext uri="{FF2B5EF4-FFF2-40B4-BE49-F238E27FC236}">
                <a16:creationId xmlns:a16="http://schemas.microsoft.com/office/drawing/2014/main" id="{BD3BB675-3113-4751-B701-0CD4A5C01FA8}"/>
              </a:ext>
            </a:extLst>
          </p:cNvPr>
          <p:cNvSpPr>
            <a:spLocks noGrp="1"/>
          </p:cNvSpPr>
          <p:nvPr>
            <p:ph type="subTitle" idx="1"/>
          </p:nvPr>
        </p:nvSpPr>
        <p:spPr>
          <a:xfrm>
            <a:off x="565057" y="3148780"/>
            <a:ext cx="9421153" cy="970932"/>
          </a:xfrm>
        </p:spPr>
        <p:txBody>
          <a:bodyPr>
            <a:normAutofit/>
          </a:bodyPr>
          <a:lstStyle/>
          <a:p>
            <a:pPr algn="l"/>
            <a:r>
              <a:rPr lang="en-US" sz="2800" b="1" dirty="0">
                <a:solidFill>
                  <a:schemeClr val="accent1">
                    <a:lumMod val="50000"/>
                  </a:schemeClr>
                </a:solidFill>
                <a:latin typeface="Baskerville Old Face" panose="02020602080505020303" pitchFamily="18" charset="0"/>
              </a:rPr>
              <a:t>Amendment to the City’s Sustainable Procurement Policy</a:t>
            </a:r>
          </a:p>
        </p:txBody>
      </p:sp>
      <p:sp>
        <p:nvSpPr>
          <p:cNvPr id="4" name="Rectangle 3">
            <a:extLst>
              <a:ext uri="{FF2B5EF4-FFF2-40B4-BE49-F238E27FC236}">
                <a16:creationId xmlns:a16="http://schemas.microsoft.com/office/drawing/2014/main" id="{76E4A2E5-508D-4ACB-81FE-7E91DAF735DD}"/>
              </a:ext>
            </a:extLst>
          </p:cNvPr>
          <p:cNvSpPr/>
          <p:nvPr/>
        </p:nvSpPr>
        <p:spPr>
          <a:xfrm>
            <a:off x="7022111" y="4010152"/>
            <a:ext cx="4634915" cy="2495296"/>
          </a:xfrm>
          <a:prstGeom prst="rect">
            <a:avLst/>
          </a:prstGeom>
          <a:blipFill dpi="0" rotWithShape="1">
            <a:blip r:embed="rId3">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24F8FEE4-6E20-45A4-B98B-67E2885005B2}"/>
              </a:ext>
            </a:extLst>
          </p:cNvPr>
          <p:cNvSpPr txBox="1">
            <a:spLocks/>
          </p:cNvSpPr>
          <p:nvPr/>
        </p:nvSpPr>
        <p:spPr>
          <a:xfrm>
            <a:off x="2320411" y="4956693"/>
            <a:ext cx="4434348" cy="9709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lumMod val="50000"/>
                  </a:schemeClr>
                </a:solidFill>
                <a:latin typeface="Baskerville Old Face" panose="02020602080505020303" pitchFamily="18" charset="0"/>
              </a:rPr>
              <a:t>Portland City Council Meeting December 13, 2018 </a:t>
            </a:r>
          </a:p>
        </p:txBody>
      </p:sp>
    </p:spTree>
    <p:extLst>
      <p:ext uri="{BB962C8B-B14F-4D97-AF65-F5344CB8AC3E}">
        <p14:creationId xmlns:p14="http://schemas.microsoft.com/office/powerpoint/2010/main" val="271983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2222-F05D-4109-AD47-83A0A591C47F}"/>
              </a:ext>
            </a:extLst>
          </p:cNvPr>
          <p:cNvSpPr>
            <a:spLocks noGrp="1"/>
          </p:cNvSpPr>
          <p:nvPr>
            <p:ph type="title"/>
          </p:nvPr>
        </p:nvSpPr>
        <p:spPr/>
        <p:txBody>
          <a:bodyPr/>
          <a:lstStyle/>
          <a:p>
            <a:r>
              <a:rPr lang="en-US" dirty="0"/>
              <a:t>Clean Air Construction Standard</a:t>
            </a:r>
          </a:p>
        </p:txBody>
      </p:sp>
      <p:sp>
        <p:nvSpPr>
          <p:cNvPr id="3" name="Content Placeholder 2">
            <a:extLst>
              <a:ext uri="{FF2B5EF4-FFF2-40B4-BE49-F238E27FC236}">
                <a16:creationId xmlns:a16="http://schemas.microsoft.com/office/drawing/2014/main" id="{987875E0-218C-4B23-85CE-99F7E2752BFE}"/>
              </a:ext>
            </a:extLst>
          </p:cNvPr>
          <p:cNvSpPr>
            <a:spLocks noGrp="1"/>
          </p:cNvSpPr>
          <p:nvPr>
            <p:ph idx="1"/>
          </p:nvPr>
        </p:nvSpPr>
        <p:spPr/>
        <p:txBody>
          <a:bodyPr>
            <a:normAutofit/>
          </a:bodyPr>
          <a:lstStyle/>
          <a:p>
            <a:pPr marL="0" indent="0">
              <a:buNone/>
            </a:pPr>
            <a:r>
              <a:rPr lang="en-US" dirty="0"/>
              <a:t>Idle Reduction Requirements</a:t>
            </a:r>
          </a:p>
          <a:p>
            <a:pPr lvl="1"/>
            <a:r>
              <a:rPr lang="en-US" dirty="0"/>
              <a:t>Nonroad equipment: shut down after five (5) minutes of inactivity</a:t>
            </a:r>
          </a:p>
          <a:p>
            <a:pPr lvl="1"/>
            <a:r>
              <a:rPr lang="en-US" dirty="0"/>
              <a:t>Nonroad equipment: anti-idling decals/prompts visible to operator </a:t>
            </a:r>
          </a:p>
          <a:p>
            <a:pPr lvl="1"/>
            <a:r>
              <a:rPr lang="en-US" dirty="0"/>
              <a:t>Job site: post “Five Minute Limit” signs</a:t>
            </a:r>
          </a:p>
          <a:p>
            <a:pPr lvl="1"/>
            <a:r>
              <a:rPr lang="en-US" dirty="0"/>
              <a:t>Job site: operator education/awareness</a:t>
            </a:r>
          </a:p>
        </p:txBody>
      </p:sp>
    </p:spTree>
    <p:extLst>
      <p:ext uri="{BB962C8B-B14F-4D97-AF65-F5344CB8AC3E}">
        <p14:creationId xmlns:p14="http://schemas.microsoft.com/office/powerpoint/2010/main" val="415404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5F19-032A-4DD0-8027-651DB3D661CB}"/>
              </a:ext>
            </a:extLst>
          </p:cNvPr>
          <p:cNvSpPr>
            <a:spLocks noGrp="1"/>
          </p:cNvSpPr>
          <p:nvPr>
            <p:ph type="title"/>
          </p:nvPr>
        </p:nvSpPr>
        <p:spPr/>
        <p:txBody>
          <a:bodyPr/>
          <a:lstStyle/>
          <a:p>
            <a:r>
              <a:rPr lang="en-US" dirty="0"/>
              <a:t>Clean Air Construction Standard</a:t>
            </a:r>
          </a:p>
        </p:txBody>
      </p:sp>
      <p:sp>
        <p:nvSpPr>
          <p:cNvPr id="3" name="Content Placeholder 2">
            <a:extLst>
              <a:ext uri="{FF2B5EF4-FFF2-40B4-BE49-F238E27FC236}">
                <a16:creationId xmlns:a16="http://schemas.microsoft.com/office/drawing/2014/main" id="{A8CA7BD7-B7B2-4E1C-AC2B-BF3AA8DCE68D}"/>
              </a:ext>
            </a:extLst>
          </p:cNvPr>
          <p:cNvSpPr>
            <a:spLocks noGrp="1"/>
          </p:cNvSpPr>
          <p:nvPr>
            <p:ph idx="1"/>
          </p:nvPr>
        </p:nvSpPr>
        <p:spPr/>
        <p:txBody>
          <a:bodyPr/>
          <a:lstStyle/>
          <a:p>
            <a:r>
              <a:rPr lang="en-US" dirty="0"/>
              <a:t>Engine Requirements &amp; the Compliance Options Protocol:</a:t>
            </a:r>
          </a:p>
          <a:p>
            <a:pPr lvl="1"/>
            <a:r>
              <a:rPr lang="en-US" dirty="0"/>
              <a:t>Individual equipment/vehicle focused</a:t>
            </a:r>
          </a:p>
          <a:p>
            <a:pPr lvl="1"/>
            <a:r>
              <a:rPr lang="en-US" dirty="0"/>
              <a:t>Maximizes emission reductions</a:t>
            </a:r>
          </a:p>
          <a:p>
            <a:pPr lvl="1"/>
            <a:r>
              <a:rPr lang="en-US" dirty="0"/>
              <a:t>Starts with the most stringent emission reduction technology option</a:t>
            </a:r>
          </a:p>
          <a:p>
            <a:pPr marL="698500" lvl="1" indent="0">
              <a:buNone/>
            </a:pPr>
            <a:r>
              <a:rPr lang="en-US" dirty="0"/>
              <a:t>(Best Available Technology approach)</a:t>
            </a:r>
          </a:p>
          <a:p>
            <a:pPr lvl="1"/>
            <a:endParaRPr lang="en-US" dirty="0"/>
          </a:p>
          <a:p>
            <a:pPr lvl="1"/>
            <a:endParaRPr lang="en-US" dirty="0"/>
          </a:p>
        </p:txBody>
      </p:sp>
    </p:spTree>
    <p:extLst>
      <p:ext uri="{BB962C8B-B14F-4D97-AF65-F5344CB8AC3E}">
        <p14:creationId xmlns:p14="http://schemas.microsoft.com/office/powerpoint/2010/main" val="48333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1A61-A917-4DC2-B75E-3EC83A8D0104}"/>
              </a:ext>
            </a:extLst>
          </p:cNvPr>
          <p:cNvSpPr>
            <a:spLocks noGrp="1"/>
          </p:cNvSpPr>
          <p:nvPr>
            <p:ph type="title"/>
          </p:nvPr>
        </p:nvSpPr>
        <p:spPr/>
        <p:txBody>
          <a:bodyPr/>
          <a:lstStyle/>
          <a:p>
            <a:r>
              <a:rPr lang="en-US" dirty="0"/>
              <a:t>Clean Air Construction Standard</a:t>
            </a:r>
          </a:p>
        </p:txBody>
      </p:sp>
      <p:sp>
        <p:nvSpPr>
          <p:cNvPr id="3" name="Content Placeholder 2">
            <a:extLst>
              <a:ext uri="{FF2B5EF4-FFF2-40B4-BE49-F238E27FC236}">
                <a16:creationId xmlns:a16="http://schemas.microsoft.com/office/drawing/2014/main" id="{CF0092E6-A08F-45DB-9FA1-7B95BBE185A1}"/>
              </a:ext>
            </a:extLst>
          </p:cNvPr>
          <p:cNvSpPr>
            <a:spLocks noGrp="1"/>
          </p:cNvSpPr>
          <p:nvPr>
            <p:ph idx="1"/>
          </p:nvPr>
        </p:nvSpPr>
        <p:spPr/>
        <p:txBody>
          <a:bodyPr/>
          <a:lstStyle/>
          <a:p>
            <a:pPr marL="0" indent="0">
              <a:buNone/>
            </a:pPr>
            <a:r>
              <a:rPr lang="en-US" dirty="0"/>
              <a:t>Engine Requirements</a:t>
            </a:r>
          </a:p>
          <a:p>
            <a:pPr marL="0" indent="0">
              <a:buNone/>
            </a:pPr>
            <a:endParaRPr lang="en-US" dirty="0"/>
          </a:p>
        </p:txBody>
      </p:sp>
      <p:graphicFrame>
        <p:nvGraphicFramePr>
          <p:cNvPr id="4" name="Table 3">
            <a:extLst>
              <a:ext uri="{FF2B5EF4-FFF2-40B4-BE49-F238E27FC236}">
                <a16:creationId xmlns:a16="http://schemas.microsoft.com/office/drawing/2014/main" id="{FE0FDD29-FBB2-4973-8FB9-A90AE0B5C141}"/>
              </a:ext>
            </a:extLst>
          </p:cNvPr>
          <p:cNvGraphicFramePr>
            <a:graphicFrameLocks noGrp="1"/>
          </p:cNvGraphicFramePr>
          <p:nvPr>
            <p:extLst>
              <p:ext uri="{D42A27DB-BD31-4B8C-83A1-F6EECF244321}">
                <p14:modId xmlns:p14="http://schemas.microsoft.com/office/powerpoint/2010/main" val="4041020151"/>
              </p:ext>
            </p:extLst>
          </p:nvPr>
        </p:nvGraphicFramePr>
        <p:xfrm>
          <a:off x="1151293" y="2730590"/>
          <a:ext cx="8779886" cy="3145536"/>
        </p:xfrm>
        <a:graphic>
          <a:graphicData uri="http://schemas.openxmlformats.org/drawingml/2006/table">
            <a:tbl>
              <a:tblPr firstRow="1" firstCol="1" bandRow="1">
                <a:tableStyleId>{5C22544A-7EE6-4342-B048-85BDC9FD1C3A}</a:tableStyleId>
              </a:tblPr>
              <a:tblGrid>
                <a:gridCol w="2788397">
                  <a:extLst>
                    <a:ext uri="{9D8B030D-6E8A-4147-A177-3AD203B41FA5}">
                      <a16:colId xmlns:a16="http://schemas.microsoft.com/office/drawing/2014/main" val="2023902629"/>
                    </a:ext>
                  </a:extLst>
                </a:gridCol>
                <a:gridCol w="3299791">
                  <a:extLst>
                    <a:ext uri="{9D8B030D-6E8A-4147-A177-3AD203B41FA5}">
                      <a16:colId xmlns:a16="http://schemas.microsoft.com/office/drawing/2014/main" val="3363703166"/>
                    </a:ext>
                  </a:extLst>
                </a:gridCol>
                <a:gridCol w="2691698">
                  <a:extLst>
                    <a:ext uri="{9D8B030D-6E8A-4147-A177-3AD203B41FA5}">
                      <a16:colId xmlns:a16="http://schemas.microsoft.com/office/drawing/2014/main" val="1618123220"/>
                    </a:ext>
                  </a:extLst>
                </a:gridCol>
              </a:tblGrid>
              <a:tr h="959927">
                <a:tc>
                  <a:txBody>
                    <a:bodyPr/>
                    <a:lstStyle/>
                    <a:p>
                      <a:pPr marL="0" marR="0">
                        <a:lnSpc>
                          <a:spcPct val="107000"/>
                        </a:lnSpc>
                        <a:spcBef>
                          <a:spcPts val="0"/>
                        </a:spcBef>
                        <a:spcAft>
                          <a:spcPts val="0"/>
                        </a:spcAft>
                      </a:pPr>
                      <a:r>
                        <a:rPr lang="en-US" sz="2000" dirty="0">
                          <a:effectLst/>
                        </a:rPr>
                        <a:t>Effective Date of Diesel Engine Requirement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dirty="0">
                          <a:effectLst/>
                        </a:rPr>
                        <a:t>Nonroad Diesel</a:t>
                      </a:r>
                    </a:p>
                    <a:p>
                      <a:pPr marL="0" marR="0">
                        <a:lnSpc>
                          <a:spcPct val="107000"/>
                        </a:lnSpc>
                        <a:spcBef>
                          <a:spcPts val="0"/>
                        </a:spcBef>
                        <a:spcAft>
                          <a:spcPts val="0"/>
                        </a:spcAft>
                      </a:pPr>
                      <a:r>
                        <a:rPr lang="en-US" sz="2000" dirty="0">
                          <a:effectLst/>
                        </a:rPr>
                        <a:t>(over 25hp)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On-Road Diesel</a:t>
                      </a:r>
                    </a:p>
                    <a:p>
                      <a:pPr marL="0" marR="0">
                        <a:lnSpc>
                          <a:spcPct val="107000"/>
                        </a:lnSpc>
                        <a:spcBef>
                          <a:spcPts val="0"/>
                        </a:spcBef>
                        <a:spcAft>
                          <a:spcPts val="0"/>
                        </a:spcAft>
                      </a:pPr>
                      <a:r>
                        <a:rPr lang="en-US" sz="2000">
                          <a:effectLst/>
                        </a:rPr>
                        <a:t>(cement mixers and dump trucks)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extLst>
                  <a:ext uri="{0D108BD9-81ED-4DB2-BD59-A6C34878D82A}">
                    <a16:rowId xmlns:a16="http://schemas.microsoft.com/office/drawing/2014/main" val="222330662"/>
                  </a:ext>
                </a:extLst>
              </a:tr>
              <a:tr h="310371">
                <a:tc>
                  <a:txBody>
                    <a:bodyPr/>
                    <a:lstStyle/>
                    <a:p>
                      <a:pPr marL="0" marR="0">
                        <a:lnSpc>
                          <a:spcPct val="107000"/>
                        </a:lnSpc>
                        <a:spcBef>
                          <a:spcPts val="0"/>
                        </a:spcBef>
                        <a:spcAft>
                          <a:spcPts val="0"/>
                        </a:spcAft>
                      </a:pPr>
                      <a:r>
                        <a:rPr lang="en-US" sz="2000">
                          <a:effectLst/>
                        </a:rPr>
                        <a:t>January 1, 2020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No Idling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extLst>
                  <a:ext uri="{0D108BD9-81ED-4DB2-BD59-A6C34878D82A}">
                    <a16:rowId xmlns:a16="http://schemas.microsoft.com/office/drawing/2014/main" val="2134128700"/>
                  </a:ext>
                </a:extLst>
              </a:tr>
              <a:tr h="310371">
                <a:tc>
                  <a:txBody>
                    <a:bodyPr/>
                    <a:lstStyle/>
                    <a:p>
                      <a:pPr marL="0" marR="0">
                        <a:lnSpc>
                          <a:spcPct val="107000"/>
                        </a:lnSpc>
                        <a:spcBef>
                          <a:spcPts val="0"/>
                        </a:spcBef>
                        <a:spcAft>
                          <a:spcPts val="0"/>
                        </a:spcAft>
                      </a:pPr>
                      <a:r>
                        <a:rPr lang="en-US" sz="2000">
                          <a:effectLst/>
                        </a:rPr>
                        <a:t>January 1, 2021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dirty="0">
                          <a:effectLst/>
                        </a:rPr>
                        <a:t>No tier 0 engines allowed</a:t>
                      </a:r>
                      <a:r>
                        <a:rPr lang="en-US" sz="2000" baseline="30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extLst>
                  <a:ext uri="{0D108BD9-81ED-4DB2-BD59-A6C34878D82A}">
                    <a16:rowId xmlns:a16="http://schemas.microsoft.com/office/drawing/2014/main" val="1420705163"/>
                  </a:ext>
                </a:extLst>
              </a:tr>
              <a:tr h="310371">
                <a:tc>
                  <a:txBody>
                    <a:bodyPr/>
                    <a:lstStyle/>
                    <a:p>
                      <a:pPr marL="0" marR="0">
                        <a:lnSpc>
                          <a:spcPct val="107000"/>
                        </a:lnSpc>
                        <a:spcBef>
                          <a:spcPts val="0"/>
                        </a:spcBef>
                        <a:spcAft>
                          <a:spcPts val="0"/>
                        </a:spcAft>
                      </a:pPr>
                      <a:r>
                        <a:rPr lang="en-US" sz="2000">
                          <a:effectLst/>
                        </a:rPr>
                        <a:t>January 1, 2022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dirty="0">
                          <a:effectLst/>
                        </a:rPr>
                        <a:t>No tier 1 engines allowed</a:t>
                      </a:r>
                      <a:r>
                        <a:rPr lang="en-US" sz="2000" baseline="30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extLst>
                  <a:ext uri="{0D108BD9-81ED-4DB2-BD59-A6C34878D82A}">
                    <a16:rowId xmlns:a16="http://schemas.microsoft.com/office/drawing/2014/main" val="3884638525"/>
                  </a:ext>
                </a:extLst>
              </a:tr>
              <a:tr h="310371">
                <a:tc>
                  <a:txBody>
                    <a:bodyPr/>
                    <a:lstStyle/>
                    <a:p>
                      <a:pPr marL="0" marR="0">
                        <a:lnSpc>
                          <a:spcPct val="107000"/>
                        </a:lnSpc>
                        <a:spcBef>
                          <a:spcPts val="0"/>
                        </a:spcBef>
                        <a:spcAft>
                          <a:spcPts val="0"/>
                        </a:spcAft>
                      </a:pPr>
                      <a:r>
                        <a:rPr lang="en-US" sz="2000">
                          <a:effectLst/>
                        </a:rPr>
                        <a:t>January 1, 2023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No tier 2 engines allowed</a:t>
                      </a:r>
                      <a:r>
                        <a:rPr lang="en-US" sz="2000" baseline="30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extLst>
                  <a:ext uri="{0D108BD9-81ED-4DB2-BD59-A6C34878D82A}">
                    <a16:rowId xmlns:a16="http://schemas.microsoft.com/office/drawing/2014/main" val="2813622490"/>
                  </a:ext>
                </a:extLst>
              </a:tr>
              <a:tr h="310371">
                <a:tc>
                  <a:txBody>
                    <a:bodyPr/>
                    <a:lstStyle/>
                    <a:p>
                      <a:pPr marL="0" marR="0">
                        <a:lnSpc>
                          <a:spcPct val="107000"/>
                        </a:lnSpc>
                        <a:spcBef>
                          <a:spcPts val="0"/>
                        </a:spcBef>
                        <a:spcAft>
                          <a:spcPts val="0"/>
                        </a:spcAft>
                      </a:pPr>
                      <a:r>
                        <a:rPr lang="en-US" sz="2000">
                          <a:effectLst/>
                        </a:rPr>
                        <a:t>January 1, 2024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No tier 3 engines allowed</a:t>
                      </a:r>
                      <a:r>
                        <a:rPr lang="en-US" sz="2000" baseline="30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No pre-2007 engines</a:t>
                      </a:r>
                      <a:r>
                        <a:rPr lang="en-US" sz="2000" baseline="30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extLst>
                  <a:ext uri="{0D108BD9-81ED-4DB2-BD59-A6C34878D82A}">
                    <a16:rowId xmlns:a16="http://schemas.microsoft.com/office/drawing/2014/main" val="301793364"/>
                  </a:ext>
                </a:extLst>
              </a:tr>
              <a:tr h="310371">
                <a:tc>
                  <a:txBody>
                    <a:bodyPr/>
                    <a:lstStyle/>
                    <a:p>
                      <a:pPr marL="0" marR="0">
                        <a:lnSpc>
                          <a:spcPct val="107000"/>
                        </a:lnSpc>
                        <a:spcBef>
                          <a:spcPts val="0"/>
                        </a:spcBef>
                        <a:spcAft>
                          <a:spcPts val="0"/>
                        </a:spcAft>
                      </a:pPr>
                      <a:r>
                        <a:rPr lang="en-US" sz="2000">
                          <a:effectLst/>
                        </a:rPr>
                        <a:t>January 1, 2025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Tier 4 only</a:t>
                      </a:r>
                      <a:r>
                        <a:rPr lang="en-US" sz="2000" baseline="30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extLst>
                  <a:ext uri="{0D108BD9-81ED-4DB2-BD59-A6C34878D82A}">
                    <a16:rowId xmlns:a16="http://schemas.microsoft.com/office/drawing/2014/main" val="1732880486"/>
                  </a:ext>
                </a:extLst>
              </a:tr>
              <a:tr h="310371">
                <a:tc>
                  <a:txBody>
                    <a:bodyPr/>
                    <a:lstStyle/>
                    <a:p>
                      <a:pPr marL="0" marR="0">
                        <a:lnSpc>
                          <a:spcPct val="107000"/>
                        </a:lnSpc>
                        <a:spcBef>
                          <a:spcPts val="0"/>
                        </a:spcBef>
                        <a:spcAft>
                          <a:spcPts val="0"/>
                        </a:spcAft>
                      </a:pPr>
                      <a:r>
                        <a:rPr lang="en-US" sz="2000">
                          <a:effectLst/>
                        </a:rPr>
                        <a:t>January 1, 2026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a:effectLst/>
                        </a:rPr>
                        <a:t>Tier 4 only</a:t>
                      </a:r>
                      <a:r>
                        <a:rPr lang="en-US" sz="2000" baseline="30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tc>
                  <a:txBody>
                    <a:bodyPr/>
                    <a:lstStyle/>
                    <a:p>
                      <a:pPr marL="0" marR="0">
                        <a:lnSpc>
                          <a:spcPct val="107000"/>
                        </a:lnSpc>
                        <a:spcBef>
                          <a:spcPts val="0"/>
                        </a:spcBef>
                        <a:spcAft>
                          <a:spcPts val="0"/>
                        </a:spcAft>
                      </a:pPr>
                      <a:r>
                        <a:rPr lang="en-US" sz="2000" dirty="0">
                          <a:effectLst/>
                        </a:rPr>
                        <a:t>No pre-2007 engines</a:t>
                      </a:r>
                      <a:r>
                        <a:rPr lang="en-US" sz="2000" baseline="30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7847" marR="117847" marT="0" marB="0"/>
                </a:tc>
                <a:extLst>
                  <a:ext uri="{0D108BD9-81ED-4DB2-BD59-A6C34878D82A}">
                    <a16:rowId xmlns:a16="http://schemas.microsoft.com/office/drawing/2014/main" val="1076227911"/>
                  </a:ext>
                </a:extLst>
              </a:tr>
            </a:tbl>
          </a:graphicData>
        </a:graphic>
      </p:graphicFrame>
    </p:spTree>
    <p:extLst>
      <p:ext uri="{BB962C8B-B14F-4D97-AF65-F5344CB8AC3E}">
        <p14:creationId xmlns:p14="http://schemas.microsoft.com/office/powerpoint/2010/main" val="52080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BB9E-2C49-4A6B-AF35-B194EEECE979}"/>
              </a:ext>
            </a:extLst>
          </p:cNvPr>
          <p:cNvSpPr>
            <a:spLocks noGrp="1"/>
          </p:cNvSpPr>
          <p:nvPr>
            <p:ph type="title"/>
          </p:nvPr>
        </p:nvSpPr>
        <p:spPr/>
        <p:txBody>
          <a:bodyPr/>
          <a:lstStyle/>
          <a:p>
            <a:r>
              <a:rPr lang="en-US" dirty="0"/>
              <a:t>Clean Air Construction Standard</a:t>
            </a:r>
          </a:p>
        </p:txBody>
      </p:sp>
      <p:sp>
        <p:nvSpPr>
          <p:cNvPr id="3" name="Content Placeholder 2">
            <a:extLst>
              <a:ext uri="{FF2B5EF4-FFF2-40B4-BE49-F238E27FC236}">
                <a16:creationId xmlns:a16="http://schemas.microsoft.com/office/drawing/2014/main" id="{03CC60D5-D7C7-4962-B40C-65887AE79668}"/>
              </a:ext>
            </a:extLst>
          </p:cNvPr>
          <p:cNvSpPr>
            <a:spLocks noGrp="1"/>
          </p:cNvSpPr>
          <p:nvPr>
            <p:ph idx="1"/>
          </p:nvPr>
        </p:nvSpPr>
        <p:spPr/>
        <p:txBody>
          <a:bodyPr>
            <a:normAutofit/>
          </a:bodyPr>
          <a:lstStyle/>
          <a:p>
            <a:pPr marL="0" indent="0">
              <a:buNone/>
            </a:pPr>
            <a:r>
              <a:rPr lang="en-US" dirty="0"/>
              <a:t>Exemptions</a:t>
            </a:r>
          </a:p>
          <a:p>
            <a:pPr lvl="1"/>
            <a:r>
              <a:rPr lang="en-US" dirty="0"/>
              <a:t>Equipment/vehicle is required for an emergency</a:t>
            </a:r>
          </a:p>
          <a:p>
            <a:pPr lvl="1"/>
            <a:r>
              <a:rPr lang="en-US" dirty="0"/>
              <a:t>A required emission control device would obscure operator lines of sight or otherwise impact worker safety and no compliant rental equipment is available within 100 miles of job site</a:t>
            </a:r>
          </a:p>
          <a:p>
            <a:pPr lvl="1"/>
            <a:r>
              <a:rPr lang="en-US" dirty="0"/>
              <a:t>Equipment is not able to be retrofit and no compliant rental equipment is available within 100 miles of job site</a:t>
            </a:r>
          </a:p>
          <a:p>
            <a:pPr lvl="1"/>
            <a:r>
              <a:rPr lang="en-US" dirty="0"/>
              <a:t>Special circumstance whereby compliance for a specific equipment/vehicle is not reasonable</a:t>
            </a:r>
          </a:p>
          <a:p>
            <a:endParaRPr lang="en-US" dirty="0"/>
          </a:p>
        </p:txBody>
      </p:sp>
    </p:spTree>
    <p:extLst>
      <p:ext uri="{BB962C8B-B14F-4D97-AF65-F5344CB8AC3E}">
        <p14:creationId xmlns:p14="http://schemas.microsoft.com/office/powerpoint/2010/main" val="65120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BB9E-2C49-4A6B-AF35-B194EEECE979}"/>
              </a:ext>
            </a:extLst>
          </p:cNvPr>
          <p:cNvSpPr>
            <a:spLocks noGrp="1"/>
          </p:cNvSpPr>
          <p:nvPr>
            <p:ph type="title"/>
          </p:nvPr>
        </p:nvSpPr>
        <p:spPr/>
        <p:txBody>
          <a:bodyPr/>
          <a:lstStyle/>
          <a:p>
            <a:r>
              <a:rPr lang="en-US" dirty="0"/>
              <a:t>Clean Air Construction Standard</a:t>
            </a:r>
          </a:p>
        </p:txBody>
      </p:sp>
      <p:sp>
        <p:nvSpPr>
          <p:cNvPr id="3" name="Content Placeholder 2">
            <a:extLst>
              <a:ext uri="{FF2B5EF4-FFF2-40B4-BE49-F238E27FC236}">
                <a16:creationId xmlns:a16="http://schemas.microsoft.com/office/drawing/2014/main" id="{03CC60D5-D7C7-4962-B40C-65887AE79668}"/>
              </a:ext>
            </a:extLst>
          </p:cNvPr>
          <p:cNvSpPr>
            <a:spLocks noGrp="1"/>
          </p:cNvSpPr>
          <p:nvPr>
            <p:ph idx="1"/>
          </p:nvPr>
        </p:nvSpPr>
        <p:spPr/>
        <p:txBody>
          <a:bodyPr/>
          <a:lstStyle/>
          <a:p>
            <a:pPr marL="0" indent="0">
              <a:buNone/>
            </a:pPr>
            <a:r>
              <a:rPr lang="en-US" dirty="0"/>
              <a:t>Compliance &amp; Verification Key Elements</a:t>
            </a:r>
          </a:p>
          <a:p>
            <a:pPr lvl="1"/>
            <a:r>
              <a:rPr lang="en-US" sz="2600" dirty="0"/>
              <a:t>Single regional registration/compliance database</a:t>
            </a:r>
          </a:p>
          <a:p>
            <a:pPr lvl="1"/>
            <a:r>
              <a:rPr lang="en-US" sz="2600" dirty="0"/>
              <a:t>Regional equipment/vehicle decal for easy on-site verification</a:t>
            </a:r>
          </a:p>
        </p:txBody>
      </p:sp>
      <p:pic>
        <p:nvPicPr>
          <p:cNvPr id="5" name="Picture 4">
            <a:extLst>
              <a:ext uri="{FF2B5EF4-FFF2-40B4-BE49-F238E27FC236}">
                <a16:creationId xmlns:a16="http://schemas.microsoft.com/office/drawing/2014/main" id="{81B245DB-E4E9-4EE6-B644-59430AF50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557" y="4495597"/>
            <a:ext cx="4133119" cy="1143203"/>
          </a:xfrm>
          <a:prstGeom prst="rect">
            <a:avLst/>
          </a:prstGeom>
        </p:spPr>
      </p:pic>
    </p:spTree>
    <p:extLst>
      <p:ext uri="{BB962C8B-B14F-4D97-AF65-F5344CB8AC3E}">
        <p14:creationId xmlns:p14="http://schemas.microsoft.com/office/powerpoint/2010/main" val="117168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4127-702F-4739-9B1E-0C9FA88A44C0}"/>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2FD940A8-C6BC-4175-B73E-0D7A854102F7}"/>
              </a:ext>
            </a:extLst>
          </p:cNvPr>
          <p:cNvSpPr>
            <a:spLocks noGrp="1"/>
          </p:cNvSpPr>
          <p:nvPr>
            <p:ph idx="1"/>
          </p:nvPr>
        </p:nvSpPr>
        <p:spPr/>
        <p:txBody>
          <a:bodyPr/>
          <a:lstStyle/>
          <a:p>
            <a:pPr marL="0" indent="0">
              <a:buNone/>
            </a:pPr>
            <a:r>
              <a:rPr lang="en-US" dirty="0"/>
              <a:t>Regional Program Framework</a:t>
            </a:r>
          </a:p>
          <a:p>
            <a:pPr lvl="1"/>
            <a:r>
              <a:rPr lang="en-US" dirty="0"/>
              <a:t>Lead agency model</a:t>
            </a:r>
          </a:p>
          <a:p>
            <a:pPr lvl="2"/>
            <a:r>
              <a:rPr lang="en-US" sz="2200" dirty="0"/>
              <a:t>City as proposed lead agency: FY19-20 Direction to Develop and budget ask</a:t>
            </a:r>
          </a:p>
          <a:p>
            <a:pPr lvl="1"/>
            <a:r>
              <a:rPr lang="en-US" dirty="0"/>
              <a:t>Core Program Elements</a:t>
            </a:r>
          </a:p>
          <a:p>
            <a:pPr lvl="2"/>
            <a:r>
              <a:rPr lang="en-US" sz="2200" dirty="0"/>
              <a:t>Administration</a:t>
            </a:r>
          </a:p>
          <a:p>
            <a:pPr lvl="2"/>
            <a:r>
              <a:rPr lang="en-US" sz="2200" dirty="0"/>
              <a:t>Communications</a:t>
            </a:r>
          </a:p>
          <a:p>
            <a:pPr lvl="2"/>
            <a:r>
              <a:rPr lang="en-US" sz="2200" dirty="0"/>
              <a:t>Compliance/Enforcement</a:t>
            </a:r>
          </a:p>
          <a:p>
            <a:pPr lvl="2"/>
            <a:r>
              <a:rPr lang="en-US" sz="2200" dirty="0"/>
              <a:t>COBID certified firms- specific support</a:t>
            </a:r>
          </a:p>
          <a:p>
            <a:pPr lvl="1"/>
            <a:r>
              <a:rPr lang="en-US" dirty="0"/>
              <a:t>Continued stakeholder engagement in program development</a:t>
            </a:r>
          </a:p>
        </p:txBody>
      </p:sp>
    </p:spTree>
    <p:extLst>
      <p:ext uri="{BB962C8B-B14F-4D97-AF65-F5344CB8AC3E}">
        <p14:creationId xmlns:p14="http://schemas.microsoft.com/office/powerpoint/2010/main" val="55954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4127-702F-4739-9B1E-0C9FA88A44C0}"/>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2FD940A8-C6BC-4175-B73E-0D7A854102F7}"/>
              </a:ext>
            </a:extLst>
          </p:cNvPr>
          <p:cNvSpPr>
            <a:spLocks noGrp="1"/>
          </p:cNvSpPr>
          <p:nvPr>
            <p:ph idx="1"/>
          </p:nvPr>
        </p:nvSpPr>
        <p:spPr/>
        <p:txBody>
          <a:bodyPr/>
          <a:lstStyle/>
          <a:p>
            <a:r>
              <a:rPr lang="en-US" dirty="0"/>
              <a:t>Return to Council</a:t>
            </a:r>
          </a:p>
          <a:p>
            <a:pPr lvl="1"/>
            <a:r>
              <a:rPr lang="en-US" dirty="0"/>
              <a:t>July 2019: Financial analysis on impact to affordable housing projects</a:t>
            </a:r>
          </a:p>
          <a:p>
            <a:pPr lvl="2"/>
            <a:r>
              <a:rPr lang="en-US" sz="2200" dirty="0"/>
              <a:t>Portland Housing Bureau projects currently exempt from Standard </a:t>
            </a:r>
          </a:p>
          <a:p>
            <a:pPr lvl="1"/>
            <a:r>
              <a:rPr lang="en-US" dirty="0"/>
              <a:t>October 2019: COBID compliance funding assistance proposal</a:t>
            </a:r>
          </a:p>
          <a:p>
            <a:pPr marL="0" indent="0">
              <a:buNone/>
            </a:pPr>
            <a:endParaRPr lang="en-US" sz="2400" dirty="0"/>
          </a:p>
          <a:p>
            <a:r>
              <a:rPr lang="en-US" dirty="0"/>
              <a:t>Foster Standard Adoption by More Agencies</a:t>
            </a:r>
          </a:p>
          <a:p>
            <a:pPr marL="0" indent="0">
              <a:buNone/>
            </a:pPr>
            <a:endParaRPr lang="en-US" sz="2400" dirty="0"/>
          </a:p>
        </p:txBody>
      </p:sp>
    </p:spTree>
    <p:extLst>
      <p:ext uri="{BB962C8B-B14F-4D97-AF65-F5344CB8AC3E}">
        <p14:creationId xmlns:p14="http://schemas.microsoft.com/office/powerpoint/2010/main" val="244242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01C616-1D9D-4957-8313-D48509B16355}"/>
              </a:ext>
            </a:extLst>
          </p:cNvPr>
          <p:cNvPicPr>
            <a:picLocks noChangeAspect="1"/>
          </p:cNvPicPr>
          <p:nvPr/>
        </p:nvPicPr>
        <p:blipFill rotWithShape="1">
          <a:blip r:embed="rId3">
            <a:extLst>
              <a:ext uri="{28A0092B-C50C-407E-A947-70E740481C1C}">
                <a14:useLocalDpi xmlns:a14="http://schemas.microsoft.com/office/drawing/2010/main" val="0"/>
              </a:ext>
            </a:extLst>
          </a:blip>
          <a:srcRect r="52"/>
          <a:stretch/>
        </p:blipFill>
        <p:spPr>
          <a:xfrm>
            <a:off x="0" y="-119744"/>
            <a:ext cx="13948229" cy="6977744"/>
          </a:xfrm>
          <a:prstGeom prst="rect">
            <a:avLst/>
          </a:prstGeom>
        </p:spPr>
      </p:pic>
      <p:sp>
        <p:nvSpPr>
          <p:cNvPr id="3" name="Title 1">
            <a:extLst>
              <a:ext uri="{FF2B5EF4-FFF2-40B4-BE49-F238E27FC236}">
                <a16:creationId xmlns:a16="http://schemas.microsoft.com/office/drawing/2014/main" id="{E5D2117B-274F-45AB-B2C7-3B0FB0C81AB7}"/>
              </a:ext>
            </a:extLst>
          </p:cNvPr>
          <p:cNvSpPr txBox="1">
            <a:spLocks/>
          </p:cNvSpPr>
          <p:nvPr/>
        </p:nvSpPr>
        <p:spPr>
          <a:xfrm>
            <a:off x="301133" y="480628"/>
            <a:ext cx="900248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Closing Remarks</a:t>
            </a:r>
          </a:p>
        </p:txBody>
      </p:sp>
    </p:spTree>
    <p:extLst>
      <p:ext uri="{BB962C8B-B14F-4D97-AF65-F5344CB8AC3E}">
        <p14:creationId xmlns:p14="http://schemas.microsoft.com/office/powerpoint/2010/main" val="140368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34FE-616C-4B09-9C3C-419023D18E7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82A0C5E-C83B-4422-AF0A-2BBC4EFA720A}"/>
              </a:ext>
            </a:extLst>
          </p:cNvPr>
          <p:cNvSpPr>
            <a:spLocks noGrp="1"/>
          </p:cNvSpPr>
          <p:nvPr>
            <p:ph idx="1"/>
          </p:nvPr>
        </p:nvSpPr>
        <p:spPr>
          <a:xfrm>
            <a:off x="838200" y="2104571"/>
            <a:ext cx="10515599" cy="4136571"/>
          </a:xfrm>
        </p:spPr>
        <p:txBody>
          <a:bodyPr/>
          <a:lstStyle/>
          <a:p>
            <a:r>
              <a:rPr lang="en-US" dirty="0"/>
              <a:t>Recap </a:t>
            </a:r>
          </a:p>
          <a:p>
            <a:r>
              <a:rPr lang="en-US" dirty="0"/>
              <a:t>Overview of the Clean Air Construction Standard and Developments Since September 20, 2018</a:t>
            </a:r>
          </a:p>
          <a:p>
            <a:r>
              <a:rPr lang="en-US" dirty="0"/>
              <a:t>Moving Forward: Commitments and Programming</a:t>
            </a:r>
          </a:p>
        </p:txBody>
      </p:sp>
    </p:spTree>
    <p:extLst>
      <p:ext uri="{BB962C8B-B14F-4D97-AF65-F5344CB8AC3E}">
        <p14:creationId xmlns:p14="http://schemas.microsoft.com/office/powerpoint/2010/main" val="360224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771A29-A513-41FF-B93D-E565DBF90C2B}"/>
              </a:ext>
            </a:extLst>
          </p:cNvPr>
          <p:cNvPicPr>
            <a:picLocks noChangeAspect="1"/>
          </p:cNvPicPr>
          <p:nvPr/>
        </p:nvPicPr>
        <p:blipFill rotWithShape="1">
          <a:blip r:embed="rId3"/>
          <a:srcRect r="1883"/>
          <a:stretch/>
        </p:blipFill>
        <p:spPr>
          <a:xfrm>
            <a:off x="4272674" y="2665009"/>
            <a:ext cx="3497020" cy="1595884"/>
          </a:xfrm>
          <a:prstGeom prst="rect">
            <a:avLst/>
          </a:prstGeom>
        </p:spPr>
      </p:pic>
      <p:sp>
        <p:nvSpPr>
          <p:cNvPr id="2" name="Title 1">
            <a:extLst>
              <a:ext uri="{FF2B5EF4-FFF2-40B4-BE49-F238E27FC236}">
                <a16:creationId xmlns:a16="http://schemas.microsoft.com/office/drawing/2014/main" id="{BDCA48A0-18ED-41CE-B53F-70F5C327858B}"/>
              </a:ext>
            </a:extLst>
          </p:cNvPr>
          <p:cNvSpPr>
            <a:spLocks noGrp="1"/>
          </p:cNvSpPr>
          <p:nvPr>
            <p:ph type="title"/>
          </p:nvPr>
        </p:nvSpPr>
        <p:spPr/>
        <p:txBody>
          <a:bodyPr/>
          <a:lstStyle/>
          <a:p>
            <a:r>
              <a:rPr lang="en-US" dirty="0"/>
              <a:t>Clean Air Construction - Recap</a:t>
            </a:r>
          </a:p>
        </p:txBody>
      </p:sp>
      <p:sp>
        <p:nvSpPr>
          <p:cNvPr id="3" name="Content Placeholder 2">
            <a:extLst>
              <a:ext uri="{FF2B5EF4-FFF2-40B4-BE49-F238E27FC236}">
                <a16:creationId xmlns:a16="http://schemas.microsoft.com/office/drawing/2014/main" id="{159F35F9-F09D-4219-B9F9-B2486FAB1A19}"/>
              </a:ext>
            </a:extLst>
          </p:cNvPr>
          <p:cNvSpPr>
            <a:spLocks noGrp="1"/>
          </p:cNvSpPr>
          <p:nvPr>
            <p:ph idx="1"/>
          </p:nvPr>
        </p:nvSpPr>
        <p:spPr>
          <a:xfrm>
            <a:off x="838200" y="2104571"/>
            <a:ext cx="10515599" cy="712371"/>
          </a:xfrm>
        </p:spPr>
        <p:txBody>
          <a:bodyPr/>
          <a:lstStyle/>
          <a:p>
            <a:pPr marL="0" indent="0">
              <a:buNone/>
            </a:pPr>
            <a:r>
              <a:rPr lang="en-US" dirty="0"/>
              <a:t>Regional Approach: Clean Air Construction Collaborative </a:t>
            </a:r>
          </a:p>
          <a:p>
            <a:pPr marL="0" indent="0">
              <a:buNone/>
            </a:pPr>
            <a:endParaRPr lang="en-US" dirty="0"/>
          </a:p>
        </p:txBody>
      </p:sp>
      <p:pic>
        <p:nvPicPr>
          <p:cNvPr id="5" name="Picture 4">
            <a:extLst>
              <a:ext uri="{FF2B5EF4-FFF2-40B4-BE49-F238E27FC236}">
                <a16:creationId xmlns:a16="http://schemas.microsoft.com/office/drawing/2014/main" id="{10768A1E-9921-41C3-875F-E66C99BF80E6}"/>
              </a:ext>
            </a:extLst>
          </p:cNvPr>
          <p:cNvPicPr>
            <a:picLocks noChangeAspect="1"/>
          </p:cNvPicPr>
          <p:nvPr/>
        </p:nvPicPr>
        <p:blipFill>
          <a:blip r:embed="rId4"/>
          <a:stretch>
            <a:fillRect/>
          </a:stretch>
        </p:blipFill>
        <p:spPr>
          <a:xfrm>
            <a:off x="1164182" y="2807015"/>
            <a:ext cx="2517495" cy="1150634"/>
          </a:xfrm>
          <a:prstGeom prst="rect">
            <a:avLst/>
          </a:prstGeom>
        </p:spPr>
      </p:pic>
      <p:pic>
        <p:nvPicPr>
          <p:cNvPr id="6" name="Picture 5">
            <a:extLst>
              <a:ext uri="{FF2B5EF4-FFF2-40B4-BE49-F238E27FC236}">
                <a16:creationId xmlns:a16="http://schemas.microsoft.com/office/drawing/2014/main" id="{921C3B38-4530-4CE7-A35D-C392B35DFDC9}"/>
              </a:ext>
            </a:extLst>
          </p:cNvPr>
          <p:cNvPicPr>
            <a:picLocks noChangeAspect="1"/>
          </p:cNvPicPr>
          <p:nvPr/>
        </p:nvPicPr>
        <p:blipFill>
          <a:blip r:embed="rId5"/>
          <a:stretch>
            <a:fillRect/>
          </a:stretch>
        </p:blipFill>
        <p:spPr>
          <a:xfrm>
            <a:off x="8574368" y="2785387"/>
            <a:ext cx="1193890" cy="1193890"/>
          </a:xfrm>
          <a:prstGeom prst="rect">
            <a:avLst/>
          </a:prstGeom>
        </p:spPr>
      </p:pic>
      <p:pic>
        <p:nvPicPr>
          <p:cNvPr id="7" name="Picture 6">
            <a:extLst>
              <a:ext uri="{FF2B5EF4-FFF2-40B4-BE49-F238E27FC236}">
                <a16:creationId xmlns:a16="http://schemas.microsoft.com/office/drawing/2014/main" id="{B08D9C0E-A8C8-4633-ADD0-C257D02796EB}"/>
              </a:ext>
            </a:extLst>
          </p:cNvPr>
          <p:cNvPicPr>
            <a:picLocks noChangeAspect="1"/>
          </p:cNvPicPr>
          <p:nvPr/>
        </p:nvPicPr>
        <p:blipFill>
          <a:blip r:embed="rId6"/>
          <a:stretch>
            <a:fillRect/>
          </a:stretch>
        </p:blipFill>
        <p:spPr>
          <a:xfrm>
            <a:off x="1658807" y="4237801"/>
            <a:ext cx="970370" cy="2177415"/>
          </a:xfrm>
          <a:prstGeom prst="rect">
            <a:avLst/>
          </a:prstGeom>
        </p:spPr>
      </p:pic>
      <p:pic>
        <p:nvPicPr>
          <p:cNvPr id="8" name="Picture 7">
            <a:extLst>
              <a:ext uri="{FF2B5EF4-FFF2-40B4-BE49-F238E27FC236}">
                <a16:creationId xmlns:a16="http://schemas.microsoft.com/office/drawing/2014/main" id="{E808F3DE-977A-4186-A3F3-78482B25D6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1620" y="4617847"/>
            <a:ext cx="1371603" cy="1417323"/>
          </a:xfrm>
          <a:prstGeom prst="rect">
            <a:avLst/>
          </a:prstGeom>
        </p:spPr>
      </p:pic>
      <p:pic>
        <p:nvPicPr>
          <p:cNvPr id="9" name="Picture 8">
            <a:extLst>
              <a:ext uri="{FF2B5EF4-FFF2-40B4-BE49-F238E27FC236}">
                <a16:creationId xmlns:a16="http://schemas.microsoft.com/office/drawing/2014/main" id="{7436470B-9DC8-469D-9B08-B3067141C105}"/>
              </a:ext>
            </a:extLst>
          </p:cNvPr>
          <p:cNvPicPr>
            <a:picLocks noChangeAspect="1"/>
          </p:cNvPicPr>
          <p:nvPr/>
        </p:nvPicPr>
        <p:blipFill>
          <a:blip r:embed="rId8"/>
          <a:stretch>
            <a:fillRect/>
          </a:stretch>
        </p:blipFill>
        <p:spPr>
          <a:xfrm>
            <a:off x="8137795" y="4652696"/>
            <a:ext cx="2110291" cy="1347625"/>
          </a:xfrm>
          <a:prstGeom prst="rect">
            <a:avLst/>
          </a:prstGeom>
        </p:spPr>
      </p:pic>
      <p:pic>
        <p:nvPicPr>
          <p:cNvPr id="10" name="Picture 9">
            <a:extLst>
              <a:ext uri="{FF2B5EF4-FFF2-40B4-BE49-F238E27FC236}">
                <a16:creationId xmlns:a16="http://schemas.microsoft.com/office/drawing/2014/main" id="{1EC40BAF-4DDA-4BAF-9BC1-1A7969187743}"/>
              </a:ext>
            </a:extLst>
          </p:cNvPr>
          <p:cNvPicPr>
            <a:picLocks noChangeAspect="1"/>
          </p:cNvPicPr>
          <p:nvPr/>
        </p:nvPicPr>
        <p:blipFill>
          <a:blip r:embed="rId9"/>
          <a:stretch>
            <a:fillRect/>
          </a:stretch>
        </p:blipFill>
        <p:spPr>
          <a:xfrm>
            <a:off x="6094924" y="4458010"/>
            <a:ext cx="1174447" cy="1736997"/>
          </a:xfrm>
          <a:prstGeom prst="rect">
            <a:avLst/>
          </a:prstGeom>
        </p:spPr>
      </p:pic>
    </p:spTree>
    <p:extLst>
      <p:ext uri="{BB962C8B-B14F-4D97-AF65-F5344CB8AC3E}">
        <p14:creationId xmlns:p14="http://schemas.microsoft.com/office/powerpoint/2010/main" val="124735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09CE-E5DE-4528-9D88-315AA7E4C455}"/>
              </a:ext>
            </a:extLst>
          </p:cNvPr>
          <p:cNvSpPr>
            <a:spLocks noGrp="1"/>
          </p:cNvSpPr>
          <p:nvPr>
            <p:ph type="title"/>
          </p:nvPr>
        </p:nvSpPr>
        <p:spPr/>
        <p:txBody>
          <a:bodyPr/>
          <a:lstStyle/>
          <a:p>
            <a:r>
              <a:rPr lang="en-US" dirty="0"/>
              <a:t>Issue: Clean Air Construction - Recap</a:t>
            </a:r>
          </a:p>
        </p:txBody>
      </p:sp>
      <p:sp>
        <p:nvSpPr>
          <p:cNvPr id="3" name="Content Placeholder 2">
            <a:extLst>
              <a:ext uri="{FF2B5EF4-FFF2-40B4-BE49-F238E27FC236}">
                <a16:creationId xmlns:a16="http://schemas.microsoft.com/office/drawing/2014/main" id="{3C0D5F7F-EBFA-4282-9552-251DA06710B8}"/>
              </a:ext>
            </a:extLst>
          </p:cNvPr>
          <p:cNvSpPr>
            <a:spLocks noGrp="1"/>
          </p:cNvSpPr>
          <p:nvPr>
            <p:ph idx="1"/>
          </p:nvPr>
        </p:nvSpPr>
        <p:spPr>
          <a:xfrm>
            <a:off x="838200" y="2032097"/>
            <a:ext cx="5628861" cy="4351338"/>
          </a:xfrm>
        </p:spPr>
        <p:txBody>
          <a:bodyPr>
            <a:normAutofit/>
          </a:bodyPr>
          <a:lstStyle/>
          <a:p>
            <a:pPr marL="0" indent="0">
              <a:buNone/>
            </a:pPr>
            <a:r>
              <a:rPr lang="en-US" sz="3000" dirty="0"/>
              <a:t>Portland Air Toxics Study (PATS) 2017</a:t>
            </a:r>
          </a:p>
          <a:p>
            <a:pPr lvl="1"/>
            <a:r>
              <a:rPr lang="en-US" dirty="0"/>
              <a:t>average diesel particulate matter levels need to be reduced by 86 percent across the Portland Metro area to meet the State's adopted health benchmark.</a:t>
            </a:r>
          </a:p>
          <a:p>
            <a:pPr lvl="1"/>
            <a:r>
              <a:rPr lang="en-US" dirty="0"/>
              <a:t>65 percent of diesel particulate matter in the Portland-area is emitted from non-road equipment, such as construction equipment.</a:t>
            </a:r>
          </a:p>
          <a:p>
            <a:pPr lvl="1"/>
            <a:endParaRPr lang="en-US" dirty="0"/>
          </a:p>
        </p:txBody>
      </p:sp>
      <p:pic>
        <p:nvPicPr>
          <p:cNvPr id="4" name="Shape 149">
            <a:extLst>
              <a:ext uri="{FF2B5EF4-FFF2-40B4-BE49-F238E27FC236}">
                <a16:creationId xmlns:a16="http://schemas.microsoft.com/office/drawing/2014/main" id="{7B562D70-7FA2-49B3-8848-B3EA6F085B6A}"/>
              </a:ext>
            </a:extLst>
          </p:cNvPr>
          <p:cNvPicPr preferRelativeResize="0"/>
          <p:nvPr/>
        </p:nvPicPr>
        <p:blipFill>
          <a:blip r:embed="rId3" cstate="print">
            <a:alphaModFix/>
          </a:blip>
          <a:stretch>
            <a:fillRect/>
          </a:stretch>
        </p:blipFill>
        <p:spPr>
          <a:xfrm>
            <a:off x="6613248" y="2224028"/>
            <a:ext cx="5441650" cy="3570380"/>
          </a:xfrm>
          <a:prstGeom prst="rect">
            <a:avLst/>
          </a:prstGeom>
          <a:noFill/>
          <a:ln>
            <a:noFill/>
          </a:ln>
        </p:spPr>
      </p:pic>
    </p:spTree>
    <p:extLst>
      <p:ext uri="{BB962C8B-B14F-4D97-AF65-F5344CB8AC3E}">
        <p14:creationId xmlns:p14="http://schemas.microsoft.com/office/powerpoint/2010/main" val="295805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733A-A048-47FB-A1A4-7E338C810ADB}"/>
              </a:ext>
            </a:extLst>
          </p:cNvPr>
          <p:cNvSpPr>
            <a:spLocks noGrp="1"/>
          </p:cNvSpPr>
          <p:nvPr>
            <p:ph type="title"/>
          </p:nvPr>
        </p:nvSpPr>
        <p:spPr/>
        <p:txBody>
          <a:bodyPr/>
          <a:lstStyle/>
          <a:p>
            <a:r>
              <a:rPr lang="en-US" dirty="0"/>
              <a:t>Clean Air Construction - Recap</a:t>
            </a:r>
          </a:p>
        </p:txBody>
      </p:sp>
      <p:sp>
        <p:nvSpPr>
          <p:cNvPr id="3" name="Content Placeholder 2">
            <a:extLst>
              <a:ext uri="{FF2B5EF4-FFF2-40B4-BE49-F238E27FC236}">
                <a16:creationId xmlns:a16="http://schemas.microsoft.com/office/drawing/2014/main" id="{FD1AFA94-7A32-47A8-A09D-B7F7E5D411D4}"/>
              </a:ext>
            </a:extLst>
          </p:cNvPr>
          <p:cNvSpPr>
            <a:spLocks noGrp="1"/>
          </p:cNvSpPr>
          <p:nvPr>
            <p:ph idx="1"/>
          </p:nvPr>
        </p:nvSpPr>
        <p:spPr>
          <a:xfrm>
            <a:off x="838200" y="2104571"/>
            <a:ext cx="7136757" cy="4136571"/>
          </a:xfrm>
        </p:spPr>
        <p:txBody>
          <a:bodyPr/>
          <a:lstStyle/>
          <a:p>
            <a:r>
              <a:rPr lang="en-US" dirty="0"/>
              <a:t>Stakeholder Engagement</a:t>
            </a:r>
          </a:p>
          <a:p>
            <a:pPr lvl="1"/>
            <a:r>
              <a:rPr lang="en-US" dirty="0"/>
              <a:t>Ongoing since 2010</a:t>
            </a:r>
          </a:p>
          <a:p>
            <a:pPr lvl="1"/>
            <a:r>
              <a:rPr lang="en-US" dirty="0"/>
              <a:t>August 22</a:t>
            </a:r>
            <a:r>
              <a:rPr lang="en-US" baseline="30000" dirty="0"/>
              <a:t>nd</a:t>
            </a:r>
            <a:r>
              <a:rPr lang="en-US" dirty="0"/>
              <a:t> Workshop</a:t>
            </a:r>
          </a:p>
          <a:p>
            <a:pPr lvl="1"/>
            <a:r>
              <a:rPr lang="en-US" dirty="0"/>
              <a:t>Individual presentations to various associations, contractor &amp; neighborhood groups</a:t>
            </a:r>
          </a:p>
          <a:p>
            <a:pPr lvl="1"/>
            <a:r>
              <a:rPr lang="en-US" dirty="0"/>
              <a:t>Public comment period in November</a:t>
            </a:r>
          </a:p>
        </p:txBody>
      </p:sp>
      <p:pic>
        <p:nvPicPr>
          <p:cNvPr id="5" name="Picture 4">
            <a:extLst>
              <a:ext uri="{FF2B5EF4-FFF2-40B4-BE49-F238E27FC236}">
                <a16:creationId xmlns:a16="http://schemas.microsoft.com/office/drawing/2014/main" id="{42B2FA69-2C96-4018-8AD0-4226EF0E2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006256" y="2607491"/>
            <a:ext cx="4023360" cy="3017520"/>
          </a:xfrm>
          <a:prstGeom prst="rect">
            <a:avLst/>
          </a:prstGeom>
        </p:spPr>
      </p:pic>
    </p:spTree>
    <p:extLst>
      <p:ext uri="{BB962C8B-B14F-4D97-AF65-F5344CB8AC3E}">
        <p14:creationId xmlns:p14="http://schemas.microsoft.com/office/powerpoint/2010/main" val="387527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B695-A689-4A34-B163-1B9911F663FB}"/>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5976D24C-8A86-4246-9BD0-1D2246BD7BC1}"/>
              </a:ext>
            </a:extLst>
          </p:cNvPr>
          <p:cNvSpPr>
            <a:spLocks noGrp="1"/>
          </p:cNvSpPr>
          <p:nvPr>
            <p:ph idx="1"/>
          </p:nvPr>
        </p:nvSpPr>
        <p:spPr/>
        <p:txBody>
          <a:bodyPr>
            <a:normAutofit/>
          </a:bodyPr>
          <a:lstStyle/>
          <a:p>
            <a:r>
              <a:rPr lang="en-US" dirty="0"/>
              <a:t>138 Comments received</a:t>
            </a:r>
          </a:p>
          <a:p>
            <a:r>
              <a:rPr lang="en-US" dirty="0"/>
              <a:t>We heard from a variety of organizations including contractor industry associations, environmental advocacy and neighborhood groups. </a:t>
            </a:r>
          </a:p>
          <a:p>
            <a:r>
              <a:rPr lang="en-US" dirty="0"/>
              <a:t>98% supported; 2% opposed</a:t>
            </a:r>
          </a:p>
          <a:p>
            <a:r>
              <a:rPr lang="en-US" dirty="0"/>
              <a:t>Of those who support the rules, 57% support the rules as written and 40% supported the rules but wanted them to be stronger. </a:t>
            </a:r>
          </a:p>
          <a:p>
            <a:pPr marL="0" indent="0">
              <a:buNone/>
            </a:pPr>
            <a:endParaRPr lang="en-US" dirty="0"/>
          </a:p>
        </p:txBody>
      </p:sp>
    </p:spTree>
    <p:extLst>
      <p:ext uri="{BB962C8B-B14F-4D97-AF65-F5344CB8AC3E}">
        <p14:creationId xmlns:p14="http://schemas.microsoft.com/office/powerpoint/2010/main" val="100160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71C-F210-4394-9170-61298B455B66}"/>
              </a:ext>
            </a:extLst>
          </p:cNvPr>
          <p:cNvSpPr>
            <a:spLocks noGrp="1"/>
          </p:cNvSpPr>
          <p:nvPr>
            <p:ph type="title"/>
          </p:nvPr>
        </p:nvSpPr>
        <p:spPr/>
        <p:txBody>
          <a:bodyPr/>
          <a:lstStyle/>
          <a:p>
            <a:r>
              <a:rPr lang="en-US" dirty="0"/>
              <a:t>Clean Air Construction: Goals</a:t>
            </a:r>
          </a:p>
        </p:txBody>
      </p:sp>
      <p:sp>
        <p:nvSpPr>
          <p:cNvPr id="4" name="Shape 215">
            <a:extLst>
              <a:ext uri="{FF2B5EF4-FFF2-40B4-BE49-F238E27FC236}">
                <a16:creationId xmlns:a16="http://schemas.microsoft.com/office/drawing/2014/main" id="{6D0A5735-E86B-4058-9070-75592A8D3F0D}"/>
              </a:ext>
            </a:extLst>
          </p:cNvPr>
          <p:cNvSpPr txBox="1">
            <a:spLocks noGrp="1"/>
          </p:cNvSpPr>
          <p:nvPr>
            <p:ph idx="1"/>
          </p:nvPr>
        </p:nvSpPr>
        <p:spPr>
          <a:prstGeom prst="rect">
            <a:avLst/>
          </a:prstGeom>
          <a:noFill/>
          <a:ln>
            <a:noFill/>
          </a:ln>
        </p:spPr>
        <p:txBody>
          <a:bodyPr wrap="square" lIns="91425" tIns="91425" rIns="91425" bIns="91425" anchor="t" anchorCtr="0">
            <a:noAutofit/>
          </a:bodyPr>
          <a:lstStyle/>
          <a:p>
            <a:pPr marL="596900" indent="-457200">
              <a:spcBef>
                <a:spcPts val="0"/>
              </a:spcBef>
              <a:spcAft>
                <a:spcPts val="1000"/>
              </a:spcAft>
              <a:buSzPct val="100000"/>
              <a:buFont typeface="+mj-lt"/>
              <a:buAutoNum type="arabicPeriod"/>
            </a:pPr>
            <a:r>
              <a:rPr lang="en-US" dirty="0">
                <a:ea typeface="Roboto"/>
                <a:cs typeface="Roboto"/>
                <a:sym typeface="Roboto"/>
              </a:rPr>
              <a:t>Reduce Diesel Particulate Matter (PM) Emissions on City Construction Sites</a:t>
            </a:r>
          </a:p>
          <a:p>
            <a:pPr marL="596900" indent="-457200">
              <a:spcBef>
                <a:spcPts val="0"/>
              </a:spcBef>
              <a:spcAft>
                <a:spcPts val="1000"/>
              </a:spcAft>
              <a:buSzPct val="100000"/>
              <a:buFont typeface="+mj-lt"/>
              <a:buAutoNum type="arabicPeriod"/>
            </a:pPr>
            <a:r>
              <a:rPr lang="en-US" dirty="0">
                <a:ea typeface="Roboto"/>
                <a:cs typeface="Roboto"/>
                <a:sym typeface="Roboto"/>
              </a:rPr>
              <a:t>Support Diverse Contractor Pool</a:t>
            </a:r>
          </a:p>
          <a:p>
            <a:pPr marL="596900" indent="-457200">
              <a:spcBef>
                <a:spcPts val="0"/>
              </a:spcBef>
              <a:spcAft>
                <a:spcPts val="1000"/>
              </a:spcAft>
              <a:buSzPct val="100000"/>
              <a:buFont typeface="+mj-lt"/>
              <a:buAutoNum type="arabicPeriod"/>
            </a:pPr>
            <a:r>
              <a:rPr lang="en-US" dirty="0">
                <a:ea typeface="Roboto"/>
                <a:cs typeface="Roboto"/>
                <a:sym typeface="Roboto"/>
              </a:rPr>
              <a:t>Mitigate Cost and Administrative Impacts</a:t>
            </a:r>
          </a:p>
          <a:p>
            <a:pPr marL="596900" indent="-457200">
              <a:spcBef>
                <a:spcPts val="0"/>
              </a:spcBef>
              <a:spcAft>
                <a:spcPts val="1000"/>
              </a:spcAft>
              <a:buSzPct val="100000"/>
              <a:buFont typeface="+mj-lt"/>
              <a:buAutoNum type="arabicPeriod"/>
            </a:pPr>
            <a:r>
              <a:rPr lang="en-US" dirty="0">
                <a:ea typeface="Roboto"/>
                <a:cs typeface="Roboto"/>
                <a:sym typeface="Roboto"/>
              </a:rPr>
              <a:t>Foster Regional Adoption to Further Reduce Diesel PM Pollution</a:t>
            </a:r>
          </a:p>
        </p:txBody>
      </p:sp>
    </p:spTree>
    <p:extLst>
      <p:ext uri="{BB962C8B-B14F-4D97-AF65-F5344CB8AC3E}">
        <p14:creationId xmlns:p14="http://schemas.microsoft.com/office/powerpoint/2010/main" val="67890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71C-F210-4394-9170-61298B455B66}"/>
              </a:ext>
            </a:extLst>
          </p:cNvPr>
          <p:cNvSpPr>
            <a:spLocks noGrp="1"/>
          </p:cNvSpPr>
          <p:nvPr>
            <p:ph type="title"/>
          </p:nvPr>
        </p:nvSpPr>
        <p:spPr/>
        <p:txBody>
          <a:bodyPr/>
          <a:lstStyle/>
          <a:p>
            <a:r>
              <a:rPr lang="en-US" dirty="0"/>
              <a:t>Clean Air Construction: Goals</a:t>
            </a:r>
          </a:p>
        </p:txBody>
      </p:sp>
      <p:sp>
        <p:nvSpPr>
          <p:cNvPr id="4" name="Shape 215">
            <a:extLst>
              <a:ext uri="{FF2B5EF4-FFF2-40B4-BE49-F238E27FC236}">
                <a16:creationId xmlns:a16="http://schemas.microsoft.com/office/drawing/2014/main" id="{6D0A5735-E86B-4058-9070-75592A8D3F0D}"/>
              </a:ext>
            </a:extLst>
          </p:cNvPr>
          <p:cNvSpPr txBox="1">
            <a:spLocks noGrp="1"/>
          </p:cNvSpPr>
          <p:nvPr>
            <p:ph idx="1"/>
          </p:nvPr>
        </p:nvSpPr>
        <p:spPr>
          <a:xfrm>
            <a:off x="838200" y="2104571"/>
            <a:ext cx="7378759" cy="4136571"/>
          </a:xfrm>
          <a:prstGeom prst="rect">
            <a:avLst/>
          </a:prstGeom>
          <a:noFill/>
          <a:ln>
            <a:noFill/>
          </a:ln>
        </p:spPr>
        <p:txBody>
          <a:bodyPr wrap="square" lIns="91425" tIns="91425" rIns="91425" bIns="91425" anchor="t" anchorCtr="0">
            <a:noAutofit/>
          </a:bodyPr>
          <a:lstStyle/>
          <a:p>
            <a:pPr marL="139700" indent="0">
              <a:spcBef>
                <a:spcPts val="0"/>
              </a:spcBef>
              <a:spcAft>
                <a:spcPts val="1000"/>
              </a:spcAft>
              <a:buSzPct val="100000"/>
              <a:buNone/>
            </a:pPr>
            <a:r>
              <a:rPr lang="en-US" dirty="0">
                <a:ea typeface="Roboto"/>
                <a:cs typeface="Roboto"/>
                <a:sym typeface="Roboto"/>
              </a:rPr>
              <a:t>At Full Program Implementation:</a:t>
            </a:r>
          </a:p>
          <a:p>
            <a:pPr marL="1054100" lvl="1" indent="-457200">
              <a:spcBef>
                <a:spcPts val="0"/>
              </a:spcBef>
              <a:spcAft>
                <a:spcPts val="1000"/>
              </a:spcAft>
              <a:buSzPct val="100000"/>
            </a:pPr>
            <a:r>
              <a:rPr lang="en-US" dirty="0">
                <a:ea typeface="Roboto"/>
                <a:cs typeface="Roboto"/>
                <a:sym typeface="Roboto"/>
              </a:rPr>
              <a:t>Idling reduction</a:t>
            </a:r>
          </a:p>
          <a:p>
            <a:pPr marL="1054100" lvl="1" indent="-457200">
              <a:spcBef>
                <a:spcPts val="0"/>
              </a:spcBef>
              <a:spcAft>
                <a:spcPts val="1000"/>
              </a:spcAft>
              <a:buSzPct val="100000"/>
            </a:pPr>
            <a:r>
              <a:rPr lang="en-US" dirty="0">
                <a:ea typeface="Roboto"/>
                <a:cs typeface="Roboto"/>
                <a:sym typeface="Roboto"/>
              </a:rPr>
              <a:t>Cleanest available (new) diesel nonroad equipment or cement mixers/dump trucks</a:t>
            </a:r>
          </a:p>
          <a:p>
            <a:pPr marL="1054100" lvl="1" indent="-457200">
              <a:spcBef>
                <a:spcPts val="0"/>
              </a:spcBef>
              <a:spcAft>
                <a:spcPts val="1000"/>
              </a:spcAft>
              <a:buSzPct val="100000"/>
            </a:pPr>
            <a:r>
              <a:rPr lang="en-US" dirty="0">
                <a:ea typeface="Roboto"/>
                <a:cs typeface="Roboto"/>
                <a:sym typeface="Roboto"/>
              </a:rPr>
              <a:t>Older diesel equipment/vehicles retrofitted with diesel particulate filter (DPF)*</a:t>
            </a:r>
          </a:p>
          <a:p>
            <a:pPr marL="1054100" lvl="1" indent="-457200">
              <a:spcBef>
                <a:spcPts val="0"/>
              </a:spcBef>
              <a:spcAft>
                <a:spcPts val="1000"/>
              </a:spcAft>
              <a:buSzPct val="100000"/>
            </a:pPr>
            <a:r>
              <a:rPr lang="en-US" dirty="0">
                <a:ea typeface="Roboto"/>
                <a:cs typeface="Roboto"/>
                <a:sym typeface="Roboto"/>
              </a:rPr>
              <a:t>Alternative fuel vehicles or equipment</a:t>
            </a:r>
          </a:p>
          <a:p>
            <a:pPr marL="111125" lvl="1" indent="0">
              <a:spcBef>
                <a:spcPts val="0"/>
              </a:spcBef>
              <a:spcAft>
                <a:spcPts val="1000"/>
              </a:spcAft>
              <a:buSzPct val="100000"/>
              <a:buNone/>
            </a:pPr>
            <a:endParaRPr lang="en-US" dirty="0">
              <a:ea typeface="Roboto"/>
              <a:cs typeface="Roboto"/>
              <a:sym typeface="Roboto"/>
            </a:endParaRPr>
          </a:p>
          <a:p>
            <a:pPr marL="111125" lvl="1" indent="0">
              <a:spcBef>
                <a:spcPts val="0"/>
              </a:spcBef>
              <a:spcAft>
                <a:spcPts val="1000"/>
              </a:spcAft>
              <a:buSzPct val="100000"/>
              <a:buNone/>
            </a:pPr>
            <a:r>
              <a:rPr lang="en-US" sz="2000" dirty="0">
                <a:ea typeface="Roboto"/>
                <a:cs typeface="Roboto"/>
                <a:sym typeface="Roboto"/>
              </a:rPr>
              <a:t>*certified COBID firms may have equipment with grandfathered diesel oxidation catalyst (DOC) retrofit technology</a:t>
            </a:r>
          </a:p>
        </p:txBody>
      </p:sp>
      <p:pic>
        <p:nvPicPr>
          <p:cNvPr id="2052" name="Picture 4" descr="http://www.earthmoversmagazine.co.uk/wp-content/uploads/2018/03/DUS7vnQWkAAsLwV-1024x582.jpg">
            <a:extLst>
              <a:ext uri="{FF2B5EF4-FFF2-40B4-BE49-F238E27FC236}">
                <a16:creationId xmlns:a16="http://schemas.microsoft.com/office/drawing/2014/main" id="{5A372120-5050-4A39-8747-D3533FFF6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960" y="2686050"/>
            <a:ext cx="3598033" cy="2044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87AF30-B73D-412E-ACCA-47396C810C43}"/>
              </a:ext>
            </a:extLst>
          </p:cNvPr>
          <p:cNvSpPr txBox="1"/>
          <p:nvPr/>
        </p:nvSpPr>
        <p:spPr>
          <a:xfrm>
            <a:off x="9587368" y="4731026"/>
            <a:ext cx="2409825" cy="307777"/>
          </a:xfrm>
          <a:prstGeom prst="rect">
            <a:avLst/>
          </a:prstGeom>
          <a:noFill/>
        </p:spPr>
        <p:txBody>
          <a:bodyPr wrap="square" rtlCol="0">
            <a:spAutoFit/>
          </a:bodyPr>
          <a:lstStyle/>
          <a:p>
            <a:r>
              <a:rPr lang="en-US" sz="1400" dirty="0"/>
              <a:t>electric-powered excavator</a:t>
            </a:r>
          </a:p>
        </p:txBody>
      </p:sp>
    </p:spTree>
    <p:extLst>
      <p:ext uri="{BB962C8B-B14F-4D97-AF65-F5344CB8AC3E}">
        <p14:creationId xmlns:p14="http://schemas.microsoft.com/office/powerpoint/2010/main" val="155470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D822-BA67-4DCC-B8F8-607E7DA0B5A4}"/>
              </a:ext>
            </a:extLst>
          </p:cNvPr>
          <p:cNvSpPr>
            <a:spLocks noGrp="1"/>
          </p:cNvSpPr>
          <p:nvPr>
            <p:ph type="title"/>
          </p:nvPr>
        </p:nvSpPr>
        <p:spPr/>
        <p:txBody>
          <a:bodyPr/>
          <a:lstStyle/>
          <a:p>
            <a:r>
              <a:rPr lang="en-US" dirty="0"/>
              <a:t>Clean Air Construction Standard</a:t>
            </a:r>
          </a:p>
        </p:txBody>
      </p:sp>
      <p:sp>
        <p:nvSpPr>
          <p:cNvPr id="3" name="Content Placeholder 2">
            <a:extLst>
              <a:ext uri="{FF2B5EF4-FFF2-40B4-BE49-F238E27FC236}">
                <a16:creationId xmlns:a16="http://schemas.microsoft.com/office/drawing/2014/main" id="{5D8A7CAA-34AA-474A-8E39-23A8F990A9D4}"/>
              </a:ext>
            </a:extLst>
          </p:cNvPr>
          <p:cNvSpPr>
            <a:spLocks noGrp="1"/>
          </p:cNvSpPr>
          <p:nvPr>
            <p:ph idx="1"/>
          </p:nvPr>
        </p:nvSpPr>
        <p:spPr/>
        <p:txBody>
          <a:bodyPr>
            <a:normAutofit/>
          </a:bodyPr>
          <a:lstStyle/>
          <a:p>
            <a:r>
              <a:rPr lang="en-US" dirty="0"/>
              <a:t>Attachment 3 to Sustainable Procurement Policy</a:t>
            </a:r>
          </a:p>
          <a:p>
            <a:r>
              <a:rPr lang="en-US" dirty="0"/>
              <a:t>Effective Date: January 1, 2020</a:t>
            </a:r>
          </a:p>
          <a:p>
            <a:pPr lvl="1"/>
            <a:r>
              <a:rPr lang="en-US" dirty="0"/>
              <a:t>Idle reduction requirements begin 2020</a:t>
            </a:r>
          </a:p>
          <a:p>
            <a:pPr lvl="1"/>
            <a:r>
              <a:rPr lang="en-US" dirty="0"/>
              <a:t>Engine requirements phase-in period begins 2021</a:t>
            </a:r>
          </a:p>
          <a:p>
            <a:r>
              <a:rPr lang="en-US" dirty="0"/>
              <a:t>Applicability: Construction Contracts &gt; $1 million</a:t>
            </a:r>
          </a:p>
          <a:p>
            <a:r>
              <a:rPr lang="en-US" dirty="0"/>
              <a:t>Engine Requirements Applicability:</a:t>
            </a:r>
          </a:p>
          <a:p>
            <a:pPr lvl="1"/>
            <a:r>
              <a:rPr lang="en-US" dirty="0"/>
              <a:t>Nonroad diesel equipment &gt;25hp</a:t>
            </a:r>
          </a:p>
          <a:p>
            <a:pPr lvl="1"/>
            <a:r>
              <a:rPr lang="en-US" dirty="0"/>
              <a:t>On-road diesel cement mixers and dump trucks</a:t>
            </a:r>
          </a:p>
        </p:txBody>
      </p:sp>
    </p:spTree>
    <p:extLst>
      <p:ext uri="{BB962C8B-B14F-4D97-AF65-F5344CB8AC3E}">
        <p14:creationId xmlns:p14="http://schemas.microsoft.com/office/powerpoint/2010/main" val="1503239317"/>
      </p:ext>
    </p:extLst>
  </p:cSld>
  <p:clrMapOvr>
    <a:masterClrMapping/>
  </p:clrMapOvr>
</p:sld>
</file>

<file path=ppt/theme/theme1.xml><?xml version="1.0" encoding="utf-8"?>
<a:theme xmlns:a="http://schemas.openxmlformats.org/drawingml/2006/main" name="Sustainable Procurement Policy 2018 FCF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Sustainable Procurement Policy 2018 FCF Presentation</Template>
  <TotalTime>667</TotalTime>
  <Words>2698</Words>
  <Application>Microsoft Office PowerPoint</Application>
  <PresentationFormat>Widescreen</PresentationFormat>
  <Paragraphs>257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Baskerville Old Face</vt:lpstr>
      <vt:lpstr>Calibri</vt:lpstr>
      <vt:lpstr>Calibri Light</vt:lpstr>
      <vt:lpstr>Roboto</vt:lpstr>
      <vt:lpstr>Times New Roman</vt:lpstr>
      <vt:lpstr>Wingdings</vt:lpstr>
      <vt:lpstr>Sustainable Procurement Policy 2018 FCF Presentation</vt:lpstr>
      <vt:lpstr>Clean Air Construction Standard</vt:lpstr>
      <vt:lpstr>Outline</vt:lpstr>
      <vt:lpstr>Clean Air Construction - Recap</vt:lpstr>
      <vt:lpstr>Issue: Clean Air Construction - Recap</vt:lpstr>
      <vt:lpstr>Clean Air Construction - Recap</vt:lpstr>
      <vt:lpstr>Public Comment</vt:lpstr>
      <vt:lpstr>Clean Air Construction: Goals</vt:lpstr>
      <vt:lpstr>Clean Air Construction: Goals</vt:lpstr>
      <vt:lpstr>Clean Air Construction Standard</vt:lpstr>
      <vt:lpstr>Clean Air Construction Standard</vt:lpstr>
      <vt:lpstr>Clean Air Construction Standard</vt:lpstr>
      <vt:lpstr>Clean Air Construction Standard</vt:lpstr>
      <vt:lpstr>Clean Air Construction Standard</vt:lpstr>
      <vt:lpstr>Clean Air Construction Standard</vt:lpstr>
      <vt:lpstr>What’s Next</vt:lpstr>
      <vt:lpstr>What’s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13</dc:title>
  <dc:creator>Foreman, Stacey</dc:creator>
  <cp:lastModifiedBy>Foreman, Stacey</cp:lastModifiedBy>
  <cp:revision>96</cp:revision>
  <dcterms:created xsi:type="dcterms:W3CDTF">2018-12-03T20:46:46Z</dcterms:created>
  <dcterms:modified xsi:type="dcterms:W3CDTF">2018-12-13T17:01:34Z</dcterms:modified>
</cp:coreProperties>
</file>