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9" r:id="rId2"/>
    <p:sldId id="280" r:id="rId3"/>
    <p:sldId id="278" r:id="rId4"/>
    <p:sldId id="279" r:id="rId5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chel Bailey" initials="RB" lastIdx="1" clrIdx="0">
    <p:extLst>
      <p:ext uri="{19B8F6BF-5375-455C-9EA6-DF929625EA0E}">
        <p15:presenceInfo xmlns:p15="http://schemas.microsoft.com/office/powerpoint/2012/main" userId="S-1-5-21-715276614-2885431569-134233915-86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4F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242C91-D9AA-42FD-9CCE-6E4A2C390766}" v="1" dt="2018-11-30T18:45:05.21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5744" autoAdjust="0"/>
  </p:normalViewPr>
  <p:slideViewPr>
    <p:cSldViewPr>
      <p:cViewPr varScale="1">
        <p:scale>
          <a:sx n="69" d="100"/>
          <a:sy n="69" d="100"/>
        </p:scale>
        <p:origin x="765" y="39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208CB-DB9D-4F25-8141-DDAAE9B30310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4139A-2ADB-44C3-9DCF-B072A8E15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34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4139A-2ADB-44C3-9DCF-B072A8E15C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08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4139A-2ADB-44C3-9DCF-B072A8E15C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86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4139A-2ADB-44C3-9DCF-B072A8E15C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5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4139A-2ADB-44C3-9DCF-B072A8E15C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839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spc="-10" dirty="0">
                <a:solidFill>
                  <a:srgbClr val="27829D"/>
                </a:solidFill>
              </a:rPr>
              <a:t>TO </a:t>
            </a:r>
            <a:r>
              <a:rPr spc="-30" dirty="0">
                <a:solidFill>
                  <a:srgbClr val="27829D"/>
                </a:solidFill>
              </a:rPr>
              <a:t>EDIT: </a:t>
            </a:r>
            <a:r>
              <a:rPr spc="-5" dirty="0">
                <a:solidFill>
                  <a:srgbClr val="27829D"/>
                </a:solidFill>
              </a:rPr>
              <a:t>View&gt;Header&amp;Footer&gt;Apply</a:t>
            </a:r>
            <a:r>
              <a:rPr spc="55" dirty="0">
                <a:solidFill>
                  <a:srgbClr val="27829D"/>
                </a:solidFill>
              </a:rPr>
              <a:t> </a:t>
            </a:r>
            <a:r>
              <a:rPr dirty="0">
                <a:solidFill>
                  <a:srgbClr val="27829D"/>
                </a:solidFill>
              </a:rPr>
              <a:t>to</a:t>
            </a:r>
            <a:r>
              <a:rPr spc="-40" dirty="0">
                <a:solidFill>
                  <a:srgbClr val="27829D"/>
                </a:solidFill>
              </a:rPr>
              <a:t> </a:t>
            </a:r>
            <a:r>
              <a:rPr spc="-5" dirty="0">
                <a:solidFill>
                  <a:srgbClr val="27829D"/>
                </a:solidFill>
              </a:rPr>
              <a:t>All	</a:t>
            </a:r>
            <a:r>
              <a:rPr dirty="0">
                <a:solidFill>
                  <a:srgbClr val="27829D"/>
                </a:solidFill>
              </a:rPr>
              <a:t>|	</a:t>
            </a:r>
            <a:r>
              <a:rPr spc="-5" dirty="0">
                <a:solidFill>
                  <a:srgbClr val="27829D"/>
                </a:solidFill>
              </a:rPr>
              <a:t>10/3/17	</a:t>
            </a:r>
            <a:r>
              <a:rPr dirty="0">
                <a:solidFill>
                  <a:srgbClr val="27829D"/>
                </a:solidFill>
              </a:rPr>
              <a:t>|	</a:t>
            </a:r>
            <a:r>
              <a:rPr spc="-10" dirty="0">
                <a:solidFill>
                  <a:srgbClr val="27829D"/>
                </a:solidFill>
              </a:rPr>
              <a:t>Portland’s </a:t>
            </a:r>
            <a:r>
              <a:rPr spc="-5" dirty="0">
                <a:solidFill>
                  <a:srgbClr val="27829D"/>
                </a:solidFill>
              </a:rPr>
              <a:t>Housing</a:t>
            </a:r>
            <a:r>
              <a:rPr spc="-10" dirty="0">
                <a:solidFill>
                  <a:srgbClr val="27829D"/>
                </a:solidFill>
              </a:rPr>
              <a:t> </a:t>
            </a:r>
            <a:r>
              <a:rPr spc="-5" dirty="0">
                <a:solidFill>
                  <a:srgbClr val="27829D"/>
                </a:solidFill>
              </a:rPr>
              <a:t>Bond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7829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spc="-10" dirty="0">
                <a:solidFill>
                  <a:srgbClr val="27829D"/>
                </a:solidFill>
              </a:rPr>
              <a:t>TO </a:t>
            </a:r>
            <a:r>
              <a:rPr spc="-30" dirty="0">
                <a:solidFill>
                  <a:srgbClr val="27829D"/>
                </a:solidFill>
              </a:rPr>
              <a:t>EDIT: </a:t>
            </a:r>
            <a:r>
              <a:rPr spc="-5" dirty="0">
                <a:solidFill>
                  <a:srgbClr val="27829D"/>
                </a:solidFill>
              </a:rPr>
              <a:t>View&gt;Header&amp;Footer&gt;Apply</a:t>
            </a:r>
            <a:r>
              <a:rPr spc="55" dirty="0">
                <a:solidFill>
                  <a:srgbClr val="27829D"/>
                </a:solidFill>
              </a:rPr>
              <a:t> </a:t>
            </a:r>
            <a:r>
              <a:rPr dirty="0">
                <a:solidFill>
                  <a:srgbClr val="27829D"/>
                </a:solidFill>
              </a:rPr>
              <a:t>to</a:t>
            </a:r>
            <a:r>
              <a:rPr spc="-40" dirty="0">
                <a:solidFill>
                  <a:srgbClr val="27829D"/>
                </a:solidFill>
              </a:rPr>
              <a:t> </a:t>
            </a:r>
            <a:r>
              <a:rPr spc="-5" dirty="0">
                <a:solidFill>
                  <a:srgbClr val="27829D"/>
                </a:solidFill>
              </a:rPr>
              <a:t>All	</a:t>
            </a:r>
            <a:r>
              <a:rPr dirty="0">
                <a:solidFill>
                  <a:srgbClr val="27829D"/>
                </a:solidFill>
              </a:rPr>
              <a:t>|	</a:t>
            </a:r>
            <a:r>
              <a:rPr spc="-5" dirty="0">
                <a:solidFill>
                  <a:srgbClr val="27829D"/>
                </a:solidFill>
              </a:rPr>
              <a:t>10/3/17	</a:t>
            </a:r>
            <a:r>
              <a:rPr dirty="0">
                <a:solidFill>
                  <a:srgbClr val="27829D"/>
                </a:solidFill>
              </a:rPr>
              <a:t>|	</a:t>
            </a:r>
            <a:r>
              <a:rPr spc="-10" dirty="0">
                <a:solidFill>
                  <a:srgbClr val="27829D"/>
                </a:solidFill>
              </a:rPr>
              <a:t>Portland’s </a:t>
            </a:r>
            <a:r>
              <a:rPr spc="-5" dirty="0">
                <a:solidFill>
                  <a:srgbClr val="27829D"/>
                </a:solidFill>
              </a:rPr>
              <a:t>Housing</a:t>
            </a:r>
            <a:r>
              <a:rPr spc="-10" dirty="0">
                <a:solidFill>
                  <a:srgbClr val="27829D"/>
                </a:solidFill>
              </a:rPr>
              <a:t> </a:t>
            </a:r>
            <a:r>
              <a:rPr spc="-5" dirty="0">
                <a:solidFill>
                  <a:srgbClr val="27829D"/>
                </a:solidFill>
              </a:rPr>
              <a:t>Bond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7829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spc="-10" dirty="0">
                <a:solidFill>
                  <a:srgbClr val="27829D"/>
                </a:solidFill>
              </a:rPr>
              <a:t>TO </a:t>
            </a:r>
            <a:r>
              <a:rPr spc="-30" dirty="0">
                <a:solidFill>
                  <a:srgbClr val="27829D"/>
                </a:solidFill>
              </a:rPr>
              <a:t>EDIT: </a:t>
            </a:r>
            <a:r>
              <a:rPr spc="-5" dirty="0">
                <a:solidFill>
                  <a:srgbClr val="27829D"/>
                </a:solidFill>
              </a:rPr>
              <a:t>View&gt;Header&amp;Footer&gt;Apply</a:t>
            </a:r>
            <a:r>
              <a:rPr spc="55" dirty="0">
                <a:solidFill>
                  <a:srgbClr val="27829D"/>
                </a:solidFill>
              </a:rPr>
              <a:t> </a:t>
            </a:r>
            <a:r>
              <a:rPr dirty="0">
                <a:solidFill>
                  <a:srgbClr val="27829D"/>
                </a:solidFill>
              </a:rPr>
              <a:t>to</a:t>
            </a:r>
            <a:r>
              <a:rPr spc="-40" dirty="0">
                <a:solidFill>
                  <a:srgbClr val="27829D"/>
                </a:solidFill>
              </a:rPr>
              <a:t> </a:t>
            </a:r>
            <a:r>
              <a:rPr spc="-5" dirty="0">
                <a:solidFill>
                  <a:srgbClr val="27829D"/>
                </a:solidFill>
              </a:rPr>
              <a:t>All	</a:t>
            </a:r>
            <a:r>
              <a:rPr dirty="0">
                <a:solidFill>
                  <a:srgbClr val="27829D"/>
                </a:solidFill>
              </a:rPr>
              <a:t>|	</a:t>
            </a:r>
            <a:r>
              <a:rPr spc="-5" dirty="0">
                <a:solidFill>
                  <a:srgbClr val="27829D"/>
                </a:solidFill>
              </a:rPr>
              <a:t>10/3/17	</a:t>
            </a:r>
            <a:r>
              <a:rPr dirty="0">
                <a:solidFill>
                  <a:srgbClr val="27829D"/>
                </a:solidFill>
              </a:rPr>
              <a:t>|	</a:t>
            </a:r>
            <a:r>
              <a:rPr spc="-10" dirty="0">
                <a:solidFill>
                  <a:srgbClr val="27829D"/>
                </a:solidFill>
              </a:rPr>
              <a:t>Portland’s </a:t>
            </a:r>
            <a:r>
              <a:rPr spc="-5" dirty="0">
                <a:solidFill>
                  <a:srgbClr val="27829D"/>
                </a:solidFill>
              </a:rPr>
              <a:t>Housing</a:t>
            </a:r>
            <a:r>
              <a:rPr spc="-10" dirty="0">
                <a:solidFill>
                  <a:srgbClr val="27829D"/>
                </a:solidFill>
              </a:rPr>
              <a:t> </a:t>
            </a:r>
            <a:r>
              <a:rPr spc="-5" dirty="0">
                <a:solidFill>
                  <a:srgbClr val="27829D"/>
                </a:solidFill>
              </a:rPr>
              <a:t>Bond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7829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spc="-10" dirty="0">
                <a:solidFill>
                  <a:srgbClr val="27829D"/>
                </a:solidFill>
              </a:rPr>
              <a:t>TO </a:t>
            </a:r>
            <a:r>
              <a:rPr spc="-30" dirty="0">
                <a:solidFill>
                  <a:srgbClr val="27829D"/>
                </a:solidFill>
              </a:rPr>
              <a:t>EDIT: </a:t>
            </a:r>
            <a:r>
              <a:rPr spc="-5" dirty="0">
                <a:solidFill>
                  <a:srgbClr val="27829D"/>
                </a:solidFill>
              </a:rPr>
              <a:t>View&gt;Header&amp;Footer&gt;Apply</a:t>
            </a:r>
            <a:r>
              <a:rPr spc="55" dirty="0">
                <a:solidFill>
                  <a:srgbClr val="27829D"/>
                </a:solidFill>
              </a:rPr>
              <a:t> </a:t>
            </a:r>
            <a:r>
              <a:rPr dirty="0">
                <a:solidFill>
                  <a:srgbClr val="27829D"/>
                </a:solidFill>
              </a:rPr>
              <a:t>to</a:t>
            </a:r>
            <a:r>
              <a:rPr spc="-40" dirty="0">
                <a:solidFill>
                  <a:srgbClr val="27829D"/>
                </a:solidFill>
              </a:rPr>
              <a:t> </a:t>
            </a:r>
            <a:r>
              <a:rPr spc="-5" dirty="0">
                <a:solidFill>
                  <a:srgbClr val="27829D"/>
                </a:solidFill>
              </a:rPr>
              <a:t>All	</a:t>
            </a:r>
            <a:r>
              <a:rPr dirty="0">
                <a:solidFill>
                  <a:srgbClr val="27829D"/>
                </a:solidFill>
              </a:rPr>
              <a:t>|	</a:t>
            </a:r>
            <a:r>
              <a:rPr spc="-5" dirty="0">
                <a:solidFill>
                  <a:srgbClr val="27829D"/>
                </a:solidFill>
              </a:rPr>
              <a:t>10/3/17	</a:t>
            </a:r>
            <a:r>
              <a:rPr dirty="0">
                <a:solidFill>
                  <a:srgbClr val="27829D"/>
                </a:solidFill>
              </a:rPr>
              <a:t>|	</a:t>
            </a:r>
            <a:r>
              <a:rPr spc="-10" dirty="0">
                <a:solidFill>
                  <a:srgbClr val="27829D"/>
                </a:solidFill>
              </a:rPr>
              <a:t>Portland’s </a:t>
            </a:r>
            <a:r>
              <a:rPr spc="-5" dirty="0">
                <a:solidFill>
                  <a:srgbClr val="27829D"/>
                </a:solidFill>
              </a:rPr>
              <a:t>Housing</a:t>
            </a:r>
            <a:r>
              <a:rPr spc="-10" dirty="0">
                <a:solidFill>
                  <a:srgbClr val="27829D"/>
                </a:solidFill>
              </a:rPr>
              <a:t> </a:t>
            </a:r>
            <a:r>
              <a:rPr spc="-5" dirty="0">
                <a:solidFill>
                  <a:srgbClr val="27829D"/>
                </a:solidFill>
              </a:rPr>
              <a:t>Bond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spc="-10" dirty="0">
                <a:solidFill>
                  <a:srgbClr val="27829D"/>
                </a:solidFill>
              </a:rPr>
              <a:t>TO </a:t>
            </a:r>
            <a:r>
              <a:rPr spc="-30" dirty="0">
                <a:solidFill>
                  <a:srgbClr val="27829D"/>
                </a:solidFill>
              </a:rPr>
              <a:t>EDIT: </a:t>
            </a:r>
            <a:r>
              <a:rPr spc="-5" dirty="0">
                <a:solidFill>
                  <a:srgbClr val="27829D"/>
                </a:solidFill>
              </a:rPr>
              <a:t>View&gt;Header&amp;Footer&gt;Apply</a:t>
            </a:r>
            <a:r>
              <a:rPr spc="55" dirty="0">
                <a:solidFill>
                  <a:srgbClr val="27829D"/>
                </a:solidFill>
              </a:rPr>
              <a:t> </a:t>
            </a:r>
            <a:r>
              <a:rPr dirty="0">
                <a:solidFill>
                  <a:srgbClr val="27829D"/>
                </a:solidFill>
              </a:rPr>
              <a:t>to</a:t>
            </a:r>
            <a:r>
              <a:rPr spc="-40" dirty="0">
                <a:solidFill>
                  <a:srgbClr val="27829D"/>
                </a:solidFill>
              </a:rPr>
              <a:t> </a:t>
            </a:r>
            <a:r>
              <a:rPr spc="-5" dirty="0">
                <a:solidFill>
                  <a:srgbClr val="27829D"/>
                </a:solidFill>
              </a:rPr>
              <a:t>All	</a:t>
            </a:r>
            <a:r>
              <a:rPr dirty="0">
                <a:solidFill>
                  <a:srgbClr val="27829D"/>
                </a:solidFill>
              </a:rPr>
              <a:t>|	</a:t>
            </a:r>
            <a:r>
              <a:rPr spc="-5" dirty="0">
                <a:solidFill>
                  <a:srgbClr val="27829D"/>
                </a:solidFill>
              </a:rPr>
              <a:t>10/3/17	</a:t>
            </a:r>
            <a:r>
              <a:rPr dirty="0">
                <a:solidFill>
                  <a:srgbClr val="27829D"/>
                </a:solidFill>
              </a:rPr>
              <a:t>|	</a:t>
            </a:r>
            <a:r>
              <a:rPr spc="-10" dirty="0">
                <a:solidFill>
                  <a:srgbClr val="27829D"/>
                </a:solidFill>
              </a:rPr>
              <a:t>Portland’s </a:t>
            </a:r>
            <a:r>
              <a:rPr spc="-5" dirty="0">
                <a:solidFill>
                  <a:srgbClr val="27829D"/>
                </a:solidFill>
              </a:rPr>
              <a:t>Housing</a:t>
            </a:r>
            <a:r>
              <a:rPr spc="-10" dirty="0">
                <a:solidFill>
                  <a:srgbClr val="27829D"/>
                </a:solidFill>
              </a:rPr>
              <a:t> </a:t>
            </a:r>
            <a:r>
              <a:rPr spc="-5" dirty="0">
                <a:solidFill>
                  <a:srgbClr val="27829D"/>
                </a:solidFill>
              </a:rPr>
              <a:t>Bond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8340" y="582226"/>
            <a:ext cx="10815319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27829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8340" y="1367933"/>
            <a:ext cx="10815319" cy="269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758090" y="6489863"/>
            <a:ext cx="610171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spc="-10" dirty="0">
                <a:solidFill>
                  <a:srgbClr val="27829D"/>
                </a:solidFill>
              </a:rPr>
              <a:t>TO </a:t>
            </a:r>
            <a:r>
              <a:rPr spc="-30" dirty="0">
                <a:solidFill>
                  <a:srgbClr val="27829D"/>
                </a:solidFill>
              </a:rPr>
              <a:t>EDIT: </a:t>
            </a:r>
            <a:r>
              <a:rPr spc="-5" dirty="0">
                <a:solidFill>
                  <a:srgbClr val="27829D"/>
                </a:solidFill>
              </a:rPr>
              <a:t>View&gt;Header&amp;Footer&gt;Apply</a:t>
            </a:r>
            <a:r>
              <a:rPr spc="55" dirty="0">
                <a:solidFill>
                  <a:srgbClr val="27829D"/>
                </a:solidFill>
              </a:rPr>
              <a:t> </a:t>
            </a:r>
            <a:r>
              <a:rPr dirty="0">
                <a:solidFill>
                  <a:srgbClr val="27829D"/>
                </a:solidFill>
              </a:rPr>
              <a:t>to</a:t>
            </a:r>
            <a:r>
              <a:rPr spc="-40" dirty="0">
                <a:solidFill>
                  <a:srgbClr val="27829D"/>
                </a:solidFill>
              </a:rPr>
              <a:t> </a:t>
            </a:r>
            <a:r>
              <a:rPr spc="-5" dirty="0">
                <a:solidFill>
                  <a:srgbClr val="27829D"/>
                </a:solidFill>
              </a:rPr>
              <a:t>All	</a:t>
            </a:r>
            <a:r>
              <a:rPr dirty="0">
                <a:solidFill>
                  <a:srgbClr val="27829D"/>
                </a:solidFill>
              </a:rPr>
              <a:t>|	</a:t>
            </a:r>
            <a:r>
              <a:rPr spc="-5" dirty="0">
                <a:solidFill>
                  <a:srgbClr val="27829D"/>
                </a:solidFill>
              </a:rPr>
              <a:t>10/3/17	</a:t>
            </a:r>
            <a:r>
              <a:rPr dirty="0">
                <a:solidFill>
                  <a:srgbClr val="27829D"/>
                </a:solidFill>
              </a:rPr>
              <a:t>|	</a:t>
            </a:r>
            <a:r>
              <a:rPr spc="-10" dirty="0">
                <a:solidFill>
                  <a:srgbClr val="27829D"/>
                </a:solidFill>
              </a:rPr>
              <a:t>Portland’s </a:t>
            </a:r>
            <a:r>
              <a:rPr spc="-5" dirty="0">
                <a:solidFill>
                  <a:srgbClr val="27829D"/>
                </a:solidFill>
              </a:rPr>
              <a:t>Housing</a:t>
            </a:r>
            <a:r>
              <a:rPr spc="-10" dirty="0">
                <a:solidFill>
                  <a:srgbClr val="27829D"/>
                </a:solidFill>
              </a:rPr>
              <a:t> </a:t>
            </a:r>
            <a:r>
              <a:rPr spc="-5" dirty="0">
                <a:solidFill>
                  <a:srgbClr val="27829D"/>
                </a:solidFill>
              </a:rPr>
              <a:t>Bond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335166" y="6478453"/>
            <a:ext cx="128270" cy="211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806219"/>
            <a:ext cx="12192000" cy="4490085"/>
          </a:xfrm>
          <a:custGeom>
            <a:avLst/>
            <a:gdLst/>
            <a:ahLst/>
            <a:cxnLst/>
            <a:rect l="l" t="t" r="r" b="b"/>
            <a:pathLst>
              <a:path w="12192000" h="4490085">
                <a:moveTo>
                  <a:pt x="0" y="4489919"/>
                </a:moveTo>
                <a:lnTo>
                  <a:pt x="12192000" y="4489919"/>
                </a:lnTo>
                <a:lnTo>
                  <a:pt x="12192000" y="0"/>
                </a:lnTo>
                <a:lnTo>
                  <a:pt x="0" y="0"/>
                </a:lnTo>
                <a:lnTo>
                  <a:pt x="0" y="4489919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296139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561860"/>
                </a:moveTo>
                <a:lnTo>
                  <a:pt x="12192000" y="0"/>
                </a:lnTo>
                <a:lnTo>
                  <a:pt x="0" y="0"/>
                </a:lnTo>
                <a:lnTo>
                  <a:pt x="0" y="561860"/>
                </a:lnTo>
                <a:lnTo>
                  <a:pt x="1219200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60712" y="4734175"/>
            <a:ext cx="0" cy="909955"/>
          </a:xfrm>
          <a:custGeom>
            <a:avLst/>
            <a:gdLst/>
            <a:ahLst/>
            <a:cxnLst/>
            <a:rect l="l" t="t" r="r" b="b"/>
            <a:pathLst>
              <a:path h="909954">
                <a:moveTo>
                  <a:pt x="0" y="0"/>
                </a:moveTo>
                <a:lnTo>
                  <a:pt x="0" y="909804"/>
                </a:lnTo>
              </a:path>
            </a:pathLst>
          </a:custGeom>
          <a:ln w="1269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79752" y="2380829"/>
            <a:ext cx="9859641" cy="948978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marR="5080">
              <a:lnSpc>
                <a:spcPts val="6500"/>
              </a:lnSpc>
              <a:spcBef>
                <a:spcPts val="900"/>
              </a:spcBef>
            </a:pPr>
            <a:r>
              <a:rPr lang="en-US" sz="6600" spc="-5" dirty="0">
                <a:solidFill>
                  <a:srgbClr val="FFFFFF"/>
                </a:solidFill>
              </a:rPr>
              <a:t>The Henry Apartments</a:t>
            </a:r>
            <a:endParaRPr sz="6600" dirty="0"/>
          </a:p>
        </p:txBody>
      </p:sp>
      <p:sp>
        <p:nvSpPr>
          <p:cNvPr id="8" name="object 8"/>
          <p:cNvSpPr txBox="1"/>
          <p:nvPr/>
        </p:nvSpPr>
        <p:spPr>
          <a:xfrm>
            <a:off x="4828532" y="4627917"/>
            <a:ext cx="6830064" cy="854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8800"/>
              </a:lnSpc>
              <a:spcBef>
                <a:spcPts val="100"/>
              </a:spcBef>
            </a:pPr>
            <a:r>
              <a:rPr lang="en-US" sz="2200" b="1" spc="-5" dirty="0">
                <a:solidFill>
                  <a:srgbClr val="FFFFFF"/>
                </a:solidFill>
                <a:latin typeface="Arial"/>
                <a:cs typeface="Arial"/>
              </a:rPr>
              <a:t>Sean Hubert, Chief Housing and Strategy Officer</a:t>
            </a:r>
          </a:p>
          <a:p>
            <a:pPr marL="12700" marR="5080">
              <a:lnSpc>
                <a:spcPct val="128800"/>
              </a:lnSpc>
              <a:spcBef>
                <a:spcPts val="100"/>
              </a:spcBef>
            </a:pPr>
            <a:r>
              <a:rPr lang="en-US" sz="2200" b="1" spc="-5" dirty="0">
                <a:solidFill>
                  <a:srgbClr val="FFFFFF"/>
                </a:solidFill>
                <a:latin typeface="Arial"/>
                <a:cs typeface="Arial"/>
              </a:rPr>
              <a:t>December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200" b="1" spc="-10" dirty="0">
                <a:solidFill>
                  <a:srgbClr val="FFFFFF"/>
                </a:solidFill>
                <a:latin typeface="Arial"/>
                <a:cs typeface="Arial"/>
              </a:rPr>
              <a:t>5,</a:t>
            </a:r>
            <a:r>
              <a:rPr sz="22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2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201</a:t>
            </a:r>
            <a:r>
              <a:rPr lang="en-US" sz="2200" b="1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2200" dirty="0">
              <a:latin typeface="Arial"/>
              <a:cs typeface="Arial"/>
            </a:endParaRPr>
          </a:p>
        </p:txBody>
      </p:sp>
      <p:pic>
        <p:nvPicPr>
          <p:cNvPr id="1026" name="Picture 2" descr="Cental City Concern">
            <a:extLst>
              <a:ext uri="{FF2B5EF4-FFF2-40B4-BE49-F238E27FC236}">
                <a16:creationId xmlns:a16="http://schemas.microsoft.com/office/drawing/2014/main" id="{3D72CF83-845A-4786-A8F3-D81415406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972"/>
            <a:ext cx="200025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" y="-521"/>
            <a:ext cx="4288155" cy="6296660"/>
          </a:xfrm>
          <a:custGeom>
            <a:avLst/>
            <a:gdLst/>
            <a:ahLst/>
            <a:cxnLst/>
            <a:rect l="l" t="t" r="r" b="b"/>
            <a:pathLst>
              <a:path w="4288155" h="6296660">
                <a:moveTo>
                  <a:pt x="0" y="6296139"/>
                </a:moveTo>
                <a:lnTo>
                  <a:pt x="4288155" y="6296139"/>
                </a:lnTo>
                <a:lnTo>
                  <a:pt x="4288155" y="0"/>
                </a:lnTo>
                <a:lnTo>
                  <a:pt x="0" y="0"/>
                </a:lnTo>
                <a:lnTo>
                  <a:pt x="0" y="6296139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296139"/>
            <a:ext cx="4288155" cy="561975"/>
          </a:xfrm>
          <a:custGeom>
            <a:avLst/>
            <a:gdLst/>
            <a:ahLst/>
            <a:cxnLst/>
            <a:rect l="l" t="t" r="r" b="b"/>
            <a:pathLst>
              <a:path w="4288155" h="561975">
                <a:moveTo>
                  <a:pt x="0" y="561860"/>
                </a:moveTo>
                <a:lnTo>
                  <a:pt x="4288155" y="561860"/>
                </a:lnTo>
                <a:lnTo>
                  <a:pt x="4288155" y="0"/>
                </a:lnTo>
                <a:lnTo>
                  <a:pt x="0" y="0"/>
                </a:lnTo>
                <a:lnTo>
                  <a:pt x="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74174" y="1734298"/>
            <a:ext cx="3340213" cy="5061641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285750" marR="246379" indent="-285750">
              <a:lnSpc>
                <a:spcPts val="3000"/>
              </a:lnSpc>
              <a:spcBef>
                <a:spcPts val="1200"/>
              </a:spcBef>
              <a:spcAft>
                <a:spcPts val="1200"/>
              </a:spcAft>
              <a:buChar char="•"/>
              <a:tabLst>
                <a:tab pos="285115" algn="l"/>
                <a:tab pos="285750" algn="l"/>
              </a:tabLst>
            </a:pPr>
            <a:r>
              <a:rPr lang="en-US" sz="2400" b="1" spc="-5" dirty="0">
                <a:solidFill>
                  <a:srgbClr val="FFFFFF"/>
                </a:solidFill>
                <a:latin typeface="Arial"/>
                <a:cs typeface="Arial"/>
              </a:rPr>
              <a:t>769</a:t>
            </a:r>
            <a:r>
              <a:rPr lang="en-US" sz="2000" b="1" spc="-5" dirty="0">
                <a:solidFill>
                  <a:srgbClr val="FFFFFF"/>
                </a:solidFill>
                <a:latin typeface="Arial"/>
                <a:cs typeface="Arial"/>
              </a:rPr>
              <a:t> Residents served per year on average</a:t>
            </a:r>
            <a:endParaRPr lang="en-US" sz="1600" spc="-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285750" indent="-285750">
              <a:lnSpc>
                <a:spcPts val="3000"/>
              </a:lnSpc>
              <a:spcBef>
                <a:spcPts val="1200"/>
              </a:spcBef>
              <a:spcAft>
                <a:spcPts val="1200"/>
              </a:spcAft>
              <a:buChar char="•"/>
              <a:tabLst>
                <a:tab pos="285115" algn="l"/>
                <a:tab pos="285750" algn="l"/>
              </a:tabLst>
            </a:pPr>
            <a:r>
              <a:rPr lang="en-US" sz="2000" b="1" spc="-5" dirty="0" err="1">
                <a:solidFill>
                  <a:srgbClr val="FFFFFF"/>
                </a:solidFill>
                <a:latin typeface="Arial"/>
                <a:cs typeface="Arial"/>
              </a:rPr>
              <a:t>Avg</a:t>
            </a:r>
            <a:r>
              <a:rPr lang="en-US" sz="2000" b="1" spc="-5" dirty="0">
                <a:solidFill>
                  <a:srgbClr val="FFFFFF"/>
                </a:solidFill>
                <a:latin typeface="Arial"/>
                <a:cs typeface="Arial"/>
              </a:rPr>
              <a:t> Income at Move-In: </a:t>
            </a:r>
            <a:r>
              <a:rPr lang="en-US" sz="2400" b="1" spc="-5" dirty="0">
                <a:solidFill>
                  <a:srgbClr val="FFFFFF"/>
                </a:solidFill>
                <a:latin typeface="Arial"/>
                <a:cs typeface="Arial"/>
              </a:rPr>
              <a:t>$5,856/year</a:t>
            </a:r>
          </a:p>
          <a:p>
            <a:pPr marL="285750" indent="-285750">
              <a:lnSpc>
                <a:spcPts val="3000"/>
              </a:lnSpc>
              <a:spcBef>
                <a:spcPts val="1200"/>
              </a:spcBef>
              <a:spcAft>
                <a:spcPts val="1200"/>
              </a:spcAft>
              <a:buChar char="•"/>
              <a:tabLst>
                <a:tab pos="285115" algn="l"/>
                <a:tab pos="285750" algn="l"/>
              </a:tabLst>
            </a:pPr>
            <a:r>
              <a:rPr lang="en-US" sz="2000" b="1" spc="-5" dirty="0" err="1">
                <a:solidFill>
                  <a:srgbClr val="FFFFFF"/>
                </a:solidFill>
                <a:latin typeface="Arial"/>
                <a:cs typeface="Arial"/>
              </a:rPr>
              <a:t>Avg</a:t>
            </a:r>
            <a:r>
              <a:rPr lang="en-US" sz="2000" b="1" spc="-5" dirty="0">
                <a:solidFill>
                  <a:srgbClr val="FFFFFF"/>
                </a:solidFill>
                <a:latin typeface="Arial"/>
                <a:cs typeface="Arial"/>
              </a:rPr>
              <a:t> Income at Move-Out: </a:t>
            </a:r>
            <a:r>
              <a:rPr lang="en-US" sz="2400" b="1" spc="-5" dirty="0">
                <a:solidFill>
                  <a:srgbClr val="FFFFFF"/>
                </a:solidFill>
                <a:latin typeface="Arial"/>
                <a:cs typeface="Arial"/>
              </a:rPr>
              <a:t>$13,104/year</a:t>
            </a:r>
          </a:p>
          <a:p>
            <a:pPr marL="285750" indent="-285750">
              <a:lnSpc>
                <a:spcPts val="3000"/>
              </a:lnSpc>
              <a:spcBef>
                <a:spcPts val="1200"/>
              </a:spcBef>
              <a:spcAft>
                <a:spcPts val="1200"/>
              </a:spcAft>
              <a:buChar char="•"/>
              <a:tabLst>
                <a:tab pos="285115" algn="l"/>
                <a:tab pos="285750" algn="l"/>
              </a:tabLst>
            </a:pPr>
            <a:r>
              <a:rPr lang="en-US" sz="2000" b="1" spc="-5" dirty="0">
                <a:solidFill>
                  <a:srgbClr val="FFFFFF"/>
                </a:solidFill>
                <a:latin typeface="Arial"/>
                <a:cs typeface="Arial"/>
              </a:rPr>
              <a:t>Residents placed in stable / permanent housing upon exit: </a:t>
            </a:r>
            <a:r>
              <a:rPr lang="en-US" sz="2400" b="1" spc="-5" dirty="0">
                <a:solidFill>
                  <a:srgbClr val="FFFFFF"/>
                </a:solidFill>
                <a:latin typeface="Arial"/>
                <a:cs typeface="Arial"/>
              </a:rPr>
              <a:t>82%</a:t>
            </a:r>
            <a:endParaRPr lang="en-US" spc="-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00000"/>
              </a:lnSpc>
              <a:spcBef>
                <a:spcPts val="770"/>
              </a:spcBef>
              <a:buChar char="•"/>
              <a:tabLst>
                <a:tab pos="285115" algn="l"/>
                <a:tab pos="285750" algn="l"/>
              </a:tabLst>
            </a:pPr>
            <a:endParaRPr lang="en-US" sz="2000" spc="-15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1335166" y="6478453"/>
            <a:ext cx="128270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lang="en-US" dirty="0"/>
              <a:t>3</a:t>
            </a:r>
            <a:endParaRPr dirty="0"/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779F2CE8-B8AB-478E-B464-D29A08058237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4794885" y="6489863"/>
            <a:ext cx="6540281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 dirty="0">
                <a:solidFill>
                  <a:srgbClr val="27829D"/>
                </a:solidFill>
              </a:rPr>
              <a:t>The Henry Apartments </a:t>
            </a:r>
            <a:r>
              <a:rPr dirty="0">
                <a:solidFill>
                  <a:srgbClr val="27829D"/>
                </a:solidFill>
              </a:rPr>
              <a:t>|</a:t>
            </a:r>
            <a:r>
              <a:rPr lang="en-US" dirty="0">
                <a:solidFill>
                  <a:srgbClr val="27829D"/>
                </a:solidFill>
              </a:rPr>
              <a:t> 12/5/18</a:t>
            </a:r>
            <a:r>
              <a:rPr lang="en-US" spc="-5" dirty="0">
                <a:solidFill>
                  <a:srgbClr val="27829D"/>
                </a:solidFill>
              </a:rPr>
              <a:t> </a:t>
            </a:r>
            <a:r>
              <a:rPr dirty="0">
                <a:solidFill>
                  <a:srgbClr val="27829D"/>
                </a:solidFill>
              </a:rPr>
              <a:t>|</a:t>
            </a:r>
            <a:r>
              <a:rPr lang="en-US" dirty="0">
                <a:solidFill>
                  <a:srgbClr val="27829D"/>
                </a:solidFill>
              </a:rPr>
              <a:t> </a:t>
            </a:r>
            <a:r>
              <a:rPr spc="-10" dirty="0">
                <a:solidFill>
                  <a:srgbClr val="27829D"/>
                </a:solidFill>
              </a:rPr>
              <a:t>Portland </a:t>
            </a:r>
            <a:r>
              <a:rPr spc="-5" dirty="0">
                <a:solidFill>
                  <a:srgbClr val="27829D"/>
                </a:solidFill>
              </a:rPr>
              <a:t>Housing</a:t>
            </a:r>
            <a:r>
              <a:rPr spc="-10" dirty="0">
                <a:solidFill>
                  <a:srgbClr val="27829D"/>
                </a:solidFill>
              </a:rPr>
              <a:t> </a:t>
            </a:r>
            <a:r>
              <a:rPr lang="en-US" spc="-10" dirty="0">
                <a:solidFill>
                  <a:srgbClr val="27829D"/>
                </a:solidFill>
              </a:rPr>
              <a:t>Bureau</a:t>
            </a:r>
            <a:endParaRPr spc="-5" dirty="0">
              <a:solidFill>
                <a:srgbClr val="27829D"/>
              </a:solidFill>
            </a:endParaRPr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F0D8B3F7-4C5A-4D8B-A1F2-56BBF1522D0C}"/>
              </a:ext>
            </a:extLst>
          </p:cNvPr>
          <p:cNvSpPr txBox="1">
            <a:spLocks/>
          </p:cNvSpPr>
          <p:nvPr/>
        </p:nvSpPr>
        <p:spPr>
          <a:xfrm>
            <a:off x="373763" y="457200"/>
            <a:ext cx="3540625" cy="964367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>
            <a:lvl1pPr>
              <a:defRPr sz="4000" b="1" i="0">
                <a:solidFill>
                  <a:srgbClr val="27829D"/>
                </a:solidFill>
                <a:latin typeface="Arial"/>
                <a:ea typeface="+mj-ea"/>
                <a:cs typeface="Arial"/>
              </a:defRPr>
            </a:lvl1pPr>
          </a:lstStyle>
          <a:p>
            <a:pPr marR="5080" algn="ctr">
              <a:lnSpc>
                <a:spcPts val="3470"/>
              </a:lnSpc>
              <a:spcBef>
                <a:spcPts val="520"/>
              </a:spcBef>
            </a:pPr>
            <a:r>
              <a:rPr lang="en-US" sz="3200" kern="0" spc="-5" dirty="0">
                <a:solidFill>
                  <a:srgbClr val="FFFFFF"/>
                </a:solidFill>
              </a:rPr>
              <a:t>Resident  Outcomes</a:t>
            </a:r>
            <a:endParaRPr lang="en-US" sz="3200" kern="0" dirty="0"/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6899C9C2-DD37-44FF-BE07-104D39B11282}"/>
              </a:ext>
            </a:extLst>
          </p:cNvPr>
          <p:cNvSpPr/>
          <p:nvPr/>
        </p:nvSpPr>
        <p:spPr>
          <a:xfrm flipV="1">
            <a:off x="574178" y="1478281"/>
            <a:ext cx="3312022" cy="45719"/>
          </a:xfrm>
          <a:custGeom>
            <a:avLst/>
            <a:gdLst/>
            <a:ahLst/>
            <a:cxnLst/>
            <a:rect l="l" t="t" r="r" b="b"/>
            <a:pathLst>
              <a:path w="3089275">
                <a:moveTo>
                  <a:pt x="0" y="0"/>
                </a:moveTo>
                <a:lnTo>
                  <a:pt x="3089000" y="0"/>
                </a:lnTo>
              </a:path>
            </a:pathLst>
          </a:custGeom>
          <a:ln w="32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57200"/>
            <a:ext cx="3556000" cy="533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846" y="457200"/>
            <a:ext cx="3549574" cy="532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804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" y="-521"/>
            <a:ext cx="4288155" cy="6296660"/>
          </a:xfrm>
          <a:custGeom>
            <a:avLst/>
            <a:gdLst/>
            <a:ahLst/>
            <a:cxnLst/>
            <a:rect l="l" t="t" r="r" b="b"/>
            <a:pathLst>
              <a:path w="4288155" h="6296660">
                <a:moveTo>
                  <a:pt x="0" y="6296139"/>
                </a:moveTo>
                <a:lnTo>
                  <a:pt x="4288155" y="6296139"/>
                </a:lnTo>
                <a:lnTo>
                  <a:pt x="4288155" y="0"/>
                </a:lnTo>
                <a:lnTo>
                  <a:pt x="0" y="0"/>
                </a:lnTo>
                <a:lnTo>
                  <a:pt x="0" y="6296139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296139"/>
            <a:ext cx="4288155" cy="561975"/>
          </a:xfrm>
          <a:custGeom>
            <a:avLst/>
            <a:gdLst/>
            <a:ahLst/>
            <a:cxnLst/>
            <a:rect l="l" t="t" r="r" b="b"/>
            <a:pathLst>
              <a:path w="4288155" h="561975">
                <a:moveTo>
                  <a:pt x="0" y="561860"/>
                </a:moveTo>
                <a:lnTo>
                  <a:pt x="4288155" y="561860"/>
                </a:lnTo>
                <a:lnTo>
                  <a:pt x="4288155" y="0"/>
                </a:lnTo>
                <a:lnTo>
                  <a:pt x="0" y="0"/>
                </a:lnTo>
                <a:lnTo>
                  <a:pt x="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74175" y="1734298"/>
            <a:ext cx="3312022" cy="3599702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285750" marR="246379" indent="-285750">
              <a:lnSpc>
                <a:spcPts val="3000"/>
              </a:lnSpc>
              <a:spcBef>
                <a:spcPts val="1200"/>
              </a:spcBef>
              <a:spcAft>
                <a:spcPts val="1200"/>
              </a:spcAft>
              <a:buChar char="•"/>
              <a:tabLst>
                <a:tab pos="285115" algn="l"/>
                <a:tab pos="285750" algn="l"/>
              </a:tabLst>
            </a:pPr>
            <a:r>
              <a:rPr lang="en-US" sz="2000" b="1" spc="-5" dirty="0">
                <a:solidFill>
                  <a:srgbClr val="FFFFFF"/>
                </a:solidFill>
                <a:latin typeface="Arial"/>
                <a:cs typeface="Arial"/>
              </a:rPr>
              <a:t>Water intrusion at sidewalk vault </a:t>
            </a:r>
          </a:p>
          <a:p>
            <a:pPr marL="285750" marR="246379" indent="-285750">
              <a:lnSpc>
                <a:spcPts val="3000"/>
              </a:lnSpc>
              <a:spcBef>
                <a:spcPts val="1200"/>
              </a:spcBef>
              <a:spcAft>
                <a:spcPts val="1200"/>
              </a:spcAft>
              <a:buChar char="•"/>
              <a:tabLst>
                <a:tab pos="285115" algn="l"/>
                <a:tab pos="285750" algn="l"/>
              </a:tabLst>
            </a:pPr>
            <a:r>
              <a:rPr lang="en-US" sz="2000" b="1" spc="-5" dirty="0">
                <a:solidFill>
                  <a:srgbClr val="FFFFFF"/>
                </a:solidFill>
                <a:latin typeface="Arial"/>
                <a:cs typeface="Arial"/>
              </a:rPr>
              <a:t>Aging elevator and MEPF systems</a:t>
            </a:r>
          </a:p>
          <a:p>
            <a:pPr marL="285750" marR="246379" indent="-285750">
              <a:lnSpc>
                <a:spcPts val="3000"/>
              </a:lnSpc>
              <a:spcBef>
                <a:spcPts val="1200"/>
              </a:spcBef>
              <a:spcAft>
                <a:spcPts val="1200"/>
              </a:spcAft>
              <a:buChar char="•"/>
              <a:tabLst>
                <a:tab pos="285115" algn="l"/>
                <a:tab pos="285750" algn="l"/>
              </a:tabLst>
            </a:pPr>
            <a:r>
              <a:rPr lang="en-US" sz="2000" b="1" spc="-5" dirty="0">
                <a:solidFill>
                  <a:srgbClr val="FFFFFF"/>
                </a:solidFill>
                <a:latin typeface="Arial"/>
                <a:cs typeface="Arial"/>
              </a:rPr>
              <a:t>Roof is beyond estimated useful life</a:t>
            </a:r>
            <a:endParaRPr lang="en-US" sz="1600" spc="-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00000"/>
              </a:lnSpc>
              <a:spcBef>
                <a:spcPts val="770"/>
              </a:spcBef>
              <a:buChar char="•"/>
              <a:tabLst>
                <a:tab pos="285115" algn="l"/>
                <a:tab pos="285750" algn="l"/>
              </a:tabLst>
            </a:pPr>
            <a:endParaRPr lang="en-US" sz="2000" spc="-15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1335166" y="6478453"/>
            <a:ext cx="128270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lang="en-US" dirty="0"/>
              <a:t>3</a:t>
            </a:r>
            <a:endParaRPr dirty="0"/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779F2CE8-B8AB-478E-B464-D29A08058237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4794885" y="6489863"/>
            <a:ext cx="6540281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 dirty="0">
                <a:solidFill>
                  <a:srgbClr val="27829D"/>
                </a:solidFill>
              </a:rPr>
              <a:t>The Henry Apartments </a:t>
            </a:r>
            <a:r>
              <a:rPr dirty="0">
                <a:solidFill>
                  <a:srgbClr val="27829D"/>
                </a:solidFill>
              </a:rPr>
              <a:t>|</a:t>
            </a:r>
            <a:r>
              <a:rPr lang="en-US" dirty="0">
                <a:solidFill>
                  <a:srgbClr val="27829D"/>
                </a:solidFill>
              </a:rPr>
              <a:t> 12/5/18</a:t>
            </a:r>
            <a:r>
              <a:rPr lang="en-US" spc="-5" dirty="0">
                <a:solidFill>
                  <a:srgbClr val="27829D"/>
                </a:solidFill>
              </a:rPr>
              <a:t> </a:t>
            </a:r>
            <a:r>
              <a:rPr dirty="0">
                <a:solidFill>
                  <a:srgbClr val="27829D"/>
                </a:solidFill>
              </a:rPr>
              <a:t>|</a:t>
            </a:r>
            <a:r>
              <a:rPr lang="en-US" dirty="0">
                <a:solidFill>
                  <a:srgbClr val="27829D"/>
                </a:solidFill>
              </a:rPr>
              <a:t> </a:t>
            </a:r>
            <a:r>
              <a:rPr spc="-10" dirty="0">
                <a:solidFill>
                  <a:srgbClr val="27829D"/>
                </a:solidFill>
              </a:rPr>
              <a:t>Portland </a:t>
            </a:r>
            <a:r>
              <a:rPr spc="-5" dirty="0">
                <a:solidFill>
                  <a:srgbClr val="27829D"/>
                </a:solidFill>
              </a:rPr>
              <a:t>Housing</a:t>
            </a:r>
            <a:r>
              <a:rPr spc="-10" dirty="0">
                <a:solidFill>
                  <a:srgbClr val="27829D"/>
                </a:solidFill>
              </a:rPr>
              <a:t> </a:t>
            </a:r>
            <a:r>
              <a:rPr lang="en-US" spc="-10" dirty="0">
                <a:solidFill>
                  <a:srgbClr val="27829D"/>
                </a:solidFill>
              </a:rPr>
              <a:t>Bureau</a:t>
            </a:r>
            <a:endParaRPr spc="-5" dirty="0">
              <a:solidFill>
                <a:srgbClr val="27829D"/>
              </a:solidFill>
            </a:endParaRPr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F0D8B3F7-4C5A-4D8B-A1F2-56BBF1522D0C}"/>
              </a:ext>
            </a:extLst>
          </p:cNvPr>
          <p:cNvSpPr txBox="1">
            <a:spLocks/>
          </p:cNvSpPr>
          <p:nvPr/>
        </p:nvSpPr>
        <p:spPr>
          <a:xfrm>
            <a:off x="574175" y="457200"/>
            <a:ext cx="3312025" cy="964367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>
            <a:lvl1pPr>
              <a:defRPr sz="4000" b="1" i="0">
                <a:solidFill>
                  <a:srgbClr val="27829D"/>
                </a:solidFill>
                <a:latin typeface="Arial"/>
                <a:ea typeface="+mj-ea"/>
                <a:cs typeface="Arial"/>
              </a:defRPr>
            </a:lvl1pPr>
          </a:lstStyle>
          <a:p>
            <a:pPr marR="5080" algn="ctr">
              <a:lnSpc>
                <a:spcPts val="3470"/>
              </a:lnSpc>
              <a:spcBef>
                <a:spcPts val="520"/>
              </a:spcBef>
            </a:pPr>
            <a:r>
              <a:rPr lang="en-US" sz="3200" kern="0" spc="-5" dirty="0">
                <a:solidFill>
                  <a:srgbClr val="FFFFFF"/>
                </a:solidFill>
              </a:rPr>
              <a:t>Existing Conditions</a:t>
            </a:r>
            <a:endParaRPr lang="en-US" sz="3200" kern="0" dirty="0"/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6899C9C2-DD37-44FF-BE07-104D39B11282}"/>
              </a:ext>
            </a:extLst>
          </p:cNvPr>
          <p:cNvSpPr/>
          <p:nvPr/>
        </p:nvSpPr>
        <p:spPr>
          <a:xfrm flipV="1">
            <a:off x="574178" y="1478281"/>
            <a:ext cx="3312022" cy="45719"/>
          </a:xfrm>
          <a:custGeom>
            <a:avLst/>
            <a:gdLst/>
            <a:ahLst/>
            <a:cxnLst/>
            <a:rect l="l" t="t" r="r" b="b"/>
            <a:pathLst>
              <a:path w="3089275">
                <a:moveTo>
                  <a:pt x="0" y="0"/>
                </a:moveTo>
                <a:lnTo>
                  <a:pt x="3089000" y="0"/>
                </a:lnTo>
              </a:path>
            </a:pathLst>
          </a:custGeom>
          <a:ln w="32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t="13647" r="-159" b="4032"/>
          <a:stretch/>
        </p:blipFill>
        <p:spPr>
          <a:xfrm>
            <a:off x="5329812" y="332100"/>
            <a:ext cx="2870249" cy="31636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32"/>
          <a:stretch/>
        </p:blipFill>
        <p:spPr>
          <a:xfrm>
            <a:off x="8443546" y="332100"/>
            <a:ext cx="2605454" cy="31636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67" b="21035"/>
          <a:stretch/>
        </p:blipFill>
        <p:spPr>
          <a:xfrm>
            <a:off x="8443546" y="3637649"/>
            <a:ext cx="2605453" cy="23621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84" b="15921"/>
          <a:stretch/>
        </p:blipFill>
        <p:spPr>
          <a:xfrm>
            <a:off x="5329812" y="3637649"/>
            <a:ext cx="2872613" cy="238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459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" y="-521"/>
            <a:ext cx="4288155" cy="6296660"/>
          </a:xfrm>
          <a:custGeom>
            <a:avLst/>
            <a:gdLst/>
            <a:ahLst/>
            <a:cxnLst/>
            <a:rect l="l" t="t" r="r" b="b"/>
            <a:pathLst>
              <a:path w="4288155" h="6296660">
                <a:moveTo>
                  <a:pt x="0" y="6296139"/>
                </a:moveTo>
                <a:lnTo>
                  <a:pt x="4288155" y="6296139"/>
                </a:lnTo>
                <a:lnTo>
                  <a:pt x="4288155" y="0"/>
                </a:lnTo>
                <a:lnTo>
                  <a:pt x="0" y="0"/>
                </a:lnTo>
                <a:lnTo>
                  <a:pt x="0" y="6296139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296139"/>
            <a:ext cx="4288155" cy="561975"/>
          </a:xfrm>
          <a:custGeom>
            <a:avLst/>
            <a:gdLst/>
            <a:ahLst/>
            <a:cxnLst/>
            <a:rect l="l" t="t" r="r" b="b"/>
            <a:pathLst>
              <a:path w="4288155" h="561975">
                <a:moveTo>
                  <a:pt x="0" y="561860"/>
                </a:moveTo>
                <a:lnTo>
                  <a:pt x="4288155" y="561860"/>
                </a:lnTo>
                <a:lnTo>
                  <a:pt x="4288155" y="0"/>
                </a:lnTo>
                <a:lnTo>
                  <a:pt x="0" y="0"/>
                </a:lnTo>
                <a:lnTo>
                  <a:pt x="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62005" y="1761814"/>
            <a:ext cx="3552795" cy="467692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285750" marR="246379" indent="-285750">
              <a:spcBef>
                <a:spcPts val="1200"/>
              </a:spcBef>
              <a:spcAft>
                <a:spcPts val="1200"/>
              </a:spcAft>
              <a:buChar char="•"/>
              <a:tabLst>
                <a:tab pos="285115" algn="l"/>
                <a:tab pos="285750" algn="l"/>
              </a:tabLst>
            </a:pPr>
            <a:r>
              <a:rPr lang="en-US" sz="2000" spc="-5" dirty="0">
                <a:solidFill>
                  <a:srgbClr val="FFFFFF"/>
                </a:solidFill>
                <a:latin typeface="Arial"/>
                <a:cs typeface="Arial"/>
              </a:rPr>
              <a:t>20 New Units</a:t>
            </a:r>
          </a:p>
          <a:p>
            <a:pPr marL="285750" marR="246379" indent="-285750">
              <a:spcBef>
                <a:spcPts val="1200"/>
              </a:spcBef>
              <a:spcAft>
                <a:spcPts val="1200"/>
              </a:spcAft>
              <a:buChar char="•"/>
              <a:tabLst>
                <a:tab pos="285115" algn="l"/>
                <a:tab pos="285750" algn="l"/>
              </a:tabLst>
            </a:pPr>
            <a:r>
              <a:rPr lang="en-US" sz="2000" spc="-5" dirty="0">
                <a:solidFill>
                  <a:srgbClr val="FFFFFF"/>
                </a:solidFill>
                <a:latin typeface="Arial"/>
                <a:cs typeface="Arial"/>
              </a:rPr>
              <a:t>2 New Elevators</a:t>
            </a:r>
          </a:p>
          <a:p>
            <a:pPr marL="285750" marR="246379" indent="-285750">
              <a:spcBef>
                <a:spcPts val="1200"/>
              </a:spcBef>
              <a:spcAft>
                <a:spcPts val="1200"/>
              </a:spcAft>
              <a:buChar char="•"/>
              <a:tabLst>
                <a:tab pos="285115" algn="l"/>
                <a:tab pos="285750" algn="l"/>
              </a:tabLst>
            </a:pPr>
            <a:r>
              <a:rPr lang="en-US" sz="2000" spc="-5" dirty="0">
                <a:solidFill>
                  <a:srgbClr val="FFFFFF"/>
                </a:solidFill>
                <a:latin typeface="Arial"/>
                <a:cs typeface="Arial"/>
              </a:rPr>
              <a:t>Increased Community Space and Service Space</a:t>
            </a:r>
          </a:p>
          <a:p>
            <a:pPr marL="285750" marR="246379" indent="-285750">
              <a:spcBef>
                <a:spcPts val="1200"/>
              </a:spcBef>
              <a:spcAft>
                <a:spcPts val="1200"/>
              </a:spcAft>
              <a:buChar char="•"/>
              <a:tabLst>
                <a:tab pos="285115" algn="l"/>
                <a:tab pos="285750" algn="l"/>
              </a:tabLst>
            </a:pPr>
            <a:r>
              <a:rPr lang="en-US" sz="2000" spc="-5" dirty="0">
                <a:solidFill>
                  <a:srgbClr val="FFFFFF"/>
                </a:solidFill>
                <a:latin typeface="Arial"/>
                <a:cs typeface="Arial"/>
              </a:rPr>
              <a:t>Energy/Water Efficiency Measures (e.g. Solar PV)</a:t>
            </a:r>
          </a:p>
          <a:p>
            <a:pPr marL="285750" marR="246379" indent="-285750">
              <a:spcBef>
                <a:spcPts val="1200"/>
              </a:spcBef>
              <a:spcAft>
                <a:spcPts val="1200"/>
              </a:spcAft>
              <a:buChar char="•"/>
              <a:tabLst>
                <a:tab pos="285115" algn="l"/>
                <a:tab pos="285750" algn="l"/>
              </a:tabLst>
            </a:pPr>
            <a:r>
              <a:rPr lang="en-US" sz="2000" spc="-5" dirty="0">
                <a:solidFill>
                  <a:srgbClr val="FFFFFF"/>
                </a:solidFill>
                <a:latin typeface="Arial"/>
                <a:cs typeface="Arial"/>
              </a:rPr>
              <a:t>Updated infrastructure including MEPF, sidewalk and Roof replacement</a:t>
            </a:r>
          </a:p>
          <a:p>
            <a:pPr marL="285750" indent="-285750">
              <a:spcBef>
                <a:spcPts val="770"/>
              </a:spcBef>
              <a:buChar char="•"/>
              <a:tabLst>
                <a:tab pos="285115" algn="l"/>
                <a:tab pos="285750" algn="l"/>
              </a:tabLst>
            </a:pPr>
            <a:endParaRPr lang="en-US" sz="2000" spc="-15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1335166" y="6478453"/>
            <a:ext cx="128270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lang="en-US" dirty="0"/>
              <a:t>3</a:t>
            </a:r>
            <a:endParaRPr dirty="0"/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779F2CE8-B8AB-478E-B464-D29A08058237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4794885" y="6489863"/>
            <a:ext cx="6540281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 dirty="0">
                <a:solidFill>
                  <a:srgbClr val="27829D"/>
                </a:solidFill>
              </a:rPr>
              <a:t>The Henry Apartments </a:t>
            </a:r>
            <a:r>
              <a:rPr dirty="0">
                <a:solidFill>
                  <a:srgbClr val="27829D"/>
                </a:solidFill>
              </a:rPr>
              <a:t>|</a:t>
            </a:r>
            <a:r>
              <a:rPr lang="en-US" dirty="0">
                <a:solidFill>
                  <a:srgbClr val="27829D"/>
                </a:solidFill>
              </a:rPr>
              <a:t> 12/5/18</a:t>
            </a:r>
            <a:r>
              <a:rPr lang="en-US" spc="-5" dirty="0">
                <a:solidFill>
                  <a:srgbClr val="27829D"/>
                </a:solidFill>
              </a:rPr>
              <a:t> </a:t>
            </a:r>
            <a:r>
              <a:rPr dirty="0">
                <a:solidFill>
                  <a:srgbClr val="27829D"/>
                </a:solidFill>
              </a:rPr>
              <a:t>|</a:t>
            </a:r>
            <a:r>
              <a:rPr lang="en-US" dirty="0">
                <a:solidFill>
                  <a:srgbClr val="27829D"/>
                </a:solidFill>
              </a:rPr>
              <a:t> </a:t>
            </a:r>
            <a:r>
              <a:rPr spc="-10" dirty="0">
                <a:solidFill>
                  <a:srgbClr val="27829D"/>
                </a:solidFill>
              </a:rPr>
              <a:t>Portland </a:t>
            </a:r>
            <a:r>
              <a:rPr spc="-5" dirty="0">
                <a:solidFill>
                  <a:srgbClr val="27829D"/>
                </a:solidFill>
              </a:rPr>
              <a:t>Housing</a:t>
            </a:r>
            <a:r>
              <a:rPr spc="-10" dirty="0">
                <a:solidFill>
                  <a:srgbClr val="27829D"/>
                </a:solidFill>
              </a:rPr>
              <a:t> </a:t>
            </a:r>
            <a:r>
              <a:rPr lang="en-US" spc="-10" dirty="0">
                <a:solidFill>
                  <a:srgbClr val="27829D"/>
                </a:solidFill>
              </a:rPr>
              <a:t>Bureau</a:t>
            </a:r>
            <a:endParaRPr spc="-5" dirty="0">
              <a:solidFill>
                <a:srgbClr val="27829D"/>
              </a:solidFill>
            </a:endParaRPr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F0D8B3F7-4C5A-4D8B-A1F2-56BBF1522D0C}"/>
              </a:ext>
            </a:extLst>
          </p:cNvPr>
          <p:cNvSpPr txBox="1">
            <a:spLocks/>
          </p:cNvSpPr>
          <p:nvPr/>
        </p:nvSpPr>
        <p:spPr>
          <a:xfrm>
            <a:off x="574175" y="457200"/>
            <a:ext cx="3312025" cy="964367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>
            <a:lvl1pPr>
              <a:defRPr sz="4000" b="1" i="0">
                <a:solidFill>
                  <a:srgbClr val="27829D"/>
                </a:solidFill>
                <a:latin typeface="Arial"/>
                <a:ea typeface="+mj-ea"/>
                <a:cs typeface="Arial"/>
              </a:defRPr>
            </a:lvl1pPr>
          </a:lstStyle>
          <a:p>
            <a:pPr marR="5080" algn="ctr">
              <a:lnSpc>
                <a:spcPts val="3470"/>
              </a:lnSpc>
              <a:spcBef>
                <a:spcPts val="520"/>
              </a:spcBef>
            </a:pPr>
            <a:r>
              <a:rPr lang="en-US" sz="3200" kern="0" spc="-5" dirty="0">
                <a:solidFill>
                  <a:srgbClr val="FFFFFF"/>
                </a:solidFill>
              </a:rPr>
              <a:t>Proposed Improvements</a:t>
            </a:r>
            <a:endParaRPr lang="en-US" sz="3200" kern="0" dirty="0"/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6899C9C2-DD37-44FF-BE07-104D39B11282}"/>
              </a:ext>
            </a:extLst>
          </p:cNvPr>
          <p:cNvSpPr/>
          <p:nvPr/>
        </p:nvSpPr>
        <p:spPr>
          <a:xfrm flipV="1">
            <a:off x="574178" y="1402081"/>
            <a:ext cx="3312022" cy="45719"/>
          </a:xfrm>
          <a:custGeom>
            <a:avLst/>
            <a:gdLst/>
            <a:ahLst/>
            <a:cxnLst/>
            <a:rect l="l" t="t" r="r" b="b"/>
            <a:pathLst>
              <a:path w="3089275">
                <a:moveTo>
                  <a:pt x="0" y="0"/>
                </a:moveTo>
                <a:lnTo>
                  <a:pt x="3089000" y="0"/>
                </a:lnTo>
              </a:path>
            </a:pathLst>
          </a:custGeom>
          <a:ln w="32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8" t="15556" r="42812" b="24444"/>
          <a:stretch/>
        </p:blipFill>
        <p:spPr>
          <a:xfrm>
            <a:off x="7848599" y="35473"/>
            <a:ext cx="3123995" cy="31829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7" t="15556" r="42095" b="25555"/>
          <a:stretch/>
        </p:blipFill>
        <p:spPr>
          <a:xfrm>
            <a:off x="4460372" y="3123745"/>
            <a:ext cx="3242993" cy="31829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8" t="15556" r="37782" b="15555"/>
          <a:stretch/>
        </p:blipFill>
        <p:spPr>
          <a:xfrm>
            <a:off x="4460372" y="15518"/>
            <a:ext cx="3123995" cy="31752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7" t="16667" r="41376" b="21111"/>
          <a:stretch/>
        </p:blipFill>
        <p:spPr>
          <a:xfrm>
            <a:off x="7846700" y="3123746"/>
            <a:ext cx="3126100" cy="31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324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841</TotalTime>
  <Words>143</Words>
  <Application>Microsoft Office PowerPoint</Application>
  <PresentationFormat>Widescreen</PresentationFormat>
  <Paragraphs>28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The Henry Apartments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PHB PPT Twmplate</dc:title>
  <dc:creator>Benoit, Emily</dc:creator>
  <cp:lastModifiedBy>Rachel Bailey</cp:lastModifiedBy>
  <cp:revision>64</cp:revision>
  <dcterms:created xsi:type="dcterms:W3CDTF">2017-10-04T08:00:34Z</dcterms:created>
  <dcterms:modified xsi:type="dcterms:W3CDTF">2018-11-30T18:45:37Z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2017-10-03T00:00:00Z</vt:filetime>
  </property>
  <property fmtid="{D5CDD505-2E9C-101B-9397-08002B2CF9AE}" pid="3" name="Creator">
    <vt:lpwstr>PowerPoint</vt:lpwstr>
  </property>
  <property fmtid="{D5CDD505-2E9C-101B-9397-08002B2CF9AE}" pid="4" name="LastSaved">
    <vt:filetime>2017-10-04T00:00:00Z</vt:filetime>
  </property>
</Properties>
</file>