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77" r:id="rId4"/>
    <p:sldId id="271" r:id="rId5"/>
    <p:sldId id="276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744" autoAdjust="0"/>
  </p:normalViewPr>
  <p:slideViewPr>
    <p:cSldViewPr>
      <p:cViewPr varScale="1">
        <p:scale>
          <a:sx n="50" d="100"/>
          <a:sy n="50" d="100"/>
        </p:scale>
        <p:origin x="16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08CB-DB9D-4F25-8141-DDAAE9B3031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139A-2ADB-44C3-9DCF-B072A8E1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Rehabilitation of existing153-unit building on 4</a:t>
            </a:r>
            <a:r>
              <a:rPr lang="en-US" sz="1200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&amp; Oak and adds 20 new units.  A 5 rating on Opportunity Score Area, needed for population  </a:t>
            </a:r>
          </a:p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Thank partnership among many 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CCC  – Developer-Owner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PHB  – Funder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endParaRPr lang="en-US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Public Agencies for funding and services including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OHCS for 4% tax credits and preservations grants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endParaRPr lang="en-US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Private Partners </a:t>
            </a:r>
          </a:p>
          <a:p>
            <a:pPr marL="742950" lvl="1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Colas Construction-GC (MWESB certified) </a:t>
            </a:r>
            <a:endParaRPr lang="en-US" sz="1200" dirty="0">
              <a:latin typeface="Arial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15" dirty="0">
                <a:solidFill>
                  <a:srgbClr val="FFFFFF"/>
                </a:solidFill>
                <a:latin typeface="Arial"/>
                <a:cs typeface="Arial"/>
              </a:rPr>
              <a:t>US Bank in tax credit 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Affordability Breakdown  (all SRO except Mgr. Unit) </a:t>
            </a:r>
          </a:p>
          <a:p>
            <a:r>
              <a:rPr lang="en-US" dirty="0"/>
              <a:t>9      @ 30%  (unsubsidized) </a:t>
            </a:r>
          </a:p>
          <a:p>
            <a:r>
              <a:rPr lang="en-US" dirty="0"/>
              <a:t>163  @ 60%  </a:t>
            </a:r>
            <a:r>
              <a:rPr lang="en-US"/>
              <a:t>no PB S8 </a:t>
            </a:r>
            <a:r>
              <a:rPr lang="en-US" dirty="0"/>
              <a:t>vouchers in </a:t>
            </a:r>
            <a:r>
              <a:rPr lang="en-US"/>
              <a:t>the building </a:t>
            </a:r>
            <a:endParaRPr lang="en-US" dirty="0"/>
          </a:p>
          <a:p>
            <a:r>
              <a:rPr lang="en-US" u="sng" dirty="0"/>
              <a:t>1      Unrestricted Mgr. unit</a:t>
            </a:r>
          </a:p>
          <a:p>
            <a:r>
              <a:rPr lang="en-US" dirty="0"/>
              <a:t>173  total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CCC leveraged services from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Veterans Administration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Recuperative Care (Care Oregon, Kaiser Permanente, Legacy, OHSU, </a:t>
            </a:r>
            <a:r>
              <a:rPr lang="en-US" spc="-5" dirty="0" err="1">
                <a:solidFill>
                  <a:srgbClr val="FFFFFF"/>
                </a:solidFill>
                <a:latin typeface="Arial"/>
                <a:cs typeface="Arial"/>
              </a:rPr>
              <a:t>etc</a:t>
            </a: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Transition (Multnomah County Dept. of Justice, Dept of Community Justice),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Old  Town Recovery Center  </a:t>
            </a:r>
          </a:p>
          <a:p>
            <a:endParaRPr lang="en-US" dirty="0"/>
          </a:p>
          <a:p>
            <a:r>
              <a:rPr lang="en-US" dirty="0"/>
              <a:t>Expected MWESB is 24% compared to City target of 20% for hard costs construction (somewhat lower than new construction in King Parks due to rehab work)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Support works out to a little over $75k / unit for highly needed populations for which Sponsor CCC can leverage service funding </a:t>
            </a:r>
          </a:p>
          <a:p>
            <a:endParaRPr lang="en-US" dirty="0"/>
          </a:p>
          <a:p>
            <a:r>
              <a:rPr lang="en-US" dirty="0"/>
              <a:t>Leverages over 2x outside funding – low income housing and historic tax credit equity, grants and seller carry back – for each dollar of PHB funds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4E4F-5BBD-4252-9745-02C251FCD7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9859641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600" spc="-5" dirty="0">
                <a:solidFill>
                  <a:srgbClr val="FFFFFF"/>
                </a:solidFill>
              </a:rPr>
              <a:t>The Henry Apartments</a:t>
            </a:r>
            <a:endParaRPr sz="66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6405877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Shannon Callahan, Housing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1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178" y="12192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7" y="1447800"/>
            <a:ext cx="3464424" cy="447173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of existing historic Henry Building in downtown,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SW 4</a:t>
            </a:r>
            <a:r>
              <a:rPr lang="en-US" sz="2000" b="1" spc="-5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&amp; Oak </a:t>
            </a: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173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extremely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low barrier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housing for very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high needs population</a:t>
            </a: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Focused on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homeless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supportive services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, recuperative care and transitional housing </a:t>
            </a: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All units are SROs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5" y="457200"/>
            <a:ext cx="3052701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The Henry</a:t>
            </a:r>
            <a:endParaRPr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8E185-8517-4410-885B-878ADC21D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" r="2382"/>
          <a:stretch/>
        </p:blipFill>
        <p:spPr>
          <a:xfrm>
            <a:off x="4612778" y="495299"/>
            <a:ext cx="7279322" cy="5800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2</a:t>
            </a:r>
            <a:endParaRPr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0EE9180D-A1C1-4A37-B67B-7B2AD3BA3D32}"/>
              </a:ext>
            </a:extLst>
          </p:cNvPr>
          <p:cNvSpPr txBox="1"/>
          <p:nvPr/>
        </p:nvSpPr>
        <p:spPr>
          <a:xfrm>
            <a:off x="574178" y="1371600"/>
            <a:ext cx="3388222" cy="486928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All units at/below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60% AMI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(net rents under $570/unit) 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spcBef>
                <a:spcPts val="770"/>
              </a:spcBef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9 units at 30%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AMI unsubsidized for very low income residents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All residents have supportive services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(through City, County &amp; Federal governments) 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spcBef>
                <a:spcPts val="770"/>
              </a:spcBef>
              <a:buFontTx/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Exceeds City DMWESB contracting goals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E2C4DD4C-A22A-4CE0-BB3F-1BED00F5BA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C8449BF0-25AC-4FC2-B790-09E38A457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175" y="457200"/>
            <a:ext cx="3052701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Public Benefits</a:t>
            </a:r>
            <a:endParaRPr sz="3200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D6ED699E-F040-435B-B19E-9EFCD8A104F9}"/>
              </a:ext>
            </a:extLst>
          </p:cNvPr>
          <p:cNvSpPr/>
          <p:nvPr/>
        </p:nvSpPr>
        <p:spPr>
          <a:xfrm>
            <a:off x="574178" y="12192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2E69-872A-46F7-8034-0EEA9FB1F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7507" y="1514476"/>
            <a:ext cx="4191000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2C455-28D6-47F3-BBC4-DCE85AFE8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44" y="3581400"/>
            <a:ext cx="3976755" cy="2714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75352-B2B8-4DE1-A4AC-379350670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47" y="457199"/>
            <a:ext cx="3976754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A790DC-1009-4B56-8881-4C016934A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2" t="1187" r="3510" b="2146"/>
          <a:stretch/>
        </p:blipFill>
        <p:spPr>
          <a:xfrm>
            <a:off x="4424796" y="457200"/>
            <a:ext cx="2664497" cy="2362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" y="-521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5" y="1449780"/>
            <a:ext cx="3312022" cy="359970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$12,977,742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construction and permanent loan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endParaRPr lang="en-US" sz="20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Arial"/>
                <a:cs typeface="Arial"/>
              </a:rPr>
              <a:t>$80,000 		   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SDC exemptions  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3</a:t>
            </a:r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79F2CE8-B8AB-478E-B464-D29A080582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The Henry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0D8B3F7-4C5A-4D8B-A1F2-56BBF1522D0C}"/>
              </a:ext>
            </a:extLst>
          </p:cNvPr>
          <p:cNvSpPr txBox="1">
            <a:spLocks/>
          </p:cNvSpPr>
          <p:nvPr/>
        </p:nvSpPr>
        <p:spPr>
          <a:xfrm>
            <a:off x="574175" y="457200"/>
            <a:ext cx="3312025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kern="0" spc="-5" dirty="0">
                <a:solidFill>
                  <a:srgbClr val="FFFFFF"/>
                </a:solidFill>
              </a:rPr>
              <a:t>City Contribution</a:t>
            </a:r>
            <a:endParaRPr lang="en-US" sz="3200" kern="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899C9C2-DD37-44FF-BE07-104D39B11282}"/>
              </a:ext>
            </a:extLst>
          </p:cNvPr>
          <p:cNvSpPr/>
          <p:nvPr/>
        </p:nvSpPr>
        <p:spPr>
          <a:xfrm flipV="1">
            <a:off x="574178" y="1173481"/>
            <a:ext cx="3312022" cy="45719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5E2EA-849D-468D-A26B-3B84DCF8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35" y="457200"/>
            <a:ext cx="4442544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A0F80-11B2-490D-B000-9C7692558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281" y="3508838"/>
            <a:ext cx="4442544" cy="2787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258434-4D81-4BAB-99C7-BC97DA677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96" y="2895600"/>
            <a:ext cx="2664496" cy="34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4942914"/>
            <a:ext cx="11277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$12,977,742 loan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of all necessary documentation </a:t>
            </a: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by PHB Executive Director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9598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5" dirty="0"/>
              <a:t>Recommended Action</a:t>
            </a:r>
            <a:endParaRPr sz="6000" spc="-5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2C0ACE6-B21A-4DD5-9A8B-235426713AB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The Henry Apartments </a:t>
            </a:r>
            <a:r>
              <a:rPr dirty="0"/>
              <a:t>|</a:t>
            </a:r>
            <a:r>
              <a:rPr lang="en-US" dirty="0"/>
              <a:t> 12/5/18</a:t>
            </a:r>
            <a:r>
              <a:rPr lang="en-US" spc="-5" dirty="0"/>
              <a:t> </a:t>
            </a:r>
            <a:r>
              <a:rPr dirty="0"/>
              <a:t>|</a:t>
            </a:r>
            <a:r>
              <a:rPr lang="en-US" dirty="0"/>
              <a:t> </a:t>
            </a:r>
            <a:r>
              <a:rPr spc="-10" dirty="0"/>
              <a:t>Portland </a:t>
            </a:r>
            <a:r>
              <a:rPr spc="-5" dirty="0"/>
              <a:t>Housing</a:t>
            </a:r>
            <a:r>
              <a:rPr spc="-10" dirty="0"/>
              <a:t> </a:t>
            </a:r>
            <a:r>
              <a:rPr lang="en-US" spc="-10" dirty="0"/>
              <a:t>Bureau</a:t>
            </a:r>
            <a:endParaRPr spc="-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2A92E-4C9C-46E6-B57D-2DF3CA2AD8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25" y="1291829"/>
            <a:ext cx="5041375" cy="3280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15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397</Words>
  <Application>Microsoft Office PowerPoint</Application>
  <PresentationFormat>Widescreen</PresentationFormat>
  <Paragraphs>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The Henry Apartments</vt:lpstr>
      <vt:lpstr>The Henry</vt:lpstr>
      <vt:lpstr>Public Benefits</vt:lpstr>
      <vt:lpstr>PowerPoint Presentation</vt:lpstr>
      <vt:lpstr>Recommended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Marshall, John</cp:lastModifiedBy>
  <cp:revision>52</cp:revision>
  <dcterms:created xsi:type="dcterms:W3CDTF">2017-10-04T08:00:34Z</dcterms:created>
  <dcterms:modified xsi:type="dcterms:W3CDTF">2018-11-30T18:44:01Z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