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69" r:id="rId2"/>
    <p:sldId id="271" r:id="rId3"/>
    <p:sldId id="302" r:id="rId4"/>
    <p:sldId id="272" r:id="rId5"/>
    <p:sldId id="296" r:id="rId6"/>
    <p:sldId id="297" r:id="rId7"/>
    <p:sldId id="304" r:id="rId8"/>
    <p:sldId id="303" r:id="rId9"/>
    <p:sldId id="273" r:id="rId10"/>
    <p:sldId id="299" r:id="rId11"/>
    <p:sldId id="301" r:id="rId12"/>
    <p:sldId id="300" r:id="rId13"/>
  </p:sldIdLst>
  <p:sldSz cx="9144000" cy="6858000" type="screen4x3"/>
  <p:notesSz cx="7315200" cy="9601200"/>
  <p:defaultTextStyle>
    <a:defPPr>
      <a:defRPr lang="en-US"/>
    </a:defPPr>
    <a:lvl1pPr marL="0" algn="l" defTabSz="457054" rtl="0" eaLnBrk="1" latinLnBrk="0" hangingPunct="1">
      <a:defRPr sz="1791" kern="1200">
        <a:solidFill>
          <a:schemeClr val="tx1"/>
        </a:solidFill>
        <a:latin typeface="+mn-lt"/>
        <a:ea typeface="+mn-ea"/>
        <a:cs typeface="+mn-cs"/>
      </a:defRPr>
    </a:lvl1pPr>
    <a:lvl2pPr marL="457054" algn="l" defTabSz="457054" rtl="0" eaLnBrk="1" latinLnBrk="0" hangingPunct="1">
      <a:defRPr sz="1791" kern="1200">
        <a:solidFill>
          <a:schemeClr val="tx1"/>
        </a:solidFill>
        <a:latin typeface="+mn-lt"/>
        <a:ea typeface="+mn-ea"/>
        <a:cs typeface="+mn-cs"/>
      </a:defRPr>
    </a:lvl2pPr>
    <a:lvl3pPr marL="914108" algn="l" defTabSz="457054" rtl="0" eaLnBrk="1" latinLnBrk="0" hangingPunct="1">
      <a:defRPr sz="1791" kern="1200">
        <a:solidFill>
          <a:schemeClr val="tx1"/>
        </a:solidFill>
        <a:latin typeface="+mn-lt"/>
        <a:ea typeface="+mn-ea"/>
        <a:cs typeface="+mn-cs"/>
      </a:defRPr>
    </a:lvl3pPr>
    <a:lvl4pPr marL="1371162" algn="l" defTabSz="457054" rtl="0" eaLnBrk="1" latinLnBrk="0" hangingPunct="1">
      <a:defRPr sz="1791" kern="1200">
        <a:solidFill>
          <a:schemeClr val="tx1"/>
        </a:solidFill>
        <a:latin typeface="+mn-lt"/>
        <a:ea typeface="+mn-ea"/>
        <a:cs typeface="+mn-cs"/>
      </a:defRPr>
    </a:lvl4pPr>
    <a:lvl5pPr marL="1828215" algn="l" defTabSz="457054" rtl="0" eaLnBrk="1" latinLnBrk="0" hangingPunct="1">
      <a:defRPr sz="1791" kern="1200">
        <a:solidFill>
          <a:schemeClr val="tx1"/>
        </a:solidFill>
        <a:latin typeface="+mn-lt"/>
        <a:ea typeface="+mn-ea"/>
        <a:cs typeface="+mn-cs"/>
      </a:defRPr>
    </a:lvl5pPr>
    <a:lvl6pPr marL="2285268" algn="l" defTabSz="457054" rtl="0" eaLnBrk="1" latinLnBrk="0" hangingPunct="1">
      <a:defRPr sz="1791" kern="1200">
        <a:solidFill>
          <a:schemeClr val="tx1"/>
        </a:solidFill>
        <a:latin typeface="+mn-lt"/>
        <a:ea typeface="+mn-ea"/>
        <a:cs typeface="+mn-cs"/>
      </a:defRPr>
    </a:lvl6pPr>
    <a:lvl7pPr marL="2742322" algn="l" defTabSz="457054" rtl="0" eaLnBrk="1" latinLnBrk="0" hangingPunct="1">
      <a:defRPr sz="1791" kern="1200">
        <a:solidFill>
          <a:schemeClr val="tx1"/>
        </a:solidFill>
        <a:latin typeface="+mn-lt"/>
        <a:ea typeface="+mn-ea"/>
        <a:cs typeface="+mn-cs"/>
      </a:defRPr>
    </a:lvl7pPr>
    <a:lvl8pPr marL="3199376" algn="l" defTabSz="457054" rtl="0" eaLnBrk="1" latinLnBrk="0" hangingPunct="1">
      <a:defRPr sz="1791" kern="1200">
        <a:solidFill>
          <a:schemeClr val="tx1"/>
        </a:solidFill>
        <a:latin typeface="+mn-lt"/>
        <a:ea typeface="+mn-ea"/>
        <a:cs typeface="+mn-cs"/>
      </a:defRPr>
    </a:lvl8pPr>
    <a:lvl9pPr marL="3656430" algn="l" defTabSz="457054" rtl="0" eaLnBrk="1" latinLnBrk="0" hangingPunct="1">
      <a:defRPr sz="1791"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07E362-FB8D-4283-B8C7-01779D4EF67D}">
          <p14:sldIdLst>
            <p14:sldId id="269"/>
            <p14:sldId id="271"/>
            <p14:sldId id="302"/>
            <p14:sldId id="272"/>
            <p14:sldId id="296"/>
            <p14:sldId id="297"/>
            <p14:sldId id="304"/>
            <p14:sldId id="303"/>
            <p14:sldId id="273"/>
            <p14:sldId id="299"/>
            <p14:sldId id="301"/>
            <p14:sldId id="300"/>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A0AE"/>
    <a:srgbClr val="F58220"/>
    <a:srgbClr val="FCB343"/>
    <a:srgbClr val="4D4D4F"/>
    <a:srgbClr val="9933FF"/>
    <a:srgbClr val="0092BD"/>
    <a:srgbClr val="E7E8EA"/>
    <a:srgbClr val="1A7B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7"/>
    <p:restoredTop sz="90051" autoAdjust="0"/>
  </p:normalViewPr>
  <p:slideViewPr>
    <p:cSldViewPr snapToGrid="0" snapToObjects="1">
      <p:cViewPr varScale="1">
        <p:scale>
          <a:sx n="114" d="100"/>
          <a:sy n="114" d="100"/>
        </p:scale>
        <p:origin x="1626"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vl1pPr>
          </a:lstStyle>
          <a:p>
            <a:fld id="{11AB6C01-0720-4F43-8377-3E3F069FA752}" type="datetimeFigureOut">
              <a:rPr lang="en-US" smtClean="0"/>
              <a:t>12/4/2018</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7" tIns="48324" rIns="96647" bIns="483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vl1pPr>
          </a:lstStyle>
          <a:p>
            <a:fld id="{F6F93679-DA6B-4A72-963D-AB8C838C7127}" type="slidenum">
              <a:rPr lang="en-US" smtClean="0"/>
              <a:t>‹#›</a:t>
            </a:fld>
            <a:endParaRPr lang="en-US"/>
          </a:p>
        </p:txBody>
      </p:sp>
    </p:spTree>
    <p:extLst>
      <p:ext uri="{BB962C8B-B14F-4D97-AF65-F5344CB8AC3E}">
        <p14:creationId xmlns:p14="http://schemas.microsoft.com/office/powerpoint/2010/main" val="4222814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300" dirty="0"/>
              <a:t>[Council Clerk reading of title]</a:t>
            </a:r>
          </a:p>
          <a:p>
            <a:endParaRPr lang="en-US" dirty="0"/>
          </a:p>
        </p:txBody>
      </p:sp>
      <p:sp>
        <p:nvSpPr>
          <p:cNvPr id="4" name="Slide Number Placeholder 3"/>
          <p:cNvSpPr>
            <a:spLocks noGrp="1"/>
          </p:cNvSpPr>
          <p:nvPr>
            <p:ph type="sldNum" sz="quarter" idx="10"/>
          </p:nvPr>
        </p:nvSpPr>
        <p:spPr/>
        <p:txBody>
          <a:bodyPr/>
          <a:lstStyle/>
          <a:p>
            <a:fld id="{F6F93679-DA6B-4A72-963D-AB8C838C7127}" type="slidenum">
              <a:rPr lang="en-US" smtClean="0"/>
              <a:t>1</a:t>
            </a:fld>
            <a:endParaRPr lang="en-US"/>
          </a:p>
        </p:txBody>
      </p:sp>
    </p:spTree>
    <p:extLst>
      <p:ext uri="{BB962C8B-B14F-4D97-AF65-F5344CB8AC3E}">
        <p14:creationId xmlns:p14="http://schemas.microsoft.com/office/powerpoint/2010/main" val="2451033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300" b="1" dirty="0"/>
              <a:t>Les</a:t>
            </a:r>
            <a:r>
              <a:rPr lang="en-US" sz="1300" dirty="0"/>
              <a:t>: Thanks, Chris. The project team examined 3 project delivery models for this project and found CM/GC to have the greatest benefit…</a:t>
            </a:r>
          </a:p>
          <a:p>
            <a:endParaRPr lang="en-US" sz="1300" dirty="0"/>
          </a:p>
        </p:txBody>
      </p:sp>
      <p:sp>
        <p:nvSpPr>
          <p:cNvPr id="4" name="Slide Number Placeholder 3"/>
          <p:cNvSpPr>
            <a:spLocks noGrp="1"/>
          </p:cNvSpPr>
          <p:nvPr>
            <p:ph type="sldNum" sz="quarter" idx="10"/>
          </p:nvPr>
        </p:nvSpPr>
        <p:spPr/>
        <p:txBody>
          <a:bodyPr/>
          <a:lstStyle/>
          <a:p>
            <a:fld id="{F6F93679-DA6B-4A72-963D-AB8C838C7127}" type="slidenum">
              <a:rPr lang="en-US" smtClean="0"/>
              <a:t>10</a:t>
            </a:fld>
            <a:endParaRPr lang="en-US"/>
          </a:p>
        </p:txBody>
      </p:sp>
    </p:spTree>
    <p:extLst>
      <p:ext uri="{BB962C8B-B14F-4D97-AF65-F5344CB8AC3E}">
        <p14:creationId xmlns:p14="http://schemas.microsoft.com/office/powerpoint/2010/main" val="1505330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300" b="1" dirty="0"/>
              <a:t>Les</a:t>
            </a:r>
            <a:r>
              <a:rPr lang="en-US" sz="1300" dirty="0"/>
              <a:t>: Findings are required for the exemption from competitive bidding, pursuant to state statute and city code. For this project we find that the use of CM/GC will…</a:t>
            </a:r>
          </a:p>
          <a:p>
            <a:endParaRPr lang="en-US" sz="1300" dirty="0"/>
          </a:p>
        </p:txBody>
      </p:sp>
      <p:sp>
        <p:nvSpPr>
          <p:cNvPr id="4" name="Slide Number Placeholder 3"/>
          <p:cNvSpPr>
            <a:spLocks noGrp="1"/>
          </p:cNvSpPr>
          <p:nvPr>
            <p:ph type="sldNum" sz="quarter" idx="10"/>
          </p:nvPr>
        </p:nvSpPr>
        <p:spPr/>
        <p:txBody>
          <a:bodyPr/>
          <a:lstStyle/>
          <a:p>
            <a:fld id="{F6F93679-DA6B-4A72-963D-AB8C838C7127}" type="slidenum">
              <a:rPr lang="en-US" smtClean="0"/>
              <a:t>11</a:t>
            </a:fld>
            <a:endParaRPr lang="en-US"/>
          </a:p>
        </p:txBody>
      </p:sp>
    </p:spTree>
    <p:extLst>
      <p:ext uri="{BB962C8B-B14F-4D97-AF65-F5344CB8AC3E}">
        <p14:creationId xmlns:p14="http://schemas.microsoft.com/office/powerpoint/2010/main" val="2686338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300" b="1" dirty="0"/>
              <a:t>Les</a:t>
            </a:r>
            <a:r>
              <a:rPr lang="en-US" sz="1300" dirty="0"/>
              <a:t>: With that, our recommendation to Council is to accept the findings, authorize the project’s exemption from competitive bidding, and authorize a competitive solicitation for the CM/GC. We can now take any of your questions, including from project staff who are seated nearby.</a:t>
            </a:r>
          </a:p>
          <a:p>
            <a:endParaRPr lang="en-US" sz="1300" dirty="0"/>
          </a:p>
        </p:txBody>
      </p:sp>
      <p:sp>
        <p:nvSpPr>
          <p:cNvPr id="4" name="Slide Number Placeholder 3"/>
          <p:cNvSpPr>
            <a:spLocks noGrp="1"/>
          </p:cNvSpPr>
          <p:nvPr>
            <p:ph type="sldNum" sz="quarter" idx="10"/>
          </p:nvPr>
        </p:nvSpPr>
        <p:spPr/>
        <p:txBody>
          <a:bodyPr/>
          <a:lstStyle/>
          <a:p>
            <a:fld id="{F6F93679-DA6B-4A72-963D-AB8C838C7127}" type="slidenum">
              <a:rPr lang="en-US" smtClean="0"/>
              <a:t>12</a:t>
            </a:fld>
            <a:endParaRPr lang="en-US"/>
          </a:p>
        </p:txBody>
      </p:sp>
    </p:spTree>
    <p:extLst>
      <p:ext uri="{BB962C8B-B14F-4D97-AF65-F5344CB8AC3E}">
        <p14:creationId xmlns:p14="http://schemas.microsoft.com/office/powerpoint/2010/main" val="2929246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300" b="1" dirty="0"/>
              <a:t>Chris</a:t>
            </a:r>
            <a:r>
              <a:rPr lang="en-US" sz="1300" dirty="0"/>
              <a:t>: Good morning, Mayor and Commissioners. Chris Warner here, Interim PBOT Director, and alongside me are BES Director Michael Jordan, Water Bureau Chief Engineer Teresa Elliott, and Chief Procurement Officer Lester Spitler. We’re here today to recommend authorization of alternative contracting methods on a three-bureau partnership project on SW Capitol Hwy between Taylors Ferry &amp; Garden Home Road, 9/10ths of a mile. We thought this would be a good opportunity to not just move through this milestone, but also to highlight the significant partnership and shared investment between our bureaus.</a:t>
            </a:r>
          </a:p>
          <a:p>
            <a:pPr>
              <a:spcBef>
                <a:spcPct val="0"/>
              </a:spcBef>
            </a:pPr>
            <a:endParaRPr lang="en-US" sz="1300" dirty="0"/>
          </a:p>
          <a:p>
            <a:pPr>
              <a:spcBef>
                <a:spcPct val="0"/>
              </a:spcBef>
            </a:pPr>
            <a:r>
              <a:rPr lang="en-US" sz="1300" dirty="0"/>
              <a:t>To say this project has a long history would be an understatement. At lower left is a snapshot of a letter from SWNI written by Marianne Fitzgerald in 1993 addressed to then Commissioner Earl Blumenauer. The letter states that SWNI’s highest priority for the 1994 capital improvement program is pedestrian &amp; bicycle improvements along the entirety of Capitol Hwy, including the segment we’re discussing today. In the ensuing years, that particular segment was a tough nut to crack. The city moved forward with improvements to other areas of Capitol Hwy, but we were not able to secure adequate funding for this segment until recently. PBOT received federal planning funds in 2008 to develop a conceptual design, but there was still a major shortfall for construction. It wasn’t until 2016, with the voters’ approval of the Fixing Our Streets program, that we had the confidence to relaunch the project and reengage the public. That vote provided $3.3M in FOS dollars to the project, leveraging $5M in TSDCs already committed. Even then, it took an additional $2M commitment from the 2017 State Legislature and Governor Brown, and a $10.5M commitment from our gracious partners in Environmental Services to be able to fully fund the project, which has an estimated construction value of around $18M. That number puts us in a position to use alternative contracting methods to deliver the project, which we think will have tremendous benefits to the project.</a:t>
            </a:r>
          </a:p>
        </p:txBody>
      </p:sp>
      <p:sp>
        <p:nvSpPr>
          <p:cNvPr id="4" name="Slide Number Placeholder 3"/>
          <p:cNvSpPr>
            <a:spLocks noGrp="1"/>
          </p:cNvSpPr>
          <p:nvPr>
            <p:ph type="sldNum" sz="quarter" idx="10"/>
          </p:nvPr>
        </p:nvSpPr>
        <p:spPr/>
        <p:txBody>
          <a:bodyPr/>
          <a:lstStyle/>
          <a:p>
            <a:fld id="{F6F93679-DA6B-4A72-963D-AB8C838C7127}" type="slidenum">
              <a:rPr lang="en-US" smtClean="0"/>
              <a:t>2</a:t>
            </a:fld>
            <a:endParaRPr lang="en-US"/>
          </a:p>
        </p:txBody>
      </p:sp>
    </p:spTree>
    <p:extLst>
      <p:ext uri="{BB962C8B-B14F-4D97-AF65-F5344CB8AC3E}">
        <p14:creationId xmlns:p14="http://schemas.microsoft.com/office/powerpoint/2010/main" val="63519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300" b="1" dirty="0"/>
              <a:t>Chris</a:t>
            </a:r>
            <a:r>
              <a:rPr lang="en-US" sz="1300" dirty="0"/>
              <a:t>: Before we describe the scope of the project, I’d also like to highlight the significant outreach that project staff and our community partners have accomplished. We’ve been working with a volunteer neighborhood group called the Capitol Highway Subcommittee that has been weighing in on project design details and impacts. Some of the members are here today, including chairman Chris Lyons who has been a fantastic with getting people engaged in the project. In addition to working with the Subcommittee, we’ve had 2 open houses, 3 community walks, 3 newsletters mailed to 700 addresses, 10 e-bulletins sent to 800 addresses, and have provided on-site consultations to more than 50 affected property owners along the corridor. </a:t>
            </a:r>
          </a:p>
          <a:p>
            <a:endParaRPr lang="en-US" dirty="0"/>
          </a:p>
        </p:txBody>
      </p:sp>
      <p:sp>
        <p:nvSpPr>
          <p:cNvPr id="4" name="Slide Number Placeholder 3"/>
          <p:cNvSpPr>
            <a:spLocks noGrp="1"/>
          </p:cNvSpPr>
          <p:nvPr>
            <p:ph type="sldNum" sz="quarter" idx="10"/>
          </p:nvPr>
        </p:nvSpPr>
        <p:spPr/>
        <p:txBody>
          <a:bodyPr/>
          <a:lstStyle/>
          <a:p>
            <a:fld id="{F6F93679-DA6B-4A72-963D-AB8C838C7127}" type="slidenum">
              <a:rPr lang="en-US" smtClean="0"/>
              <a:t>3</a:t>
            </a:fld>
            <a:endParaRPr lang="en-US"/>
          </a:p>
        </p:txBody>
      </p:sp>
    </p:spTree>
    <p:extLst>
      <p:ext uri="{BB962C8B-B14F-4D97-AF65-F5344CB8AC3E}">
        <p14:creationId xmlns:p14="http://schemas.microsoft.com/office/powerpoint/2010/main" val="2997451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300" b="1" dirty="0">
                <a:solidFill>
                  <a:schemeClr val="tx1"/>
                </a:solidFill>
              </a:rPr>
              <a:t>Chris</a:t>
            </a:r>
            <a:r>
              <a:rPr lang="en-US" sz="1300" dirty="0">
                <a:solidFill>
                  <a:schemeClr val="tx1"/>
                </a:solidFill>
              </a:rPr>
              <a:t>: The transportation scope of the project includes continuous sidewalk and protected bike lane on the east side of Capitol Hwy where today people walk on a narrow gravel path next to traffic that gets a bit muddy in the winter. The west side of the road will feature a combined multi-use path to reduce property impacts on this steeper side. 4 crossing improvements will line up with consolidated bus stop locations that we’ve coordinated with TriMet, and several side street improvements will be provided, including sidewalk on </a:t>
            </a:r>
            <a:r>
              <a:rPr lang="en-US" sz="1300" dirty="0" err="1">
                <a:solidFill>
                  <a:schemeClr val="tx1"/>
                </a:solidFill>
              </a:rPr>
              <a:t>Dolph</a:t>
            </a:r>
            <a:r>
              <a:rPr lang="en-US" sz="1300" dirty="0">
                <a:solidFill>
                  <a:schemeClr val="tx1"/>
                </a:solidFill>
              </a:rPr>
              <a:t> Court and paving a gravel section of 42</a:t>
            </a:r>
            <a:r>
              <a:rPr lang="en-US" sz="1300" baseline="30000" dirty="0">
                <a:solidFill>
                  <a:schemeClr val="tx1"/>
                </a:solidFill>
              </a:rPr>
              <a:t>nd</a:t>
            </a:r>
            <a:r>
              <a:rPr lang="en-US" sz="1300" dirty="0">
                <a:solidFill>
                  <a:schemeClr val="tx1"/>
                </a:solidFill>
              </a:rPr>
              <a:t> Avenue.</a:t>
            </a:r>
          </a:p>
          <a:p>
            <a:pPr>
              <a:spcBef>
                <a:spcPct val="0"/>
              </a:spcBef>
            </a:pPr>
            <a:endParaRPr lang="en-US" sz="1300" dirty="0">
              <a:solidFill>
                <a:schemeClr val="tx1"/>
              </a:solidFill>
            </a:endParaRPr>
          </a:p>
          <a:p>
            <a:pPr>
              <a:spcBef>
                <a:spcPct val="0"/>
              </a:spcBef>
            </a:pPr>
            <a:r>
              <a:rPr lang="en-US" sz="1300" dirty="0">
                <a:solidFill>
                  <a:schemeClr val="tx1"/>
                </a:solidFill>
              </a:rPr>
              <a:t>In summary, we are excited to be moving forward with this project that has been decades in the making. We are particularly thrilled to have the partnership and the combined resources of BES and Water to make this a cohesive project that uses public funds efficiently, and to have our partners in Procurement Services help us with this alternative contracting process. With that I will hand it over to Mike Jordan at BES.</a:t>
            </a:r>
          </a:p>
          <a:p>
            <a:endParaRPr lang="en-US" sz="1300" dirty="0"/>
          </a:p>
        </p:txBody>
      </p:sp>
      <p:sp>
        <p:nvSpPr>
          <p:cNvPr id="4" name="Slide Number Placeholder 3"/>
          <p:cNvSpPr>
            <a:spLocks noGrp="1"/>
          </p:cNvSpPr>
          <p:nvPr>
            <p:ph type="sldNum" sz="quarter" idx="10"/>
          </p:nvPr>
        </p:nvSpPr>
        <p:spPr/>
        <p:txBody>
          <a:bodyPr/>
          <a:lstStyle/>
          <a:p>
            <a:fld id="{F6F93679-DA6B-4A72-963D-AB8C838C7127}" type="slidenum">
              <a:rPr lang="en-US" smtClean="0"/>
              <a:t>4</a:t>
            </a:fld>
            <a:endParaRPr lang="en-US"/>
          </a:p>
        </p:txBody>
      </p:sp>
    </p:spTree>
    <p:extLst>
      <p:ext uri="{BB962C8B-B14F-4D97-AF65-F5344CB8AC3E}">
        <p14:creationId xmlns:p14="http://schemas.microsoft.com/office/powerpoint/2010/main" val="2195500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Mike</a:t>
            </a:r>
            <a:r>
              <a:rPr lang="en-US" sz="1300" dirty="0"/>
              <a:t>:</a:t>
            </a:r>
          </a:p>
          <a:p>
            <a:pPr marL="171425" indent="-171425">
              <a:buFont typeface="Arial" panose="020B0604020202020204" pitchFamily="34" charset="0"/>
              <a:buChar char="•"/>
            </a:pPr>
            <a:r>
              <a:rPr lang="en-US" sz="1300" dirty="0"/>
              <a:t>BES has been engaged with residents in this neighborhood for several years due to public and private stormwater issues that have developed, as this area with steep slopes and tight soils has urbanized.</a:t>
            </a:r>
          </a:p>
          <a:p>
            <a:pPr marL="171425" indent="-171425">
              <a:buFont typeface="Arial" panose="020B0604020202020204" pitchFamily="34" charset="0"/>
              <a:buChar char="•"/>
            </a:pPr>
            <a:r>
              <a:rPr lang="en-US" sz="1300" dirty="0"/>
              <a:t>Unlike older parts of our city that developed with curbs and storm drains in the late 19</a:t>
            </a:r>
            <a:r>
              <a:rPr lang="en-US" sz="1300" baseline="30000" dirty="0"/>
              <a:t>th</a:t>
            </a:r>
            <a:r>
              <a:rPr lang="en-US" sz="1300" dirty="0"/>
              <a:t> and early 20</a:t>
            </a:r>
            <a:r>
              <a:rPr lang="en-US" sz="1300" baseline="30000" dirty="0"/>
              <a:t>th</a:t>
            </a:r>
            <a:r>
              <a:rPr lang="en-US" sz="1300" dirty="0"/>
              <a:t> century, this area was a semi-rural landscape annexed by the city in the 1950s, 60s and 70s with no formalized stormwater infrastructure. </a:t>
            </a:r>
          </a:p>
          <a:p>
            <a:pPr marL="171425" indent="-171425">
              <a:buFont typeface="Arial" panose="020B0604020202020204" pitchFamily="34" charset="0"/>
              <a:buChar char="•"/>
            </a:pPr>
            <a:r>
              <a:rPr lang="en-US" sz="1300" dirty="0"/>
              <a:t>We see this project as an opportunity to collect and manage runoff from the new transportation system improvements, as well incorporating surrounding drainage areas as part of a regional strategy which will maximize the impact of the project’s proposed stormwater system improvements, thereby addressing both the project’s and the larger region’s stormwater management needs – in total, the stormwater system improvements will manage an area of nearly 50 acres, which includes the project footprint of about 6 acres. </a:t>
            </a:r>
          </a:p>
        </p:txBody>
      </p:sp>
      <p:sp>
        <p:nvSpPr>
          <p:cNvPr id="4" name="Slide Number Placeholder 3"/>
          <p:cNvSpPr>
            <a:spLocks noGrp="1"/>
          </p:cNvSpPr>
          <p:nvPr>
            <p:ph type="sldNum" sz="quarter" idx="10"/>
          </p:nvPr>
        </p:nvSpPr>
        <p:spPr/>
        <p:txBody>
          <a:bodyPr/>
          <a:lstStyle/>
          <a:p>
            <a:fld id="{F6F93679-DA6B-4A72-963D-AB8C838C7127}" type="slidenum">
              <a:rPr lang="en-US" smtClean="0"/>
              <a:t>5</a:t>
            </a:fld>
            <a:endParaRPr lang="en-US"/>
          </a:p>
        </p:txBody>
      </p:sp>
    </p:spTree>
    <p:extLst>
      <p:ext uri="{BB962C8B-B14F-4D97-AF65-F5344CB8AC3E}">
        <p14:creationId xmlns:p14="http://schemas.microsoft.com/office/powerpoint/2010/main" val="3754923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Mike</a:t>
            </a:r>
            <a:r>
              <a:rPr lang="en-US" sz="1300" dirty="0"/>
              <a:t>:</a:t>
            </a:r>
          </a:p>
          <a:p>
            <a:pPr marL="171425" indent="-171425">
              <a:buFont typeface="Arial" panose="020B0604020202020204" pitchFamily="34" charset="0"/>
              <a:buChar char="•"/>
            </a:pPr>
            <a:r>
              <a:rPr lang="en-US" sz="1300" dirty="0"/>
              <a:t>The BES project scope includes a new stormwater collection and conveyance system in the roadway, totaling about 7,000 linear feet.</a:t>
            </a:r>
          </a:p>
          <a:p>
            <a:pPr marL="171425" indent="-171425">
              <a:buFont typeface="Arial" panose="020B0604020202020204" pitchFamily="34" charset="0"/>
              <a:buChar char="•"/>
            </a:pPr>
            <a:r>
              <a:rPr lang="en-US" sz="1300" dirty="0"/>
              <a:t>Flow from the new collection system will be distributed to four new regional-scale stormwater treatment and detention basins. These facilities will improve water quality in the three local streams to which they discharge: Woods, Tryon, and Vermont Creeks.</a:t>
            </a:r>
          </a:p>
          <a:p>
            <a:pPr marL="171425" indent="-171425">
              <a:buFont typeface="Arial" panose="020B0604020202020204" pitchFamily="34" charset="0"/>
              <a:buChar char="•"/>
            </a:pPr>
            <a:r>
              <a:rPr lang="en-US" sz="1300" dirty="0"/>
              <a:t>Two of the basins will be located along Multnomah Blvd west of 40</a:t>
            </a:r>
            <a:r>
              <a:rPr lang="en-US" sz="1300" baseline="30000" dirty="0"/>
              <a:t>th</a:t>
            </a:r>
            <a:r>
              <a:rPr lang="en-US" sz="1300" dirty="0"/>
              <a:t> Ave; one on Dolph Court just east of Capitol Hwy, and one at the end of 42</a:t>
            </a:r>
            <a:r>
              <a:rPr lang="en-US" sz="1300" baseline="30000" dirty="0"/>
              <a:t>nd</a:t>
            </a:r>
            <a:r>
              <a:rPr lang="en-US" sz="1300" dirty="0"/>
              <a:t> Avenue near Woods Memorial Natural Area</a:t>
            </a:r>
          </a:p>
          <a:p>
            <a:pPr marL="171425" indent="-171425">
              <a:buFont typeface="Arial" panose="020B0604020202020204" pitchFamily="34" charset="0"/>
              <a:buChar char="•"/>
            </a:pPr>
            <a:r>
              <a:rPr lang="en-US" sz="1300" dirty="0"/>
              <a:t>Stormwater management is a significant component of this project, which is why I have directed our Bureau to commit $10.5M to the project for design and construction of these facilities.</a:t>
            </a:r>
          </a:p>
          <a:p>
            <a:pPr marL="171425" indent="-171425">
              <a:buFont typeface="Arial" panose="020B0604020202020204" pitchFamily="34" charset="0"/>
              <a:buChar char="•"/>
            </a:pPr>
            <a:endParaRPr lang="en-US" sz="1300" dirty="0"/>
          </a:p>
          <a:p>
            <a:pPr marL="0" indent="0">
              <a:buFont typeface="Arial" panose="020B0604020202020204" pitchFamily="34" charset="0"/>
              <a:buNone/>
            </a:pPr>
            <a:r>
              <a:rPr lang="en-US" sz="1300" dirty="0"/>
              <a:t>Now I’ll hand it over to Teresa to discuss the Water Bureau project scope.</a:t>
            </a:r>
          </a:p>
          <a:p>
            <a:endParaRPr lang="en-US" sz="1300" dirty="0"/>
          </a:p>
        </p:txBody>
      </p:sp>
      <p:sp>
        <p:nvSpPr>
          <p:cNvPr id="4" name="Slide Number Placeholder 3"/>
          <p:cNvSpPr>
            <a:spLocks noGrp="1"/>
          </p:cNvSpPr>
          <p:nvPr>
            <p:ph type="sldNum" sz="quarter" idx="10"/>
          </p:nvPr>
        </p:nvSpPr>
        <p:spPr/>
        <p:txBody>
          <a:bodyPr/>
          <a:lstStyle/>
          <a:p>
            <a:fld id="{F6F93679-DA6B-4A72-963D-AB8C838C7127}" type="slidenum">
              <a:rPr lang="en-US" smtClean="0"/>
              <a:t>6</a:t>
            </a:fld>
            <a:endParaRPr lang="en-US"/>
          </a:p>
        </p:txBody>
      </p:sp>
    </p:spTree>
    <p:extLst>
      <p:ext uri="{BB962C8B-B14F-4D97-AF65-F5344CB8AC3E}">
        <p14:creationId xmlns:p14="http://schemas.microsoft.com/office/powerpoint/2010/main" val="2526450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300" b="1" dirty="0">
                <a:solidFill>
                  <a:schemeClr val="tx1"/>
                </a:solidFill>
              </a:rPr>
              <a:t>Teresa</a:t>
            </a:r>
            <a:r>
              <a:rPr lang="en-US" sz="1300" dirty="0">
                <a:solidFill>
                  <a:schemeClr val="tx1"/>
                </a:solidFill>
              </a:rPr>
              <a:t>: Thanks, Mike. It is standard practice for the city infrastructure bureaus to coordinate and identify capital improvement and maintenance needs at the outset of any major project. When our planning staff learned that PBOT and BES had a major project on this part of Capitol Hwy, we looked at our asset needs and decided to join the project. We will be upgrading over a half mile of water main from 6” cast iron to 8” ductile iron pipe, relocating or replacing 9 fire hydrants, upgrading one regulator device, and adjusting meters and service lines as needed. The replaced main will be more resilient to seismic events and its larger size will meet the needs of this growing community into the future. PWB is covering all costs associated with water asset upgrades, to the tune of about $1.5M. Having all 3 bureaus upgrade their infrastructure in the same area at the same time saves ratepayers and taxpayers money, and avoids redundant disruptions to the public.</a:t>
            </a:r>
          </a:p>
          <a:p>
            <a:endParaRPr lang="en-US" sz="1300" dirty="0"/>
          </a:p>
        </p:txBody>
      </p:sp>
      <p:sp>
        <p:nvSpPr>
          <p:cNvPr id="4" name="Slide Number Placeholder 3"/>
          <p:cNvSpPr>
            <a:spLocks noGrp="1"/>
          </p:cNvSpPr>
          <p:nvPr>
            <p:ph type="sldNum" sz="quarter" idx="10"/>
          </p:nvPr>
        </p:nvSpPr>
        <p:spPr/>
        <p:txBody>
          <a:bodyPr/>
          <a:lstStyle/>
          <a:p>
            <a:fld id="{F6F93679-DA6B-4A72-963D-AB8C838C7127}" type="slidenum">
              <a:rPr lang="en-US" smtClean="0"/>
              <a:t>7</a:t>
            </a:fld>
            <a:endParaRPr lang="en-US"/>
          </a:p>
        </p:txBody>
      </p:sp>
    </p:spTree>
    <p:extLst>
      <p:ext uri="{BB962C8B-B14F-4D97-AF65-F5344CB8AC3E}">
        <p14:creationId xmlns:p14="http://schemas.microsoft.com/office/powerpoint/2010/main" val="2261271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300" b="1" dirty="0">
                <a:solidFill>
                  <a:schemeClr val="tx1"/>
                </a:solidFill>
              </a:rPr>
              <a:t>Chris</a:t>
            </a:r>
            <a:r>
              <a:rPr lang="en-US" sz="1300" dirty="0">
                <a:solidFill>
                  <a:schemeClr val="tx1"/>
                </a:solidFill>
              </a:rPr>
              <a:t>: Thanks Teresa. So thanks to these commitments from our partners at BES and Water, the advocacy of the SW Portland community and our state lawmakers, the voters who weighed in on Fixing Our Streets, and the ongoing contributions from development, we have a well-funded project of over $22 million.</a:t>
            </a:r>
          </a:p>
          <a:p>
            <a:endParaRPr lang="en-US" sz="1300" dirty="0"/>
          </a:p>
        </p:txBody>
      </p:sp>
      <p:sp>
        <p:nvSpPr>
          <p:cNvPr id="4" name="Slide Number Placeholder 3"/>
          <p:cNvSpPr>
            <a:spLocks noGrp="1"/>
          </p:cNvSpPr>
          <p:nvPr>
            <p:ph type="sldNum" sz="quarter" idx="10"/>
          </p:nvPr>
        </p:nvSpPr>
        <p:spPr/>
        <p:txBody>
          <a:bodyPr/>
          <a:lstStyle/>
          <a:p>
            <a:fld id="{F6F93679-DA6B-4A72-963D-AB8C838C7127}" type="slidenum">
              <a:rPr lang="en-US" smtClean="0"/>
              <a:t>8</a:t>
            </a:fld>
            <a:endParaRPr lang="en-US"/>
          </a:p>
        </p:txBody>
      </p:sp>
    </p:spTree>
    <p:extLst>
      <p:ext uri="{BB962C8B-B14F-4D97-AF65-F5344CB8AC3E}">
        <p14:creationId xmlns:p14="http://schemas.microsoft.com/office/powerpoint/2010/main" val="111112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300" b="1" dirty="0">
                <a:solidFill>
                  <a:schemeClr val="tx1"/>
                </a:solidFill>
              </a:rPr>
              <a:t>Chris</a:t>
            </a:r>
            <a:r>
              <a:rPr lang="en-US" sz="1300" dirty="0">
                <a:solidFill>
                  <a:schemeClr val="tx1"/>
                </a:solidFill>
              </a:rPr>
              <a:t>: Here is our schedule moving forward. After today’s milestone, we aim to post an RFP shortly after the New Year. Pre-construction services and final design will take place through spring, summer and part of fall 2019, with construction beginning in fall 2019 and lasting around 12 months. The project should be substantially complete by the end of 2020, with a final pavement overlay during dry weather in the spring of 2021.</a:t>
            </a:r>
          </a:p>
          <a:p>
            <a:pPr>
              <a:spcBef>
                <a:spcPct val="0"/>
              </a:spcBef>
            </a:pPr>
            <a:endParaRPr lang="en-US" sz="1300" dirty="0">
              <a:solidFill>
                <a:schemeClr val="tx1"/>
              </a:solidFill>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300" dirty="0"/>
              <a:t>And now I’d like to hand it over to Lester Spitler, the City’s Chief Procurement Officer in Procurement Services.</a:t>
            </a:r>
          </a:p>
          <a:p>
            <a:pPr>
              <a:spcBef>
                <a:spcPct val="0"/>
              </a:spcBef>
            </a:pPr>
            <a:endParaRPr lang="en-US" sz="1300" dirty="0">
              <a:solidFill>
                <a:schemeClr val="tx1"/>
              </a:solidFill>
            </a:endParaRPr>
          </a:p>
          <a:p>
            <a:endParaRPr lang="en-US" sz="1300" dirty="0"/>
          </a:p>
        </p:txBody>
      </p:sp>
      <p:sp>
        <p:nvSpPr>
          <p:cNvPr id="4" name="Slide Number Placeholder 3"/>
          <p:cNvSpPr>
            <a:spLocks noGrp="1"/>
          </p:cNvSpPr>
          <p:nvPr>
            <p:ph type="sldNum" sz="quarter" idx="10"/>
          </p:nvPr>
        </p:nvSpPr>
        <p:spPr/>
        <p:txBody>
          <a:bodyPr/>
          <a:lstStyle/>
          <a:p>
            <a:fld id="{F6F93679-DA6B-4A72-963D-AB8C838C7127}" type="slidenum">
              <a:rPr lang="en-US" smtClean="0"/>
              <a:t>9</a:t>
            </a:fld>
            <a:endParaRPr lang="en-US"/>
          </a:p>
        </p:txBody>
      </p:sp>
    </p:spTree>
    <p:extLst>
      <p:ext uri="{BB962C8B-B14F-4D97-AF65-F5344CB8AC3E}">
        <p14:creationId xmlns:p14="http://schemas.microsoft.com/office/powerpoint/2010/main" val="3515032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8596" y="369420"/>
            <a:ext cx="4401978" cy="482146"/>
          </a:xfrm>
        </p:spPr>
        <p:txBody>
          <a:bodyPr>
            <a:normAutofit/>
          </a:bodyPr>
          <a:lstStyle>
            <a:lvl1pPr algn="l">
              <a:defRPr sz="1500">
                <a:solidFill>
                  <a:srgbClr val="1A7BAB"/>
                </a:solidFill>
              </a:defRPr>
            </a:lvl1pPr>
          </a:lstStyle>
          <a:p>
            <a:r>
              <a:rPr lang="en-US" dirty="0"/>
              <a:t>Click to edit Master title style</a:t>
            </a:r>
          </a:p>
        </p:txBody>
      </p:sp>
      <p:pic>
        <p:nvPicPr>
          <p:cNvPr id="7" name="Picture 6" descr="foote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29854"/>
            <a:ext cx="9144000" cy="828146"/>
          </a:xfrm>
          <a:prstGeom prst="rect">
            <a:avLst/>
          </a:prstGeom>
        </p:spPr>
      </p:pic>
    </p:spTree>
    <p:extLst>
      <p:ext uri="{BB962C8B-B14F-4D97-AF65-F5344CB8AC3E}">
        <p14:creationId xmlns:p14="http://schemas.microsoft.com/office/powerpoint/2010/main" val="132381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6454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438912" tIns="219456" rIns="438912" bIns="219456"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438912" tIns="219456" rIns="438912" bIns="21945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foote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029854"/>
            <a:ext cx="9144000" cy="828146"/>
          </a:xfrm>
          <a:prstGeom prst="rect">
            <a:avLst/>
          </a:prstGeom>
        </p:spPr>
      </p:pic>
      <p:pic>
        <p:nvPicPr>
          <p:cNvPr id="5" name="Picture 4">
            <a:extLst>
              <a:ext uri="{FF2B5EF4-FFF2-40B4-BE49-F238E27FC236}">
                <a16:creationId xmlns:a16="http://schemas.microsoft.com/office/drawing/2014/main" id="{B6497761-7BE9-4760-9D43-2ADEC3112DC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04796" y="5902175"/>
            <a:ext cx="1295591" cy="1000844"/>
          </a:xfrm>
          <a:prstGeom prst="rect">
            <a:avLst/>
          </a:prstGeom>
        </p:spPr>
      </p:pic>
      <p:pic>
        <p:nvPicPr>
          <p:cNvPr id="6" name="Picture 5">
            <a:extLst>
              <a:ext uri="{FF2B5EF4-FFF2-40B4-BE49-F238E27FC236}">
                <a16:creationId xmlns:a16="http://schemas.microsoft.com/office/drawing/2014/main" id="{06966226-A555-44D3-82CF-26BEB5CDDE7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532450" y="6135101"/>
            <a:ext cx="1295592" cy="625458"/>
          </a:xfrm>
          <a:prstGeom prst="rect">
            <a:avLst/>
          </a:prstGeom>
        </p:spPr>
      </p:pic>
    </p:spTree>
    <p:extLst>
      <p:ext uri="{BB962C8B-B14F-4D97-AF65-F5344CB8AC3E}">
        <p14:creationId xmlns:p14="http://schemas.microsoft.com/office/powerpoint/2010/main" val="1112711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57054" rtl="0" eaLnBrk="1" latinLnBrk="0" hangingPunct="1">
        <a:spcBef>
          <a:spcPct val="0"/>
        </a:spcBef>
        <a:buNone/>
        <a:defRPr sz="4394" kern="1200">
          <a:solidFill>
            <a:schemeClr val="tx1"/>
          </a:solidFill>
          <a:latin typeface="+mj-lt"/>
          <a:ea typeface="+mj-ea"/>
          <a:cs typeface="+mj-cs"/>
        </a:defRPr>
      </a:lvl1pPr>
    </p:titleStyle>
    <p:bodyStyle>
      <a:lvl1pPr marL="342790" indent="-342790" algn="l" defTabSz="457054" rtl="0" eaLnBrk="1" latinLnBrk="0" hangingPunct="1">
        <a:spcBef>
          <a:spcPct val="20000"/>
        </a:spcBef>
        <a:buFont typeface="Arial"/>
        <a:buChar char="•"/>
        <a:defRPr sz="3207" kern="1200">
          <a:solidFill>
            <a:schemeClr val="tx1"/>
          </a:solidFill>
          <a:latin typeface="+mn-lt"/>
          <a:ea typeface="+mn-ea"/>
          <a:cs typeface="+mn-cs"/>
        </a:defRPr>
      </a:lvl1pPr>
      <a:lvl2pPr marL="742712" indent="-285658" algn="l" defTabSz="457054" rtl="0" eaLnBrk="1" latinLnBrk="0" hangingPunct="1">
        <a:spcBef>
          <a:spcPct val="20000"/>
        </a:spcBef>
        <a:buFont typeface="Arial"/>
        <a:buChar char="–"/>
        <a:defRPr sz="2791" kern="1200">
          <a:solidFill>
            <a:schemeClr val="tx1"/>
          </a:solidFill>
          <a:latin typeface="+mn-lt"/>
          <a:ea typeface="+mn-ea"/>
          <a:cs typeface="+mn-cs"/>
        </a:defRPr>
      </a:lvl2pPr>
      <a:lvl3pPr marL="1142634" indent="-228526" algn="l" defTabSz="457054" rtl="0" eaLnBrk="1" latinLnBrk="0" hangingPunct="1">
        <a:spcBef>
          <a:spcPct val="20000"/>
        </a:spcBef>
        <a:buFont typeface="Arial"/>
        <a:buChar char="•"/>
        <a:defRPr sz="2395" kern="1200">
          <a:solidFill>
            <a:schemeClr val="tx1"/>
          </a:solidFill>
          <a:latin typeface="+mn-lt"/>
          <a:ea typeface="+mn-ea"/>
          <a:cs typeface="+mn-cs"/>
        </a:defRPr>
      </a:lvl3pPr>
      <a:lvl4pPr marL="1599688" indent="-228526" algn="l" defTabSz="457054" rtl="0" eaLnBrk="1" latinLnBrk="0" hangingPunct="1">
        <a:spcBef>
          <a:spcPct val="20000"/>
        </a:spcBef>
        <a:buFont typeface="Arial"/>
        <a:buChar char="–"/>
        <a:defRPr sz="2000" kern="1200">
          <a:solidFill>
            <a:schemeClr val="tx1"/>
          </a:solidFill>
          <a:latin typeface="+mn-lt"/>
          <a:ea typeface="+mn-ea"/>
          <a:cs typeface="+mn-cs"/>
        </a:defRPr>
      </a:lvl4pPr>
      <a:lvl5pPr marL="2056742" indent="-228526" algn="l" defTabSz="457054" rtl="0" eaLnBrk="1" latinLnBrk="0" hangingPunct="1">
        <a:spcBef>
          <a:spcPct val="20000"/>
        </a:spcBef>
        <a:buFont typeface="Arial"/>
        <a:buChar char="»"/>
        <a:defRPr sz="2000" kern="1200">
          <a:solidFill>
            <a:schemeClr val="tx1"/>
          </a:solidFill>
          <a:latin typeface="+mn-lt"/>
          <a:ea typeface="+mn-ea"/>
          <a:cs typeface="+mn-cs"/>
        </a:defRPr>
      </a:lvl5pPr>
      <a:lvl6pPr marL="2513796" indent="-228526" algn="l" defTabSz="457054" rtl="0" eaLnBrk="1" latinLnBrk="0" hangingPunct="1">
        <a:spcBef>
          <a:spcPct val="20000"/>
        </a:spcBef>
        <a:buFont typeface="Arial"/>
        <a:buChar char="•"/>
        <a:defRPr sz="2000" kern="1200">
          <a:solidFill>
            <a:schemeClr val="tx1"/>
          </a:solidFill>
          <a:latin typeface="+mn-lt"/>
          <a:ea typeface="+mn-ea"/>
          <a:cs typeface="+mn-cs"/>
        </a:defRPr>
      </a:lvl6pPr>
      <a:lvl7pPr marL="2970850" indent="-228526" algn="l" defTabSz="457054" rtl="0" eaLnBrk="1" latinLnBrk="0" hangingPunct="1">
        <a:spcBef>
          <a:spcPct val="20000"/>
        </a:spcBef>
        <a:buFont typeface="Arial"/>
        <a:buChar char="•"/>
        <a:defRPr sz="2000" kern="1200">
          <a:solidFill>
            <a:schemeClr val="tx1"/>
          </a:solidFill>
          <a:latin typeface="+mn-lt"/>
          <a:ea typeface="+mn-ea"/>
          <a:cs typeface="+mn-cs"/>
        </a:defRPr>
      </a:lvl7pPr>
      <a:lvl8pPr marL="3427902" indent="-228526" algn="l" defTabSz="457054" rtl="0" eaLnBrk="1" latinLnBrk="0" hangingPunct="1">
        <a:spcBef>
          <a:spcPct val="20000"/>
        </a:spcBef>
        <a:buFont typeface="Arial"/>
        <a:buChar char="•"/>
        <a:defRPr sz="2000" kern="1200">
          <a:solidFill>
            <a:schemeClr val="tx1"/>
          </a:solidFill>
          <a:latin typeface="+mn-lt"/>
          <a:ea typeface="+mn-ea"/>
          <a:cs typeface="+mn-cs"/>
        </a:defRPr>
      </a:lvl8pPr>
      <a:lvl9pPr marL="3884956" indent="-228526" algn="l" defTabSz="4570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4" rtl="0" eaLnBrk="1" latinLnBrk="0" hangingPunct="1">
        <a:defRPr sz="1791" kern="1200">
          <a:solidFill>
            <a:schemeClr val="tx1"/>
          </a:solidFill>
          <a:latin typeface="+mn-lt"/>
          <a:ea typeface="+mn-ea"/>
          <a:cs typeface="+mn-cs"/>
        </a:defRPr>
      </a:lvl1pPr>
      <a:lvl2pPr marL="457054" algn="l" defTabSz="457054" rtl="0" eaLnBrk="1" latinLnBrk="0" hangingPunct="1">
        <a:defRPr sz="1791" kern="1200">
          <a:solidFill>
            <a:schemeClr val="tx1"/>
          </a:solidFill>
          <a:latin typeface="+mn-lt"/>
          <a:ea typeface="+mn-ea"/>
          <a:cs typeface="+mn-cs"/>
        </a:defRPr>
      </a:lvl2pPr>
      <a:lvl3pPr marL="914108" algn="l" defTabSz="457054" rtl="0" eaLnBrk="1" latinLnBrk="0" hangingPunct="1">
        <a:defRPr sz="1791" kern="1200">
          <a:solidFill>
            <a:schemeClr val="tx1"/>
          </a:solidFill>
          <a:latin typeface="+mn-lt"/>
          <a:ea typeface="+mn-ea"/>
          <a:cs typeface="+mn-cs"/>
        </a:defRPr>
      </a:lvl3pPr>
      <a:lvl4pPr marL="1371162" algn="l" defTabSz="457054" rtl="0" eaLnBrk="1" latinLnBrk="0" hangingPunct="1">
        <a:defRPr sz="1791" kern="1200">
          <a:solidFill>
            <a:schemeClr val="tx1"/>
          </a:solidFill>
          <a:latin typeface="+mn-lt"/>
          <a:ea typeface="+mn-ea"/>
          <a:cs typeface="+mn-cs"/>
        </a:defRPr>
      </a:lvl4pPr>
      <a:lvl5pPr marL="1828215" algn="l" defTabSz="457054" rtl="0" eaLnBrk="1" latinLnBrk="0" hangingPunct="1">
        <a:defRPr sz="1791" kern="1200">
          <a:solidFill>
            <a:schemeClr val="tx1"/>
          </a:solidFill>
          <a:latin typeface="+mn-lt"/>
          <a:ea typeface="+mn-ea"/>
          <a:cs typeface="+mn-cs"/>
        </a:defRPr>
      </a:lvl5pPr>
      <a:lvl6pPr marL="2285268" algn="l" defTabSz="457054" rtl="0" eaLnBrk="1" latinLnBrk="0" hangingPunct="1">
        <a:defRPr sz="1791" kern="1200">
          <a:solidFill>
            <a:schemeClr val="tx1"/>
          </a:solidFill>
          <a:latin typeface="+mn-lt"/>
          <a:ea typeface="+mn-ea"/>
          <a:cs typeface="+mn-cs"/>
        </a:defRPr>
      </a:lvl6pPr>
      <a:lvl7pPr marL="2742322" algn="l" defTabSz="457054" rtl="0" eaLnBrk="1" latinLnBrk="0" hangingPunct="1">
        <a:defRPr sz="1791" kern="1200">
          <a:solidFill>
            <a:schemeClr val="tx1"/>
          </a:solidFill>
          <a:latin typeface="+mn-lt"/>
          <a:ea typeface="+mn-ea"/>
          <a:cs typeface="+mn-cs"/>
        </a:defRPr>
      </a:lvl7pPr>
      <a:lvl8pPr marL="3199376" algn="l" defTabSz="457054" rtl="0" eaLnBrk="1" latinLnBrk="0" hangingPunct="1">
        <a:defRPr sz="1791" kern="1200">
          <a:solidFill>
            <a:schemeClr val="tx1"/>
          </a:solidFill>
          <a:latin typeface="+mn-lt"/>
          <a:ea typeface="+mn-ea"/>
          <a:cs typeface="+mn-cs"/>
        </a:defRPr>
      </a:lvl8pPr>
      <a:lvl9pPr marL="3656430" algn="l" defTabSz="457054" rtl="0" eaLnBrk="1" latinLnBrk="0" hangingPunct="1">
        <a:defRPr sz="17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D5F82D-59D2-43C2-B6C8-827B1FBBBCBA}"/>
              </a:ext>
            </a:extLst>
          </p:cNvPr>
          <p:cNvSpPr/>
          <p:nvPr/>
        </p:nvSpPr>
        <p:spPr>
          <a:xfrm>
            <a:off x="0" y="0"/>
            <a:ext cx="9144000" cy="2887133"/>
          </a:xfrm>
          <a:prstGeom prst="rect">
            <a:avLst/>
          </a:prstGeom>
          <a:solidFill>
            <a:srgbClr val="00A0A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B8D5E27-56C9-45FF-BEF5-9EA09AD60B28}"/>
              </a:ext>
            </a:extLst>
          </p:cNvPr>
          <p:cNvSpPr/>
          <p:nvPr/>
        </p:nvSpPr>
        <p:spPr>
          <a:xfrm>
            <a:off x="0" y="2887133"/>
            <a:ext cx="9144000" cy="3141134"/>
          </a:xfrm>
          <a:prstGeom prst="rect">
            <a:avLst/>
          </a:prstGeom>
          <a:solidFill>
            <a:srgbClr val="E7E8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9782D7-F682-4544-92B3-DA4FD3028452}"/>
              </a:ext>
            </a:extLst>
          </p:cNvPr>
          <p:cNvSpPr>
            <a:spLocks noGrp="1"/>
          </p:cNvSpPr>
          <p:nvPr>
            <p:ph idx="1"/>
          </p:nvPr>
        </p:nvSpPr>
        <p:spPr>
          <a:xfrm>
            <a:off x="0" y="2785535"/>
            <a:ext cx="8229600" cy="1175352"/>
          </a:xfrm>
        </p:spPr>
        <p:txBody>
          <a:bodyPr>
            <a:noAutofit/>
          </a:bodyPr>
          <a:lstStyle/>
          <a:p>
            <a:pPr marL="0" indent="0">
              <a:lnSpc>
                <a:spcPct val="150000"/>
              </a:lnSpc>
              <a:spcBef>
                <a:spcPct val="0"/>
              </a:spcBef>
              <a:buNone/>
            </a:pPr>
            <a:r>
              <a:rPr lang="en-US" sz="2000" i="1" dirty="0">
                <a:solidFill>
                  <a:srgbClr val="4D4D4F"/>
                </a:solidFill>
              </a:rPr>
              <a:t>City Council</a:t>
            </a:r>
          </a:p>
          <a:p>
            <a:pPr marL="0" indent="0">
              <a:lnSpc>
                <a:spcPct val="150000"/>
              </a:lnSpc>
              <a:spcBef>
                <a:spcPct val="0"/>
              </a:spcBef>
              <a:buNone/>
            </a:pPr>
            <a:r>
              <a:rPr lang="en-US" sz="2000" i="1" dirty="0">
                <a:solidFill>
                  <a:srgbClr val="4D4D4F"/>
                </a:solidFill>
              </a:rPr>
              <a:t>December 5, 2018</a:t>
            </a:r>
          </a:p>
        </p:txBody>
      </p:sp>
      <p:pic>
        <p:nvPicPr>
          <p:cNvPr id="7" name="Picture 6">
            <a:extLst>
              <a:ext uri="{FF2B5EF4-FFF2-40B4-BE49-F238E27FC236}">
                <a16:creationId xmlns:a16="http://schemas.microsoft.com/office/drawing/2014/main" id="{A9C6D18D-020B-4314-B7EC-DD2B09B1378E}"/>
              </a:ext>
            </a:extLst>
          </p:cNvPr>
          <p:cNvPicPr>
            <a:picLocks noChangeAspect="1"/>
          </p:cNvPicPr>
          <p:nvPr/>
        </p:nvPicPr>
        <p:blipFill>
          <a:blip r:embed="rId3"/>
          <a:stretch>
            <a:fillRect/>
          </a:stretch>
        </p:blipFill>
        <p:spPr>
          <a:xfrm>
            <a:off x="0" y="4062485"/>
            <a:ext cx="9144000" cy="1965782"/>
          </a:xfrm>
          <a:prstGeom prst="rect">
            <a:avLst/>
          </a:prstGeom>
        </p:spPr>
      </p:pic>
      <p:sp>
        <p:nvSpPr>
          <p:cNvPr id="10" name="Rectangle 9">
            <a:extLst>
              <a:ext uri="{FF2B5EF4-FFF2-40B4-BE49-F238E27FC236}">
                <a16:creationId xmlns:a16="http://schemas.microsoft.com/office/drawing/2014/main" id="{CB283780-AE01-432D-8DB7-B35C573986DA}"/>
              </a:ext>
            </a:extLst>
          </p:cNvPr>
          <p:cNvSpPr/>
          <p:nvPr/>
        </p:nvSpPr>
        <p:spPr>
          <a:xfrm>
            <a:off x="-298175" y="216747"/>
            <a:ext cx="9143999" cy="2308324"/>
          </a:xfrm>
          <a:prstGeom prst="rect">
            <a:avLst/>
          </a:prstGeom>
        </p:spPr>
        <p:txBody>
          <a:bodyPr wrap="square">
            <a:spAutoFit/>
          </a:bodyPr>
          <a:lstStyle/>
          <a:p>
            <a:pPr marL="738188" indent="0">
              <a:buNone/>
            </a:pPr>
            <a:r>
              <a:rPr lang="en-US" sz="2400" dirty="0">
                <a:solidFill>
                  <a:schemeClr val="bg1"/>
                </a:solidFill>
              </a:rPr>
              <a:t>1222 *Approve findings to authorize an exemption to the competitive bidding requirements and authorize a competitive solicitation for the use of the alternative contracting method of Construction Manager / General Contractor for construction of the </a:t>
            </a:r>
            <a:r>
              <a:rPr lang="en-US" sz="2400" b="1" dirty="0">
                <a:solidFill>
                  <a:srgbClr val="FCB343"/>
                </a:solidFill>
              </a:rPr>
              <a:t>SW Capitol Highway: Multnomah Village – West Portland Transportation, </a:t>
            </a:r>
            <a:r>
              <a:rPr lang="en-US" sz="2400" b="1" dirty="0" err="1">
                <a:solidFill>
                  <a:srgbClr val="FCB343"/>
                </a:solidFill>
              </a:rPr>
              <a:t>Stormwater</a:t>
            </a:r>
            <a:r>
              <a:rPr lang="en-US" sz="2400" b="1" dirty="0">
                <a:solidFill>
                  <a:srgbClr val="FCB343"/>
                </a:solidFill>
              </a:rPr>
              <a:t> and Water Main project</a:t>
            </a:r>
            <a:r>
              <a:rPr lang="en-US" sz="2400" dirty="0">
                <a:solidFill>
                  <a:schemeClr val="bg1"/>
                </a:solidFill>
              </a:rPr>
              <a:t>. (Ordinance)</a:t>
            </a:r>
          </a:p>
        </p:txBody>
      </p:sp>
    </p:spTree>
    <p:extLst>
      <p:ext uri="{BB962C8B-B14F-4D97-AF65-F5344CB8AC3E}">
        <p14:creationId xmlns:p14="http://schemas.microsoft.com/office/powerpoint/2010/main" val="2491647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1DA4BA-F126-4D0E-B637-2173613AB38B}"/>
              </a:ext>
            </a:extLst>
          </p:cNvPr>
          <p:cNvSpPr txBox="1"/>
          <p:nvPr/>
        </p:nvSpPr>
        <p:spPr>
          <a:xfrm>
            <a:off x="308695" y="238118"/>
            <a:ext cx="4675535" cy="461665"/>
          </a:xfrm>
          <a:prstGeom prst="rect">
            <a:avLst/>
          </a:prstGeom>
          <a:noFill/>
        </p:spPr>
        <p:txBody>
          <a:bodyPr wrap="square" rtlCol="0">
            <a:spAutoFit/>
          </a:bodyPr>
          <a:lstStyle/>
          <a:p>
            <a:r>
              <a:rPr lang="en-US" sz="2400" dirty="0">
                <a:solidFill>
                  <a:srgbClr val="4D4D4F"/>
                </a:solidFill>
              </a:rPr>
              <a:t>Alternative Contracting</a:t>
            </a:r>
          </a:p>
        </p:txBody>
      </p:sp>
      <p:pic>
        <p:nvPicPr>
          <p:cNvPr id="5" name="Picture 4">
            <a:extLst>
              <a:ext uri="{FF2B5EF4-FFF2-40B4-BE49-F238E27FC236}">
                <a16:creationId xmlns:a16="http://schemas.microsoft.com/office/drawing/2014/main" id="{A35FE543-0F56-449C-BE77-7413C50C39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4796" y="5902175"/>
            <a:ext cx="1295591" cy="1000844"/>
          </a:xfrm>
          <a:prstGeom prst="rect">
            <a:avLst/>
          </a:prstGeom>
        </p:spPr>
      </p:pic>
      <p:sp>
        <p:nvSpPr>
          <p:cNvPr id="7" name="TextBox 6">
            <a:extLst>
              <a:ext uri="{FF2B5EF4-FFF2-40B4-BE49-F238E27FC236}">
                <a16:creationId xmlns:a16="http://schemas.microsoft.com/office/drawing/2014/main" id="{5A1EEA6F-7754-4982-89F6-8FAFEC30545B}"/>
              </a:ext>
            </a:extLst>
          </p:cNvPr>
          <p:cNvSpPr txBox="1"/>
          <p:nvPr/>
        </p:nvSpPr>
        <p:spPr>
          <a:xfrm>
            <a:off x="381000" y="856236"/>
            <a:ext cx="6481194"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A0AE"/>
                </a:solidFill>
              </a:rPr>
              <a:t>Project team examined 3 delivery options:</a:t>
            </a:r>
          </a:p>
          <a:p>
            <a:pPr marL="799954" lvl="1" indent="-342900">
              <a:buFont typeface="Arial" panose="020B0604020202020204" pitchFamily="34" charset="0"/>
              <a:buChar char="•"/>
            </a:pPr>
            <a:r>
              <a:rPr lang="en-US" sz="2000" dirty="0">
                <a:solidFill>
                  <a:srgbClr val="00A0AE"/>
                </a:solidFill>
              </a:rPr>
              <a:t>Design-bid-build (“low bid”)</a:t>
            </a:r>
          </a:p>
          <a:p>
            <a:pPr marL="799954" lvl="1" indent="-342900">
              <a:buFont typeface="Arial" panose="020B0604020202020204" pitchFamily="34" charset="0"/>
              <a:buChar char="•"/>
            </a:pPr>
            <a:r>
              <a:rPr lang="en-US" sz="2000" dirty="0">
                <a:solidFill>
                  <a:srgbClr val="00A0AE"/>
                </a:solidFill>
              </a:rPr>
              <a:t>Design-Build</a:t>
            </a:r>
          </a:p>
          <a:p>
            <a:pPr marL="799954" lvl="1" indent="-342900">
              <a:buFont typeface="Arial" panose="020B0604020202020204" pitchFamily="34" charset="0"/>
              <a:buChar char="•"/>
            </a:pPr>
            <a:r>
              <a:rPr lang="en-US" sz="2000" dirty="0">
                <a:solidFill>
                  <a:srgbClr val="00A0AE"/>
                </a:solidFill>
              </a:rPr>
              <a:t>Construction Manager / General Contractor (CM/GC) </a:t>
            </a:r>
          </a:p>
        </p:txBody>
      </p:sp>
      <p:sp>
        <p:nvSpPr>
          <p:cNvPr id="2" name="Oval 1">
            <a:extLst>
              <a:ext uri="{FF2B5EF4-FFF2-40B4-BE49-F238E27FC236}">
                <a16:creationId xmlns:a16="http://schemas.microsoft.com/office/drawing/2014/main" id="{9519F03C-FCB8-4A0D-B2A2-C812E530078D}"/>
              </a:ext>
            </a:extLst>
          </p:cNvPr>
          <p:cNvSpPr/>
          <p:nvPr/>
        </p:nvSpPr>
        <p:spPr>
          <a:xfrm>
            <a:off x="645952" y="1778466"/>
            <a:ext cx="6654435" cy="411060"/>
          </a:xfrm>
          <a:prstGeom prst="ellipse">
            <a:avLst/>
          </a:prstGeom>
          <a:noFill/>
          <a:ln w="25400">
            <a:solidFill>
              <a:srgbClr val="F582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9DE91E-1517-416A-8414-38A1863BA38C}"/>
              </a:ext>
            </a:extLst>
          </p:cNvPr>
          <p:cNvSpPr txBox="1"/>
          <p:nvPr/>
        </p:nvSpPr>
        <p:spPr>
          <a:xfrm>
            <a:off x="533400" y="2568990"/>
            <a:ext cx="6481194"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A0AE"/>
                </a:solidFill>
              </a:rPr>
              <a:t>CM/GC benefits:</a:t>
            </a:r>
          </a:p>
          <a:p>
            <a:pPr marL="799954" lvl="1" indent="-342900">
              <a:buFont typeface="Arial" panose="020B0604020202020204" pitchFamily="34" charset="0"/>
              <a:buChar char="•"/>
            </a:pPr>
            <a:r>
              <a:rPr lang="en-US" sz="2000" dirty="0">
                <a:solidFill>
                  <a:srgbClr val="00A0AE"/>
                </a:solidFill>
              </a:rPr>
              <a:t>Contractor participation in final design phase</a:t>
            </a:r>
          </a:p>
          <a:p>
            <a:pPr marL="799954" lvl="1" indent="-342900">
              <a:buFont typeface="Arial" panose="020B0604020202020204" pitchFamily="34" charset="0"/>
              <a:buChar char="•"/>
            </a:pPr>
            <a:r>
              <a:rPr lang="en-US" sz="2000" dirty="0">
                <a:solidFill>
                  <a:srgbClr val="00A0AE"/>
                </a:solidFill>
              </a:rPr>
              <a:t>Constructability review</a:t>
            </a:r>
          </a:p>
          <a:p>
            <a:pPr marL="799954" lvl="1" indent="-342900">
              <a:buFont typeface="Arial" panose="020B0604020202020204" pitchFamily="34" charset="0"/>
              <a:buChar char="•"/>
            </a:pPr>
            <a:r>
              <a:rPr lang="en-US" sz="2000" dirty="0">
                <a:solidFill>
                  <a:srgbClr val="00A0AE"/>
                </a:solidFill>
              </a:rPr>
              <a:t>Value engineering</a:t>
            </a:r>
          </a:p>
          <a:p>
            <a:pPr marL="799954" lvl="1" indent="-342900">
              <a:buFont typeface="Arial" panose="020B0604020202020204" pitchFamily="34" charset="0"/>
              <a:buChar char="•"/>
            </a:pPr>
            <a:r>
              <a:rPr lang="en-US" sz="2000" dirty="0">
                <a:solidFill>
                  <a:srgbClr val="00A0AE"/>
                </a:solidFill>
              </a:rPr>
              <a:t>Early materials procurement</a:t>
            </a:r>
          </a:p>
          <a:p>
            <a:pPr marL="799954" lvl="1" indent="-342900">
              <a:buFont typeface="Arial" panose="020B0604020202020204" pitchFamily="34" charset="0"/>
              <a:buChar char="•"/>
            </a:pPr>
            <a:r>
              <a:rPr lang="en-US" sz="2000" dirty="0">
                <a:solidFill>
                  <a:srgbClr val="00A0AE"/>
                </a:solidFill>
              </a:rPr>
              <a:t>Potential early work packages</a:t>
            </a:r>
          </a:p>
          <a:p>
            <a:pPr marL="799954" lvl="1" indent="-342900">
              <a:buFont typeface="Arial" panose="020B0604020202020204" pitchFamily="34" charset="0"/>
              <a:buChar char="•"/>
            </a:pPr>
            <a:r>
              <a:rPr lang="en-US" sz="2000" dirty="0">
                <a:solidFill>
                  <a:srgbClr val="00A0AE"/>
                </a:solidFill>
              </a:rPr>
              <a:t>Qualifications-based selection </a:t>
            </a:r>
          </a:p>
          <a:p>
            <a:pPr marL="799954" lvl="1" indent="-342900">
              <a:buFont typeface="Arial" panose="020B0604020202020204" pitchFamily="34" charset="0"/>
              <a:buChar char="•"/>
            </a:pPr>
            <a:r>
              <a:rPr lang="en-US" sz="2000" dirty="0">
                <a:solidFill>
                  <a:srgbClr val="00A0AE"/>
                </a:solidFill>
              </a:rPr>
              <a:t>Community Equity &amp; Inclusion Plan </a:t>
            </a:r>
          </a:p>
        </p:txBody>
      </p:sp>
    </p:spTree>
    <p:extLst>
      <p:ext uri="{BB962C8B-B14F-4D97-AF65-F5344CB8AC3E}">
        <p14:creationId xmlns:p14="http://schemas.microsoft.com/office/powerpoint/2010/main" val="112927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1DA4BA-F126-4D0E-B637-2173613AB38B}"/>
              </a:ext>
            </a:extLst>
          </p:cNvPr>
          <p:cNvSpPr txBox="1"/>
          <p:nvPr/>
        </p:nvSpPr>
        <p:spPr>
          <a:xfrm>
            <a:off x="308695" y="238118"/>
            <a:ext cx="4675535" cy="461665"/>
          </a:xfrm>
          <a:prstGeom prst="rect">
            <a:avLst/>
          </a:prstGeom>
          <a:noFill/>
        </p:spPr>
        <p:txBody>
          <a:bodyPr wrap="square" rtlCol="0">
            <a:spAutoFit/>
          </a:bodyPr>
          <a:lstStyle/>
          <a:p>
            <a:r>
              <a:rPr lang="en-US" sz="2400" dirty="0">
                <a:solidFill>
                  <a:srgbClr val="4D4D4F"/>
                </a:solidFill>
              </a:rPr>
              <a:t>Exemption from Low Bid Findings</a:t>
            </a:r>
          </a:p>
        </p:txBody>
      </p:sp>
      <p:pic>
        <p:nvPicPr>
          <p:cNvPr id="5" name="Picture 4">
            <a:extLst>
              <a:ext uri="{FF2B5EF4-FFF2-40B4-BE49-F238E27FC236}">
                <a16:creationId xmlns:a16="http://schemas.microsoft.com/office/drawing/2014/main" id="{A35FE543-0F56-449C-BE77-7413C50C39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4796" y="5902175"/>
            <a:ext cx="1295591" cy="1000844"/>
          </a:xfrm>
          <a:prstGeom prst="rect">
            <a:avLst/>
          </a:prstGeom>
        </p:spPr>
      </p:pic>
      <p:sp>
        <p:nvSpPr>
          <p:cNvPr id="7" name="TextBox 6">
            <a:extLst>
              <a:ext uri="{FF2B5EF4-FFF2-40B4-BE49-F238E27FC236}">
                <a16:creationId xmlns:a16="http://schemas.microsoft.com/office/drawing/2014/main" id="{5A1EEA6F-7754-4982-89F6-8FAFEC30545B}"/>
              </a:ext>
            </a:extLst>
          </p:cNvPr>
          <p:cNvSpPr txBox="1"/>
          <p:nvPr/>
        </p:nvSpPr>
        <p:spPr>
          <a:xfrm>
            <a:off x="381000" y="856236"/>
            <a:ext cx="7781488" cy="378565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A0AE"/>
                </a:solidFill>
              </a:rPr>
              <a:t>Use of CM/GC on the SW Capitol Hwy project will:</a:t>
            </a:r>
          </a:p>
          <a:p>
            <a:pPr marL="799954" lvl="1" indent="-342900">
              <a:buFont typeface="Arial" panose="020B0604020202020204" pitchFamily="34" charset="0"/>
              <a:buChar char="•"/>
            </a:pPr>
            <a:r>
              <a:rPr lang="en-US" sz="2000" dirty="0">
                <a:solidFill>
                  <a:srgbClr val="00A0AE"/>
                </a:solidFill>
              </a:rPr>
              <a:t>Not diminish competition (competitive RFP will be posted)</a:t>
            </a:r>
          </a:p>
          <a:p>
            <a:pPr marL="799954" lvl="1" indent="-342900">
              <a:buFont typeface="Arial" panose="020B0604020202020204" pitchFamily="34" charset="0"/>
              <a:buChar char="•"/>
            </a:pPr>
            <a:r>
              <a:rPr lang="en-US" sz="2000" dirty="0">
                <a:solidFill>
                  <a:srgbClr val="00A0AE"/>
                </a:solidFill>
              </a:rPr>
              <a:t>Facilitate cost savings due to value engineering</a:t>
            </a:r>
          </a:p>
          <a:p>
            <a:pPr marL="799954" lvl="1" indent="-342900">
              <a:buFont typeface="Arial" panose="020B0604020202020204" pitchFamily="34" charset="0"/>
              <a:buChar char="•"/>
            </a:pPr>
            <a:r>
              <a:rPr lang="en-US" sz="2000" dirty="0">
                <a:solidFill>
                  <a:srgbClr val="00A0AE"/>
                </a:solidFill>
              </a:rPr>
              <a:t>Provide public benefits including:</a:t>
            </a:r>
          </a:p>
          <a:p>
            <a:pPr marL="1257008" lvl="2" indent="-342900">
              <a:buFont typeface="Wingdings" panose="05000000000000000000" pitchFamily="2" charset="2"/>
              <a:buChar char="Ø"/>
            </a:pPr>
            <a:r>
              <a:rPr lang="en-US" sz="2000" dirty="0">
                <a:solidFill>
                  <a:srgbClr val="00A0AE"/>
                </a:solidFill>
              </a:rPr>
              <a:t>Schedule efficiency</a:t>
            </a:r>
          </a:p>
          <a:p>
            <a:pPr marL="1257008" lvl="2" indent="-342900">
              <a:buFont typeface="Wingdings" panose="05000000000000000000" pitchFamily="2" charset="2"/>
              <a:buChar char="Ø"/>
            </a:pPr>
            <a:r>
              <a:rPr lang="en-US" sz="2000" dirty="0">
                <a:solidFill>
                  <a:srgbClr val="00A0AE"/>
                </a:solidFill>
              </a:rPr>
              <a:t>Increased workforce diversity through CEIP</a:t>
            </a:r>
          </a:p>
          <a:p>
            <a:pPr marL="1257008" lvl="2" indent="-342900">
              <a:buFont typeface="Wingdings" panose="05000000000000000000" pitchFamily="2" charset="2"/>
              <a:buChar char="Ø"/>
            </a:pPr>
            <a:r>
              <a:rPr lang="en-US" sz="2000" dirty="0">
                <a:solidFill>
                  <a:srgbClr val="00A0AE"/>
                </a:solidFill>
              </a:rPr>
              <a:t>Improved neighborhood communication</a:t>
            </a:r>
          </a:p>
          <a:p>
            <a:pPr marL="1257008" lvl="2" indent="-342900">
              <a:buFont typeface="Wingdings" panose="05000000000000000000" pitchFamily="2" charset="2"/>
              <a:buChar char="Ø"/>
            </a:pPr>
            <a:r>
              <a:rPr lang="en-US" sz="2000" dirty="0">
                <a:solidFill>
                  <a:srgbClr val="00A0AE"/>
                </a:solidFill>
              </a:rPr>
              <a:t>Specialized experience in tree protection, retaining wall construction in challenging soils</a:t>
            </a:r>
          </a:p>
          <a:p>
            <a:pPr marL="1257008" lvl="2" indent="-342900">
              <a:buFont typeface="Arial" panose="020B0604020202020204" pitchFamily="34" charset="0"/>
              <a:buChar char="•"/>
            </a:pPr>
            <a:endParaRPr lang="en-US" sz="2000" dirty="0">
              <a:solidFill>
                <a:srgbClr val="00A0AE"/>
              </a:solidFill>
            </a:endParaRPr>
          </a:p>
          <a:p>
            <a:pPr marL="799954" lvl="1" indent="-342900">
              <a:buFont typeface="Arial" panose="020B0604020202020204" pitchFamily="34" charset="0"/>
              <a:buChar char="•"/>
            </a:pPr>
            <a:endParaRPr lang="en-US" sz="2000" dirty="0">
              <a:solidFill>
                <a:srgbClr val="00A0AE"/>
              </a:solidFill>
            </a:endParaRPr>
          </a:p>
          <a:p>
            <a:pPr marL="342900" indent="-342900">
              <a:buFont typeface="Arial" panose="020B0604020202020204" pitchFamily="34" charset="0"/>
              <a:buChar char="•"/>
            </a:pPr>
            <a:endParaRPr lang="en-US" sz="2000" dirty="0">
              <a:solidFill>
                <a:srgbClr val="00A0AE"/>
              </a:solidFill>
            </a:endParaRPr>
          </a:p>
        </p:txBody>
      </p:sp>
      <p:pic>
        <p:nvPicPr>
          <p:cNvPr id="3" name="Picture 2">
            <a:extLst>
              <a:ext uri="{FF2B5EF4-FFF2-40B4-BE49-F238E27FC236}">
                <a16:creationId xmlns:a16="http://schemas.microsoft.com/office/drawing/2014/main" id="{EB060B47-4BF5-435D-948D-BC5454A6E3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1000" y="3808386"/>
            <a:ext cx="4915949" cy="1979910"/>
          </a:xfrm>
          <a:prstGeom prst="rect">
            <a:avLst/>
          </a:prstGeom>
        </p:spPr>
      </p:pic>
    </p:spTree>
    <p:extLst>
      <p:ext uri="{BB962C8B-B14F-4D97-AF65-F5344CB8AC3E}">
        <p14:creationId xmlns:p14="http://schemas.microsoft.com/office/powerpoint/2010/main" val="3772653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1DA4BA-F126-4D0E-B637-2173613AB38B}"/>
              </a:ext>
            </a:extLst>
          </p:cNvPr>
          <p:cNvSpPr txBox="1"/>
          <p:nvPr/>
        </p:nvSpPr>
        <p:spPr>
          <a:xfrm>
            <a:off x="308695" y="238118"/>
            <a:ext cx="4675535" cy="461665"/>
          </a:xfrm>
          <a:prstGeom prst="rect">
            <a:avLst/>
          </a:prstGeom>
          <a:noFill/>
        </p:spPr>
        <p:txBody>
          <a:bodyPr wrap="square" rtlCol="0">
            <a:spAutoFit/>
          </a:bodyPr>
          <a:lstStyle/>
          <a:p>
            <a:r>
              <a:rPr lang="en-US" sz="2400" dirty="0">
                <a:solidFill>
                  <a:srgbClr val="4D4D4F"/>
                </a:solidFill>
              </a:rPr>
              <a:t>Recommendation:</a:t>
            </a:r>
          </a:p>
        </p:txBody>
      </p:sp>
      <p:pic>
        <p:nvPicPr>
          <p:cNvPr id="5" name="Picture 4">
            <a:extLst>
              <a:ext uri="{FF2B5EF4-FFF2-40B4-BE49-F238E27FC236}">
                <a16:creationId xmlns:a16="http://schemas.microsoft.com/office/drawing/2014/main" id="{A35FE543-0F56-449C-BE77-7413C50C39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4796" y="5902175"/>
            <a:ext cx="1295591" cy="1000844"/>
          </a:xfrm>
          <a:prstGeom prst="rect">
            <a:avLst/>
          </a:prstGeom>
        </p:spPr>
      </p:pic>
      <p:sp>
        <p:nvSpPr>
          <p:cNvPr id="7" name="TextBox 6">
            <a:extLst>
              <a:ext uri="{FF2B5EF4-FFF2-40B4-BE49-F238E27FC236}">
                <a16:creationId xmlns:a16="http://schemas.microsoft.com/office/drawing/2014/main" id="{5A1EEA6F-7754-4982-89F6-8FAFEC30545B}"/>
              </a:ext>
            </a:extLst>
          </p:cNvPr>
          <p:cNvSpPr txBox="1"/>
          <p:nvPr/>
        </p:nvSpPr>
        <p:spPr>
          <a:xfrm>
            <a:off x="381000" y="856236"/>
            <a:ext cx="4358780"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A0AE"/>
                </a:solidFill>
              </a:rPr>
              <a:t>Accept the findings</a:t>
            </a:r>
          </a:p>
          <a:p>
            <a:pPr marL="342900" indent="-342900">
              <a:buFont typeface="Arial" panose="020B0604020202020204" pitchFamily="34" charset="0"/>
              <a:buChar char="•"/>
            </a:pPr>
            <a:r>
              <a:rPr lang="en-US" sz="2000" dirty="0">
                <a:solidFill>
                  <a:srgbClr val="00A0AE"/>
                </a:solidFill>
              </a:rPr>
              <a:t>Authorize the project’s exemption from competitive bidding</a:t>
            </a:r>
          </a:p>
          <a:p>
            <a:pPr marL="342900" indent="-342900">
              <a:buFont typeface="Arial" panose="020B0604020202020204" pitchFamily="34" charset="0"/>
              <a:buChar char="•"/>
            </a:pPr>
            <a:r>
              <a:rPr lang="en-US" sz="2000" dirty="0">
                <a:solidFill>
                  <a:srgbClr val="00A0AE"/>
                </a:solidFill>
              </a:rPr>
              <a:t>Authorize a competitive solicitation for the use of CM/GC contracting</a:t>
            </a:r>
          </a:p>
        </p:txBody>
      </p:sp>
      <p:pic>
        <p:nvPicPr>
          <p:cNvPr id="3" name="Picture 2">
            <a:extLst>
              <a:ext uri="{FF2B5EF4-FFF2-40B4-BE49-F238E27FC236}">
                <a16:creationId xmlns:a16="http://schemas.microsoft.com/office/drawing/2014/main" id="{B4A5F1F2-65D1-4D6D-8010-CCF90291C1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84230" y="918121"/>
            <a:ext cx="3942827" cy="4226478"/>
          </a:xfrm>
          <a:prstGeom prst="rect">
            <a:avLst/>
          </a:prstGeom>
        </p:spPr>
      </p:pic>
    </p:spTree>
    <p:extLst>
      <p:ext uri="{BB962C8B-B14F-4D97-AF65-F5344CB8AC3E}">
        <p14:creationId xmlns:p14="http://schemas.microsoft.com/office/powerpoint/2010/main" val="1860319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1DA4BA-F126-4D0E-B637-2173613AB38B}"/>
              </a:ext>
            </a:extLst>
          </p:cNvPr>
          <p:cNvSpPr txBox="1"/>
          <p:nvPr/>
        </p:nvSpPr>
        <p:spPr>
          <a:xfrm>
            <a:off x="308695" y="238118"/>
            <a:ext cx="4675535" cy="461665"/>
          </a:xfrm>
          <a:prstGeom prst="rect">
            <a:avLst/>
          </a:prstGeom>
          <a:noFill/>
        </p:spPr>
        <p:txBody>
          <a:bodyPr wrap="square" rtlCol="0">
            <a:spAutoFit/>
          </a:bodyPr>
          <a:lstStyle/>
          <a:p>
            <a:r>
              <a:rPr lang="en-US" sz="2400" dirty="0">
                <a:solidFill>
                  <a:srgbClr val="4D4D4F"/>
                </a:solidFill>
              </a:rPr>
              <a:t>Project Location &amp; History</a:t>
            </a:r>
          </a:p>
        </p:txBody>
      </p:sp>
      <p:pic>
        <p:nvPicPr>
          <p:cNvPr id="5" name="Picture 4">
            <a:extLst>
              <a:ext uri="{FF2B5EF4-FFF2-40B4-BE49-F238E27FC236}">
                <a16:creationId xmlns:a16="http://schemas.microsoft.com/office/drawing/2014/main" id="{A35FE543-0F56-449C-BE77-7413C50C39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4796" y="5902175"/>
            <a:ext cx="1295591" cy="1000844"/>
          </a:xfrm>
          <a:prstGeom prst="rect">
            <a:avLst/>
          </a:prstGeom>
        </p:spPr>
      </p:pic>
      <p:pic>
        <p:nvPicPr>
          <p:cNvPr id="3" name="Picture 2">
            <a:extLst>
              <a:ext uri="{FF2B5EF4-FFF2-40B4-BE49-F238E27FC236}">
                <a16:creationId xmlns:a16="http://schemas.microsoft.com/office/drawing/2014/main" id="{E18A7B7B-1A0F-4D93-82EF-1A586F6F91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0290" y="894193"/>
            <a:ext cx="3676680" cy="2068133"/>
          </a:xfrm>
          <a:prstGeom prst="rect">
            <a:avLst/>
          </a:prstGeom>
        </p:spPr>
      </p:pic>
      <p:pic>
        <p:nvPicPr>
          <p:cNvPr id="6" name="Picture 5">
            <a:extLst>
              <a:ext uri="{FF2B5EF4-FFF2-40B4-BE49-F238E27FC236}">
                <a16:creationId xmlns:a16="http://schemas.microsoft.com/office/drawing/2014/main" id="{B670AC00-3374-4E2B-BF96-DC3955E3F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91000" y="0"/>
            <a:ext cx="4953000" cy="6858000"/>
          </a:xfrm>
          <a:prstGeom prst="rect">
            <a:avLst/>
          </a:prstGeom>
        </p:spPr>
      </p:pic>
      <p:pic>
        <p:nvPicPr>
          <p:cNvPr id="2" name="Picture 1">
            <a:extLst>
              <a:ext uri="{FF2B5EF4-FFF2-40B4-BE49-F238E27FC236}">
                <a16:creationId xmlns:a16="http://schemas.microsoft.com/office/drawing/2014/main" id="{6AAE7147-B530-41AB-92CB-6AAAA6C016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2849803"/>
            <a:ext cx="4186349" cy="4032437"/>
          </a:xfrm>
          <a:prstGeom prst="rect">
            <a:avLst/>
          </a:prstGeom>
        </p:spPr>
      </p:pic>
      <p:pic>
        <p:nvPicPr>
          <p:cNvPr id="8" name="Picture 7">
            <a:extLst>
              <a:ext uri="{FF2B5EF4-FFF2-40B4-BE49-F238E27FC236}">
                <a16:creationId xmlns:a16="http://schemas.microsoft.com/office/drawing/2014/main" id="{97248318-2ABE-4687-878E-C219841B6BC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61184" y="6174297"/>
            <a:ext cx="1300502" cy="706212"/>
          </a:xfrm>
          <a:prstGeom prst="rect">
            <a:avLst/>
          </a:prstGeom>
        </p:spPr>
      </p:pic>
    </p:spTree>
    <p:extLst>
      <p:ext uri="{BB962C8B-B14F-4D97-AF65-F5344CB8AC3E}">
        <p14:creationId xmlns:p14="http://schemas.microsoft.com/office/powerpoint/2010/main" val="2424610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1DA4BA-F126-4D0E-B637-2173613AB38B}"/>
              </a:ext>
            </a:extLst>
          </p:cNvPr>
          <p:cNvSpPr txBox="1"/>
          <p:nvPr/>
        </p:nvSpPr>
        <p:spPr>
          <a:xfrm>
            <a:off x="308695" y="238118"/>
            <a:ext cx="4675535" cy="461665"/>
          </a:xfrm>
          <a:prstGeom prst="rect">
            <a:avLst/>
          </a:prstGeom>
          <a:noFill/>
        </p:spPr>
        <p:txBody>
          <a:bodyPr wrap="square" rtlCol="0">
            <a:spAutoFit/>
          </a:bodyPr>
          <a:lstStyle/>
          <a:p>
            <a:r>
              <a:rPr lang="en-US" sz="2400" dirty="0">
                <a:solidFill>
                  <a:srgbClr val="4D4D4F"/>
                </a:solidFill>
              </a:rPr>
              <a:t>Public Involvement since 2016</a:t>
            </a:r>
          </a:p>
        </p:txBody>
      </p:sp>
      <p:pic>
        <p:nvPicPr>
          <p:cNvPr id="5" name="Picture 4">
            <a:extLst>
              <a:ext uri="{FF2B5EF4-FFF2-40B4-BE49-F238E27FC236}">
                <a16:creationId xmlns:a16="http://schemas.microsoft.com/office/drawing/2014/main" id="{A35FE543-0F56-449C-BE77-7413C50C39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4796" y="5902175"/>
            <a:ext cx="1295591" cy="1000844"/>
          </a:xfrm>
          <a:prstGeom prst="rect">
            <a:avLst/>
          </a:prstGeom>
        </p:spPr>
      </p:pic>
      <p:sp>
        <p:nvSpPr>
          <p:cNvPr id="7" name="TextBox 6">
            <a:extLst>
              <a:ext uri="{FF2B5EF4-FFF2-40B4-BE49-F238E27FC236}">
                <a16:creationId xmlns:a16="http://schemas.microsoft.com/office/drawing/2014/main" id="{5A1EEA6F-7754-4982-89F6-8FAFEC30545B}"/>
              </a:ext>
            </a:extLst>
          </p:cNvPr>
          <p:cNvSpPr txBox="1"/>
          <p:nvPr/>
        </p:nvSpPr>
        <p:spPr>
          <a:xfrm>
            <a:off x="381000" y="856236"/>
            <a:ext cx="5521037"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A0AE"/>
                </a:solidFill>
              </a:rPr>
              <a:t>7 Capitol Highway Subcommittee meetings</a:t>
            </a:r>
          </a:p>
          <a:p>
            <a:pPr marL="342900" indent="-342900">
              <a:buFont typeface="Arial" panose="020B0604020202020204" pitchFamily="34" charset="0"/>
              <a:buChar char="•"/>
            </a:pPr>
            <a:r>
              <a:rPr lang="en-US" sz="2000" dirty="0">
                <a:solidFill>
                  <a:srgbClr val="00A0AE"/>
                </a:solidFill>
              </a:rPr>
              <a:t>2 open houses</a:t>
            </a:r>
          </a:p>
          <a:p>
            <a:pPr marL="342900" indent="-342900">
              <a:buFont typeface="Arial" panose="020B0604020202020204" pitchFamily="34" charset="0"/>
              <a:buChar char="•"/>
            </a:pPr>
            <a:r>
              <a:rPr lang="en-US" sz="2000" dirty="0">
                <a:solidFill>
                  <a:srgbClr val="00A0AE"/>
                </a:solidFill>
              </a:rPr>
              <a:t>3 community walks</a:t>
            </a:r>
          </a:p>
          <a:p>
            <a:pPr marL="342900" indent="-342900">
              <a:buFont typeface="Arial" panose="020B0604020202020204" pitchFamily="34" charset="0"/>
              <a:buChar char="•"/>
            </a:pPr>
            <a:r>
              <a:rPr lang="en-US" sz="2000" dirty="0">
                <a:solidFill>
                  <a:srgbClr val="00A0AE"/>
                </a:solidFill>
              </a:rPr>
              <a:t>3 “office hours” sessions</a:t>
            </a:r>
          </a:p>
          <a:p>
            <a:pPr marL="342900" indent="-342900">
              <a:buFont typeface="Arial" panose="020B0604020202020204" pitchFamily="34" charset="0"/>
              <a:buChar char="•"/>
            </a:pPr>
            <a:r>
              <a:rPr lang="en-US" sz="2000" dirty="0">
                <a:solidFill>
                  <a:srgbClr val="00A0AE"/>
                </a:solidFill>
              </a:rPr>
              <a:t>55 property owner visits</a:t>
            </a:r>
          </a:p>
          <a:p>
            <a:pPr marL="342900" indent="-342900">
              <a:buFont typeface="Arial" panose="020B0604020202020204" pitchFamily="34" charset="0"/>
              <a:buChar char="•"/>
            </a:pPr>
            <a:r>
              <a:rPr lang="en-US" sz="2000" dirty="0">
                <a:solidFill>
                  <a:srgbClr val="00A0AE"/>
                </a:solidFill>
              </a:rPr>
              <a:t>3 newsletters mailed to 700+ addresses</a:t>
            </a:r>
          </a:p>
          <a:p>
            <a:pPr marL="342900" indent="-342900">
              <a:buFont typeface="Arial" panose="020B0604020202020204" pitchFamily="34" charset="0"/>
              <a:buChar char="•"/>
            </a:pPr>
            <a:r>
              <a:rPr lang="en-US" sz="2000" dirty="0">
                <a:solidFill>
                  <a:srgbClr val="00A0AE"/>
                </a:solidFill>
              </a:rPr>
              <a:t>10 e-bulletins to 800+ email/text accounts</a:t>
            </a:r>
          </a:p>
          <a:p>
            <a:pPr marL="342900" indent="-342900">
              <a:buFont typeface="Arial" panose="020B0604020202020204" pitchFamily="34" charset="0"/>
              <a:buChar char="•"/>
            </a:pPr>
            <a:r>
              <a:rPr lang="en-US" sz="2000" dirty="0">
                <a:solidFill>
                  <a:srgbClr val="00A0AE"/>
                </a:solidFill>
              </a:rPr>
              <a:t>5 Ped, Bike and Freight advisory committee meetings</a:t>
            </a:r>
          </a:p>
        </p:txBody>
      </p:sp>
      <p:pic>
        <p:nvPicPr>
          <p:cNvPr id="8" name="Picture 7">
            <a:extLst>
              <a:ext uri="{FF2B5EF4-FFF2-40B4-BE49-F238E27FC236}">
                <a16:creationId xmlns:a16="http://schemas.microsoft.com/office/drawing/2014/main" id="{7A6D39FC-657F-45A5-9C75-AE7AEF60F4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12753" y="3190371"/>
            <a:ext cx="3331248" cy="2498436"/>
          </a:xfrm>
          <a:prstGeom prst="rect">
            <a:avLst/>
          </a:prstGeom>
        </p:spPr>
      </p:pic>
      <p:pic>
        <p:nvPicPr>
          <p:cNvPr id="11" name="Picture 10">
            <a:extLst>
              <a:ext uri="{FF2B5EF4-FFF2-40B4-BE49-F238E27FC236}">
                <a16:creationId xmlns:a16="http://schemas.microsoft.com/office/drawing/2014/main" id="{B6C7F655-3ED2-4D96-99FE-7315C5279B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12753" y="329849"/>
            <a:ext cx="3328416" cy="2526069"/>
          </a:xfrm>
          <a:prstGeom prst="rect">
            <a:avLst/>
          </a:prstGeom>
        </p:spPr>
      </p:pic>
      <p:pic>
        <p:nvPicPr>
          <p:cNvPr id="3" name="Picture 2">
            <a:extLst>
              <a:ext uri="{FF2B5EF4-FFF2-40B4-BE49-F238E27FC236}">
                <a16:creationId xmlns:a16="http://schemas.microsoft.com/office/drawing/2014/main" id="{E4B60B28-CBCF-46B7-AC57-037D7A4D44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78673" y="3532275"/>
            <a:ext cx="3331249" cy="2498437"/>
          </a:xfrm>
          <a:prstGeom prst="rect">
            <a:avLst/>
          </a:prstGeom>
        </p:spPr>
      </p:pic>
    </p:spTree>
    <p:extLst>
      <p:ext uri="{BB962C8B-B14F-4D97-AF65-F5344CB8AC3E}">
        <p14:creationId xmlns:p14="http://schemas.microsoft.com/office/powerpoint/2010/main" val="1778966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1DA4BA-F126-4D0E-B637-2173613AB38B}"/>
              </a:ext>
            </a:extLst>
          </p:cNvPr>
          <p:cNvSpPr txBox="1"/>
          <p:nvPr/>
        </p:nvSpPr>
        <p:spPr>
          <a:xfrm>
            <a:off x="308695" y="238118"/>
            <a:ext cx="4675535" cy="461665"/>
          </a:xfrm>
          <a:prstGeom prst="rect">
            <a:avLst/>
          </a:prstGeom>
          <a:noFill/>
        </p:spPr>
        <p:txBody>
          <a:bodyPr wrap="square" rtlCol="0">
            <a:spAutoFit/>
          </a:bodyPr>
          <a:lstStyle/>
          <a:p>
            <a:r>
              <a:rPr lang="en-US" sz="2400" dirty="0">
                <a:solidFill>
                  <a:srgbClr val="4D4D4F"/>
                </a:solidFill>
              </a:rPr>
              <a:t>Transportation Scope </a:t>
            </a:r>
          </a:p>
        </p:txBody>
      </p:sp>
      <p:pic>
        <p:nvPicPr>
          <p:cNvPr id="5" name="Picture 4">
            <a:extLst>
              <a:ext uri="{FF2B5EF4-FFF2-40B4-BE49-F238E27FC236}">
                <a16:creationId xmlns:a16="http://schemas.microsoft.com/office/drawing/2014/main" id="{A35FE543-0F56-449C-BE77-7413C50C39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4796" y="5902175"/>
            <a:ext cx="1295591" cy="1000844"/>
          </a:xfrm>
          <a:prstGeom prst="rect">
            <a:avLst/>
          </a:prstGeom>
        </p:spPr>
      </p:pic>
      <p:pic>
        <p:nvPicPr>
          <p:cNvPr id="6" name="Picture 5">
            <a:extLst>
              <a:ext uri="{FF2B5EF4-FFF2-40B4-BE49-F238E27FC236}">
                <a16:creationId xmlns:a16="http://schemas.microsoft.com/office/drawing/2014/main" id="{7469C22A-74A2-4904-B63E-5CA04BAA9E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90806"/>
            <a:ext cx="9144000" cy="5143500"/>
          </a:xfrm>
          <a:prstGeom prst="rect">
            <a:avLst/>
          </a:prstGeom>
        </p:spPr>
      </p:pic>
    </p:spTree>
    <p:extLst>
      <p:ext uri="{BB962C8B-B14F-4D97-AF65-F5344CB8AC3E}">
        <p14:creationId xmlns:p14="http://schemas.microsoft.com/office/powerpoint/2010/main" val="3626231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1DA4BA-F126-4D0E-B637-2173613AB38B}"/>
              </a:ext>
            </a:extLst>
          </p:cNvPr>
          <p:cNvSpPr txBox="1"/>
          <p:nvPr/>
        </p:nvSpPr>
        <p:spPr>
          <a:xfrm>
            <a:off x="308695" y="238118"/>
            <a:ext cx="4947117" cy="461665"/>
          </a:xfrm>
          <a:prstGeom prst="rect">
            <a:avLst/>
          </a:prstGeom>
          <a:noFill/>
        </p:spPr>
        <p:txBody>
          <a:bodyPr wrap="square" rtlCol="0">
            <a:spAutoFit/>
          </a:bodyPr>
          <a:lstStyle/>
          <a:p>
            <a:r>
              <a:rPr lang="en-US" sz="2400" dirty="0">
                <a:solidFill>
                  <a:srgbClr val="4D4D4F"/>
                </a:solidFill>
              </a:rPr>
              <a:t>A </a:t>
            </a:r>
            <a:r>
              <a:rPr lang="en-US" sz="2400" dirty="0" err="1">
                <a:solidFill>
                  <a:srgbClr val="4D4D4F"/>
                </a:solidFill>
              </a:rPr>
              <a:t>Stormwater</a:t>
            </a:r>
            <a:r>
              <a:rPr lang="en-US" sz="2400" dirty="0">
                <a:solidFill>
                  <a:srgbClr val="4D4D4F"/>
                </a:solidFill>
              </a:rPr>
              <a:t>-Challenged Landscape</a:t>
            </a:r>
          </a:p>
        </p:txBody>
      </p:sp>
      <p:pic>
        <p:nvPicPr>
          <p:cNvPr id="5" name="Picture 4">
            <a:extLst>
              <a:ext uri="{FF2B5EF4-FFF2-40B4-BE49-F238E27FC236}">
                <a16:creationId xmlns:a16="http://schemas.microsoft.com/office/drawing/2014/main" id="{A35FE543-0F56-449C-BE77-7413C50C39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4796" y="5902175"/>
            <a:ext cx="1295591" cy="1000844"/>
          </a:xfrm>
          <a:prstGeom prst="rect">
            <a:avLst/>
          </a:prstGeom>
        </p:spPr>
      </p:pic>
      <p:pic>
        <p:nvPicPr>
          <p:cNvPr id="6" name="Picture 5">
            <a:extLst>
              <a:ext uri="{FF2B5EF4-FFF2-40B4-BE49-F238E27FC236}">
                <a16:creationId xmlns:a16="http://schemas.microsoft.com/office/drawing/2014/main" id="{174BE55D-6E65-4124-8F55-BE72DA338F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26385" y="2279921"/>
            <a:ext cx="3084508" cy="2103545"/>
          </a:xfrm>
          <a:prstGeom prst="rect">
            <a:avLst/>
          </a:prstGeom>
          <a:ln w="12700">
            <a:solidFill>
              <a:schemeClr val="tx1"/>
            </a:solidFill>
          </a:ln>
        </p:spPr>
      </p:pic>
      <p:pic>
        <p:nvPicPr>
          <p:cNvPr id="7" name="Picture 6">
            <a:extLst>
              <a:ext uri="{FF2B5EF4-FFF2-40B4-BE49-F238E27FC236}">
                <a16:creationId xmlns:a16="http://schemas.microsoft.com/office/drawing/2014/main" id="{65312E03-8A63-40EF-89CE-B36B56BD9F5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1777073" y="1517006"/>
            <a:ext cx="3084508" cy="2151110"/>
          </a:xfrm>
          <a:prstGeom prst="rect">
            <a:avLst/>
          </a:prstGeom>
          <a:ln w="12700">
            <a:solidFill>
              <a:schemeClr val="tx1"/>
            </a:solidFill>
          </a:ln>
        </p:spPr>
      </p:pic>
      <p:pic>
        <p:nvPicPr>
          <p:cNvPr id="8" name="Picture 7">
            <a:extLst>
              <a:ext uri="{FF2B5EF4-FFF2-40B4-BE49-F238E27FC236}">
                <a16:creationId xmlns:a16="http://schemas.microsoft.com/office/drawing/2014/main" id="{8918D83E-4C22-46B9-AFB8-7C728002610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69432" y="1789442"/>
            <a:ext cx="2251410" cy="3084506"/>
          </a:xfrm>
          <a:prstGeom prst="rect">
            <a:avLst/>
          </a:prstGeom>
          <a:ln w="12700">
            <a:solidFill>
              <a:schemeClr val="tx1"/>
            </a:solidFill>
          </a:ln>
        </p:spPr>
      </p:pic>
      <p:pic>
        <p:nvPicPr>
          <p:cNvPr id="9" name="Picture 8">
            <a:extLst>
              <a:ext uri="{FF2B5EF4-FFF2-40B4-BE49-F238E27FC236}">
                <a16:creationId xmlns:a16="http://schemas.microsoft.com/office/drawing/2014/main" id="{0F2D5B88-EAD0-418C-AAE7-EEBC1AB10A2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6972" y="1050307"/>
            <a:ext cx="2313380" cy="3084506"/>
          </a:xfrm>
          <a:prstGeom prst="rect">
            <a:avLst/>
          </a:prstGeom>
          <a:ln w="12700">
            <a:solidFill>
              <a:schemeClr val="tx1"/>
            </a:solidFill>
          </a:ln>
        </p:spPr>
      </p:pic>
    </p:spTree>
    <p:extLst>
      <p:ext uri="{BB962C8B-B14F-4D97-AF65-F5344CB8AC3E}">
        <p14:creationId xmlns:p14="http://schemas.microsoft.com/office/powerpoint/2010/main" val="3610131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1DA4BA-F126-4D0E-B637-2173613AB38B}"/>
              </a:ext>
            </a:extLst>
          </p:cNvPr>
          <p:cNvSpPr txBox="1"/>
          <p:nvPr/>
        </p:nvSpPr>
        <p:spPr>
          <a:xfrm>
            <a:off x="308695" y="238118"/>
            <a:ext cx="4675535" cy="461665"/>
          </a:xfrm>
          <a:prstGeom prst="rect">
            <a:avLst/>
          </a:prstGeom>
          <a:noFill/>
        </p:spPr>
        <p:txBody>
          <a:bodyPr wrap="square" rtlCol="0">
            <a:spAutoFit/>
          </a:bodyPr>
          <a:lstStyle/>
          <a:p>
            <a:r>
              <a:rPr lang="en-US" sz="2400" dirty="0">
                <a:solidFill>
                  <a:srgbClr val="4D4D4F"/>
                </a:solidFill>
              </a:rPr>
              <a:t>Environmental Services Scope </a:t>
            </a:r>
          </a:p>
        </p:txBody>
      </p:sp>
      <p:pic>
        <p:nvPicPr>
          <p:cNvPr id="5" name="Picture 4">
            <a:extLst>
              <a:ext uri="{FF2B5EF4-FFF2-40B4-BE49-F238E27FC236}">
                <a16:creationId xmlns:a16="http://schemas.microsoft.com/office/drawing/2014/main" id="{A35FE543-0F56-449C-BE77-7413C50C39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4796" y="5902175"/>
            <a:ext cx="1295591" cy="1000844"/>
          </a:xfrm>
          <a:prstGeom prst="rect">
            <a:avLst/>
          </a:prstGeom>
        </p:spPr>
      </p:pic>
      <p:pic>
        <p:nvPicPr>
          <p:cNvPr id="3" name="Picture 2">
            <a:extLst>
              <a:ext uri="{FF2B5EF4-FFF2-40B4-BE49-F238E27FC236}">
                <a16:creationId xmlns:a16="http://schemas.microsoft.com/office/drawing/2014/main" id="{AEAFB0E7-542A-46FD-B79C-78AFB2EE42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47" y="699783"/>
            <a:ext cx="4094921" cy="2643002"/>
          </a:xfrm>
          <a:prstGeom prst="rect">
            <a:avLst/>
          </a:prstGeom>
        </p:spPr>
      </p:pic>
      <p:pic>
        <p:nvPicPr>
          <p:cNvPr id="6" name="Picture 5">
            <a:extLst>
              <a:ext uri="{FF2B5EF4-FFF2-40B4-BE49-F238E27FC236}">
                <a16:creationId xmlns:a16="http://schemas.microsoft.com/office/drawing/2014/main" id="{215E194B-BC8A-446E-AC94-AC9B1CF692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78388" y="238119"/>
            <a:ext cx="4700764" cy="3034034"/>
          </a:xfrm>
          <a:prstGeom prst="rect">
            <a:avLst/>
          </a:prstGeom>
        </p:spPr>
      </p:pic>
      <p:pic>
        <p:nvPicPr>
          <p:cNvPr id="7" name="Picture 6">
            <a:extLst>
              <a:ext uri="{FF2B5EF4-FFF2-40B4-BE49-F238E27FC236}">
                <a16:creationId xmlns:a16="http://schemas.microsoft.com/office/drawing/2014/main" id="{30763454-1AD5-4E78-833B-42C6A5FDD6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48" y="3307596"/>
            <a:ext cx="4094920" cy="2643002"/>
          </a:xfrm>
          <a:prstGeom prst="rect">
            <a:avLst/>
          </a:prstGeom>
        </p:spPr>
      </p:pic>
      <p:pic>
        <p:nvPicPr>
          <p:cNvPr id="8" name="Picture 7">
            <a:extLst>
              <a:ext uri="{FF2B5EF4-FFF2-40B4-BE49-F238E27FC236}">
                <a16:creationId xmlns:a16="http://schemas.microsoft.com/office/drawing/2014/main" id="{EA218336-F6F3-4B6B-B7FB-BFFC0DF2C8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8388" y="2874707"/>
            <a:ext cx="4765613" cy="3075891"/>
          </a:xfrm>
          <a:prstGeom prst="rect">
            <a:avLst/>
          </a:prstGeom>
        </p:spPr>
      </p:pic>
    </p:spTree>
    <p:extLst>
      <p:ext uri="{BB962C8B-B14F-4D97-AF65-F5344CB8AC3E}">
        <p14:creationId xmlns:p14="http://schemas.microsoft.com/office/powerpoint/2010/main" val="2876291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1DA4BA-F126-4D0E-B637-2173613AB38B}"/>
              </a:ext>
            </a:extLst>
          </p:cNvPr>
          <p:cNvSpPr txBox="1"/>
          <p:nvPr/>
        </p:nvSpPr>
        <p:spPr>
          <a:xfrm>
            <a:off x="308695" y="238118"/>
            <a:ext cx="4675535" cy="461665"/>
          </a:xfrm>
          <a:prstGeom prst="rect">
            <a:avLst/>
          </a:prstGeom>
          <a:noFill/>
        </p:spPr>
        <p:txBody>
          <a:bodyPr wrap="square" rtlCol="0">
            <a:spAutoFit/>
          </a:bodyPr>
          <a:lstStyle/>
          <a:p>
            <a:r>
              <a:rPr lang="en-US" sz="2400" dirty="0">
                <a:solidFill>
                  <a:srgbClr val="4D4D4F"/>
                </a:solidFill>
              </a:rPr>
              <a:t>Water Bureau Scope</a:t>
            </a:r>
          </a:p>
        </p:txBody>
      </p:sp>
      <p:pic>
        <p:nvPicPr>
          <p:cNvPr id="5" name="Picture 4">
            <a:extLst>
              <a:ext uri="{FF2B5EF4-FFF2-40B4-BE49-F238E27FC236}">
                <a16:creationId xmlns:a16="http://schemas.microsoft.com/office/drawing/2014/main" id="{A35FE543-0F56-449C-BE77-7413C50C39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4796" y="5902175"/>
            <a:ext cx="1295591" cy="1000844"/>
          </a:xfrm>
          <a:prstGeom prst="rect">
            <a:avLst/>
          </a:prstGeom>
        </p:spPr>
      </p:pic>
      <p:pic>
        <p:nvPicPr>
          <p:cNvPr id="3" name="Picture 2">
            <a:extLst>
              <a:ext uri="{FF2B5EF4-FFF2-40B4-BE49-F238E27FC236}">
                <a16:creationId xmlns:a16="http://schemas.microsoft.com/office/drawing/2014/main" id="{44002AEC-E5E8-4FCB-A252-459E2DFF4A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4138" y="3272408"/>
            <a:ext cx="2129742" cy="2623617"/>
          </a:xfrm>
          <a:prstGeom prst="rect">
            <a:avLst/>
          </a:prstGeom>
        </p:spPr>
      </p:pic>
      <p:pic>
        <p:nvPicPr>
          <p:cNvPr id="12" name="Picture 11">
            <a:extLst>
              <a:ext uri="{FF2B5EF4-FFF2-40B4-BE49-F238E27FC236}">
                <a16:creationId xmlns:a16="http://schemas.microsoft.com/office/drawing/2014/main" id="{776756F0-E01F-4F49-8ADC-3BF6745E2F8C}"/>
              </a:ext>
            </a:extLst>
          </p:cNvPr>
          <p:cNvPicPr>
            <a:picLocks noChangeAspect="1"/>
          </p:cNvPicPr>
          <p:nvPr/>
        </p:nvPicPr>
        <p:blipFill>
          <a:blip r:embed="rId5"/>
          <a:stretch>
            <a:fillRect/>
          </a:stretch>
        </p:blipFill>
        <p:spPr>
          <a:xfrm>
            <a:off x="2602918" y="3248168"/>
            <a:ext cx="1771425" cy="2654008"/>
          </a:xfrm>
          <a:prstGeom prst="rect">
            <a:avLst/>
          </a:prstGeom>
        </p:spPr>
      </p:pic>
      <p:pic>
        <p:nvPicPr>
          <p:cNvPr id="14" name="Picture 13">
            <a:extLst>
              <a:ext uri="{FF2B5EF4-FFF2-40B4-BE49-F238E27FC236}">
                <a16:creationId xmlns:a16="http://schemas.microsoft.com/office/drawing/2014/main" id="{44F2978D-9EDB-4294-A7EB-F65BC7F1855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56896" y="238117"/>
            <a:ext cx="4265763" cy="5664057"/>
          </a:xfrm>
          <a:prstGeom prst="rect">
            <a:avLst/>
          </a:prstGeom>
        </p:spPr>
      </p:pic>
      <p:pic>
        <p:nvPicPr>
          <p:cNvPr id="6" name="Picture 5">
            <a:extLst>
              <a:ext uri="{FF2B5EF4-FFF2-40B4-BE49-F238E27FC236}">
                <a16:creationId xmlns:a16="http://schemas.microsoft.com/office/drawing/2014/main" id="{303DB376-A849-4AB1-95E8-394A46ADE9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4138" y="791293"/>
            <a:ext cx="4110205" cy="2302636"/>
          </a:xfrm>
          <a:prstGeom prst="rect">
            <a:avLst/>
          </a:prstGeom>
        </p:spPr>
      </p:pic>
    </p:spTree>
    <p:extLst>
      <p:ext uri="{BB962C8B-B14F-4D97-AF65-F5344CB8AC3E}">
        <p14:creationId xmlns:p14="http://schemas.microsoft.com/office/powerpoint/2010/main" val="3887560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1DA4BA-F126-4D0E-B637-2173613AB38B}"/>
              </a:ext>
            </a:extLst>
          </p:cNvPr>
          <p:cNvSpPr txBox="1"/>
          <p:nvPr/>
        </p:nvSpPr>
        <p:spPr>
          <a:xfrm>
            <a:off x="308695" y="238118"/>
            <a:ext cx="4675535" cy="461665"/>
          </a:xfrm>
          <a:prstGeom prst="rect">
            <a:avLst/>
          </a:prstGeom>
          <a:noFill/>
        </p:spPr>
        <p:txBody>
          <a:bodyPr wrap="square" rtlCol="0">
            <a:spAutoFit/>
          </a:bodyPr>
          <a:lstStyle/>
          <a:p>
            <a:r>
              <a:rPr lang="en-US" sz="2400" dirty="0">
                <a:solidFill>
                  <a:srgbClr val="4D4D4F"/>
                </a:solidFill>
              </a:rPr>
              <a:t>Project Funding</a:t>
            </a:r>
          </a:p>
        </p:txBody>
      </p:sp>
      <p:pic>
        <p:nvPicPr>
          <p:cNvPr id="5" name="Picture 4">
            <a:extLst>
              <a:ext uri="{FF2B5EF4-FFF2-40B4-BE49-F238E27FC236}">
                <a16:creationId xmlns:a16="http://schemas.microsoft.com/office/drawing/2014/main" id="{A35FE543-0F56-449C-BE77-7413C50C39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4796" y="5902175"/>
            <a:ext cx="1295591" cy="1000844"/>
          </a:xfrm>
          <a:prstGeom prst="rect">
            <a:avLst/>
          </a:prstGeom>
        </p:spPr>
      </p:pic>
      <p:sp>
        <p:nvSpPr>
          <p:cNvPr id="7" name="TextBox 6">
            <a:extLst>
              <a:ext uri="{FF2B5EF4-FFF2-40B4-BE49-F238E27FC236}">
                <a16:creationId xmlns:a16="http://schemas.microsoft.com/office/drawing/2014/main" id="{5A1EEA6F-7754-4982-89F6-8FAFEC30545B}"/>
              </a:ext>
            </a:extLst>
          </p:cNvPr>
          <p:cNvSpPr txBox="1"/>
          <p:nvPr/>
        </p:nvSpPr>
        <p:spPr>
          <a:xfrm>
            <a:off x="381000" y="856236"/>
            <a:ext cx="6036578"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A0AE"/>
                </a:solidFill>
              </a:rPr>
              <a:t>$3.3M Fixing our Streets fuel tax</a:t>
            </a:r>
          </a:p>
          <a:p>
            <a:pPr marL="342900" indent="-342900">
              <a:buFont typeface="Arial" panose="020B0604020202020204" pitchFamily="34" charset="0"/>
              <a:buChar char="•"/>
            </a:pPr>
            <a:r>
              <a:rPr lang="en-US" sz="2000" dirty="0">
                <a:solidFill>
                  <a:srgbClr val="00A0AE"/>
                </a:solidFill>
              </a:rPr>
              <a:t>$4.9M Transportation System Development Charges</a:t>
            </a:r>
          </a:p>
          <a:p>
            <a:pPr marL="342900" indent="-342900">
              <a:buFont typeface="Arial" panose="020B0604020202020204" pitchFamily="34" charset="0"/>
              <a:buChar char="•"/>
            </a:pPr>
            <a:r>
              <a:rPr lang="en-US" sz="2000" dirty="0">
                <a:solidFill>
                  <a:srgbClr val="00A0AE"/>
                </a:solidFill>
              </a:rPr>
              <a:t>$2.0M Oregon Lottery funds</a:t>
            </a:r>
          </a:p>
          <a:p>
            <a:pPr marL="342900" indent="-342900">
              <a:buFont typeface="Arial" panose="020B0604020202020204" pitchFamily="34" charset="0"/>
              <a:buChar char="•"/>
            </a:pPr>
            <a:r>
              <a:rPr lang="en-US" sz="2000" dirty="0">
                <a:solidFill>
                  <a:srgbClr val="00A0AE"/>
                </a:solidFill>
              </a:rPr>
              <a:t>$10.5M Environmental Services funds</a:t>
            </a:r>
          </a:p>
          <a:p>
            <a:pPr marL="342900" indent="-342900">
              <a:buFont typeface="Arial" panose="020B0604020202020204" pitchFamily="34" charset="0"/>
              <a:buChar char="•"/>
            </a:pPr>
            <a:r>
              <a:rPr lang="en-US" sz="2000" dirty="0">
                <a:solidFill>
                  <a:srgbClr val="00A0AE"/>
                </a:solidFill>
              </a:rPr>
              <a:t>$1.5M Water Bureau Funds</a:t>
            </a:r>
          </a:p>
          <a:p>
            <a:r>
              <a:rPr lang="en-US" sz="2000" dirty="0">
                <a:solidFill>
                  <a:srgbClr val="00A0AE"/>
                </a:solidFill>
              </a:rPr>
              <a:t>______________________________________________</a:t>
            </a:r>
          </a:p>
          <a:p>
            <a:endParaRPr lang="en-US" sz="2000" dirty="0">
              <a:solidFill>
                <a:srgbClr val="00A0AE"/>
              </a:solidFill>
            </a:endParaRPr>
          </a:p>
          <a:p>
            <a:pPr marL="342900" indent="-342900">
              <a:buFont typeface="Arial" panose="020B0604020202020204" pitchFamily="34" charset="0"/>
              <a:buChar char="•"/>
            </a:pPr>
            <a:r>
              <a:rPr lang="en-US" sz="2000" dirty="0">
                <a:solidFill>
                  <a:srgbClr val="00A0AE"/>
                </a:solidFill>
              </a:rPr>
              <a:t>$22 million total</a:t>
            </a:r>
          </a:p>
        </p:txBody>
      </p:sp>
    </p:spTree>
    <p:extLst>
      <p:ext uri="{BB962C8B-B14F-4D97-AF65-F5344CB8AC3E}">
        <p14:creationId xmlns:p14="http://schemas.microsoft.com/office/powerpoint/2010/main" val="1006235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1DA4BA-F126-4D0E-B637-2173613AB38B}"/>
              </a:ext>
            </a:extLst>
          </p:cNvPr>
          <p:cNvSpPr txBox="1"/>
          <p:nvPr/>
        </p:nvSpPr>
        <p:spPr>
          <a:xfrm>
            <a:off x="308695" y="238118"/>
            <a:ext cx="4675535" cy="461665"/>
          </a:xfrm>
          <a:prstGeom prst="rect">
            <a:avLst/>
          </a:prstGeom>
          <a:noFill/>
        </p:spPr>
        <p:txBody>
          <a:bodyPr wrap="square" rtlCol="0">
            <a:spAutoFit/>
          </a:bodyPr>
          <a:lstStyle/>
          <a:p>
            <a:r>
              <a:rPr lang="en-US" sz="2400" dirty="0">
                <a:solidFill>
                  <a:srgbClr val="4D4D4F"/>
                </a:solidFill>
              </a:rPr>
              <a:t>Schedule Moving Forward</a:t>
            </a:r>
          </a:p>
        </p:txBody>
      </p:sp>
      <p:pic>
        <p:nvPicPr>
          <p:cNvPr id="5" name="Picture 4">
            <a:extLst>
              <a:ext uri="{FF2B5EF4-FFF2-40B4-BE49-F238E27FC236}">
                <a16:creationId xmlns:a16="http://schemas.microsoft.com/office/drawing/2014/main" id="{A35FE543-0F56-449C-BE77-7413C50C39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4796" y="5902175"/>
            <a:ext cx="1295591" cy="1000844"/>
          </a:xfrm>
          <a:prstGeom prst="rect">
            <a:avLst/>
          </a:prstGeom>
        </p:spPr>
      </p:pic>
      <p:sp>
        <p:nvSpPr>
          <p:cNvPr id="7" name="TextBox 6">
            <a:extLst>
              <a:ext uri="{FF2B5EF4-FFF2-40B4-BE49-F238E27FC236}">
                <a16:creationId xmlns:a16="http://schemas.microsoft.com/office/drawing/2014/main" id="{5A1EEA6F-7754-4982-89F6-8FAFEC30545B}"/>
              </a:ext>
            </a:extLst>
          </p:cNvPr>
          <p:cNvSpPr txBox="1"/>
          <p:nvPr/>
        </p:nvSpPr>
        <p:spPr>
          <a:xfrm>
            <a:off x="381000" y="856236"/>
            <a:ext cx="5521037"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A0AE"/>
                </a:solidFill>
              </a:rPr>
              <a:t>CM/GC RFP January 2019</a:t>
            </a:r>
          </a:p>
          <a:p>
            <a:pPr marL="342900" indent="-342900">
              <a:buFont typeface="Arial" panose="020B0604020202020204" pitchFamily="34" charset="0"/>
              <a:buChar char="•"/>
            </a:pPr>
            <a:r>
              <a:rPr lang="en-US" sz="2000" dirty="0">
                <a:solidFill>
                  <a:srgbClr val="00A0AE"/>
                </a:solidFill>
              </a:rPr>
              <a:t>Pre-construction services, final design, right-of-way through fall 2019</a:t>
            </a:r>
          </a:p>
          <a:p>
            <a:pPr marL="342900" indent="-342900">
              <a:buFont typeface="Arial" panose="020B0604020202020204" pitchFamily="34" charset="0"/>
              <a:buChar char="•"/>
            </a:pPr>
            <a:r>
              <a:rPr lang="en-US" sz="2000" dirty="0">
                <a:solidFill>
                  <a:srgbClr val="00A0AE"/>
                </a:solidFill>
              </a:rPr>
              <a:t>Pre-construction open house summer 2019</a:t>
            </a:r>
          </a:p>
          <a:p>
            <a:pPr marL="342900" indent="-342900">
              <a:buFont typeface="Arial" panose="020B0604020202020204" pitchFamily="34" charset="0"/>
              <a:buChar char="•"/>
            </a:pPr>
            <a:r>
              <a:rPr lang="en-US" sz="2000" dirty="0">
                <a:solidFill>
                  <a:srgbClr val="00A0AE"/>
                </a:solidFill>
              </a:rPr>
              <a:t>Begin construction fall 2019</a:t>
            </a:r>
          </a:p>
          <a:p>
            <a:pPr marL="342900" indent="-342900">
              <a:buFont typeface="Arial" panose="020B0604020202020204" pitchFamily="34" charset="0"/>
              <a:buChar char="•"/>
            </a:pPr>
            <a:r>
              <a:rPr lang="en-US" sz="2000" dirty="0">
                <a:solidFill>
                  <a:srgbClr val="00A0AE"/>
                </a:solidFill>
              </a:rPr>
              <a:t>Substantial completion fall 2020</a:t>
            </a:r>
          </a:p>
          <a:p>
            <a:pPr marL="342900" indent="-342900">
              <a:buFont typeface="Arial" panose="020B0604020202020204" pitchFamily="34" charset="0"/>
              <a:buChar char="•"/>
            </a:pPr>
            <a:r>
              <a:rPr lang="en-US" sz="2000" dirty="0">
                <a:solidFill>
                  <a:srgbClr val="00A0AE"/>
                </a:solidFill>
              </a:rPr>
              <a:t>Final paving spring 2021</a:t>
            </a:r>
          </a:p>
        </p:txBody>
      </p:sp>
      <p:pic>
        <p:nvPicPr>
          <p:cNvPr id="2" name="Picture 1">
            <a:extLst>
              <a:ext uri="{FF2B5EF4-FFF2-40B4-BE49-F238E27FC236}">
                <a16:creationId xmlns:a16="http://schemas.microsoft.com/office/drawing/2014/main" id="{2A2CA455-39DB-4E50-9FDA-9781CA58D3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398" t="6928" r="2499" b="8293"/>
          <a:stretch/>
        </p:blipFill>
        <p:spPr>
          <a:xfrm>
            <a:off x="4420997" y="2464272"/>
            <a:ext cx="4496499" cy="3388664"/>
          </a:xfrm>
          <a:prstGeom prst="rect">
            <a:avLst/>
          </a:prstGeom>
        </p:spPr>
      </p:pic>
    </p:spTree>
    <p:extLst>
      <p:ext uri="{BB962C8B-B14F-4D97-AF65-F5344CB8AC3E}">
        <p14:creationId xmlns:p14="http://schemas.microsoft.com/office/powerpoint/2010/main" val="3564724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2073</TotalTime>
  <Words>1808</Words>
  <Application>Microsoft Office PowerPoint</Application>
  <PresentationFormat>On-screen Show (4:3)</PresentationFormat>
  <Paragraphs>99</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Portland Bureau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Felicity Mackay</dc:creator>
  <cp:lastModifiedBy>Szigethy, Steven</cp:lastModifiedBy>
  <cp:revision>107</cp:revision>
  <cp:lastPrinted>2018-12-04T19:29:07Z</cp:lastPrinted>
  <dcterms:created xsi:type="dcterms:W3CDTF">2017-03-17T17:27:33Z</dcterms:created>
  <dcterms:modified xsi:type="dcterms:W3CDTF">2018-12-04T19:29:57Z</dcterms:modified>
</cp:coreProperties>
</file>