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2" r:id="rId1"/>
    <p:sldMasterId id="2147483750" r:id="rId2"/>
    <p:sldMasterId id="2147483738" r:id="rId3"/>
    <p:sldMasterId id="2147483726" r:id="rId4"/>
    <p:sldMasterId id="2147483714" r:id="rId5"/>
    <p:sldMasterId id="2147483701" r:id="rId6"/>
    <p:sldMasterId id="2147483689" r:id="rId7"/>
  </p:sldMasterIdLst>
  <p:notesMasterIdLst>
    <p:notesMasterId r:id="rId46"/>
  </p:notesMasterIdLst>
  <p:handoutMasterIdLst>
    <p:handoutMasterId r:id="rId47"/>
  </p:handoutMasterIdLst>
  <p:sldIdLst>
    <p:sldId id="399" r:id="rId8"/>
    <p:sldId id="488" r:id="rId9"/>
    <p:sldId id="473" r:id="rId10"/>
    <p:sldId id="474" r:id="rId11"/>
    <p:sldId id="475" r:id="rId12"/>
    <p:sldId id="492" r:id="rId13"/>
    <p:sldId id="500" r:id="rId14"/>
    <p:sldId id="479" r:id="rId15"/>
    <p:sldId id="491" r:id="rId16"/>
    <p:sldId id="413" r:id="rId17"/>
    <p:sldId id="451" r:id="rId18"/>
    <p:sldId id="453" r:id="rId19"/>
    <p:sldId id="455" r:id="rId20"/>
    <p:sldId id="454" r:id="rId21"/>
    <p:sldId id="499" r:id="rId22"/>
    <p:sldId id="415" r:id="rId23"/>
    <p:sldId id="458" r:id="rId24"/>
    <p:sldId id="416" r:id="rId25"/>
    <p:sldId id="448" r:id="rId26"/>
    <p:sldId id="450" r:id="rId27"/>
    <p:sldId id="424" r:id="rId28"/>
    <p:sldId id="425" r:id="rId29"/>
    <p:sldId id="426" r:id="rId30"/>
    <p:sldId id="427" r:id="rId31"/>
    <p:sldId id="456" r:id="rId32"/>
    <p:sldId id="423" r:id="rId33"/>
    <p:sldId id="435" r:id="rId34"/>
    <p:sldId id="421" r:id="rId35"/>
    <p:sldId id="457" r:id="rId36"/>
    <p:sldId id="439" r:id="rId37"/>
    <p:sldId id="460" r:id="rId38"/>
    <p:sldId id="466" r:id="rId39"/>
    <p:sldId id="470" r:id="rId40"/>
    <p:sldId id="465" r:id="rId41"/>
    <p:sldId id="469" r:id="rId42"/>
    <p:sldId id="468" r:id="rId43"/>
    <p:sldId id="428" r:id="rId44"/>
    <p:sldId id="429" r:id="rId45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9644"/>
    <a:srgbClr val="FFFF99"/>
    <a:srgbClr val="246172"/>
    <a:srgbClr val="CC66FF"/>
    <a:srgbClr val="BC8F00"/>
    <a:srgbClr val="4DADC7"/>
    <a:srgbClr val="5E4A22"/>
    <a:srgbClr val="FBE5D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3" autoAdjust="0"/>
    <p:restoredTop sz="84185" autoAdjust="0"/>
  </p:normalViewPr>
  <p:slideViewPr>
    <p:cSldViewPr snapToGrid="0">
      <p:cViewPr>
        <p:scale>
          <a:sx n="80" d="100"/>
          <a:sy n="80" d="100"/>
        </p:scale>
        <p:origin x="-1709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040" y="-114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313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313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7D65A3C-A06A-4B4B-BFC7-EE2D5A5A45FB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4"/>
            <a:ext cx="4028440" cy="34313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1F24E0A-81FE-42F5-96EF-40F7E796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09AD38A-6902-4F94-91A1-4607B5AD36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23D7DF2-1AB1-4D46-BADC-41D3E2534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5D43-A0AB-448E-A9DD-CA64AA4955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0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/Division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174</a:t>
            </a:r>
            <a:r>
              <a:rPr lang="en-US" baseline="30000" dirty="0"/>
              <a:t>th</a:t>
            </a:r>
            <a:r>
              <a:rPr lang="en-US" dirty="0"/>
              <a:t>/Division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Yellow = non-contributing</a:t>
            </a:r>
          </a:p>
          <a:p>
            <a:r>
              <a:rPr lang="en-US" dirty="0"/>
              <a:t>Blue</a:t>
            </a:r>
            <a:r>
              <a:rPr lang="en-US" baseline="0" dirty="0"/>
              <a:t> = contributing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8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Ladd’s Addition: 20</a:t>
            </a:r>
            <a:r>
              <a:rPr lang="en-US" baseline="30000" dirty="0"/>
              <a:t>th</a:t>
            </a:r>
            <a:r>
              <a:rPr lang="en-US" baseline="0" dirty="0"/>
              <a:t>/Division WB</a:t>
            </a:r>
            <a:r>
              <a:rPr lang="en-US" dirty="0"/>
              <a:t> station is adjacent to brand new building</a:t>
            </a:r>
            <a:r>
              <a:rPr lang="en-US" baseline="0" dirty="0"/>
              <a:t> (currently under construction as shown in aerial photo). Renderings show future building for context.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/Division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/Division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</a:t>
            </a:r>
            <a:r>
              <a:rPr lang="en-US" baseline="30000" dirty="0"/>
              <a:t>th</a:t>
            </a:r>
            <a:r>
              <a:rPr lang="en-US" dirty="0"/>
              <a:t>/Division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7DF2-1AB1-4D46-BADC-41D3E25343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68056" y="6345718"/>
            <a:ext cx="2133600" cy="365125"/>
          </a:xfrm>
        </p:spPr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26F428-56F9-4942-96EE-5C49331398C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4F45-22F3-40C0-8207-FB401F742EE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8A5D-F799-4FA8-B1D9-9CF4DEB75888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7785-B88A-44FD-B555-8438B5809940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B89A-8431-4033-BA53-568F1B9B26AD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6475-D2A7-4FF6-8537-0C29F6F25C7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10A2-2DD1-4CE6-87F1-ACE4F7A508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E700-D041-4B8C-885B-4ACF6F8EC434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974-13D7-4322-8A4A-3A11C7C17D1E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D86930-7F4B-41E1-8F06-11E5B9E5688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83D2-90F9-495E-8E5A-8E279F26E8D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509-975B-4DBB-B9C5-467C626687E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D894-78E7-4EE6-8331-75774D95CD1D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849A-A0B3-40CC-8694-A5CA34972570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D21A-DE40-4A7B-8CAD-FEA537F2489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D79-14F5-4145-88AF-2E464B6F8D68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FAB-76C0-4511-8D8E-CDDDD92CED31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B78-61F7-4A1D-ABD9-ECEE1126A76D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331-4B38-4D2D-9ABA-84618C49FB98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06A-5F5D-4765-8419-EE2D1A2FC74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12650-5EDF-4448-BBAC-201A621F971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6A3E-3C89-497C-A668-03FEAE7A580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575-62DC-498E-AA7C-B827BCE58DF4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FF5D-8223-4D7B-8955-E21D85891DC7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4491-C1A8-49EA-BBB9-838759ED7466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958-FD72-479E-A9EC-0F7D3CE202B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6AF-DCA9-4952-B4C9-3E65BAA4842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D1E-C66E-4851-98BD-C9B034DD2A4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462A-AB99-46CE-B3A4-BAFE8B15FEF1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EFE2-D3A2-4A8C-81B5-7661C90AA12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5EE8-479F-48AE-98F3-1CB4AF59C001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73E36-6E22-4149-9947-4EEA2B8B014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5663-860C-48A8-8D39-3300A8936F7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DAA6-E20C-4E77-8662-F291CED0B94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863-B0F8-4371-B7EC-3F64665B8574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5E94-C235-437C-8AC5-4FCF814316D9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835-D3C0-4FD3-A8CA-C1BE8659633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DD24-C1C7-4819-A3F1-9BDA052DDAB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734-9262-4492-A0A8-051118923316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856D-A19B-4C66-AD4F-0E99E1EBF86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4A68-2559-4D5B-B7BF-74C927C79D9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0138-2534-412A-9D79-AAD49976CB0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65FAD9-FFEE-4609-848E-A76819518BE4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837-8514-416D-9009-8E9279D810CE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FD87-3BBB-4A09-8D7E-ECA7F234A32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8EB2-D2D5-4694-B600-9FE3206F41C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5AC-A1F4-4C4B-B7A1-F9A27760C35E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AB82-9872-4EDA-B3D2-DAEA2DB7E0F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AD4B-47CE-4A4B-BDA4-0FBA4F19A5C9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81C9-D10A-48D1-8C89-E4AB768009D1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EC4D-83BE-4B57-A2F9-D73BF4685CB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4C60-41A4-4BAF-B3E8-2058392B6BE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2A8-70A3-4C20-BF75-E88E34EB05B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1E34A-0442-4825-9475-40C705BDCB0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BF2-57FA-434D-B271-AD8C9A96C8D8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143-C96B-4202-AE12-D585D73F069D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F88-8535-4196-803E-EBB16492047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0AAF-6ED8-4235-AC67-C691FB128FE0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B03E-E9B3-49DD-B40F-6DA3748F63CE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E5A3-8228-470F-83B5-C4FA569EF81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EB10-48C2-4D72-ADC0-E58EDE1FD5C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DEA-6E51-4615-B61B-F1A2479A1FE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9B46-A2BF-4EC7-8028-2CE8E2A2B24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B29B-7B49-4704-B84F-83FD3596F31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CD21A1-B1A0-4BF6-B054-EA42704010A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5AC-3BA2-47E7-B1B1-6F088D085AB7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B784-DF35-4E8B-A6CE-3DA3A0F117F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57-A40C-4513-AEF0-C5D7CF15AD96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1391-C989-48D5-BE48-FBC53577D2FF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E4A-F50E-4FA7-8C84-59ECE76C5A3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3491-43BA-48A6-80AE-583F6E96C0A5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441-5DBC-4E85-9AE5-45DF359F348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F2F1-CB4F-4067-82BE-FF22526B071C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124D-FC1F-4AA4-82C8-A4CD3061F32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90C6-3F59-4BD9-9AFB-90B51681ACA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2E794-F42D-48B2-83AE-C6B72202B5A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0D63FD-6B90-4F96-82C7-4D2F0F0D99D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066800" y="6344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42B0-8098-47D9-B34E-D3EC9E45D222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AC-AA77-44A6-B5C6-19992F33175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3C0D5-80D2-4E89-9E00-5E16A859C077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53C3-9C75-436D-93B9-5E266AA6B38A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0548-465B-414E-85C5-F7567216A073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6243-82A2-48F3-8D13-B65FF1044E89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C02-729F-4E99-90FA-06AF6EF97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mainpage-tex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180" y="362374"/>
            <a:ext cx="2453640" cy="552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0" y="1219200"/>
            <a:ext cx="9144000" cy="4114800"/>
            <a:chOff x="0" y="457200"/>
            <a:chExt cx="9144000" cy="4114800"/>
          </a:xfrm>
        </p:grpSpPr>
        <p:pic>
          <p:nvPicPr>
            <p:cNvPr id="1027" name="Picture 3" descr="P:\DTP\PowerPoint\Capture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9144000" cy="12192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0" y="4038600"/>
              <a:ext cx="9144000" cy="533400"/>
            </a:xfrm>
            <a:prstGeom prst="rect">
              <a:avLst/>
            </a:prstGeom>
            <a:solidFill>
              <a:srgbClr val="62A74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hdr12141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066800"/>
              <a:ext cx="9144000" cy="1600200"/>
            </a:xfrm>
            <a:prstGeom prst="rect">
              <a:avLst/>
            </a:prstGeom>
            <a:noFill/>
            <a:ln w="76200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0" y="457200"/>
              <a:ext cx="9144000" cy="530352"/>
            </a:xfrm>
            <a:prstGeom prst="rect">
              <a:avLst/>
            </a:prstGeom>
            <a:solidFill>
              <a:srgbClr val="62A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743200"/>
              <a:ext cx="3962400" cy="1828800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5407265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 of Portland Historic Landmarks Commission</a:t>
            </a:r>
            <a:r>
              <a:rPr lang="en-US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400" b="1" spc="300" dirty="0">
                <a:solidFill>
                  <a:srgbClr val="007A37"/>
                </a:solidFill>
                <a:latin typeface="+mn-lt"/>
              </a:rPr>
              <a:t>SECTION </a:t>
            </a:r>
            <a:r>
              <a:rPr lang="en-US" sz="2400" b="1" spc="300" dirty="0" smtClean="0">
                <a:solidFill>
                  <a:srgbClr val="007A37"/>
                </a:solidFill>
                <a:latin typeface="+mn-lt"/>
              </a:rPr>
              <a:t>106</a:t>
            </a:r>
            <a:r>
              <a:rPr lang="en-US" sz="2400" b="1" spc="300" dirty="0">
                <a:solidFill>
                  <a:srgbClr val="007A37"/>
                </a:solidFill>
              </a:rPr>
              <a:t> </a:t>
            </a:r>
            <a:r>
              <a:rPr lang="en-US" sz="2400" b="1" spc="300" dirty="0" smtClean="0">
                <a:solidFill>
                  <a:srgbClr val="007A37"/>
                </a:solidFill>
                <a:latin typeface="+mn-lt"/>
              </a:rPr>
              <a:t>HISTORIC RESOURCES OVERVIEW</a:t>
            </a:r>
            <a:endParaRPr lang="en-US" sz="2400" b="1" spc="300" dirty="0">
              <a:solidFill>
                <a:srgbClr val="007A37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r>
              <a:rPr lang="en-US" sz="2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r>
              <a:rPr 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2018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Area of Potential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Noncontiguous APE over the </a:t>
            </a:r>
            <a:r>
              <a:rPr lang="en-US" sz="2800" dirty="0" smtClean="0"/>
              <a:t>15-mile </a:t>
            </a:r>
            <a:r>
              <a:rPr lang="en-US" sz="2800" dirty="0"/>
              <a:t>project corridor</a:t>
            </a:r>
          </a:p>
          <a:p>
            <a:pPr lvl="1"/>
            <a:r>
              <a:rPr lang="en-US" sz="2400" dirty="0"/>
              <a:t>Dependent upon placement of Project facilities that are likely to affect historic properties</a:t>
            </a:r>
          </a:p>
          <a:p>
            <a:pPr lvl="1"/>
            <a:r>
              <a:rPr lang="en-US" sz="2400" dirty="0"/>
              <a:t>Includes areas with new stations, new ADA accessible pedestrian crossings/refuges, property acquisitions, construction easements, driveway closures/relocations, bikeway protection, etc. </a:t>
            </a:r>
          </a:p>
          <a:p>
            <a:pPr lvl="1"/>
            <a:r>
              <a:rPr lang="en-US" sz="2400" dirty="0"/>
              <a:t>Downtown area – new signage using existing infrastructure – not in APE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Previous Projects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Approach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960"/>
            <a:ext cx="8229600" cy="4644204"/>
          </a:xfrm>
        </p:spPr>
        <p:txBody>
          <a:bodyPr>
            <a:normAutofit/>
          </a:bodyPr>
          <a:lstStyle/>
          <a:p>
            <a:r>
              <a:rPr lang="en-US" sz="1800" dirty="0"/>
              <a:t>NE/SE 50s Bikeway Project, PBOT, ODOT, FHWA, 2012</a:t>
            </a:r>
          </a:p>
          <a:p>
            <a:r>
              <a:rPr lang="en-US" sz="1800" dirty="0"/>
              <a:t>Tacoma Link Expansion, </a:t>
            </a:r>
            <a:r>
              <a:rPr lang="en-US" sz="1800" dirty="0" err="1"/>
              <a:t>SoundTransit</a:t>
            </a:r>
            <a:r>
              <a:rPr lang="en-US" sz="1800" dirty="0"/>
              <a:t>, FTA, 2015</a:t>
            </a:r>
          </a:p>
          <a:p>
            <a:r>
              <a:rPr lang="en-US" sz="1800" dirty="0"/>
              <a:t>Division Street Reconstruction Project, SE 6</a:t>
            </a:r>
            <a:r>
              <a:rPr lang="en-US" sz="1800" baseline="30000" dirty="0"/>
              <a:t>th</a:t>
            </a:r>
            <a:r>
              <a:rPr lang="en-US" sz="1800" dirty="0"/>
              <a:t>-SE39th Avenue, ODOT, FHWA, 2012</a:t>
            </a:r>
          </a:p>
          <a:p>
            <a:r>
              <a:rPr lang="en-US" sz="1800" dirty="0"/>
              <a:t>South Corridor, Portland-Milwaukie Light Rail Project, FTA, METRO, </a:t>
            </a:r>
            <a:r>
              <a:rPr lang="en-US" sz="1800" dirty="0" err="1"/>
              <a:t>TriMet</a:t>
            </a:r>
            <a:r>
              <a:rPr lang="en-US" sz="1800" dirty="0"/>
              <a:t>, 2010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83" y="3468598"/>
            <a:ext cx="2626299" cy="25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4" y="3468598"/>
            <a:ext cx="5409142" cy="25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783" y="603932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NE/SE 50s Bikeways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8524" y="6038028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Division St. Reconstruction Project (Ladd’s Addition)</a:t>
            </a:r>
          </a:p>
        </p:txBody>
      </p:sp>
    </p:spTree>
    <p:extLst>
      <p:ext uri="{BB962C8B-B14F-4D97-AF65-F5344CB8AC3E}">
        <p14:creationId xmlns:p14="http://schemas.microsoft.com/office/powerpoint/2010/main" val="12908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Previous Project </a:t>
            </a:r>
            <a:r>
              <a:rPr lang="en-US" sz="3600" b="1" dirty="0" smtClean="0">
                <a:solidFill>
                  <a:srgbClr val="007A37"/>
                </a:solidFill>
              </a:rPr>
              <a:t>Examples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South Corridor / 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Portland Mall Light Rail Project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97688"/>
            <a:ext cx="376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 5</a:t>
            </a:r>
            <a:r>
              <a:rPr lang="en-US" baseline="30000" dirty="0"/>
              <a:t>th</a:t>
            </a:r>
            <a:r>
              <a:rPr lang="en-US" dirty="0"/>
              <a:t> and Couch</a:t>
            </a:r>
          </a:p>
          <a:p>
            <a:r>
              <a:rPr lang="en-US" dirty="0"/>
              <a:t>107, 115-117, 125-135 NW 5th 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1635" y="569407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5</a:t>
            </a:r>
            <a:r>
              <a:rPr lang="en-US" baseline="30000" dirty="0"/>
              <a:t>th</a:t>
            </a:r>
            <a:r>
              <a:rPr lang="en-US" dirty="0"/>
              <a:t> &amp; Yamhill</a:t>
            </a:r>
          </a:p>
          <a:p>
            <a:r>
              <a:rPr lang="en-US" dirty="0"/>
              <a:t>Pioneer Courthouse</a:t>
            </a:r>
          </a:p>
        </p:txBody>
      </p:sp>
      <p:pic>
        <p:nvPicPr>
          <p:cNvPr id="1026" name="Picture 1" descr="image001">
            <a:extLst>
              <a:ext uri="{FF2B5EF4-FFF2-40B4-BE49-F238E27FC236}">
                <a16:creationId xmlns="" xmlns:a16="http://schemas.microsoft.com/office/drawing/2014/main" id="{AD083CE7-E3D3-482C-9671-57CB0025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85893"/>
            <a:ext cx="3762697" cy="351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2E1D67B-AB4B-41FC-A08E-D296E9C3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1"/>
            <a:ext cx="8563510" cy="51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2004 Project Finding: No Adverse Effect</a:t>
            </a:r>
            <a:endParaRPr lang="en-US" sz="2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095" y="2185894"/>
            <a:ext cx="4381125" cy="35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Previous Project Examples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Streetcar Loop Project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9" y="1809751"/>
            <a:ext cx="8542961" cy="5715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0"/>
          <a:stretch/>
        </p:blipFill>
        <p:spPr bwMode="auto">
          <a:xfrm>
            <a:off x="4530902" y="2426277"/>
            <a:ext cx="4489807" cy="34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78" y="2426277"/>
            <a:ext cx="4284323" cy="34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839" y="5885676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0902" y="58856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6579" y="1461563"/>
            <a:ext cx="83734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2012 Project Finding: No Adverse </a:t>
            </a:r>
            <a:r>
              <a:rPr lang="en-US" sz="2600" dirty="0"/>
              <a:t>E</a:t>
            </a:r>
            <a:r>
              <a:rPr lang="en-US" sz="2600" dirty="0" smtClean="0"/>
              <a:t>ffect</a:t>
            </a:r>
          </a:p>
          <a:p>
            <a:r>
              <a:rPr lang="en-US" sz="2000" dirty="0" err="1" smtClean="0"/>
              <a:t>Neustadter</a:t>
            </a:r>
            <a:r>
              <a:rPr lang="en-US" sz="2000" dirty="0" smtClean="0"/>
              <a:t> </a:t>
            </a:r>
            <a:r>
              <a:rPr lang="en-US" sz="2000" dirty="0"/>
              <a:t>Building (1902): 1100 SE </a:t>
            </a:r>
            <a:r>
              <a:rPr lang="en-US" sz="2000" dirty="0" smtClean="0"/>
              <a:t>Grand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90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Division Streetscape </a:t>
            </a:r>
            <a:r>
              <a:rPr lang="en-US" sz="3600" b="1" dirty="0">
                <a:solidFill>
                  <a:srgbClr val="007A37"/>
                </a:solidFill>
              </a:rPr>
              <a:t>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835" y="570101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 Division St in 1956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2365" y="570101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 Division St in 2017</a:t>
            </a:r>
          </a:p>
        </p:txBody>
      </p:sp>
      <p:pic>
        <p:nvPicPr>
          <p:cNvPr id="2050" name="Picture 2" descr="image001">
            <a:extLst>
              <a:ext uri="{FF2B5EF4-FFF2-40B4-BE49-F238E27FC236}">
                <a16:creationId xmlns="" xmlns:a16="http://schemas.microsoft.com/office/drawing/2014/main" id="{8009D65D-7DC3-4292-987B-6708214DF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 bwMode="auto">
          <a:xfrm>
            <a:off x="346835" y="161733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image003">
            <a:extLst>
              <a:ext uri="{FF2B5EF4-FFF2-40B4-BE49-F238E27FC236}">
                <a16:creationId xmlns="" xmlns:a16="http://schemas.microsoft.com/office/drawing/2014/main" id="{A7EA14AA-ADB4-4352-983A-C7FF87B7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"/>
          <a:stretch/>
        </p:blipFill>
        <p:spPr bwMode="auto">
          <a:xfrm>
            <a:off x="4682365" y="161733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5EF89EB3-EE95-4118-BAEB-DDCA03757D21}"/>
              </a:ext>
            </a:extLst>
          </p:cNvPr>
          <p:cNvSpPr/>
          <p:nvPr/>
        </p:nvSpPr>
        <p:spPr>
          <a:xfrm>
            <a:off x="2677542" y="1680397"/>
            <a:ext cx="1169244" cy="233329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EA6F059-F703-42E2-9944-17AEBC60300C}"/>
              </a:ext>
            </a:extLst>
          </p:cNvPr>
          <p:cNvSpPr/>
          <p:nvPr/>
        </p:nvSpPr>
        <p:spPr>
          <a:xfrm>
            <a:off x="6944743" y="1782021"/>
            <a:ext cx="1169244" cy="233329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F911E312-9890-4269-8934-5C788C0B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21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Note the differences in the utility poles.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16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Architectural Field </a:t>
            </a:r>
            <a:r>
              <a:rPr lang="en-US" sz="3600" b="1" dirty="0" smtClean="0">
                <a:solidFill>
                  <a:srgbClr val="007A37"/>
                </a:solidFill>
              </a:rPr>
              <a:t>Survey Recommendations to FTA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343651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Built before 1975 </a:t>
            </a:r>
            <a:r>
              <a:rPr lang="en-US" sz="2600" dirty="0"/>
              <a:t>(</a:t>
            </a:r>
            <a:r>
              <a:rPr lang="en-US" sz="2600" b="1" dirty="0" smtClean="0"/>
              <a:t>274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None/>
            </a:pPr>
            <a:endParaRPr lang="en-US" sz="200" dirty="0"/>
          </a:p>
          <a:p>
            <a:r>
              <a:rPr lang="en-US" sz="2600" dirty="0" smtClean="0"/>
              <a:t>Not Eligible/Demolished </a:t>
            </a:r>
            <a:r>
              <a:rPr lang="en-US" sz="2600" dirty="0"/>
              <a:t>(</a:t>
            </a:r>
            <a:r>
              <a:rPr lang="en-US" sz="2600" b="1" dirty="0" smtClean="0"/>
              <a:t>223</a:t>
            </a:r>
            <a:r>
              <a:rPr lang="en-US" sz="2600" dirty="0" smtClean="0"/>
              <a:t>)</a:t>
            </a:r>
          </a:p>
          <a:p>
            <a:endParaRPr lang="en-US" sz="1400" dirty="0" smtClean="0"/>
          </a:p>
          <a:p>
            <a:pPr>
              <a:buNone/>
            </a:pPr>
            <a:endParaRPr lang="en-US" sz="200" dirty="0"/>
          </a:p>
          <a:p>
            <a:r>
              <a:rPr lang="en-US" sz="2600" dirty="0" smtClean="0"/>
              <a:t>Potentially Eligible/Listed (</a:t>
            </a:r>
            <a:r>
              <a:rPr lang="en-US" sz="2600" b="1" dirty="0" smtClean="0"/>
              <a:t>51</a:t>
            </a:r>
            <a:r>
              <a:rPr lang="en-US" sz="2600" dirty="0" smtClean="0"/>
              <a:t>)</a:t>
            </a:r>
          </a:p>
          <a:p>
            <a:pPr lvl="1"/>
            <a:r>
              <a:rPr lang="en-US" sz="2200" dirty="0" smtClean="0"/>
              <a:t>Minimal / No adverse </a:t>
            </a:r>
            <a:r>
              <a:rPr lang="en-US" sz="2200" dirty="0"/>
              <a:t>effects (41)</a:t>
            </a:r>
          </a:p>
          <a:p>
            <a:pPr lvl="2"/>
            <a:r>
              <a:rPr lang="en-US" sz="2000" dirty="0"/>
              <a:t>No additional </a:t>
            </a:r>
            <a:r>
              <a:rPr lang="en-US" sz="2000" dirty="0" smtClean="0"/>
              <a:t>research</a:t>
            </a:r>
            <a:endParaRPr lang="en-US" sz="2000" dirty="0"/>
          </a:p>
          <a:p>
            <a:pPr lvl="1"/>
            <a:r>
              <a:rPr lang="en-US" sz="2200" dirty="0"/>
              <a:t>Intensive Effects Analysis (10)</a:t>
            </a:r>
          </a:p>
          <a:p>
            <a:endParaRPr lang="en-US" sz="1400" dirty="0" smtClean="0"/>
          </a:p>
          <a:p>
            <a:r>
              <a:rPr lang="en-US" sz="2600" dirty="0" smtClean="0"/>
              <a:t>Potential Adverse Effects (</a:t>
            </a:r>
            <a:r>
              <a:rPr lang="en-US" sz="2600" b="1" dirty="0" smtClean="0"/>
              <a:t>0</a:t>
            </a:r>
            <a:r>
              <a:rPr lang="en-US" sz="2600" dirty="0" smtClean="0"/>
              <a:t>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>
              <a:buNone/>
            </a:pPr>
            <a:endParaRPr lang="en-US" sz="2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5610223" y="1704974"/>
            <a:ext cx="3019425" cy="365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Examples of Properties 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>
                <a:solidFill>
                  <a:srgbClr val="007A37"/>
                </a:solidFill>
              </a:rPr>
              <a:t>Not Eligible for NRHP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3415 SE Division		3434 SE Division	          3829 SE Division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4807 SE Division		5931 SE Division		8228 SE Division</a:t>
            </a:r>
          </a:p>
        </p:txBody>
      </p:sp>
      <p:pic>
        <p:nvPicPr>
          <p:cNvPr id="4099" name="Picture 3" descr="O:\60543133 OBEC - Division Transit\400-Technical\430 Cultural Resources\Database\Photos\Division_3415_SE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30" y="1655763"/>
            <a:ext cx="2438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60543133 OBEC - Division Transit\400-Technical\430 Cultural Resources\Database\Photos\Division_3434_SE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71" y="1680633"/>
            <a:ext cx="2438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O:\60543133 OBEC - Division Transit\400-Technical\430 Cultural Resources\Database\Photos\Division_3829_SE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1689100"/>
            <a:ext cx="2438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:\60543133 OBEC - Division Transit\400-Technical\430 Cultural Resources\Database\Photos\Division_4807_SE_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6" y="3976158"/>
            <a:ext cx="2438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O:\60543133 OBEC - Division Transit\400-Technical\430 Cultural Resources\Database\Photos\Division_5931_SE_0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3222" y="3976158"/>
            <a:ext cx="2279649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:\60543133 OBEC - Division Transit\400-Technical\430 Cultural Resources\Database\Photos\Division_8228_SE_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845" y="3911467"/>
            <a:ext cx="2241021" cy="16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5931 SE Division 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(</a:t>
            </a:r>
            <a:r>
              <a:rPr lang="en-US" sz="3600" b="1" dirty="0">
                <a:solidFill>
                  <a:srgbClr val="007A37"/>
                </a:solidFill>
              </a:rPr>
              <a:t>N</a:t>
            </a:r>
            <a:r>
              <a:rPr lang="en-US" sz="3600" b="1" dirty="0" smtClean="0">
                <a:solidFill>
                  <a:srgbClr val="007A37"/>
                </a:solidFill>
              </a:rPr>
              <a:t>ot eligible for NRHP)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7358" y="1387012"/>
            <a:ext cx="4553051" cy="28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7" y="1721875"/>
            <a:ext cx="3090894" cy="36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:\60543133 OBEC - Division Transit\400-Technical\430 Cultural Resources\Database\Photos\Division_5931_SE_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190" y="3890909"/>
            <a:ext cx="3240927" cy="24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804" y="5630238"/>
            <a:ext cx="196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7359" y="4232954"/>
            <a:ext cx="9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4104" y="5952272"/>
            <a:ext cx="8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Properties </a:t>
            </a:r>
            <a:r>
              <a:rPr lang="en-US" sz="3600" b="1" dirty="0">
                <a:solidFill>
                  <a:srgbClr val="007A37"/>
                </a:solidFill>
              </a:rPr>
              <a:t>Listed In NRHP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83" y="1450272"/>
            <a:ext cx="2125133" cy="2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5202" y="1449070"/>
            <a:ext cx="626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Ladd’s </a:t>
            </a:r>
            <a:r>
              <a:rPr lang="en-US" sz="2400" b="1" dirty="0" smtClean="0"/>
              <a:t>Addition Historic District</a:t>
            </a:r>
            <a:endParaRPr lang="en-US" dirty="0" smtClean="0"/>
          </a:p>
          <a:p>
            <a:r>
              <a:rPr lang="en-US" dirty="0" smtClean="0"/>
              <a:t>			SE </a:t>
            </a: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 SE 20</a:t>
            </a:r>
            <a:r>
              <a:rPr lang="en-US" baseline="30000" dirty="0"/>
              <a:t>th</a:t>
            </a:r>
            <a:r>
              <a:rPr lang="en-US" dirty="0"/>
              <a:t> &amp; SE </a:t>
            </a:r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358" y="2505629"/>
            <a:ext cx="3818467" cy="2705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944" y="5334001"/>
            <a:ext cx="4950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Gatehouse (City Reservoir No. 2)</a:t>
            </a:r>
          </a:p>
          <a:p>
            <a:pPr algn="r"/>
            <a:r>
              <a:rPr lang="en-US" dirty="0" smtClean="0"/>
              <a:t>SE </a:t>
            </a:r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 &amp; SE </a:t>
            </a:r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1029" name="Picture 5" descr="O:\60543133 OBEC - Division Transit\400-Technical\430 Cultural Resources\Database\Photos\Division_1905_SE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138" y="1885077"/>
            <a:ext cx="2217489" cy="16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:\60543133 OBEC - Division Transit\400-Technical\430 Cultural Resources\Database\Photos\Division_1917_SE_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138" y="3548193"/>
            <a:ext cx="2217489" cy="16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Examples of </a:t>
            </a:r>
            <a:r>
              <a:rPr lang="en-US" sz="3600" b="1" dirty="0" smtClean="0">
                <a:solidFill>
                  <a:srgbClr val="007A37"/>
                </a:solidFill>
              </a:rPr>
              <a:t>Properties 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Eligible for NRHP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0476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2515 SE </a:t>
            </a:r>
            <a:r>
              <a:rPr lang="en-US" sz="1800" dirty="0" smtClean="0"/>
              <a:t>Division</a:t>
            </a:r>
            <a:r>
              <a:rPr lang="en-US" sz="1800" dirty="0"/>
              <a:t>		2636 SE Division		</a:t>
            </a:r>
            <a:r>
              <a:rPr lang="en-US" sz="1800" dirty="0" smtClean="0"/>
              <a:t>12005 SE Division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5110 SE Division		5900 SE Division		  6720 SE Division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O:\60543133 OBEC - Division Transit\400-Technical\430 Cultural Resources\DOE Photos for FTA call\House_2515 SE Division\Division_2515_SE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32" y="1718734"/>
            <a:ext cx="255693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:\60543133 OBEC - Division Transit\400-Technical\430 Cultural Resources\DOE Photos for FTA call\House_2636 SE Division\Division_2636_SE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18734"/>
            <a:ext cx="255693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O:\60543133 OBEC - Division Transit\400-Technical\430 Cultural Resources\DOE Photos for FTA call\Dolphin Court Apartments_6720 SE Division\Division_6720_SE_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33"/>
          <a:stretch/>
        </p:blipFill>
        <p:spPr bwMode="auto">
          <a:xfrm>
            <a:off x="6104466" y="4060666"/>
            <a:ext cx="2480734" cy="17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60543133 OBEC - Division Transit\400-Technical\430 Cultural Resources\DOE Photos for FTA call\Follis Court Apartments_5110 SE Division\Division_5110_SE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61" y="3992933"/>
            <a:ext cx="2556933" cy="16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60543133 OBEC - Division Transit\400-Technical\430 Cultural Resources\DOE Photos for FTA call\LuDon Apartments_5900-5938 SE Division\Division_5900_SE_0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1999" y="3992933"/>
            <a:ext cx="2531534" cy="16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_IMG15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6" y="1718734"/>
            <a:ext cx="2480734" cy="19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Division Transit Project (DTP) Overview</a:t>
            </a:r>
          </a:p>
          <a:p>
            <a:r>
              <a:rPr lang="en-US" sz="2800" dirty="0" smtClean="0"/>
              <a:t>Consultation to Date</a:t>
            </a:r>
          </a:p>
          <a:p>
            <a:r>
              <a:rPr lang="en-US" sz="2800" dirty="0" smtClean="0"/>
              <a:t>Section 106 Historic Resources </a:t>
            </a:r>
          </a:p>
          <a:p>
            <a:r>
              <a:rPr lang="en-US" sz="2800" dirty="0" smtClean="0"/>
              <a:t>Section 106 Archaeological Resources</a:t>
            </a:r>
          </a:p>
          <a:p>
            <a:r>
              <a:rPr lang="en-US" sz="2800" dirty="0" smtClean="0"/>
              <a:t>Landmarks Commission Comments/Questions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Effects Analysis</a:t>
            </a:r>
            <a:r>
              <a:rPr lang="en-US" sz="3600" b="1" dirty="0">
                <a:solidFill>
                  <a:srgbClr val="007A37"/>
                </a:solidFill>
              </a:rPr>
              <a:t/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2636 SE Division 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8290"/>
            <a:ext cx="3764676" cy="19078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Eligible (recommended)</a:t>
            </a:r>
            <a:endParaRPr lang="en-US" dirty="0"/>
          </a:p>
          <a:p>
            <a:r>
              <a:rPr lang="en-US" dirty="0"/>
              <a:t>No adverse effect (recommended)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3679" r="974" b="8937"/>
          <a:stretch/>
        </p:blipFill>
        <p:spPr bwMode="auto">
          <a:xfrm>
            <a:off x="419099" y="1519773"/>
            <a:ext cx="3933826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6" r="2403"/>
          <a:stretch/>
        </p:blipFill>
        <p:spPr bwMode="auto">
          <a:xfrm>
            <a:off x="4419601" y="2824698"/>
            <a:ext cx="4619624" cy="33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19450" y="3638550"/>
            <a:ext cx="4743022" cy="1159481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Effects Analysis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Ladd’s Addition Historic District</a:t>
            </a:r>
            <a:endParaRPr lang="en-US" sz="3600" b="1" dirty="0">
              <a:solidFill>
                <a:srgbClr val="007A3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419225"/>
            <a:ext cx="4637889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1574" y="1600200"/>
            <a:ext cx="3705225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 12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SE 20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  SE Hawthorne –    SE Division</a:t>
            </a:r>
          </a:p>
          <a:p>
            <a:r>
              <a:rPr lang="en-US" sz="2600" dirty="0" smtClean="0"/>
              <a:t>Listed in NRHP</a:t>
            </a:r>
          </a:p>
          <a:p>
            <a:r>
              <a:rPr lang="en-US" sz="2600" dirty="0" smtClean="0"/>
              <a:t>No adverse effect (recommended)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>
                <a:solidFill>
                  <a:srgbClr val="007A37"/>
                </a:solidFill>
              </a:rPr>
              <a:t>Ladd’s Addition Historic District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8" y="3231076"/>
            <a:ext cx="9146968" cy="20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8239125" y="4095750"/>
            <a:ext cx="180975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686675" y="4295775"/>
            <a:ext cx="180975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52450" y="4267200"/>
            <a:ext cx="180975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4800" y="5476875"/>
            <a:ext cx="180975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325" y="541020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Station Location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8126" y="1600200"/>
            <a:ext cx="8448674" cy="4525963"/>
          </a:xfrm>
        </p:spPr>
        <p:txBody>
          <a:bodyPr>
            <a:normAutofit/>
          </a:bodyPr>
          <a:lstStyle/>
          <a:p>
            <a:r>
              <a:rPr lang="en-US" sz="2600" dirty="0"/>
              <a:t>Ladd’s Addition in relation to station locations</a:t>
            </a:r>
          </a:p>
          <a:p>
            <a:r>
              <a:rPr lang="en-US" sz="2600" dirty="0"/>
              <a:t>One station within district, next to new construction</a:t>
            </a:r>
          </a:p>
          <a:p>
            <a:r>
              <a:rPr lang="en-US" sz="2600" dirty="0"/>
              <a:t>Two stations across </a:t>
            </a:r>
            <a:r>
              <a:rPr lang="en-US" sz="2600" dirty="0" smtClean="0"/>
              <a:t>the street</a:t>
            </a:r>
            <a:endParaRPr lang="en-US" sz="2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49256" y="5465138"/>
            <a:ext cx="1052623" cy="255182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2162" y="5392479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Non-Contributing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6335" y="57894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3432" y="5830190"/>
            <a:ext cx="1052623" cy="255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>
                <a:solidFill>
                  <a:srgbClr val="007A37"/>
                </a:solidFill>
              </a:rPr>
              <a:t>Ladd’s Addition Historic District</a:t>
            </a:r>
          </a:p>
        </p:txBody>
      </p:sp>
      <p:pic>
        <p:nvPicPr>
          <p:cNvPr id="5122" name="Picture 2" descr="Seven Corners Community Collaborati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07" y="1199982"/>
            <a:ext cx="4057694" cy="2343319"/>
          </a:xfrm>
          <a:prstGeom prst="rect">
            <a:avLst/>
          </a:prstGeom>
          <a:noFill/>
        </p:spPr>
      </p:pic>
      <p:pic>
        <p:nvPicPr>
          <p:cNvPr id="5124" name="Picture 4" descr="Seven Corners Community Collaborati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449" y="1204409"/>
            <a:ext cx="3750067" cy="233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00249" y="6354210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images from NextPortland.com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3687834"/>
            <a:ext cx="5843385" cy="25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808592" y="2657475"/>
            <a:ext cx="4106558" cy="1863154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Gatehouse (Reservoir No. 2)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4402959" cy="2281517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 smtClean="0"/>
              <a:t>2370 SE 60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Ave</a:t>
            </a:r>
          </a:p>
          <a:p>
            <a:pPr lvl="0"/>
            <a:r>
              <a:rPr lang="en-US" sz="2600" dirty="0" smtClean="0"/>
              <a:t>Includes stairway and walls</a:t>
            </a:r>
          </a:p>
          <a:p>
            <a:pPr lvl="0"/>
            <a:r>
              <a:rPr lang="en-US" sz="2600" dirty="0" smtClean="0"/>
              <a:t>Listed in NRHP</a:t>
            </a:r>
          </a:p>
          <a:p>
            <a:pPr lvl="0"/>
            <a:r>
              <a:rPr lang="en-US" sz="2600" dirty="0" smtClean="0"/>
              <a:t>No Adverse Effect (recommended)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12001"/>
          <a:stretch/>
        </p:blipFill>
        <p:spPr bwMode="auto">
          <a:xfrm>
            <a:off x="4362619" y="1590676"/>
            <a:ext cx="428812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62619" y="4210050"/>
            <a:ext cx="4653562" cy="227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TriMet has modified project components to minimize effects to Gatehouse stairs and basalt retaining walls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5"/>
          <a:stretch/>
        </p:blipFill>
        <p:spPr bwMode="auto">
          <a:xfrm>
            <a:off x="257860" y="3688938"/>
            <a:ext cx="3565668" cy="26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790827" y="3057525"/>
            <a:ext cx="2571748" cy="971550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Planning to Minimize Effects</a:t>
            </a:r>
            <a:r>
              <a:rPr lang="en-US" sz="3600" b="1" dirty="0">
                <a:solidFill>
                  <a:srgbClr val="007A37"/>
                </a:solidFill>
              </a:rPr>
              <a:t/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>
                <a:solidFill>
                  <a:srgbClr val="007A37"/>
                </a:solidFill>
              </a:rPr>
              <a:t>Gatehouse (Reservoir No.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598" y="1378364"/>
            <a:ext cx="6107024" cy="23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598" y="3801332"/>
            <a:ext cx="6107024" cy="23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884275" y="2008597"/>
            <a:ext cx="2097799" cy="567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Design Updates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void impacts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Oct 2018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 rot="10800000" flipV="1">
            <a:off x="6905295" y="4654769"/>
            <a:ext cx="2238703" cy="35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Final 30% Plan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Dec 2017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164369" y="2191409"/>
            <a:ext cx="1634181" cy="1541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</p:cNvCxnSpPr>
          <p:nvPr/>
        </p:nvCxnSpPr>
        <p:spPr>
          <a:xfrm flipH="1" flipV="1">
            <a:off x="5314950" y="4654769"/>
            <a:ext cx="1590345" cy="1776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err="1" smtClean="0">
                <a:solidFill>
                  <a:srgbClr val="007A37"/>
                </a:solidFill>
              </a:rPr>
              <a:t>Follis</a:t>
            </a:r>
            <a:r>
              <a:rPr lang="en-US" sz="3600" b="1" dirty="0" smtClean="0">
                <a:solidFill>
                  <a:srgbClr val="007A37"/>
                </a:solidFill>
              </a:rPr>
              <a:t> Court Apartments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510366"/>
            <a:ext cx="4124325" cy="175940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5110 SE Division St</a:t>
            </a:r>
          </a:p>
          <a:p>
            <a:r>
              <a:rPr lang="en-US" sz="2600" dirty="0" smtClean="0"/>
              <a:t>Eligible (recommended)</a:t>
            </a:r>
          </a:p>
          <a:p>
            <a:r>
              <a:rPr lang="en-US" sz="2600" dirty="0" smtClean="0"/>
              <a:t>No adverse effect (recommended)</a:t>
            </a:r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91025" y="3990976"/>
            <a:ext cx="4343400" cy="2076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easement for ADA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 (~0.2% of total property area)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Tree removal (non-historic)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in setting – platform and shelter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27" y="3269767"/>
            <a:ext cx="4022298" cy="294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35" y="1510366"/>
            <a:ext cx="4629579" cy="21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257550" y="3269767"/>
            <a:ext cx="2095500" cy="1502258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err="1" smtClean="0">
                <a:solidFill>
                  <a:srgbClr val="007A37"/>
                </a:solidFill>
              </a:rPr>
              <a:t>LuDon</a:t>
            </a:r>
            <a:r>
              <a:rPr lang="en-US" sz="3600" b="1" dirty="0" smtClean="0">
                <a:solidFill>
                  <a:srgbClr val="007A37"/>
                </a:solidFill>
              </a:rPr>
              <a:t> Apartments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46" y="1419615"/>
            <a:ext cx="4319429" cy="20009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5900-5938 SE Division St</a:t>
            </a:r>
          </a:p>
          <a:p>
            <a:r>
              <a:rPr lang="en-US" sz="2600" dirty="0" smtClean="0"/>
              <a:t>Eligible (recommended)</a:t>
            </a:r>
          </a:p>
          <a:p>
            <a:r>
              <a:rPr lang="en-US" sz="2600" dirty="0" smtClean="0"/>
              <a:t>No adverse effect (recommended)</a:t>
            </a:r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91025" y="3619500"/>
            <a:ext cx="4343400" cy="244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easement for station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and ADA ramp (~1.7% of the total property area)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Shelter and platform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8" y="3282504"/>
            <a:ext cx="4151730" cy="29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2" y="1707856"/>
            <a:ext cx="4557359" cy="191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219451" y="3171825"/>
            <a:ext cx="2314574" cy="1114425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Effects Analysis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err="1" smtClean="0">
                <a:solidFill>
                  <a:srgbClr val="007A37"/>
                </a:solidFill>
              </a:rPr>
              <a:t>DeLaine</a:t>
            </a:r>
            <a:r>
              <a:rPr lang="en-US" sz="3600" b="1" dirty="0" smtClean="0">
                <a:solidFill>
                  <a:srgbClr val="007A37"/>
                </a:solidFill>
              </a:rPr>
              <a:t> Court Apartments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" y="1431208"/>
            <a:ext cx="4814498" cy="1131017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US" sz="2600" dirty="0" smtClean="0"/>
              <a:t>6720-6922 SE Division St</a:t>
            </a:r>
          </a:p>
          <a:p>
            <a:pPr lvl="0">
              <a:defRPr/>
            </a:pPr>
            <a:r>
              <a:rPr lang="en-US" sz="2600" dirty="0" smtClean="0"/>
              <a:t>Eligible (recommended)</a:t>
            </a:r>
          </a:p>
          <a:p>
            <a:pPr lvl="0">
              <a:defRPr/>
            </a:pPr>
            <a:r>
              <a:rPr lang="en-US" sz="2600" dirty="0" smtClean="0"/>
              <a:t>No Adverse Effect (recommended)</a:t>
            </a:r>
          </a:p>
          <a:p>
            <a:endParaRPr lang="en-US" sz="2600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92"/>
          <a:stretch/>
        </p:blipFill>
        <p:spPr bwMode="auto">
          <a:xfrm>
            <a:off x="145367" y="2629485"/>
            <a:ext cx="3718710" cy="33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80676" y="3856339"/>
            <a:ext cx="5153799" cy="258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Platform and shelter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Retaining wall to remain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dirty="0" smtClean="0"/>
              <a:t>easement (~0.3% of total property)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Arborist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design team reviewed project to minimize potential for impacts to tree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Tree protection best practices during construction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41789" y="6023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Initial Design (2017)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431208"/>
            <a:ext cx="3908154" cy="24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Planning to Minimize Effects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 err="1" smtClean="0">
                <a:solidFill>
                  <a:srgbClr val="007A37"/>
                </a:solidFill>
              </a:rPr>
              <a:t>DeLaine</a:t>
            </a:r>
            <a:r>
              <a:rPr lang="en-US" sz="3600" b="1" dirty="0" smtClean="0">
                <a:solidFill>
                  <a:srgbClr val="007A37"/>
                </a:solidFill>
              </a:rPr>
              <a:t> Court Apartments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185" y="1409412"/>
            <a:ext cx="6753065" cy="227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658" y="3915901"/>
            <a:ext cx="6750068" cy="21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115175" y="2147347"/>
            <a:ext cx="2028825" cy="737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Design Updates avoid impacts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Oct 2018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212458" y="45273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Final 30% Plan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Dec 2017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781552" y="2374877"/>
            <a:ext cx="2333623" cy="14129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591052" y="4709874"/>
            <a:ext cx="2621406" cy="2724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Bus Rapid Transit (BRT)</a:t>
            </a:r>
          </a:p>
          <a:p>
            <a:r>
              <a:rPr lang="en-US" sz="3000" dirty="0" smtClean="0"/>
              <a:t>Downtown Portland to downtown Gresham</a:t>
            </a:r>
          </a:p>
          <a:p>
            <a:pPr lvl="1"/>
            <a:r>
              <a:rPr lang="en-US" sz="2600" dirty="0" smtClean="0"/>
              <a:t>Union Station to Cleveland Park &amp; Ride</a:t>
            </a:r>
          </a:p>
          <a:p>
            <a:pPr lvl="1"/>
            <a:r>
              <a:rPr lang="en-US" sz="2600" dirty="0" smtClean="0"/>
              <a:t>Mostly on SE/NW Division St</a:t>
            </a:r>
          </a:p>
          <a:p>
            <a:pPr lvl="1"/>
            <a:r>
              <a:rPr lang="en-US" sz="2600" dirty="0" smtClean="0"/>
              <a:t>Uses Tilikum Crossing over Willamette River</a:t>
            </a:r>
          </a:p>
          <a:p>
            <a:r>
              <a:rPr lang="en-US" sz="3000" dirty="0" smtClean="0"/>
              <a:t>42 stations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Effects Analysis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Albertsons Food Center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8" y="1600200"/>
            <a:ext cx="4204489" cy="191452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17420 </a:t>
            </a:r>
            <a:r>
              <a:rPr lang="en-US" sz="2600" dirty="0"/>
              <a:t>SE Division </a:t>
            </a:r>
            <a:r>
              <a:rPr lang="en-US" sz="2600" dirty="0" smtClean="0"/>
              <a:t>St </a:t>
            </a:r>
          </a:p>
          <a:p>
            <a:r>
              <a:rPr lang="en-US" sz="2600" dirty="0" smtClean="0"/>
              <a:t>Eligible (recommended)</a:t>
            </a:r>
          </a:p>
          <a:p>
            <a:r>
              <a:rPr lang="en-US" sz="2600" dirty="0" smtClean="0"/>
              <a:t>No adverse effect (recommended)</a:t>
            </a:r>
          </a:p>
          <a:p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6275" y="3962400"/>
            <a:ext cx="4343400" cy="191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Platform and shelter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Acquisition of </a:t>
            </a:r>
            <a:r>
              <a:rPr lang="en-US" sz="2600" dirty="0"/>
              <a:t>~</a:t>
            </a:r>
            <a:r>
              <a:rPr lang="en-US" sz="2600" dirty="0" smtClean="0"/>
              <a:t>0.4% of total property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Construction easement </a:t>
            </a:r>
            <a:r>
              <a:rPr lang="en-US" sz="2600" dirty="0"/>
              <a:t>~</a:t>
            </a:r>
            <a:r>
              <a:rPr lang="en-US" sz="2600" dirty="0" smtClean="0"/>
              <a:t>1% of total property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86" y="3429000"/>
            <a:ext cx="4170462" cy="2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799" y="1563278"/>
            <a:ext cx="5008103" cy="18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Archaeological Resources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Literature Review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Within a 1-mile radius of the Project area 41 archaeological sites and 2 “noted” archaeological sites are identified on the SHPO GIS maps</a:t>
            </a:r>
          </a:p>
          <a:p>
            <a:r>
              <a:rPr lang="en-US" sz="2800" dirty="0" smtClean="0"/>
              <a:t>No previously recorded archaeological resources are located in the APE</a:t>
            </a:r>
          </a:p>
          <a:p>
            <a:r>
              <a:rPr lang="en-US" sz="2800" dirty="0" smtClean="0"/>
              <a:t>Property types:  Historic cemetery, historic debris concentrations, structural remains and/or debris sites, possible Indian Camp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Archaeological Resources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Potential For Effects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408"/>
            <a:ext cx="8229600" cy="4696756"/>
          </a:xfrm>
        </p:spPr>
        <p:txBody>
          <a:bodyPr/>
          <a:lstStyle/>
          <a:p>
            <a:r>
              <a:rPr lang="en-US" sz="2800" dirty="0" smtClean="0"/>
              <a:t>Archaeological APE = 108 ac. (spread over 15 miles)</a:t>
            </a:r>
          </a:p>
          <a:p>
            <a:r>
              <a:rPr lang="en-US" sz="2800" dirty="0" smtClean="0"/>
              <a:t>DTP Ground Disturbance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roject elements would include minor ground disturbance (mostly less than 2</a:t>
            </a:r>
            <a:r>
              <a:rPr lang="en-US" sz="2600" dirty="0"/>
              <a:t> </a:t>
            </a:r>
            <a:r>
              <a:rPr lang="en-US" sz="2600" dirty="0" smtClean="0"/>
              <a:t>feet in depth)</a:t>
            </a:r>
          </a:p>
          <a:p>
            <a:pPr lvl="2"/>
            <a:r>
              <a:rPr lang="en-US" dirty="0" smtClean="0"/>
              <a:t>Ramps, station platforms, work areas</a:t>
            </a:r>
          </a:p>
          <a:p>
            <a:pPr lvl="1"/>
            <a:r>
              <a:rPr lang="en-US" sz="2600" dirty="0" smtClean="0"/>
              <a:t>Exceptions would include</a:t>
            </a:r>
          </a:p>
          <a:p>
            <a:pPr lvl="2"/>
            <a:r>
              <a:rPr lang="en-US" dirty="0" smtClean="0"/>
              <a:t>Relocated utilities</a:t>
            </a:r>
          </a:p>
          <a:p>
            <a:pPr lvl="2"/>
            <a:r>
              <a:rPr lang="en-US" dirty="0" smtClean="0"/>
              <a:t>Drywells</a:t>
            </a:r>
          </a:p>
          <a:p>
            <a:pPr lvl="2"/>
            <a:r>
              <a:rPr lang="en-US" dirty="0" smtClean="0"/>
              <a:t>Signal poles (up to 24 feet deep)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A37"/>
                </a:solidFill>
              </a:rPr>
              <a:t>Archaeological Resources</a:t>
            </a:r>
            <a:br>
              <a:rPr lang="en-US" sz="3600" b="1" dirty="0">
                <a:solidFill>
                  <a:srgbClr val="007A37"/>
                </a:solidFill>
              </a:rPr>
            </a:br>
            <a:r>
              <a:rPr lang="en-US" sz="3600" b="1" dirty="0">
                <a:solidFill>
                  <a:srgbClr val="007A37"/>
                </a:solidFill>
              </a:rPr>
              <a:t>Roads/Transportation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194" name="Picture 2" descr="O:\60543133 OBEC - Division Transit\400-Technical\430 Cultural Resources\Research Photos\Historic Photos\1963 SE Division and SE 82nd (Courtesy of City of Portland Archives A2005-001.77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2" t="1724" r="3904" b="4246"/>
          <a:stretch/>
        </p:blipFill>
        <p:spPr bwMode="auto">
          <a:xfrm>
            <a:off x="205483" y="1343025"/>
            <a:ext cx="494754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483" y="5378521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Division and SE 82</a:t>
            </a:r>
            <a:r>
              <a:rPr lang="en-US" baseline="30000" dirty="0" smtClean="0"/>
              <a:t>nd</a:t>
            </a:r>
            <a:r>
              <a:rPr lang="en-US" dirty="0" smtClean="0"/>
              <a:t>, 1963</a:t>
            </a:r>
            <a:endParaRPr lang="en-US" dirty="0"/>
          </a:p>
        </p:txBody>
      </p:sp>
      <p:pic>
        <p:nvPicPr>
          <p:cNvPr id="8197" name="Picture 5" descr="O:\60543133 OBEC - Division Transit\400-Technical\430 Cultural Resources\Database\Photos\Division_11215_SE_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865" y="2330520"/>
            <a:ext cx="4714697" cy="35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1582" y="595928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Division and SE 112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Recent Projects (SE Division Reconstruction Project)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9" y="1592723"/>
            <a:ext cx="8252717" cy="4088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217" y="5696905"/>
            <a:ext cx="82527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Image of Division Street Reconstruction Project, SE Division and 36</a:t>
            </a:r>
            <a:r>
              <a:rPr lang="en-US" baseline="30000" dirty="0">
                <a:latin typeface="Calibri"/>
                <a:ea typeface="Calibri"/>
                <a:cs typeface="Times New Roman"/>
              </a:rPr>
              <a:t>th</a:t>
            </a:r>
            <a:r>
              <a:rPr lang="en-US" dirty="0">
                <a:latin typeface="Calibri"/>
                <a:ea typeface="Calibri"/>
                <a:cs typeface="Times New Roman"/>
              </a:rPr>
              <a:t>.  Courtesy of KPFF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Engineers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3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Archaeological Resources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Streetcar lines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06224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P</a:t>
            </a:r>
            <a:r>
              <a:rPr lang="en-US" sz="3000" dirty="0" smtClean="0"/>
              <a:t>otential historic streetcar lines (identified for avoidance)</a:t>
            </a:r>
          </a:p>
          <a:p>
            <a:pPr lvl="1"/>
            <a:r>
              <a:rPr lang="en-US" sz="2400" dirty="0" smtClean="0"/>
              <a:t>Crossings at SE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SE 12th, SE 50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On Division St. between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briefly at SE 60</a:t>
            </a:r>
            <a:r>
              <a:rPr lang="en-US" sz="2400" baseline="30000" dirty="0" smtClean="0"/>
              <a:t>th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170" name="Picture 2" descr="C:\Users\kirk.ranzetta\AppData\Local\Microsoft\Windows\Temporary Internet Files\Content.Outlook\VAR0VXKB\1926 SE Division and SE 60th (Courtesy of OHS orhi6453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634" y="1682390"/>
            <a:ext cx="4078393" cy="34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Archaeological Resources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Recommendations</a:t>
            </a:r>
            <a:endParaRPr lang="en-US" sz="3600" b="1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408"/>
            <a:ext cx="8229600" cy="46967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Effects to NRHP-eligible Archaeological Resources are anticipated due to:</a:t>
            </a:r>
          </a:p>
          <a:p>
            <a:pPr lvl="1"/>
            <a:r>
              <a:rPr lang="en-US" dirty="0" smtClean="0"/>
              <a:t>No previously recorded resources located in Archaeological APE</a:t>
            </a:r>
          </a:p>
          <a:p>
            <a:pPr lvl="1"/>
            <a:r>
              <a:rPr lang="en-US" dirty="0" smtClean="0"/>
              <a:t>High degree of pre-existing surficial soil disturbance due to urban and suburban development and utilities in APE</a:t>
            </a:r>
          </a:p>
          <a:p>
            <a:pPr lvl="1"/>
            <a:r>
              <a:rPr lang="en-US" dirty="0" smtClean="0"/>
              <a:t>Minimal project-related soil disturbance outside of existing ROW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Inadvertent Discovery Plan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Contact appropriate parties in the event of an inadvertent discovery of a cultural resource or human </a:t>
            </a:r>
            <a:r>
              <a:rPr lang="en-US" sz="2600" dirty="0" smtClean="0">
                <a:solidFill>
                  <a:prstClr val="black"/>
                </a:solidFill>
              </a:rPr>
              <a:t>remains</a:t>
            </a:r>
            <a:endParaRPr lang="en-US" dirty="0" smtClean="0"/>
          </a:p>
          <a:p>
            <a:r>
              <a:rPr lang="en-US" dirty="0" smtClean="0"/>
              <a:t>Monitoring </a:t>
            </a:r>
          </a:p>
          <a:p>
            <a:pPr lvl="1"/>
            <a:r>
              <a:rPr lang="en-US" dirty="0" smtClean="0"/>
              <a:t>Locations in close proximity to known or potential historic period cultural resources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263"/>
            <a:ext cx="7772400" cy="5268036"/>
          </a:xfrm>
        </p:spPr>
        <p:txBody>
          <a:bodyPr/>
          <a:lstStyle/>
          <a:p>
            <a:r>
              <a:rPr lang="en-US" sz="3600" b="1" dirty="0">
                <a:solidFill>
                  <a:srgbClr val="007A37"/>
                </a:solidFill>
              </a:rPr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409" y="1378424"/>
            <a:ext cx="6909180" cy="4067033"/>
          </a:xfrm>
        </p:spPr>
        <p:txBody>
          <a:bodyPr/>
          <a:lstStyle/>
          <a:p>
            <a:pPr marL="365760" indent="-365760" algn="l"/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263"/>
            <a:ext cx="7772400" cy="5268036"/>
          </a:xfrm>
        </p:spPr>
        <p:txBody>
          <a:bodyPr/>
          <a:lstStyle/>
          <a:p>
            <a:r>
              <a:rPr lang="en-US" sz="3600" b="1" dirty="0">
                <a:solidFill>
                  <a:srgbClr val="007A37"/>
                </a:solidFill>
              </a:rPr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409" y="1378424"/>
            <a:ext cx="6909180" cy="4067033"/>
          </a:xfrm>
        </p:spPr>
        <p:txBody>
          <a:bodyPr/>
          <a:lstStyle/>
          <a:p>
            <a:pPr marL="365760" indent="-365760" algn="l"/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Project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s://trimet.org/division/img/ma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809627"/>
            <a:ext cx="9144002" cy="33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4963"/>
            <a:ext cx="8229600" cy="2855168"/>
          </a:xfrm>
        </p:spPr>
        <p:txBody>
          <a:bodyPr>
            <a:normAutofit fontScale="77500" lnSpcReduction="20000"/>
          </a:bodyPr>
          <a:lstStyle/>
          <a:p>
            <a:pPr marL="0" indent="274320">
              <a:buNone/>
            </a:pPr>
            <a:r>
              <a:rPr lang="en-US" sz="3100" b="1" dirty="0" smtClean="0"/>
              <a:t>BRT will replace current bus service</a:t>
            </a:r>
          </a:p>
          <a:p>
            <a:r>
              <a:rPr lang="en-US" sz="2800" b="1" dirty="0" smtClean="0"/>
              <a:t>Quicker, more reliable trips</a:t>
            </a:r>
          </a:p>
          <a:p>
            <a:pPr lvl="1"/>
            <a:r>
              <a:rPr lang="en-US" sz="2400" dirty="0" smtClean="0"/>
              <a:t>Higher level of Transit Signal Priority</a:t>
            </a:r>
          </a:p>
          <a:p>
            <a:pPr lvl="1"/>
            <a:r>
              <a:rPr lang="en-US" sz="2400" dirty="0" smtClean="0"/>
              <a:t>Higher capacity vehicles with all-door boarding</a:t>
            </a:r>
          </a:p>
          <a:p>
            <a:pPr lvl="1"/>
            <a:r>
              <a:rPr lang="en-US" sz="2400" dirty="0" smtClean="0"/>
              <a:t>Less stopping</a:t>
            </a:r>
          </a:p>
          <a:p>
            <a:r>
              <a:rPr lang="en-US" sz="2800" b="1" dirty="0" smtClean="0"/>
              <a:t>Context sensitive approach</a:t>
            </a:r>
          </a:p>
          <a:p>
            <a:pPr lvl="1"/>
            <a:r>
              <a:rPr lang="en-US" sz="2400" dirty="0" smtClean="0"/>
              <a:t>East Portland and east county have wider streets</a:t>
            </a:r>
          </a:p>
          <a:p>
            <a:pPr lvl="2"/>
            <a:r>
              <a:rPr lang="en-US" sz="2000" dirty="0" smtClean="0"/>
              <a:t>More pedestrian improvements needed</a:t>
            </a:r>
          </a:p>
          <a:p>
            <a:pPr lvl="1"/>
            <a:r>
              <a:rPr lang="en-US" sz="2400" dirty="0" smtClean="0"/>
              <a:t>Inner Division has frequent pass-ups, more bus capacity needs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44019"/>
            <a:ext cx="1066800" cy="365125"/>
          </a:xfrm>
        </p:spPr>
        <p:txBody>
          <a:bodyPr/>
          <a:lstStyle/>
          <a:p>
            <a:fld id="{7EE00C02-729F-4E99-90FA-06AF6EF97F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d_map041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688"/>
            <a:ext cx="9144000" cy="33725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600096"/>
            <a:ext cx="6186055" cy="255032"/>
          </a:xfrm>
          <a:prstGeom prst="straightConnector1">
            <a:avLst/>
          </a:prstGeom>
          <a:ln w="60325">
            <a:solidFill>
              <a:srgbClr val="0070C0"/>
            </a:solidFill>
            <a:headEnd type="arrow"/>
            <a:tailEnd type="arrow"/>
          </a:ln>
          <a:effectLst>
            <a:outerShdw blurRad="50800" dist="38100" algn="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42791" y="1474237"/>
            <a:ext cx="19967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Division’s 4-line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Transit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56" y="1600200"/>
            <a:ext cx="5019368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New 60-foot articulated buses</a:t>
            </a:r>
          </a:p>
          <a:p>
            <a:r>
              <a:rPr lang="en-US" sz="2600" dirty="0" smtClean="0"/>
              <a:t>Widen lanes for Business Access and Transit (BAT)</a:t>
            </a:r>
          </a:p>
          <a:p>
            <a:r>
              <a:rPr lang="en-US" sz="2600" dirty="0" smtClean="0"/>
              <a:t>Signal Improvements</a:t>
            </a:r>
          </a:p>
          <a:p>
            <a:r>
              <a:rPr lang="en-US" sz="2600" dirty="0" smtClean="0"/>
              <a:t>More substantial stations with weather protection</a:t>
            </a:r>
          </a:p>
          <a:p>
            <a:r>
              <a:rPr lang="en-US" sz="2600" dirty="0" smtClean="0"/>
              <a:t>ADA improvements</a:t>
            </a:r>
          </a:p>
          <a:p>
            <a:r>
              <a:rPr lang="en-US" sz="2600" dirty="0" smtClean="0"/>
              <a:t>Improved street crossings</a:t>
            </a:r>
          </a:p>
          <a:p>
            <a:r>
              <a:rPr lang="en-US" sz="2600" dirty="0" smtClean="0"/>
              <a:t>Service anticipated </a:t>
            </a:r>
          </a:p>
          <a:p>
            <a:pPr>
              <a:buNone/>
            </a:pPr>
            <a:r>
              <a:rPr lang="en-US" sz="2600" dirty="0" smtClean="0"/>
              <a:t>    Fall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3" descr="Steeering-Artic-Division-34th-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465" y="1401019"/>
            <a:ext cx="3757692" cy="3702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555" y="4917233"/>
            <a:ext cx="3364975" cy="15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Station </a:t>
            </a:r>
            <a:r>
              <a:rPr lang="en-US" sz="3600" b="1" dirty="0">
                <a:solidFill>
                  <a:srgbClr val="007A37"/>
                </a:solidFill>
              </a:rPr>
              <a:t>Rendering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57" y="1258738"/>
            <a:ext cx="3522093" cy="232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872" y="1356680"/>
            <a:ext cx="3449847" cy="225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92" y="4095879"/>
            <a:ext cx="3466022" cy="22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876" y="4114800"/>
            <a:ext cx="3311568" cy="2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Section 106</a:t>
            </a:r>
            <a:br>
              <a:rPr lang="en-US" sz="3600" b="1" dirty="0" smtClean="0">
                <a:solidFill>
                  <a:srgbClr val="007A37"/>
                </a:solidFill>
              </a:rPr>
            </a:br>
            <a:r>
              <a:rPr lang="en-US" sz="3600" b="1" dirty="0" smtClean="0">
                <a:solidFill>
                  <a:srgbClr val="007A37"/>
                </a:solidFill>
              </a:rPr>
              <a:t>Historic Resources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A37"/>
                </a:solidFill>
              </a:rPr>
              <a:t>Consultation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410"/>
            <a:ext cx="8229600" cy="483175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APE letters – </a:t>
            </a:r>
            <a:r>
              <a:rPr lang="en-US" sz="2600" dirty="0" smtClean="0"/>
              <a:t>initial &amp; revised  </a:t>
            </a:r>
            <a:r>
              <a:rPr lang="en-US" sz="2400" dirty="0" smtClean="0"/>
              <a:t>(8/11/17, 9/22/17, 7/17/18)</a:t>
            </a:r>
          </a:p>
          <a:p>
            <a:endParaRPr lang="en-US" sz="600" dirty="0" smtClean="0"/>
          </a:p>
          <a:p>
            <a:r>
              <a:rPr lang="en-US" sz="2600" dirty="0" smtClean="0"/>
              <a:t>SHPO Concurrence with APE </a:t>
            </a:r>
            <a:r>
              <a:rPr lang="en-US" sz="2400" dirty="0" smtClean="0"/>
              <a:t>(final 8/14/18)</a:t>
            </a:r>
          </a:p>
          <a:p>
            <a:endParaRPr lang="en-US" sz="600" dirty="0" smtClean="0"/>
          </a:p>
          <a:p>
            <a:r>
              <a:rPr lang="en-US" sz="2800" dirty="0" smtClean="0"/>
              <a:t>Section 106 OR SHPO and Other Consulting Parties Meeting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10/9/18 and 10/12/18</a:t>
            </a:r>
          </a:p>
          <a:p>
            <a:pPr lvl="1"/>
            <a:endParaRPr lang="en-US" sz="700" dirty="0" smtClean="0"/>
          </a:p>
          <a:p>
            <a:r>
              <a:rPr lang="en-US" sz="2600" dirty="0" smtClean="0"/>
              <a:t>Tribal Outreach</a:t>
            </a:r>
          </a:p>
          <a:p>
            <a:pPr lvl="1"/>
            <a:r>
              <a:rPr lang="en-US" sz="2600" dirty="0" smtClean="0"/>
              <a:t>Siletz, Grand </a:t>
            </a:r>
            <a:r>
              <a:rPr lang="en-US" sz="2600" dirty="0" err="1" smtClean="0"/>
              <a:t>Ronde</a:t>
            </a:r>
            <a:r>
              <a:rPr lang="en-US" sz="2600" dirty="0" smtClean="0"/>
              <a:t>, Warm Springs, Cowlitz, CRITFC</a:t>
            </a:r>
          </a:p>
          <a:p>
            <a:pPr lvl="1"/>
            <a:endParaRPr lang="en-US" sz="900" dirty="0" smtClean="0"/>
          </a:p>
          <a:p>
            <a:r>
              <a:rPr lang="en-US" sz="2600" dirty="0" smtClean="0"/>
              <a:t>Meetings with City of Portland (Landmarks Commission), City of Gresham, Multnomah County, TriMet Committees and Public Open Houses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C02-729F-4E99-90FA-06AF6EF97FE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15601</TotalTime>
  <Words>1173</Words>
  <Application>Microsoft Office PowerPoint</Application>
  <PresentationFormat>On-screen Show (4:3)</PresentationFormat>
  <Paragraphs>304</Paragraphs>
  <Slides>38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6_Office Theme</vt:lpstr>
      <vt:lpstr>5_Office Theme</vt:lpstr>
      <vt:lpstr>4_Office Theme</vt:lpstr>
      <vt:lpstr>3_Office Theme</vt:lpstr>
      <vt:lpstr>2_Office Theme</vt:lpstr>
      <vt:lpstr>1_Office Theme</vt:lpstr>
      <vt:lpstr>Office Theme</vt:lpstr>
      <vt:lpstr>PowerPoint Presentation</vt:lpstr>
      <vt:lpstr>Agenda</vt:lpstr>
      <vt:lpstr>Project Background</vt:lpstr>
      <vt:lpstr>Project Route</vt:lpstr>
      <vt:lpstr>PowerPoint Presentation</vt:lpstr>
      <vt:lpstr>Transit Improvements</vt:lpstr>
      <vt:lpstr>Station Rendering Examples</vt:lpstr>
      <vt:lpstr>Section 106 Historic Resources Overview</vt:lpstr>
      <vt:lpstr>Consultation To Date</vt:lpstr>
      <vt:lpstr>Area of Potential Effect</vt:lpstr>
      <vt:lpstr>Previous Projects Approach</vt:lpstr>
      <vt:lpstr>Previous Project Examples South Corridor /  Portland Mall Light Rail Project</vt:lpstr>
      <vt:lpstr>Previous Project Examples Streetcar Loop Project</vt:lpstr>
      <vt:lpstr>Division Streetscape Comparison</vt:lpstr>
      <vt:lpstr>Architectural Field Survey Recommendations to FTA</vt:lpstr>
      <vt:lpstr>Examples of Properties  Not Eligible for NRHP</vt:lpstr>
      <vt:lpstr>5931 SE Division  (Not eligible for NRHP)</vt:lpstr>
      <vt:lpstr>Properties Listed In NRHP</vt:lpstr>
      <vt:lpstr>Examples of Properties  Eligible for NRHP</vt:lpstr>
      <vt:lpstr>Effects Analysis 2636 SE Division St</vt:lpstr>
      <vt:lpstr>Effects Analysis Ladd’s Addition Historic District</vt:lpstr>
      <vt:lpstr>Effects Analysis Ladd’s Addition Historic District</vt:lpstr>
      <vt:lpstr>Effects Analysis Ladd’s Addition Historic District</vt:lpstr>
      <vt:lpstr>Effects Analysis Gatehouse (Reservoir No. 2)</vt:lpstr>
      <vt:lpstr>Planning to Minimize Effects Gatehouse (Reservoir No. 2)</vt:lpstr>
      <vt:lpstr>Effects Analysis Follis Court Apartments</vt:lpstr>
      <vt:lpstr>Effects Analysis LuDon Apartments</vt:lpstr>
      <vt:lpstr>Effects Analysis DeLaine Court Apartments</vt:lpstr>
      <vt:lpstr>Planning to Minimize Effects DeLaine Court Apartments</vt:lpstr>
      <vt:lpstr>Effects Analysis Albertsons Food Center</vt:lpstr>
      <vt:lpstr>Archaeological Resources Literature Review</vt:lpstr>
      <vt:lpstr>Archaeological Resources Potential For Effects</vt:lpstr>
      <vt:lpstr>Archaeological Resources Roads/Transportation</vt:lpstr>
      <vt:lpstr>Recent Projects (SE Division Reconstruction Project)</vt:lpstr>
      <vt:lpstr>Archaeological Resources Streetcar lines</vt:lpstr>
      <vt:lpstr>Archaeological Resources Recommendations</vt:lpstr>
      <vt:lpstr>Questions</vt:lpstr>
      <vt:lpstr>Questions</vt:lpstr>
    </vt:vector>
  </TitlesOfParts>
  <Company>TRI-MET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Powell-Division</dc:title>
  <dc:creator>lehtoa</dc:creator>
  <cp:lastModifiedBy>Ranzetta, Kirk</cp:lastModifiedBy>
  <cp:revision>986</cp:revision>
  <dcterms:created xsi:type="dcterms:W3CDTF">2016-02-16T19:20:05Z</dcterms:created>
  <dcterms:modified xsi:type="dcterms:W3CDTF">2018-11-19T20:27:11Z</dcterms:modified>
</cp:coreProperties>
</file>