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1" r:id="rId2"/>
    <p:sldId id="267" r:id="rId3"/>
    <p:sldId id="268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1" autoAdjust="0"/>
    <p:restoredTop sz="92308" autoAdjust="0"/>
  </p:normalViewPr>
  <p:slideViewPr>
    <p:cSldViewPr snapToGrid="0">
      <p:cViewPr varScale="1">
        <p:scale>
          <a:sx n="49" d="100"/>
          <a:sy n="49" d="100"/>
        </p:scale>
        <p:origin x="514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71BA4EF-008B-46F4-BEA8-2B0048744AC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09476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A4EF-008B-46F4-BEA8-2B0048744AC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5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A4EF-008B-46F4-BEA8-2B0048744AC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72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A4EF-008B-46F4-BEA8-2B0048744AC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3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1BA4EF-008B-46F4-BEA8-2B0048744AC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292014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A4EF-008B-46F4-BEA8-2B0048744AC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24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A4EF-008B-46F4-BEA8-2B0048744AC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8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A4EF-008B-46F4-BEA8-2B0048744AC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04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A4EF-008B-46F4-BEA8-2B0048744AC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76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1BA4EF-008B-46F4-BEA8-2B0048744AC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4823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1BA4EF-008B-46F4-BEA8-2B0048744AC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4051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771BA4EF-008B-46F4-BEA8-2B0048744ACE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3548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>
          <a:xfrm>
            <a:off x="1562100" y="1459111"/>
            <a:ext cx="6791325" cy="1790700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b="1" dirty="0">
                <a:latin typeface="Arial" panose="020B0604020202020204" pitchFamily="34" charset="0"/>
                <a:cs typeface="Arial" panose="020B0604020202020204" pitchFamily="34" charset="0"/>
              </a:rPr>
              <a:t>Technology Oversight Committee</a:t>
            </a:r>
          </a:p>
        </p:txBody>
      </p:sp>
      <p:sp>
        <p:nvSpPr>
          <p:cNvPr id="3" name="Subtitle 2"/>
          <p:cNvSpPr>
            <a:spLocks noGrp="1"/>
          </p:cNvSpPr>
          <p:nvPr/>
        </p:nvSpPr>
        <p:spPr>
          <a:xfrm>
            <a:off x="2495550" y="3608190"/>
            <a:ext cx="5143500" cy="124182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Quarterly Report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July – September 2018</a:t>
            </a:r>
          </a:p>
        </p:txBody>
      </p:sp>
      <p:pic>
        <p:nvPicPr>
          <p:cNvPr id="10" name="Picture 9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5824401E-D427-4171-8B76-3F94902C3E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954" y="5723537"/>
            <a:ext cx="2930271" cy="95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3651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35083" y="397974"/>
            <a:ext cx="78967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17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Project Name:	Portland Online Permitting System (POPS)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17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Bureau:	Bureau of Technology Services, Bureau of Development Services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17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Reporting Date:	1</a:t>
            </a:r>
            <a:r>
              <a:rPr lang="en-US" altLang="en-US" sz="1200" b="1" dirty="0"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September 2018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17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0331166-2509-475D-8438-F5AB84A626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936229"/>
              </p:ext>
            </p:extLst>
          </p:nvPr>
        </p:nvGraphicFramePr>
        <p:xfrm>
          <a:off x="667155" y="1857172"/>
          <a:ext cx="8341919" cy="3532564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059635">
                  <a:extLst>
                    <a:ext uri="{9D8B030D-6E8A-4147-A177-3AD203B41FA5}">
                      <a16:colId xmlns:a16="http://schemas.microsoft.com/office/drawing/2014/main" val="2318233838"/>
                    </a:ext>
                  </a:extLst>
                </a:gridCol>
                <a:gridCol w="1277006">
                  <a:extLst>
                    <a:ext uri="{9D8B030D-6E8A-4147-A177-3AD203B41FA5}">
                      <a16:colId xmlns:a16="http://schemas.microsoft.com/office/drawing/2014/main" val="1011854508"/>
                    </a:ext>
                  </a:extLst>
                </a:gridCol>
                <a:gridCol w="824033">
                  <a:extLst>
                    <a:ext uri="{9D8B030D-6E8A-4147-A177-3AD203B41FA5}">
                      <a16:colId xmlns:a16="http://schemas.microsoft.com/office/drawing/2014/main" val="106471330"/>
                    </a:ext>
                  </a:extLst>
                </a:gridCol>
                <a:gridCol w="1173965">
                  <a:extLst>
                    <a:ext uri="{9D8B030D-6E8A-4147-A177-3AD203B41FA5}">
                      <a16:colId xmlns:a16="http://schemas.microsoft.com/office/drawing/2014/main" val="3213236940"/>
                    </a:ext>
                  </a:extLst>
                </a:gridCol>
                <a:gridCol w="699863">
                  <a:extLst>
                    <a:ext uri="{9D8B030D-6E8A-4147-A177-3AD203B41FA5}">
                      <a16:colId xmlns:a16="http://schemas.microsoft.com/office/drawing/2014/main" val="70238304"/>
                    </a:ext>
                  </a:extLst>
                </a:gridCol>
                <a:gridCol w="620847">
                  <a:extLst>
                    <a:ext uri="{9D8B030D-6E8A-4147-A177-3AD203B41FA5}">
                      <a16:colId xmlns:a16="http://schemas.microsoft.com/office/drawing/2014/main" val="1142358258"/>
                    </a:ext>
                  </a:extLst>
                </a:gridCol>
                <a:gridCol w="677287">
                  <a:extLst>
                    <a:ext uri="{9D8B030D-6E8A-4147-A177-3AD203B41FA5}">
                      <a16:colId xmlns:a16="http://schemas.microsoft.com/office/drawing/2014/main" val="2966318407"/>
                    </a:ext>
                  </a:extLst>
                </a:gridCol>
                <a:gridCol w="654711">
                  <a:extLst>
                    <a:ext uri="{9D8B030D-6E8A-4147-A177-3AD203B41FA5}">
                      <a16:colId xmlns:a16="http://schemas.microsoft.com/office/drawing/2014/main" val="1985646081"/>
                    </a:ext>
                  </a:extLst>
                </a:gridCol>
                <a:gridCol w="699863">
                  <a:extLst>
                    <a:ext uri="{9D8B030D-6E8A-4147-A177-3AD203B41FA5}">
                      <a16:colId xmlns:a16="http://schemas.microsoft.com/office/drawing/2014/main" val="2260434453"/>
                    </a:ext>
                  </a:extLst>
                </a:gridCol>
                <a:gridCol w="654709">
                  <a:extLst>
                    <a:ext uri="{9D8B030D-6E8A-4147-A177-3AD203B41FA5}">
                      <a16:colId xmlns:a16="http://schemas.microsoft.com/office/drawing/2014/main" val="3030645699"/>
                    </a:ext>
                  </a:extLst>
                </a:gridCol>
              </a:tblGrid>
              <a:tr h="7310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Initial Estimate </a:t>
                      </a:r>
                      <a:b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at TOC Intake</a:t>
                      </a:r>
                      <a:b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10/10/2017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Planned at Baseline</a:t>
                      </a:r>
                      <a:b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Current Revision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10/15/2018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QA Assessment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TOC Assessment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245251"/>
                  </a:ext>
                </a:extLst>
              </a:tr>
              <a:tr h="7049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Expected Completion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09/30/2018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July</a:t>
                      </a:r>
                    </a:p>
                  </a:txBody>
                  <a:tcPr marL="68580" marR="68580" marT="0" marB="0" anchor="ctr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Sept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July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Sept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045694"/>
                  </a:ext>
                </a:extLst>
              </a:tr>
              <a:tr h="4880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Confidence Level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Medium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Medium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748614"/>
                  </a:ext>
                </a:extLst>
              </a:tr>
              <a:tr h="352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Budget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$11,997,231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03610"/>
                  </a:ext>
                </a:extLst>
              </a:tr>
              <a:tr h="3924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Confidence Level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Medium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63363"/>
                  </a:ext>
                </a:extLst>
              </a:tr>
              <a:tr h="8633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Scope Stability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Confidence Level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Medium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Medium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090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4488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0E28679-B8F5-481D-84D8-9ACD29398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373773"/>
              </p:ext>
            </p:extLst>
          </p:nvPr>
        </p:nvGraphicFramePr>
        <p:xfrm>
          <a:off x="667152" y="1847443"/>
          <a:ext cx="8341919" cy="3532564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059635">
                  <a:extLst>
                    <a:ext uri="{9D8B030D-6E8A-4147-A177-3AD203B41FA5}">
                      <a16:colId xmlns:a16="http://schemas.microsoft.com/office/drawing/2014/main" val="2318233838"/>
                    </a:ext>
                  </a:extLst>
                </a:gridCol>
                <a:gridCol w="1277006">
                  <a:extLst>
                    <a:ext uri="{9D8B030D-6E8A-4147-A177-3AD203B41FA5}">
                      <a16:colId xmlns:a16="http://schemas.microsoft.com/office/drawing/2014/main" val="1011854508"/>
                    </a:ext>
                  </a:extLst>
                </a:gridCol>
                <a:gridCol w="824033">
                  <a:extLst>
                    <a:ext uri="{9D8B030D-6E8A-4147-A177-3AD203B41FA5}">
                      <a16:colId xmlns:a16="http://schemas.microsoft.com/office/drawing/2014/main" val="106471330"/>
                    </a:ext>
                  </a:extLst>
                </a:gridCol>
                <a:gridCol w="1173965">
                  <a:extLst>
                    <a:ext uri="{9D8B030D-6E8A-4147-A177-3AD203B41FA5}">
                      <a16:colId xmlns:a16="http://schemas.microsoft.com/office/drawing/2014/main" val="3213236940"/>
                    </a:ext>
                  </a:extLst>
                </a:gridCol>
                <a:gridCol w="699863">
                  <a:extLst>
                    <a:ext uri="{9D8B030D-6E8A-4147-A177-3AD203B41FA5}">
                      <a16:colId xmlns:a16="http://schemas.microsoft.com/office/drawing/2014/main" val="70238304"/>
                    </a:ext>
                  </a:extLst>
                </a:gridCol>
                <a:gridCol w="620847">
                  <a:extLst>
                    <a:ext uri="{9D8B030D-6E8A-4147-A177-3AD203B41FA5}">
                      <a16:colId xmlns:a16="http://schemas.microsoft.com/office/drawing/2014/main" val="1142358258"/>
                    </a:ext>
                  </a:extLst>
                </a:gridCol>
                <a:gridCol w="677287">
                  <a:extLst>
                    <a:ext uri="{9D8B030D-6E8A-4147-A177-3AD203B41FA5}">
                      <a16:colId xmlns:a16="http://schemas.microsoft.com/office/drawing/2014/main" val="2966318407"/>
                    </a:ext>
                  </a:extLst>
                </a:gridCol>
                <a:gridCol w="654711">
                  <a:extLst>
                    <a:ext uri="{9D8B030D-6E8A-4147-A177-3AD203B41FA5}">
                      <a16:colId xmlns:a16="http://schemas.microsoft.com/office/drawing/2014/main" val="1985646081"/>
                    </a:ext>
                  </a:extLst>
                </a:gridCol>
                <a:gridCol w="699863">
                  <a:extLst>
                    <a:ext uri="{9D8B030D-6E8A-4147-A177-3AD203B41FA5}">
                      <a16:colId xmlns:a16="http://schemas.microsoft.com/office/drawing/2014/main" val="2260434453"/>
                    </a:ext>
                  </a:extLst>
                </a:gridCol>
                <a:gridCol w="654709">
                  <a:extLst>
                    <a:ext uri="{9D8B030D-6E8A-4147-A177-3AD203B41FA5}">
                      <a16:colId xmlns:a16="http://schemas.microsoft.com/office/drawing/2014/main" val="3030645699"/>
                    </a:ext>
                  </a:extLst>
                </a:gridCol>
              </a:tblGrid>
              <a:tr h="7310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Initial Estimate </a:t>
                      </a:r>
                      <a:b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at TOC Intake</a:t>
                      </a:r>
                      <a:b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4/16/2018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Planned at Baseline</a:t>
                      </a:r>
                      <a:b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</a:b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8/21/2018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Current Revision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QA Assessment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TOC Assessment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245251"/>
                  </a:ext>
                </a:extLst>
              </a:tr>
              <a:tr h="7049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Expected Completion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12/1/18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12/1/18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July*</a:t>
                      </a:r>
                    </a:p>
                  </a:txBody>
                  <a:tcPr marL="68580" marR="68580" marT="0" marB="0" anchor="ctr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Sept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July*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Sept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045694"/>
                  </a:ext>
                </a:extLst>
              </a:tr>
              <a:tr h="4880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Confidence Level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Medium 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Medium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8580" marR="68580" marT="0" marB="0" anchor="ctr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748614"/>
                  </a:ext>
                </a:extLst>
              </a:tr>
              <a:tr h="35235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Budget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$1,080,000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$869,530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8580" marR="68580" marT="0" marB="0" anchor="ctr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03610"/>
                  </a:ext>
                </a:extLst>
              </a:tr>
              <a:tr h="3924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Confidence Level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Medium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63363"/>
                  </a:ext>
                </a:extLst>
              </a:tr>
              <a:tr h="8633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Scope Stability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Confidence Level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Medium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Medium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8580" marR="68580" marT="0" marB="0" anchor="ctr">
                    <a:lnL w="4762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090568"/>
                  </a:ext>
                </a:extLst>
              </a:tr>
            </a:tbl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5179201A-990E-4570-9C08-70C2793EF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248" y="424267"/>
            <a:ext cx="78967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17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Project Name:	BFM Implementation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17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Bureau:	City Budget Office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17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Reporting Date:	1</a:t>
            </a:r>
            <a:r>
              <a:rPr lang="en-US" altLang="en-US" sz="1200" b="1" dirty="0"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September 2018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17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D2C6F16-6481-4B7B-A331-B01C9A61E1C6}"/>
              </a:ext>
            </a:extLst>
          </p:cNvPr>
          <p:cNvSpPr/>
          <p:nvPr/>
        </p:nvSpPr>
        <p:spPr>
          <a:xfrm>
            <a:off x="667152" y="5602854"/>
            <a:ext cx="31250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*Note: TOC took project on in August 2018.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94686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2111</TotalTime>
  <Words>156</Words>
  <Application>Microsoft Office PowerPoint</Application>
  <PresentationFormat>On-screen Show (4:3)</PresentationFormat>
  <Paragraphs>115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Franklin Gothic Book</vt:lpstr>
      <vt:lpstr>Times New Roman</vt:lpstr>
      <vt:lpstr>Crop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Clodius, Jen;Hafer, Heather</dc:creator>
  <cp:lastModifiedBy>CACOUNCIL</cp:lastModifiedBy>
  <cp:revision>52</cp:revision>
  <cp:lastPrinted>2018-10-15T20:55:00Z</cp:lastPrinted>
  <dcterms:created xsi:type="dcterms:W3CDTF">2015-04-16T22:41:44Z</dcterms:created>
  <dcterms:modified xsi:type="dcterms:W3CDTF">2018-10-31T19:13:13Z</dcterms:modified>
</cp:coreProperties>
</file>