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9"/>
  </p:notesMasterIdLst>
  <p:handoutMasterIdLst>
    <p:handoutMasterId r:id="rId20"/>
  </p:handoutMasterIdLst>
  <p:sldIdLst>
    <p:sldId id="256" r:id="rId2"/>
    <p:sldId id="258" r:id="rId3"/>
    <p:sldId id="308" r:id="rId4"/>
    <p:sldId id="285" r:id="rId5"/>
    <p:sldId id="259" r:id="rId6"/>
    <p:sldId id="260" r:id="rId7"/>
    <p:sldId id="309" r:id="rId8"/>
    <p:sldId id="294" r:id="rId9"/>
    <p:sldId id="288" r:id="rId10"/>
    <p:sldId id="296" r:id="rId11"/>
    <p:sldId id="297" r:id="rId12"/>
    <p:sldId id="262" r:id="rId13"/>
    <p:sldId id="261" r:id="rId14"/>
    <p:sldId id="286" r:id="rId15"/>
    <p:sldId id="263" r:id="rId16"/>
    <p:sldId id="310" r:id="rId17"/>
    <p:sldId id="271" r:id="rId18"/>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294" y="10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8A5F4B07-73F3-449C-B10B-325CD69C089A}"/>
              </a:ext>
            </a:extLst>
          </p:cNvPr>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a:lvl1pPr>
          </a:lstStyle>
          <a:p>
            <a:endParaRPr lang="en-US" altLang="en-US"/>
          </a:p>
        </p:txBody>
      </p:sp>
      <p:sp>
        <p:nvSpPr>
          <p:cNvPr id="30723" name="Rectangle 3">
            <a:extLst>
              <a:ext uri="{FF2B5EF4-FFF2-40B4-BE49-F238E27FC236}">
                <a16:creationId xmlns:a16="http://schemas.microsoft.com/office/drawing/2014/main" id="{9895BCAC-A466-41B0-A5FA-2984DCE41546}"/>
              </a:ext>
            </a:extLst>
          </p:cNvPr>
          <p:cNvSpPr>
            <a:spLocks noGrp="1" noChangeArrowheads="1"/>
          </p:cNvSpPr>
          <p:nvPr>
            <p:ph type="dt" sz="quarter" idx="1"/>
          </p:nvPr>
        </p:nvSpPr>
        <p:spPr bwMode="auto">
          <a:xfrm>
            <a:off x="397256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vl1pPr>
          </a:lstStyle>
          <a:p>
            <a:endParaRPr lang="en-US" altLang="en-US"/>
          </a:p>
        </p:txBody>
      </p:sp>
      <p:sp>
        <p:nvSpPr>
          <p:cNvPr id="30724" name="Rectangle 4">
            <a:extLst>
              <a:ext uri="{FF2B5EF4-FFF2-40B4-BE49-F238E27FC236}">
                <a16:creationId xmlns:a16="http://schemas.microsoft.com/office/drawing/2014/main" id="{8F14D77F-B196-4C39-B7CA-D03AE74002F6}"/>
              </a:ext>
            </a:extLst>
          </p:cNvPr>
          <p:cNvSpPr>
            <a:spLocks noGrp="1" noChangeArrowheads="1"/>
          </p:cNvSpPr>
          <p:nvPr>
            <p:ph type="ftr" sz="quarter" idx="2"/>
          </p:nvPr>
        </p:nvSpPr>
        <p:spPr bwMode="auto">
          <a:xfrm>
            <a:off x="0" y="883158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a:lvl1pPr>
          </a:lstStyle>
          <a:p>
            <a:endParaRPr lang="en-US" altLang="en-US"/>
          </a:p>
        </p:txBody>
      </p:sp>
      <p:sp>
        <p:nvSpPr>
          <p:cNvPr id="30725" name="Rectangle 5">
            <a:extLst>
              <a:ext uri="{FF2B5EF4-FFF2-40B4-BE49-F238E27FC236}">
                <a16:creationId xmlns:a16="http://schemas.microsoft.com/office/drawing/2014/main" id="{BA72CADD-83DD-4573-B475-6E8E89ADBF4F}"/>
              </a:ext>
            </a:extLst>
          </p:cNvPr>
          <p:cNvSpPr>
            <a:spLocks noGrp="1" noChangeArrowheads="1"/>
          </p:cNvSpPr>
          <p:nvPr>
            <p:ph type="sldNum" sz="quarter" idx="3"/>
          </p:nvPr>
        </p:nvSpPr>
        <p:spPr bwMode="auto">
          <a:xfrm>
            <a:off x="3972560" y="883158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vl1pPr>
          </a:lstStyle>
          <a:p>
            <a:fld id="{6EC02A84-6677-42D9-88CD-CF2DA9D1C25F}"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F780436-7454-4449-8597-8A9BC8F4ADB3}"/>
              </a:ext>
            </a:extLst>
          </p:cNvPr>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a:lvl1pPr>
          </a:lstStyle>
          <a:p>
            <a:endParaRPr lang="en-US" altLang="en-US"/>
          </a:p>
        </p:txBody>
      </p:sp>
      <p:sp>
        <p:nvSpPr>
          <p:cNvPr id="5123" name="Rectangle 3">
            <a:extLst>
              <a:ext uri="{FF2B5EF4-FFF2-40B4-BE49-F238E27FC236}">
                <a16:creationId xmlns:a16="http://schemas.microsoft.com/office/drawing/2014/main" id="{3A2D35A2-A06F-43AE-B4E9-AC0FB58C7B61}"/>
              </a:ext>
            </a:extLst>
          </p:cNvPr>
          <p:cNvSpPr>
            <a:spLocks noGrp="1" noChangeArrowheads="1"/>
          </p:cNvSpPr>
          <p:nvPr>
            <p:ph type="dt" idx="1"/>
          </p:nvPr>
        </p:nvSpPr>
        <p:spPr bwMode="auto">
          <a:xfrm>
            <a:off x="397256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vl1pPr>
          </a:lstStyle>
          <a:p>
            <a:endParaRPr lang="en-US" altLang="en-US"/>
          </a:p>
        </p:txBody>
      </p:sp>
      <p:sp>
        <p:nvSpPr>
          <p:cNvPr id="5124" name="Rectangle 4">
            <a:extLst>
              <a:ext uri="{FF2B5EF4-FFF2-40B4-BE49-F238E27FC236}">
                <a16:creationId xmlns:a16="http://schemas.microsoft.com/office/drawing/2014/main" id="{7F60A190-D5A0-4E54-9A51-5250B0C4FB25}"/>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a:extLst>
              <a:ext uri="{FF2B5EF4-FFF2-40B4-BE49-F238E27FC236}">
                <a16:creationId xmlns:a16="http://schemas.microsoft.com/office/drawing/2014/main" id="{FB5B3A0D-0B69-4CEE-808F-9EB1862E2473}"/>
              </a:ext>
            </a:extLst>
          </p:cNvPr>
          <p:cNvSpPr>
            <a:spLocks noGrp="1" noChangeArrowheads="1"/>
          </p:cNvSpPr>
          <p:nvPr>
            <p:ph type="body" sz="quarter" idx="3"/>
          </p:nvPr>
        </p:nvSpPr>
        <p:spPr bwMode="auto">
          <a:xfrm>
            <a:off x="934720" y="4415790"/>
            <a:ext cx="514096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a:extLst>
              <a:ext uri="{FF2B5EF4-FFF2-40B4-BE49-F238E27FC236}">
                <a16:creationId xmlns:a16="http://schemas.microsoft.com/office/drawing/2014/main" id="{7C9C440A-9836-4411-886F-73B58E2AADA4}"/>
              </a:ext>
            </a:extLst>
          </p:cNvPr>
          <p:cNvSpPr>
            <a:spLocks noGrp="1" noChangeArrowheads="1"/>
          </p:cNvSpPr>
          <p:nvPr>
            <p:ph type="ftr" sz="quarter" idx="4"/>
          </p:nvPr>
        </p:nvSpPr>
        <p:spPr bwMode="auto">
          <a:xfrm>
            <a:off x="0" y="883158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a:lvl1pPr>
          </a:lstStyle>
          <a:p>
            <a:endParaRPr lang="en-US" altLang="en-US"/>
          </a:p>
        </p:txBody>
      </p:sp>
      <p:sp>
        <p:nvSpPr>
          <p:cNvPr id="5127" name="Rectangle 7">
            <a:extLst>
              <a:ext uri="{FF2B5EF4-FFF2-40B4-BE49-F238E27FC236}">
                <a16:creationId xmlns:a16="http://schemas.microsoft.com/office/drawing/2014/main" id="{11619397-74EE-4E69-8E77-58CD539B421F}"/>
              </a:ext>
            </a:extLst>
          </p:cNvPr>
          <p:cNvSpPr>
            <a:spLocks noGrp="1" noChangeArrowheads="1"/>
          </p:cNvSpPr>
          <p:nvPr>
            <p:ph type="sldNum" sz="quarter" idx="5"/>
          </p:nvPr>
        </p:nvSpPr>
        <p:spPr bwMode="auto">
          <a:xfrm>
            <a:off x="3972560" y="883158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vl1pPr>
          </a:lstStyle>
          <a:p>
            <a:fld id="{9D46FAE9-1BDC-47AD-8FF5-2FBDAE194DA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82CAF647-4B7E-4E9F-B9FB-16A1B34059B8}"/>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3F356A9F-19EF-44C2-BAAD-4E009B77596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7A16BC1D-9E8C-4827-B6D3-2471724328FB}"/>
              </a:ext>
            </a:extLst>
          </p:cNvPr>
          <p:cNvSpPr>
            <a:spLocks noGrp="1" noRot="1" noChangeAspect="1" noChangeArrowheads="1" noTextEdit="1"/>
          </p:cNvSpPr>
          <p:nvPr>
            <p:ph type="sldImg"/>
          </p:nvPr>
        </p:nvSpPr>
        <p:spPr>
          <a:xfrm>
            <a:off x="1168400" y="682625"/>
            <a:ext cx="4673600" cy="3505200"/>
          </a:xfrm>
          <a:ln w="12700" cap="flat">
            <a:solidFill>
              <a:schemeClr val="tx1"/>
            </a:solidFill>
          </a:ln>
          <a:extLst>
            <a:ext uri="{909E8E84-426E-40DD-AFC4-6F175D3DCCD1}">
              <a14:hiddenFill xmlns:a14="http://schemas.microsoft.com/office/drawing/2010/main">
                <a:noFill/>
              </a14:hiddenFill>
            </a:ext>
          </a:extLst>
        </p:spPr>
      </p:sp>
      <p:sp>
        <p:nvSpPr>
          <p:cNvPr id="7171" name="Rectangle 3">
            <a:extLst>
              <a:ext uri="{FF2B5EF4-FFF2-40B4-BE49-F238E27FC236}">
                <a16:creationId xmlns:a16="http://schemas.microsoft.com/office/drawing/2014/main" id="{D9F3F482-F8BB-4AC8-AB08-B081DE765823}"/>
              </a:ext>
            </a:extLst>
          </p:cNvPr>
          <p:cNvSpPr>
            <a:spLocks noGrp="1" noChangeArrowheads="1"/>
          </p:cNvSpPr>
          <p:nvPr>
            <p:ph type="body" idx="1"/>
          </p:nvPr>
        </p:nvSpPr>
        <p:spPr>
          <a:xfrm>
            <a:off x="903888" y="4419018"/>
            <a:ext cx="5201002" cy="4197906"/>
          </a:xfrm>
          <a:ln/>
        </p:spPr>
        <p:txBody>
          <a:bodyPr lIns="92967" tIns="46176" rIns="92967" bIns="46176"/>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7A16BC1D-9E8C-4827-B6D3-2471724328FB}"/>
              </a:ext>
            </a:extLst>
          </p:cNvPr>
          <p:cNvSpPr>
            <a:spLocks noGrp="1" noRot="1" noChangeAspect="1" noChangeArrowheads="1" noTextEdit="1"/>
          </p:cNvSpPr>
          <p:nvPr>
            <p:ph type="sldImg"/>
          </p:nvPr>
        </p:nvSpPr>
        <p:spPr>
          <a:xfrm>
            <a:off x="1168400" y="682625"/>
            <a:ext cx="4673600" cy="3505200"/>
          </a:xfrm>
          <a:ln w="12700" cap="flat">
            <a:solidFill>
              <a:schemeClr val="tx1"/>
            </a:solidFill>
          </a:ln>
          <a:extLst>
            <a:ext uri="{909E8E84-426E-40DD-AFC4-6F175D3DCCD1}">
              <a14:hiddenFill xmlns:a14="http://schemas.microsoft.com/office/drawing/2010/main">
                <a:noFill/>
              </a14:hiddenFill>
            </a:ext>
          </a:extLst>
        </p:spPr>
      </p:sp>
      <p:sp>
        <p:nvSpPr>
          <p:cNvPr id="7171" name="Rectangle 3">
            <a:extLst>
              <a:ext uri="{FF2B5EF4-FFF2-40B4-BE49-F238E27FC236}">
                <a16:creationId xmlns:a16="http://schemas.microsoft.com/office/drawing/2014/main" id="{D9F3F482-F8BB-4AC8-AB08-B081DE765823}"/>
              </a:ext>
            </a:extLst>
          </p:cNvPr>
          <p:cNvSpPr>
            <a:spLocks noGrp="1" noChangeArrowheads="1"/>
          </p:cNvSpPr>
          <p:nvPr>
            <p:ph type="body" idx="1"/>
          </p:nvPr>
        </p:nvSpPr>
        <p:spPr>
          <a:xfrm>
            <a:off x="903888" y="4419018"/>
            <a:ext cx="5201002" cy="4197906"/>
          </a:xfrm>
          <a:ln/>
        </p:spPr>
        <p:txBody>
          <a:bodyPr lIns="92967" tIns="46176" rIns="92967" bIns="46176"/>
          <a:lstStyle/>
          <a:p>
            <a:endParaRPr lang="en-US" altLang="en-US"/>
          </a:p>
        </p:txBody>
      </p:sp>
    </p:spTree>
    <p:extLst>
      <p:ext uri="{BB962C8B-B14F-4D97-AF65-F5344CB8AC3E}">
        <p14:creationId xmlns:p14="http://schemas.microsoft.com/office/powerpoint/2010/main" val="714301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7A16BC1D-9E8C-4827-B6D3-2471724328FB}"/>
              </a:ext>
            </a:extLst>
          </p:cNvPr>
          <p:cNvSpPr>
            <a:spLocks noGrp="1" noRot="1" noChangeAspect="1" noChangeArrowheads="1" noTextEdit="1"/>
          </p:cNvSpPr>
          <p:nvPr>
            <p:ph type="sldImg"/>
          </p:nvPr>
        </p:nvSpPr>
        <p:spPr>
          <a:xfrm>
            <a:off x="1168400" y="682625"/>
            <a:ext cx="4673600" cy="3505200"/>
          </a:xfrm>
          <a:ln w="12700" cap="flat">
            <a:solidFill>
              <a:schemeClr val="tx1"/>
            </a:solidFill>
          </a:ln>
          <a:extLst>
            <a:ext uri="{909E8E84-426E-40DD-AFC4-6F175D3DCCD1}">
              <a14:hiddenFill xmlns:a14="http://schemas.microsoft.com/office/drawing/2010/main">
                <a:noFill/>
              </a14:hiddenFill>
            </a:ext>
          </a:extLst>
        </p:spPr>
      </p:sp>
      <p:sp>
        <p:nvSpPr>
          <p:cNvPr id="7171" name="Rectangle 3">
            <a:extLst>
              <a:ext uri="{FF2B5EF4-FFF2-40B4-BE49-F238E27FC236}">
                <a16:creationId xmlns:a16="http://schemas.microsoft.com/office/drawing/2014/main" id="{D9F3F482-F8BB-4AC8-AB08-B081DE765823}"/>
              </a:ext>
            </a:extLst>
          </p:cNvPr>
          <p:cNvSpPr>
            <a:spLocks noGrp="1" noChangeArrowheads="1"/>
          </p:cNvSpPr>
          <p:nvPr>
            <p:ph type="body" idx="1"/>
          </p:nvPr>
        </p:nvSpPr>
        <p:spPr>
          <a:xfrm>
            <a:off x="903888" y="4419018"/>
            <a:ext cx="5201002" cy="4197906"/>
          </a:xfrm>
          <a:ln/>
        </p:spPr>
        <p:txBody>
          <a:bodyPr lIns="92967" tIns="46176" rIns="92967" bIns="46176"/>
          <a:lstStyle/>
          <a:p>
            <a:endParaRPr lang="en-US" altLang="en-US"/>
          </a:p>
        </p:txBody>
      </p:sp>
    </p:spTree>
    <p:extLst>
      <p:ext uri="{BB962C8B-B14F-4D97-AF65-F5344CB8AC3E}">
        <p14:creationId xmlns:p14="http://schemas.microsoft.com/office/powerpoint/2010/main" val="3167980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978CEF7-3071-4797-967E-08F9DAD894C8}"/>
              </a:ext>
            </a:extLst>
          </p:cNvPr>
          <p:cNvSpPr>
            <a:spLocks noGrp="1" noRot="1" noChangeAspect="1" noChangeArrowheads="1" noTextEdit="1"/>
          </p:cNvSpPr>
          <p:nvPr>
            <p:ph type="sldImg"/>
          </p:nvPr>
        </p:nvSpPr>
        <p:spPr>
          <a:xfrm>
            <a:off x="1168400" y="682625"/>
            <a:ext cx="4673600" cy="3505200"/>
          </a:xfrm>
          <a:ln w="12700" cap="flat">
            <a:solidFill>
              <a:schemeClr val="tx1"/>
            </a:solidFill>
          </a:ln>
          <a:extLst>
            <a:ext uri="{909E8E84-426E-40DD-AFC4-6F175D3DCCD1}">
              <a14:hiddenFill xmlns:a14="http://schemas.microsoft.com/office/drawing/2010/main">
                <a:noFill/>
              </a14:hiddenFill>
            </a:ext>
          </a:extLst>
        </p:spPr>
      </p:sp>
      <p:sp>
        <p:nvSpPr>
          <p:cNvPr id="9219" name="Rectangle 3">
            <a:extLst>
              <a:ext uri="{FF2B5EF4-FFF2-40B4-BE49-F238E27FC236}">
                <a16:creationId xmlns:a16="http://schemas.microsoft.com/office/drawing/2014/main" id="{F6152F2C-8C87-4D01-9474-A3131FDD905F}"/>
              </a:ext>
            </a:extLst>
          </p:cNvPr>
          <p:cNvSpPr>
            <a:spLocks noGrp="1" noChangeArrowheads="1"/>
          </p:cNvSpPr>
          <p:nvPr>
            <p:ph type="body" idx="1"/>
          </p:nvPr>
        </p:nvSpPr>
        <p:spPr>
          <a:xfrm>
            <a:off x="903888" y="4419018"/>
            <a:ext cx="5201002" cy="4197906"/>
          </a:xfrm>
          <a:ln/>
        </p:spPr>
        <p:txBody>
          <a:bodyPr lIns="92967" tIns="46176" rIns="92967" bIns="46176"/>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C9B527FD-8CFE-45EB-A0C0-8104B75491BF}"/>
              </a:ext>
            </a:extLst>
          </p:cNvPr>
          <p:cNvSpPr>
            <a:spLocks noGrp="1" noRot="1" noChangeAspect="1" noChangeArrowheads="1" noTextEdit="1"/>
          </p:cNvSpPr>
          <p:nvPr>
            <p:ph type="sldImg"/>
          </p:nvPr>
        </p:nvSpPr>
        <p:spPr>
          <a:xfrm>
            <a:off x="1168400" y="682625"/>
            <a:ext cx="4673600" cy="3505200"/>
          </a:xfrm>
          <a:ln w="12700" cap="flat">
            <a:solidFill>
              <a:schemeClr val="tx1"/>
            </a:solidFill>
          </a:ln>
          <a:extLst>
            <a:ext uri="{909E8E84-426E-40DD-AFC4-6F175D3DCCD1}">
              <a14:hiddenFill xmlns:a14="http://schemas.microsoft.com/office/drawing/2010/main">
                <a:noFill/>
              </a14:hiddenFill>
            </a:ext>
          </a:extLst>
        </p:spPr>
      </p:sp>
      <p:sp>
        <p:nvSpPr>
          <p:cNvPr id="11267" name="Rectangle 3">
            <a:extLst>
              <a:ext uri="{FF2B5EF4-FFF2-40B4-BE49-F238E27FC236}">
                <a16:creationId xmlns:a16="http://schemas.microsoft.com/office/drawing/2014/main" id="{D8BF214B-B0AB-4974-AFE4-1AC14C3AF07E}"/>
              </a:ext>
            </a:extLst>
          </p:cNvPr>
          <p:cNvSpPr>
            <a:spLocks noGrp="1" noChangeArrowheads="1"/>
          </p:cNvSpPr>
          <p:nvPr>
            <p:ph type="body" idx="1"/>
          </p:nvPr>
        </p:nvSpPr>
        <p:spPr>
          <a:xfrm>
            <a:off x="903888" y="4419018"/>
            <a:ext cx="5201002" cy="4197906"/>
          </a:xfrm>
          <a:ln/>
        </p:spPr>
        <p:txBody>
          <a:bodyPr lIns="92967" tIns="46176" rIns="92967" bIns="46176"/>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978CEF7-3071-4797-967E-08F9DAD894C8}"/>
              </a:ext>
            </a:extLst>
          </p:cNvPr>
          <p:cNvSpPr>
            <a:spLocks noGrp="1" noRot="1" noChangeAspect="1" noChangeArrowheads="1" noTextEdit="1"/>
          </p:cNvSpPr>
          <p:nvPr>
            <p:ph type="sldImg"/>
          </p:nvPr>
        </p:nvSpPr>
        <p:spPr>
          <a:xfrm>
            <a:off x="1168400" y="682625"/>
            <a:ext cx="4673600" cy="3505200"/>
          </a:xfrm>
          <a:ln w="12700" cap="flat">
            <a:solidFill>
              <a:schemeClr val="tx1"/>
            </a:solidFill>
          </a:ln>
          <a:extLst>
            <a:ext uri="{909E8E84-426E-40DD-AFC4-6F175D3DCCD1}">
              <a14:hiddenFill xmlns:a14="http://schemas.microsoft.com/office/drawing/2010/main">
                <a:noFill/>
              </a14:hiddenFill>
            </a:ext>
          </a:extLst>
        </p:spPr>
      </p:sp>
      <p:sp>
        <p:nvSpPr>
          <p:cNvPr id="9219" name="Rectangle 3">
            <a:extLst>
              <a:ext uri="{FF2B5EF4-FFF2-40B4-BE49-F238E27FC236}">
                <a16:creationId xmlns:a16="http://schemas.microsoft.com/office/drawing/2014/main" id="{F6152F2C-8C87-4D01-9474-A3131FDD905F}"/>
              </a:ext>
            </a:extLst>
          </p:cNvPr>
          <p:cNvSpPr>
            <a:spLocks noGrp="1" noChangeArrowheads="1"/>
          </p:cNvSpPr>
          <p:nvPr>
            <p:ph type="body" idx="1"/>
          </p:nvPr>
        </p:nvSpPr>
        <p:spPr>
          <a:xfrm>
            <a:off x="903888" y="4419018"/>
            <a:ext cx="5201002" cy="4197906"/>
          </a:xfrm>
          <a:ln/>
        </p:spPr>
        <p:txBody>
          <a:bodyPr lIns="92967" tIns="46176" rIns="92967" bIns="46176"/>
          <a:lstStyle/>
          <a:p>
            <a:endParaRPr lang="en-US" altLang="en-US"/>
          </a:p>
        </p:txBody>
      </p:sp>
    </p:spTree>
    <p:extLst>
      <p:ext uri="{BB962C8B-B14F-4D97-AF65-F5344CB8AC3E}">
        <p14:creationId xmlns:p14="http://schemas.microsoft.com/office/powerpoint/2010/main" val="2166710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3C10224A-30B9-46D8-B866-E5AFCF5D13C3}"/>
              </a:ext>
            </a:extLst>
          </p:cNvPr>
          <p:cNvSpPr>
            <a:spLocks noGrp="1" noRot="1" noChangeAspect="1" noChangeArrowheads="1" noTextEdit="1"/>
          </p:cNvSpPr>
          <p:nvPr>
            <p:ph type="sldImg"/>
          </p:nvPr>
        </p:nvSpPr>
        <p:spPr>
          <a:xfrm>
            <a:off x="1168400" y="682625"/>
            <a:ext cx="4673600" cy="3505200"/>
          </a:xfrm>
          <a:ln w="12700" cap="flat">
            <a:solidFill>
              <a:schemeClr val="tx1"/>
            </a:solidFill>
          </a:ln>
          <a:extLst>
            <a:ext uri="{909E8E84-426E-40DD-AFC4-6F175D3DCCD1}">
              <a14:hiddenFill xmlns:a14="http://schemas.microsoft.com/office/drawing/2010/main">
                <a:noFill/>
              </a14:hiddenFill>
            </a:ext>
          </a:extLst>
        </p:spPr>
      </p:sp>
      <p:sp>
        <p:nvSpPr>
          <p:cNvPr id="13315" name="Rectangle 3">
            <a:extLst>
              <a:ext uri="{FF2B5EF4-FFF2-40B4-BE49-F238E27FC236}">
                <a16:creationId xmlns:a16="http://schemas.microsoft.com/office/drawing/2014/main" id="{168713FA-4293-447D-BEC9-CF1AC275A0EC}"/>
              </a:ext>
            </a:extLst>
          </p:cNvPr>
          <p:cNvSpPr>
            <a:spLocks noGrp="1" noChangeArrowheads="1"/>
          </p:cNvSpPr>
          <p:nvPr>
            <p:ph type="body" idx="1"/>
          </p:nvPr>
        </p:nvSpPr>
        <p:spPr>
          <a:xfrm>
            <a:off x="903888" y="4419018"/>
            <a:ext cx="5201002" cy="4197906"/>
          </a:xfrm>
          <a:ln/>
        </p:spPr>
        <p:txBody>
          <a:bodyPr lIns="92967" tIns="46176" rIns="92967" bIns="46176"/>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3C10224A-30B9-46D8-B866-E5AFCF5D13C3}"/>
              </a:ext>
            </a:extLst>
          </p:cNvPr>
          <p:cNvSpPr>
            <a:spLocks noGrp="1" noRot="1" noChangeAspect="1" noChangeArrowheads="1" noTextEdit="1"/>
          </p:cNvSpPr>
          <p:nvPr>
            <p:ph type="sldImg"/>
          </p:nvPr>
        </p:nvSpPr>
        <p:spPr>
          <a:xfrm>
            <a:off x="1168400" y="682625"/>
            <a:ext cx="4673600" cy="3505200"/>
          </a:xfrm>
          <a:ln w="12700" cap="flat">
            <a:solidFill>
              <a:schemeClr val="tx1"/>
            </a:solidFill>
          </a:ln>
          <a:extLst>
            <a:ext uri="{909E8E84-426E-40DD-AFC4-6F175D3DCCD1}">
              <a14:hiddenFill xmlns:a14="http://schemas.microsoft.com/office/drawing/2010/main">
                <a:noFill/>
              </a14:hiddenFill>
            </a:ext>
          </a:extLst>
        </p:spPr>
      </p:sp>
      <p:sp>
        <p:nvSpPr>
          <p:cNvPr id="13315" name="Rectangle 3">
            <a:extLst>
              <a:ext uri="{FF2B5EF4-FFF2-40B4-BE49-F238E27FC236}">
                <a16:creationId xmlns:a16="http://schemas.microsoft.com/office/drawing/2014/main" id="{168713FA-4293-447D-BEC9-CF1AC275A0EC}"/>
              </a:ext>
            </a:extLst>
          </p:cNvPr>
          <p:cNvSpPr>
            <a:spLocks noGrp="1" noChangeArrowheads="1"/>
          </p:cNvSpPr>
          <p:nvPr>
            <p:ph type="body" idx="1"/>
          </p:nvPr>
        </p:nvSpPr>
        <p:spPr>
          <a:xfrm>
            <a:off x="903888" y="4419018"/>
            <a:ext cx="5201002" cy="4197906"/>
          </a:xfrm>
          <a:ln/>
        </p:spPr>
        <p:txBody>
          <a:bodyPr lIns="92967" tIns="46176" rIns="92967" bIns="46176"/>
          <a:lstStyle/>
          <a:p>
            <a:endParaRPr lang="en-US" altLang="en-US"/>
          </a:p>
        </p:txBody>
      </p:sp>
    </p:spTree>
    <p:extLst>
      <p:ext uri="{BB962C8B-B14F-4D97-AF65-F5344CB8AC3E}">
        <p14:creationId xmlns:p14="http://schemas.microsoft.com/office/powerpoint/2010/main" val="2015283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30F86-C3C9-49AF-BF8E-64135C101209}"/>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FBC715-1AC0-40DA-9E46-5907DD59C3E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46D17C9-F2E9-49BB-9B9C-193B20B0800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CF99422-0BFD-4895-BFE9-8192C64E930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2332FE9-50E2-4077-9847-B9DB6D41864B}"/>
              </a:ext>
            </a:extLst>
          </p:cNvPr>
          <p:cNvSpPr>
            <a:spLocks noGrp="1"/>
          </p:cNvSpPr>
          <p:nvPr>
            <p:ph type="sldNum" sz="quarter" idx="12"/>
          </p:nvPr>
        </p:nvSpPr>
        <p:spPr/>
        <p:txBody>
          <a:bodyPr/>
          <a:lstStyle>
            <a:lvl1pPr>
              <a:defRPr/>
            </a:lvl1pPr>
          </a:lstStyle>
          <a:p>
            <a:fld id="{03958B3B-566B-4C85-9DA5-7D6F4508F3C1}" type="slidenum">
              <a:rPr lang="en-US" altLang="en-US"/>
              <a:pPr/>
              <a:t>‹#›</a:t>
            </a:fld>
            <a:endParaRPr lang="en-US" altLang="en-US"/>
          </a:p>
        </p:txBody>
      </p:sp>
    </p:spTree>
    <p:extLst>
      <p:ext uri="{BB962C8B-B14F-4D97-AF65-F5344CB8AC3E}">
        <p14:creationId xmlns:p14="http://schemas.microsoft.com/office/powerpoint/2010/main" val="2705691151"/>
      </p:ext>
    </p:extLst>
  </p:cSld>
  <p:clrMapOvr>
    <a:masterClrMapping/>
  </p:clrMapOvr>
  <p:transition>
    <p:strips dir="l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15664-371C-4789-B4A5-8404B5CC6C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3F7AD6-D416-4401-A091-2ED20FAE40A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30840E-0D95-45DB-9B3E-6DCB63692F3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FA096F8-D207-429F-8000-EE882213971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D996578-7D53-4E06-9A4B-F85E5F4DDAE8}"/>
              </a:ext>
            </a:extLst>
          </p:cNvPr>
          <p:cNvSpPr>
            <a:spLocks noGrp="1"/>
          </p:cNvSpPr>
          <p:nvPr>
            <p:ph type="sldNum" sz="quarter" idx="12"/>
          </p:nvPr>
        </p:nvSpPr>
        <p:spPr/>
        <p:txBody>
          <a:bodyPr/>
          <a:lstStyle>
            <a:lvl1pPr>
              <a:defRPr/>
            </a:lvl1pPr>
          </a:lstStyle>
          <a:p>
            <a:fld id="{9A127F31-1344-44F5-AA90-2F5F19D732BA}" type="slidenum">
              <a:rPr lang="en-US" altLang="en-US"/>
              <a:pPr/>
              <a:t>‹#›</a:t>
            </a:fld>
            <a:endParaRPr lang="en-US" altLang="en-US"/>
          </a:p>
        </p:txBody>
      </p:sp>
    </p:spTree>
    <p:extLst>
      <p:ext uri="{BB962C8B-B14F-4D97-AF65-F5344CB8AC3E}">
        <p14:creationId xmlns:p14="http://schemas.microsoft.com/office/powerpoint/2010/main" val="3263153309"/>
      </p:ext>
    </p:extLst>
  </p:cSld>
  <p:clrMapOvr>
    <a:masterClrMapping/>
  </p:clrMapOvr>
  <p:transition>
    <p:strips dir="l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784F25-27AA-40EF-A931-307CBF2061AC}"/>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4AB5DF-DFCC-482F-8A12-DDE8F09EB059}"/>
              </a:ext>
            </a:extLst>
          </p:cNvPr>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57DC30-C483-4342-823C-50A4CEBFAA3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F89367C-783B-4C2C-91DF-E45C891AA6A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3680C5F-CE65-41B4-B214-FD9AB42DB2BD}"/>
              </a:ext>
            </a:extLst>
          </p:cNvPr>
          <p:cNvSpPr>
            <a:spLocks noGrp="1"/>
          </p:cNvSpPr>
          <p:nvPr>
            <p:ph type="sldNum" sz="quarter" idx="12"/>
          </p:nvPr>
        </p:nvSpPr>
        <p:spPr/>
        <p:txBody>
          <a:bodyPr/>
          <a:lstStyle>
            <a:lvl1pPr>
              <a:defRPr/>
            </a:lvl1pPr>
          </a:lstStyle>
          <a:p>
            <a:fld id="{7BEADA62-7ED6-4801-94F2-925B3EAB8C5A}" type="slidenum">
              <a:rPr lang="en-US" altLang="en-US"/>
              <a:pPr/>
              <a:t>‹#›</a:t>
            </a:fld>
            <a:endParaRPr lang="en-US" altLang="en-US"/>
          </a:p>
        </p:txBody>
      </p:sp>
    </p:spTree>
    <p:extLst>
      <p:ext uri="{BB962C8B-B14F-4D97-AF65-F5344CB8AC3E}">
        <p14:creationId xmlns:p14="http://schemas.microsoft.com/office/powerpoint/2010/main" val="1559654553"/>
      </p:ext>
    </p:extLst>
  </p:cSld>
  <p:clrMapOvr>
    <a:masterClrMapping/>
  </p:clrMapOvr>
  <p:transition>
    <p:strips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019EA-89E8-4EA6-9AF1-75A2CBB5BF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8FD2F9-5CD4-4170-BADB-79CA1A2F34E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A35A85-6A03-4A2F-A024-64ACED8374B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CE760BE-9931-4AF8-BF3F-4F14ED48F08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5F038DB-BA62-462B-9F9C-B14A2432A2BA}"/>
              </a:ext>
            </a:extLst>
          </p:cNvPr>
          <p:cNvSpPr>
            <a:spLocks noGrp="1"/>
          </p:cNvSpPr>
          <p:nvPr>
            <p:ph type="sldNum" sz="quarter" idx="12"/>
          </p:nvPr>
        </p:nvSpPr>
        <p:spPr/>
        <p:txBody>
          <a:bodyPr/>
          <a:lstStyle>
            <a:lvl1pPr>
              <a:defRPr/>
            </a:lvl1pPr>
          </a:lstStyle>
          <a:p>
            <a:fld id="{5CED7809-185C-458E-9187-6DC8B377C22B}" type="slidenum">
              <a:rPr lang="en-US" altLang="en-US"/>
              <a:pPr/>
              <a:t>‹#›</a:t>
            </a:fld>
            <a:endParaRPr lang="en-US" altLang="en-US"/>
          </a:p>
        </p:txBody>
      </p:sp>
    </p:spTree>
    <p:extLst>
      <p:ext uri="{BB962C8B-B14F-4D97-AF65-F5344CB8AC3E}">
        <p14:creationId xmlns:p14="http://schemas.microsoft.com/office/powerpoint/2010/main" val="2173294421"/>
      </p:ext>
    </p:extLst>
  </p:cSld>
  <p:clrMapOvr>
    <a:masterClrMapping/>
  </p:clrMapOvr>
  <p:transition>
    <p:strips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D9CF9-8989-4264-86B9-FF2B24CCCEC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E71AB3-616C-4DD5-980E-CFCBB171E524}"/>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681EAEFD-E5F8-42BA-8AAE-3DF8F707C41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176A876-B52B-4AFB-A229-F30CB930CF5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0243EB9-3834-4685-87E2-2FD1A48A4440}"/>
              </a:ext>
            </a:extLst>
          </p:cNvPr>
          <p:cNvSpPr>
            <a:spLocks noGrp="1"/>
          </p:cNvSpPr>
          <p:nvPr>
            <p:ph type="sldNum" sz="quarter" idx="12"/>
          </p:nvPr>
        </p:nvSpPr>
        <p:spPr/>
        <p:txBody>
          <a:bodyPr/>
          <a:lstStyle>
            <a:lvl1pPr>
              <a:defRPr/>
            </a:lvl1pPr>
          </a:lstStyle>
          <a:p>
            <a:fld id="{83F9E7DD-9870-47AA-AE39-F96EEADB9069}" type="slidenum">
              <a:rPr lang="en-US" altLang="en-US"/>
              <a:pPr/>
              <a:t>‹#›</a:t>
            </a:fld>
            <a:endParaRPr lang="en-US" altLang="en-US"/>
          </a:p>
        </p:txBody>
      </p:sp>
    </p:spTree>
    <p:extLst>
      <p:ext uri="{BB962C8B-B14F-4D97-AF65-F5344CB8AC3E}">
        <p14:creationId xmlns:p14="http://schemas.microsoft.com/office/powerpoint/2010/main" val="4071095435"/>
      </p:ext>
    </p:extLst>
  </p:cSld>
  <p:clrMapOvr>
    <a:masterClrMapping/>
  </p:clrMapOvr>
  <p:transition>
    <p:strips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656E1-70F1-4A82-9564-891E2CC616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8EEE6-C8A3-4AF7-946E-AA4DF86B1C00}"/>
              </a:ext>
            </a:extLst>
          </p:cNvPr>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FC7163-7AB6-419B-B6BC-21BC02A7D143}"/>
              </a:ext>
            </a:extLst>
          </p:cNvPr>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6491CB-566B-4544-AC54-926EC449525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9C23802-9ABD-4679-88EF-C498518AEC75}"/>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254ABDA-2851-4716-8368-D06DB3FD6DA0}"/>
              </a:ext>
            </a:extLst>
          </p:cNvPr>
          <p:cNvSpPr>
            <a:spLocks noGrp="1"/>
          </p:cNvSpPr>
          <p:nvPr>
            <p:ph type="sldNum" sz="quarter" idx="12"/>
          </p:nvPr>
        </p:nvSpPr>
        <p:spPr/>
        <p:txBody>
          <a:bodyPr/>
          <a:lstStyle>
            <a:lvl1pPr>
              <a:defRPr/>
            </a:lvl1pPr>
          </a:lstStyle>
          <a:p>
            <a:fld id="{44EC3344-E5F3-495F-A502-43211D79537D}" type="slidenum">
              <a:rPr lang="en-US" altLang="en-US"/>
              <a:pPr/>
              <a:t>‹#›</a:t>
            </a:fld>
            <a:endParaRPr lang="en-US" altLang="en-US"/>
          </a:p>
        </p:txBody>
      </p:sp>
    </p:spTree>
    <p:extLst>
      <p:ext uri="{BB962C8B-B14F-4D97-AF65-F5344CB8AC3E}">
        <p14:creationId xmlns:p14="http://schemas.microsoft.com/office/powerpoint/2010/main" val="1147394981"/>
      </p:ext>
    </p:extLst>
  </p:cSld>
  <p:clrMapOvr>
    <a:masterClrMapping/>
  </p:clrMapOvr>
  <p:transition>
    <p:strips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DDDAA-035E-4ABF-8804-70B01B92B179}"/>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F36887-F4B1-4778-8FE2-B0D6620E29E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5A09E64-8921-4E4B-BC93-E8B575D4D8EA}"/>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CE7B1C-D929-4D37-A95A-4C2CB47615C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D1018B9-6592-4021-8DED-24AAF06C153A}"/>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CE0B6B-1DDF-4240-BA8C-7EBD523876D9}"/>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0919EFC3-2D4A-4BD4-9D7E-4AA478F18CB6}"/>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991C9B5D-169B-48EA-A288-1A382958E9CF}"/>
              </a:ext>
            </a:extLst>
          </p:cNvPr>
          <p:cNvSpPr>
            <a:spLocks noGrp="1"/>
          </p:cNvSpPr>
          <p:nvPr>
            <p:ph type="sldNum" sz="quarter" idx="12"/>
          </p:nvPr>
        </p:nvSpPr>
        <p:spPr/>
        <p:txBody>
          <a:bodyPr/>
          <a:lstStyle>
            <a:lvl1pPr>
              <a:defRPr/>
            </a:lvl1pPr>
          </a:lstStyle>
          <a:p>
            <a:fld id="{434AD1FD-D0E3-4563-86F8-C3CB20E1AA9A}" type="slidenum">
              <a:rPr lang="en-US" altLang="en-US"/>
              <a:pPr/>
              <a:t>‹#›</a:t>
            </a:fld>
            <a:endParaRPr lang="en-US" altLang="en-US"/>
          </a:p>
        </p:txBody>
      </p:sp>
    </p:spTree>
    <p:extLst>
      <p:ext uri="{BB962C8B-B14F-4D97-AF65-F5344CB8AC3E}">
        <p14:creationId xmlns:p14="http://schemas.microsoft.com/office/powerpoint/2010/main" val="1589053100"/>
      </p:ext>
    </p:extLst>
  </p:cSld>
  <p:clrMapOvr>
    <a:masterClrMapping/>
  </p:clrMapOvr>
  <p:transition>
    <p:strips dir="l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668A2-6754-4779-96F0-2B3D71EE5D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4029FE-2F81-435C-9AE3-215D50B01485}"/>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2CAE827A-FAD8-4CEF-B91C-0570C33C6965}"/>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AFB569F5-3558-4D52-9432-386B6DA44283}"/>
              </a:ext>
            </a:extLst>
          </p:cNvPr>
          <p:cNvSpPr>
            <a:spLocks noGrp="1"/>
          </p:cNvSpPr>
          <p:nvPr>
            <p:ph type="sldNum" sz="quarter" idx="12"/>
          </p:nvPr>
        </p:nvSpPr>
        <p:spPr/>
        <p:txBody>
          <a:bodyPr/>
          <a:lstStyle>
            <a:lvl1pPr>
              <a:defRPr/>
            </a:lvl1pPr>
          </a:lstStyle>
          <a:p>
            <a:fld id="{8390C630-8F25-45FF-8DD4-EB825F8BF2FC}" type="slidenum">
              <a:rPr lang="en-US" altLang="en-US"/>
              <a:pPr/>
              <a:t>‹#›</a:t>
            </a:fld>
            <a:endParaRPr lang="en-US" altLang="en-US"/>
          </a:p>
        </p:txBody>
      </p:sp>
    </p:spTree>
    <p:extLst>
      <p:ext uri="{BB962C8B-B14F-4D97-AF65-F5344CB8AC3E}">
        <p14:creationId xmlns:p14="http://schemas.microsoft.com/office/powerpoint/2010/main" val="1086275739"/>
      </p:ext>
    </p:extLst>
  </p:cSld>
  <p:clrMapOvr>
    <a:masterClrMapping/>
  </p:clrMapOvr>
  <p:transition>
    <p:strips dir="l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754130-87CD-4170-B631-0A3528A31BB9}"/>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BE9C8FC1-BBF8-4167-A715-FE9CD6E22D5C}"/>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6C563461-3245-45D3-BB41-EC878C94E144}"/>
              </a:ext>
            </a:extLst>
          </p:cNvPr>
          <p:cNvSpPr>
            <a:spLocks noGrp="1"/>
          </p:cNvSpPr>
          <p:nvPr>
            <p:ph type="sldNum" sz="quarter" idx="12"/>
          </p:nvPr>
        </p:nvSpPr>
        <p:spPr/>
        <p:txBody>
          <a:bodyPr/>
          <a:lstStyle>
            <a:lvl1pPr>
              <a:defRPr/>
            </a:lvl1pPr>
          </a:lstStyle>
          <a:p>
            <a:fld id="{8644F89F-F9AD-405F-A440-581DA26039D3}" type="slidenum">
              <a:rPr lang="en-US" altLang="en-US"/>
              <a:pPr/>
              <a:t>‹#›</a:t>
            </a:fld>
            <a:endParaRPr lang="en-US" altLang="en-US"/>
          </a:p>
        </p:txBody>
      </p:sp>
    </p:spTree>
    <p:extLst>
      <p:ext uri="{BB962C8B-B14F-4D97-AF65-F5344CB8AC3E}">
        <p14:creationId xmlns:p14="http://schemas.microsoft.com/office/powerpoint/2010/main" val="824452919"/>
      </p:ext>
    </p:extLst>
  </p:cSld>
  <p:clrMapOvr>
    <a:masterClrMapping/>
  </p:clrMapOvr>
  <p:transition>
    <p:strips dir="l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236F6-A711-400B-BFDB-F260A5CDA28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D24585-B833-4905-AF17-9AD7795C7F2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824DE8-20FE-48B7-8204-127532F3C95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8DA6364-AABF-498B-A1CD-66A08EFAE705}"/>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FB9C89A4-4485-4160-8D4C-76FABF4ED1E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A4415E4-00F0-41A3-ADEA-50F1AB6E5B80}"/>
              </a:ext>
            </a:extLst>
          </p:cNvPr>
          <p:cNvSpPr>
            <a:spLocks noGrp="1"/>
          </p:cNvSpPr>
          <p:nvPr>
            <p:ph type="sldNum" sz="quarter" idx="12"/>
          </p:nvPr>
        </p:nvSpPr>
        <p:spPr/>
        <p:txBody>
          <a:bodyPr/>
          <a:lstStyle>
            <a:lvl1pPr>
              <a:defRPr/>
            </a:lvl1pPr>
          </a:lstStyle>
          <a:p>
            <a:fld id="{07F4124E-C4AC-4A96-8F9E-58A4CFF7C590}" type="slidenum">
              <a:rPr lang="en-US" altLang="en-US"/>
              <a:pPr/>
              <a:t>‹#›</a:t>
            </a:fld>
            <a:endParaRPr lang="en-US" altLang="en-US"/>
          </a:p>
        </p:txBody>
      </p:sp>
    </p:spTree>
    <p:extLst>
      <p:ext uri="{BB962C8B-B14F-4D97-AF65-F5344CB8AC3E}">
        <p14:creationId xmlns:p14="http://schemas.microsoft.com/office/powerpoint/2010/main" val="3984944914"/>
      </p:ext>
    </p:extLst>
  </p:cSld>
  <p:clrMapOvr>
    <a:masterClrMapping/>
  </p:clrMapOvr>
  <p:transition>
    <p:strips dir="l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EA979-18C2-4D14-B2F3-751A9FEFB55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14C812-3AA5-4CF1-A329-8D0291775DD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A317FF9-740A-49FC-B347-F9DA5AE9290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818FEED-19A0-4F7F-BE9E-0EC4A8B0D8A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7CC9205-9DEF-4EEB-9A98-463C0133668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0645D62-C880-42FC-BE0C-CD9B0F311A01}"/>
              </a:ext>
            </a:extLst>
          </p:cNvPr>
          <p:cNvSpPr>
            <a:spLocks noGrp="1"/>
          </p:cNvSpPr>
          <p:nvPr>
            <p:ph type="sldNum" sz="quarter" idx="12"/>
          </p:nvPr>
        </p:nvSpPr>
        <p:spPr/>
        <p:txBody>
          <a:bodyPr/>
          <a:lstStyle>
            <a:lvl1pPr>
              <a:defRPr/>
            </a:lvl1pPr>
          </a:lstStyle>
          <a:p>
            <a:fld id="{2E7B9E0C-C13A-40E7-BD5E-30009AC75E76}" type="slidenum">
              <a:rPr lang="en-US" altLang="en-US"/>
              <a:pPr/>
              <a:t>‹#›</a:t>
            </a:fld>
            <a:endParaRPr lang="en-US" altLang="en-US"/>
          </a:p>
        </p:txBody>
      </p:sp>
    </p:spTree>
    <p:extLst>
      <p:ext uri="{BB962C8B-B14F-4D97-AF65-F5344CB8AC3E}">
        <p14:creationId xmlns:p14="http://schemas.microsoft.com/office/powerpoint/2010/main" val="2766319238"/>
      </p:ext>
    </p:extLst>
  </p:cSld>
  <p:clrMapOvr>
    <a:masterClrMapping/>
  </p:clrMapOvr>
  <p:transition>
    <p:strips dir="l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07F4611-4E64-44E2-85DB-B8E534DBA564}"/>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857F933-87E6-4C52-8555-01B76E8E8322}"/>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953FAAE-77FC-4B5A-805C-E5C151474221}"/>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B0688202-C872-44D6-9223-DF837A22E9E6}"/>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9344E47D-CC5F-4C1A-AE9D-FDE962DFFD9E}"/>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C081646-5255-4027-AE34-A6F2469B380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trips dir="ld"/>
  </p:transition>
  <p:hf hdr="0" ftr="0" dt="0"/>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A1E516-E535-4D9E-9424-813AE34034A2}"/>
              </a:ext>
            </a:extLst>
          </p:cNvPr>
          <p:cNvSpPr>
            <a:spLocks noGrp="1"/>
          </p:cNvSpPr>
          <p:nvPr>
            <p:ph type="sldNum" sz="quarter" idx="12"/>
          </p:nvPr>
        </p:nvSpPr>
        <p:spPr/>
        <p:txBody>
          <a:bodyPr/>
          <a:lstStyle/>
          <a:p>
            <a:fld id="{C0E04302-176D-4850-9087-03ABD545337A}" type="slidenum">
              <a:rPr lang="en-US" altLang="en-US"/>
              <a:pPr/>
              <a:t>1</a:t>
            </a:fld>
            <a:endParaRPr lang="en-US" altLang="en-US"/>
          </a:p>
        </p:txBody>
      </p:sp>
      <p:pic>
        <p:nvPicPr>
          <p:cNvPr id="2053" name="Picture 5" descr="C:\My Documents\seal100.jpg">
            <a:extLst>
              <a:ext uri="{FF2B5EF4-FFF2-40B4-BE49-F238E27FC236}">
                <a16:creationId xmlns:a16="http://schemas.microsoft.com/office/drawing/2014/main" id="{7EC43414-8574-464F-9B3A-F661AF79F09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37000" y="101600"/>
            <a:ext cx="1270000" cy="1270000"/>
          </a:xfrm>
          <a:prstGeom prst="rect">
            <a:avLst/>
          </a:prstGeom>
          <a:noFill/>
          <a:extLst>
            <a:ext uri="{909E8E84-426E-40DD-AFC4-6F175D3DCCD1}">
              <a14:hiddenFill xmlns:a14="http://schemas.microsoft.com/office/drawing/2010/main">
                <a:solidFill>
                  <a:srgbClr val="FFFFFF"/>
                </a:solidFill>
              </a14:hiddenFill>
            </a:ext>
          </a:extLst>
        </p:spPr>
      </p:pic>
      <p:sp>
        <p:nvSpPr>
          <p:cNvPr id="2055" name="Text Box 7">
            <a:extLst>
              <a:ext uri="{FF2B5EF4-FFF2-40B4-BE49-F238E27FC236}">
                <a16:creationId xmlns:a16="http://schemas.microsoft.com/office/drawing/2014/main" id="{4DED83C3-3FB2-4CF1-9D64-21CDA76AB04E}"/>
              </a:ext>
            </a:extLst>
          </p:cNvPr>
          <p:cNvSpPr txBox="1">
            <a:spLocks noChangeArrowheads="1"/>
          </p:cNvSpPr>
          <p:nvPr/>
        </p:nvSpPr>
        <p:spPr bwMode="auto">
          <a:xfrm>
            <a:off x="694869" y="1925638"/>
            <a:ext cx="7776488" cy="458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3600" b="1" dirty="0"/>
              <a:t>City of Portland</a:t>
            </a:r>
          </a:p>
          <a:p>
            <a:pPr algn="ctr"/>
            <a:r>
              <a:rPr lang="en-US" altLang="en-US" sz="3600" b="1" dirty="0"/>
              <a:t>City Council Hearing</a:t>
            </a:r>
          </a:p>
          <a:p>
            <a:pPr algn="ctr"/>
            <a:endParaRPr lang="en-US" altLang="en-US" sz="3600" b="1" dirty="0"/>
          </a:p>
          <a:p>
            <a:pPr algn="ctr"/>
            <a:r>
              <a:rPr lang="en-US" altLang="en-US" dirty="0">
                <a:solidFill>
                  <a:srgbClr val="0070C0"/>
                </a:solidFill>
              </a:rPr>
              <a:t>Staff Presentation of the </a:t>
            </a:r>
          </a:p>
          <a:p>
            <a:pPr algn="ctr"/>
            <a:r>
              <a:rPr lang="en-US" altLang="en-US" sz="3600" b="1" dirty="0">
                <a:solidFill>
                  <a:srgbClr val="0070C0"/>
                </a:solidFill>
              </a:rPr>
              <a:t>Hearings Officer Recommendation</a:t>
            </a:r>
          </a:p>
          <a:p>
            <a:pPr algn="ctr"/>
            <a:endParaRPr lang="en-US" altLang="en-US" sz="3600" b="1" dirty="0"/>
          </a:p>
          <a:p>
            <a:pPr algn="ctr"/>
            <a:r>
              <a:rPr lang="en-US" altLang="en-US" sz="3600" dirty="0"/>
              <a:t>Case File LU 18-112666 CP ZC</a:t>
            </a:r>
          </a:p>
          <a:p>
            <a:pPr algn="ctr"/>
            <a:r>
              <a:rPr lang="en-US" sz="1600" b="1" dirty="0" err="1"/>
              <a:t>Strohecker’s</a:t>
            </a:r>
            <a:r>
              <a:rPr lang="en-US" sz="1600" b="1" dirty="0"/>
              <a:t> Grocery Conditions</a:t>
            </a:r>
          </a:p>
          <a:p>
            <a:pPr algn="ctr"/>
            <a:endParaRPr lang="en-US" altLang="en-US" sz="3600" b="1" dirty="0">
              <a:solidFill>
                <a:srgbClr val="336600"/>
              </a:solidFill>
            </a:endParaRPr>
          </a:p>
        </p:txBody>
      </p:sp>
    </p:spTree>
  </p:cSld>
  <p:clrMapOvr>
    <a:masterClrMapping/>
  </p:clrMapOvr>
  <p:transition>
    <p:strips dir="l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moffett 010">
            <a:extLst>
              <a:ext uri="{FF2B5EF4-FFF2-40B4-BE49-F238E27FC236}">
                <a16:creationId xmlns:a16="http://schemas.microsoft.com/office/drawing/2014/main" id="{52D39BE1-9D04-4447-8E49-0B00E0A8A96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75492" y="247650"/>
            <a:ext cx="6858000" cy="5143500"/>
          </a:xfrm>
          <a:prstGeom prst="rect">
            <a:avLst/>
          </a:prstGeom>
        </p:spPr>
      </p:pic>
      <p:pic>
        <p:nvPicPr>
          <p:cNvPr id="4" name="Picture 3">
            <a:extLst>
              <a:ext uri="{FF2B5EF4-FFF2-40B4-BE49-F238E27FC236}">
                <a16:creationId xmlns:a16="http://schemas.microsoft.com/office/drawing/2014/main" id="{814F91C0-A6BC-4A7B-ACA1-95FD6D4AF430}"/>
              </a:ext>
            </a:extLst>
          </p:cNvPr>
          <p:cNvPicPr>
            <a:picLocks noChangeAspect="1"/>
          </p:cNvPicPr>
          <p:nvPr/>
        </p:nvPicPr>
        <p:blipFill rotWithShape="1">
          <a:blip r:embed="rId3"/>
          <a:srcRect l="16250" t="23280" r="17258" b="35362"/>
          <a:stretch/>
        </p:blipFill>
        <p:spPr>
          <a:xfrm>
            <a:off x="5706208" y="4081829"/>
            <a:ext cx="3094892" cy="2395171"/>
          </a:xfrm>
          <a:prstGeom prst="rect">
            <a:avLst/>
          </a:prstGeom>
        </p:spPr>
      </p:pic>
      <p:sp>
        <p:nvSpPr>
          <p:cNvPr id="5" name="Arrow: Right 4">
            <a:extLst>
              <a:ext uri="{FF2B5EF4-FFF2-40B4-BE49-F238E27FC236}">
                <a16:creationId xmlns:a16="http://schemas.microsoft.com/office/drawing/2014/main" id="{6BF8C22A-E702-4C46-BF6C-DF39B88ED2EA}"/>
              </a:ext>
            </a:extLst>
          </p:cNvPr>
          <p:cNvSpPr/>
          <p:nvPr/>
        </p:nvSpPr>
        <p:spPr bwMode="auto">
          <a:xfrm rot="7037861">
            <a:off x="6852504" y="5311369"/>
            <a:ext cx="228600" cy="257175"/>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18181157"/>
      </p:ext>
    </p:extLst>
  </p:cSld>
  <p:clrMapOvr>
    <a:masterClrMapping/>
  </p:clrMapOvr>
  <p:transition>
    <p:strips dir="l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moffett 011">
            <a:extLst>
              <a:ext uri="{FF2B5EF4-FFF2-40B4-BE49-F238E27FC236}">
                <a16:creationId xmlns:a16="http://schemas.microsoft.com/office/drawing/2014/main" id="{A8C1F861-1D18-4263-879A-A15DB3A71A4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615096" y="388327"/>
            <a:ext cx="3857625" cy="5143500"/>
          </a:xfrm>
          <a:prstGeom prst="rect">
            <a:avLst/>
          </a:prstGeom>
        </p:spPr>
      </p:pic>
      <p:pic>
        <p:nvPicPr>
          <p:cNvPr id="4" name="Picture 3">
            <a:extLst>
              <a:ext uri="{FF2B5EF4-FFF2-40B4-BE49-F238E27FC236}">
                <a16:creationId xmlns:a16="http://schemas.microsoft.com/office/drawing/2014/main" id="{2ED466BE-5D75-46D7-A61F-FF6975E06AE3}"/>
              </a:ext>
            </a:extLst>
          </p:cNvPr>
          <p:cNvPicPr>
            <a:picLocks noChangeAspect="1"/>
          </p:cNvPicPr>
          <p:nvPr/>
        </p:nvPicPr>
        <p:blipFill rotWithShape="1">
          <a:blip r:embed="rId3"/>
          <a:srcRect l="16250" t="23280" r="17258" b="35362"/>
          <a:stretch/>
        </p:blipFill>
        <p:spPr>
          <a:xfrm>
            <a:off x="5706208" y="4081829"/>
            <a:ext cx="3094892" cy="2395171"/>
          </a:xfrm>
          <a:prstGeom prst="rect">
            <a:avLst/>
          </a:prstGeom>
        </p:spPr>
      </p:pic>
      <p:sp>
        <p:nvSpPr>
          <p:cNvPr id="5" name="Arrow: Right 4">
            <a:extLst>
              <a:ext uri="{FF2B5EF4-FFF2-40B4-BE49-F238E27FC236}">
                <a16:creationId xmlns:a16="http://schemas.microsoft.com/office/drawing/2014/main" id="{6B46066A-8F86-48A8-9D89-E8B1F4D0F9FD}"/>
              </a:ext>
            </a:extLst>
          </p:cNvPr>
          <p:cNvSpPr/>
          <p:nvPr/>
        </p:nvSpPr>
        <p:spPr bwMode="auto">
          <a:xfrm rot="10800000">
            <a:off x="6886574" y="4895850"/>
            <a:ext cx="228600" cy="257175"/>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92634202"/>
      </p:ext>
    </p:extLst>
  </p:cSld>
  <p:clrMapOvr>
    <a:masterClrMapping/>
  </p:clrMapOvr>
  <p:transition>
    <p:strips dir="l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88F6A40-B074-4EEC-BFE5-3912BCE404AF}"/>
              </a:ext>
            </a:extLst>
          </p:cNvPr>
          <p:cNvSpPr>
            <a:spLocks noGrp="1"/>
          </p:cNvSpPr>
          <p:nvPr>
            <p:ph type="sldNum" sz="quarter" idx="12"/>
          </p:nvPr>
        </p:nvSpPr>
        <p:spPr/>
        <p:txBody>
          <a:bodyPr/>
          <a:lstStyle/>
          <a:p>
            <a:fld id="{B9A67A8A-1376-40A4-B6CB-582E037CABA0}" type="slidenum">
              <a:rPr lang="en-US" altLang="en-US"/>
              <a:pPr/>
              <a:t>12</a:t>
            </a:fld>
            <a:endParaRPr lang="en-US" altLang="en-US"/>
          </a:p>
        </p:txBody>
      </p:sp>
      <p:sp>
        <p:nvSpPr>
          <p:cNvPr id="14338" name="Rectangle 2">
            <a:extLst>
              <a:ext uri="{FF2B5EF4-FFF2-40B4-BE49-F238E27FC236}">
                <a16:creationId xmlns:a16="http://schemas.microsoft.com/office/drawing/2014/main" id="{30230A82-5A19-4B91-B774-364C8FED8F36}"/>
              </a:ext>
            </a:extLst>
          </p:cNvPr>
          <p:cNvSpPr>
            <a:spLocks noChangeArrowheads="1"/>
          </p:cNvSpPr>
          <p:nvPr/>
        </p:nvSpPr>
        <p:spPr bwMode="auto">
          <a:xfrm>
            <a:off x="38100" y="0"/>
            <a:ext cx="908685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eaLnBrk="0" fontAlgn="base" hangingPunct="0">
              <a:spcBef>
                <a:spcPct val="0"/>
              </a:spcBef>
              <a:spcAft>
                <a:spcPct val="0"/>
              </a:spcAft>
              <a:defRPr sz="4400">
                <a:solidFill>
                  <a:schemeClr val="tx2"/>
                </a:solidFill>
                <a:latin typeface="Arial" panose="020B0604020202020204" pitchFamily="34" charset="0"/>
              </a:defRPr>
            </a:lvl6pPr>
            <a:lvl7pPr marL="914400" algn="ctr" eaLnBrk="0" fontAlgn="base" hangingPunct="0">
              <a:spcBef>
                <a:spcPct val="0"/>
              </a:spcBef>
              <a:spcAft>
                <a:spcPct val="0"/>
              </a:spcAft>
              <a:defRPr sz="4400">
                <a:solidFill>
                  <a:schemeClr val="tx2"/>
                </a:solidFill>
                <a:latin typeface="Arial" panose="020B0604020202020204" pitchFamily="34" charset="0"/>
              </a:defRPr>
            </a:lvl7pPr>
            <a:lvl8pPr marL="1371600" algn="ctr" eaLnBrk="0" fontAlgn="base" hangingPunct="0">
              <a:spcBef>
                <a:spcPct val="0"/>
              </a:spcBef>
              <a:spcAft>
                <a:spcPct val="0"/>
              </a:spcAft>
              <a:defRPr sz="4400">
                <a:solidFill>
                  <a:schemeClr val="tx2"/>
                </a:solidFill>
                <a:latin typeface="Arial" panose="020B0604020202020204" pitchFamily="34" charset="0"/>
              </a:defRPr>
            </a:lvl8pPr>
            <a:lvl9pPr marL="1828800" algn="ctr" eaLnBrk="0" fontAlgn="base" hangingPunct="0">
              <a:spcBef>
                <a:spcPct val="0"/>
              </a:spcBef>
              <a:spcAft>
                <a:spcPct val="0"/>
              </a:spcAft>
              <a:defRPr sz="4400">
                <a:solidFill>
                  <a:schemeClr val="tx2"/>
                </a:solidFill>
                <a:latin typeface="Arial" panose="020B0604020202020204" pitchFamily="34" charset="0"/>
              </a:defRPr>
            </a:lvl9pPr>
          </a:lstStyle>
          <a:p>
            <a:r>
              <a:rPr lang="en-US" altLang="en-US" sz="4000" dirty="0">
                <a:solidFill>
                  <a:srgbClr val="0070C0"/>
                </a:solidFill>
              </a:rPr>
              <a:t>Neighborhood Comments</a:t>
            </a:r>
            <a:endParaRPr lang="en-US" altLang="en-US" sz="4800" dirty="0">
              <a:solidFill>
                <a:srgbClr val="0070C0"/>
              </a:solidFill>
            </a:endParaRPr>
          </a:p>
        </p:txBody>
      </p:sp>
      <p:sp>
        <p:nvSpPr>
          <p:cNvPr id="14339" name="Rectangle 3">
            <a:extLst>
              <a:ext uri="{FF2B5EF4-FFF2-40B4-BE49-F238E27FC236}">
                <a16:creationId xmlns:a16="http://schemas.microsoft.com/office/drawing/2014/main" id="{2BB2C5C6-A0C7-4C96-A9E1-BF01C62500C1}"/>
              </a:ext>
            </a:extLst>
          </p:cNvPr>
          <p:cNvSpPr>
            <a:spLocks noChangeArrowheads="1"/>
          </p:cNvSpPr>
          <p:nvPr/>
        </p:nvSpPr>
        <p:spPr bwMode="auto">
          <a:xfrm>
            <a:off x="304800" y="762000"/>
            <a:ext cx="85344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altLang="en-US" sz="2000" b="1" dirty="0"/>
              <a:t>SWHRL wrote detailed letters addressing relevant CP goals and policies, seeks retention of all/most conditions with some use flexibility, seeks design parameters for future changes at the site, encourages denial of request;</a:t>
            </a:r>
          </a:p>
          <a:p>
            <a:r>
              <a:rPr lang="en-US" altLang="en-US" sz="2000" b="1" dirty="0"/>
              <a:t>Most letters objected to removing conditions, emphasizing neighborhood shopping needs, neighborhood character, distance to other groceries, surrounding residential/park context, public involvement in site development specifics, lack of public transportation to the site, questioning unviability of grocery lease, etc.; and</a:t>
            </a:r>
          </a:p>
          <a:p>
            <a:r>
              <a:rPr lang="en-US" altLang="en-US" sz="2000" b="1" dirty="0"/>
              <a:t>One neighbor wrote in support of the proposal, finding conditions burdensome, and writing in support of possibility for mixed-use development at the site.</a:t>
            </a:r>
          </a:p>
          <a:p>
            <a:pPr marL="0" indent="0">
              <a:buNone/>
            </a:pPr>
            <a:endParaRPr lang="en-US" altLang="en-US" sz="900" b="1" dirty="0"/>
          </a:p>
          <a:p>
            <a:r>
              <a:rPr lang="en-US" altLang="en-US" sz="2000" b="1" dirty="0"/>
              <a:t>Neighborhood retail critical to livability, residential-only problematic, neighborhood character/tradition, etc. </a:t>
            </a: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339">
                                            <p:txEl>
                                              <p:pRg st="4" end="4"/>
                                            </p:txEl>
                                          </p:spTgt>
                                        </p:tgtEl>
                                        <p:attrNameLst>
                                          <p:attrName>style.visibility</p:attrName>
                                        </p:attrNameLst>
                                      </p:cBhvr>
                                      <p:to>
                                        <p:strVal val="visible"/>
                                      </p:to>
                                    </p:set>
                                    <p:anim calcmode="lin" valueType="num">
                                      <p:cBhvr additive="base">
                                        <p:cTn id="25" dur="5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E4A3D2DF-AC73-4179-AF17-2E982AD6B98D}"/>
              </a:ext>
            </a:extLst>
          </p:cNvPr>
          <p:cNvSpPr>
            <a:spLocks noGrp="1"/>
          </p:cNvSpPr>
          <p:nvPr>
            <p:ph type="sldNum" sz="quarter" idx="12"/>
          </p:nvPr>
        </p:nvSpPr>
        <p:spPr/>
        <p:txBody>
          <a:bodyPr/>
          <a:lstStyle/>
          <a:p>
            <a:fld id="{6B823365-C16A-42F8-BFE1-6AA079C4077D}" type="slidenum">
              <a:rPr lang="en-US" altLang="en-US"/>
              <a:pPr/>
              <a:t>13</a:t>
            </a:fld>
            <a:endParaRPr lang="en-US" altLang="en-US"/>
          </a:p>
        </p:txBody>
      </p:sp>
      <p:sp>
        <p:nvSpPr>
          <p:cNvPr id="12290" name="Rectangle 2">
            <a:extLst>
              <a:ext uri="{FF2B5EF4-FFF2-40B4-BE49-F238E27FC236}">
                <a16:creationId xmlns:a16="http://schemas.microsoft.com/office/drawing/2014/main" id="{2629553B-2182-4CB4-A4F2-E2AEDD60FF01}"/>
              </a:ext>
            </a:extLst>
          </p:cNvPr>
          <p:cNvSpPr>
            <a:spLocks noGrp="1" noChangeArrowheads="1"/>
          </p:cNvSpPr>
          <p:nvPr>
            <p:ph type="title"/>
          </p:nvPr>
        </p:nvSpPr>
        <p:spPr>
          <a:xfrm>
            <a:off x="38100" y="0"/>
            <a:ext cx="9086850" cy="876300"/>
          </a:xfrm>
          <a:noFill/>
          <a:ln/>
        </p:spPr>
        <p:txBody>
          <a:bodyPr lIns="92075" tIns="46038" rIns="92075" bIns="46038" anchor="b"/>
          <a:lstStyle/>
          <a:p>
            <a:r>
              <a:rPr lang="en-US" altLang="en-US" sz="4000" dirty="0">
                <a:solidFill>
                  <a:srgbClr val="0070C0"/>
                </a:solidFill>
              </a:rPr>
              <a:t> Hearings Officer Analysis</a:t>
            </a:r>
            <a:endParaRPr lang="en-US" altLang="en-US" sz="4800" dirty="0">
              <a:solidFill>
                <a:srgbClr val="0070C0"/>
              </a:solidFill>
            </a:endParaRPr>
          </a:p>
        </p:txBody>
      </p:sp>
      <p:sp>
        <p:nvSpPr>
          <p:cNvPr id="12291" name="Rectangle 3">
            <a:extLst>
              <a:ext uri="{FF2B5EF4-FFF2-40B4-BE49-F238E27FC236}">
                <a16:creationId xmlns:a16="http://schemas.microsoft.com/office/drawing/2014/main" id="{3CD21637-94A9-4AF4-85DD-DEBD868A926D}"/>
              </a:ext>
            </a:extLst>
          </p:cNvPr>
          <p:cNvSpPr>
            <a:spLocks noGrp="1" noChangeArrowheads="1"/>
          </p:cNvSpPr>
          <p:nvPr>
            <p:ph type="body" idx="1"/>
          </p:nvPr>
        </p:nvSpPr>
        <p:spPr>
          <a:xfrm>
            <a:off x="238125" y="971550"/>
            <a:ext cx="8686800" cy="1104900"/>
          </a:xfrm>
          <a:noFill/>
          <a:ln/>
        </p:spPr>
        <p:txBody>
          <a:bodyPr lIns="92075" tIns="46038" rIns="92075" bIns="46038"/>
          <a:lstStyle/>
          <a:p>
            <a:pPr>
              <a:buFontTx/>
              <a:buNone/>
            </a:pPr>
            <a:r>
              <a:rPr lang="en-US" altLang="en-US" sz="2400" b="1" dirty="0"/>
              <a:t>Comprehensive Plan Map Amendment</a:t>
            </a:r>
            <a:endParaRPr lang="en-US" altLang="en-US" sz="2400" dirty="0"/>
          </a:p>
          <a:p>
            <a:r>
              <a:rPr lang="en-US" altLang="en-US" sz="2000" b="1" dirty="0"/>
              <a:t>Based on the evidence, a grocery store is no longer viable as exclusive use on the site, even free rent did not entice tenants;</a:t>
            </a:r>
          </a:p>
          <a:p>
            <a:r>
              <a:rPr lang="en-US" altLang="en-US" sz="2000" b="1" dirty="0"/>
              <a:t>Conditions of approval are overly restrictive and inhibit use of the site for housing or other economic developments, contrary to many City goals and policies;</a:t>
            </a:r>
          </a:p>
          <a:p>
            <a:r>
              <a:rPr lang="en-US" altLang="en-US" sz="2000" b="1" dirty="0"/>
              <a:t>“On balance”, proposal would support City’s economic, livability and housing goals &amp; policies by allowing redevelopment without grocery-only and other conditions;</a:t>
            </a:r>
          </a:p>
          <a:p>
            <a:r>
              <a:rPr lang="en-US" altLang="en-US" sz="2000" b="1" dirty="0"/>
              <a:t>No evidence that 2035 Plan legislative process intended to preserve conditions on the site, as suggested by neighbors;</a:t>
            </a:r>
          </a:p>
          <a:p>
            <a:r>
              <a:rPr lang="en-US" altLang="en-US" sz="2000" b="1" dirty="0"/>
              <a:t>With proposed Trip Cap </a:t>
            </a:r>
            <a:r>
              <a:rPr lang="en-US" altLang="en-US" sz="2000" b="1" dirty="0">
                <a:solidFill>
                  <a:srgbClr val="FF0000"/>
                </a:solidFill>
              </a:rPr>
              <a:t>condition</a:t>
            </a:r>
            <a:r>
              <a:rPr lang="en-US" altLang="en-US" sz="2000" b="1" dirty="0"/>
              <a:t>, PBOT finds Goal 6 (Transportation) Policies are met; and</a:t>
            </a:r>
          </a:p>
          <a:p>
            <a:r>
              <a:rPr lang="en-US" altLang="en-US" sz="2000" b="1" dirty="0"/>
              <a:t>No issues with Statewide Planning Goals (33.810.050.A.2) or housing loss mitigation (33.810.050.A.3).</a:t>
            </a:r>
          </a:p>
          <a:p>
            <a:pPr>
              <a:buFontTx/>
              <a:buNone/>
            </a:pPr>
            <a:endParaRPr lang="en-US" altLang="en-US" sz="2400" dirty="0"/>
          </a:p>
          <a:p>
            <a:pPr algn="just">
              <a:buFontTx/>
              <a:buNone/>
            </a:pPr>
            <a:endParaRPr lang="en-US" altLang="en-US" sz="2400" dirty="0"/>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291">
                                            <p:txEl>
                                              <p:pRg st="3" end="3"/>
                                            </p:txEl>
                                          </p:spTgt>
                                        </p:tgtEl>
                                        <p:attrNameLst>
                                          <p:attrName>style.visibility</p:attrName>
                                        </p:attrNameLst>
                                      </p:cBhvr>
                                      <p:to>
                                        <p:strVal val="visible"/>
                                      </p:to>
                                    </p:set>
                                    <p:anim calcmode="lin" valueType="num">
                                      <p:cBhvr additive="base">
                                        <p:cTn id="25"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291">
                                            <p:txEl>
                                              <p:pRg st="4" end="4"/>
                                            </p:txEl>
                                          </p:spTgt>
                                        </p:tgtEl>
                                        <p:attrNameLst>
                                          <p:attrName>style.visibility</p:attrName>
                                        </p:attrNameLst>
                                      </p:cBhvr>
                                      <p:to>
                                        <p:strVal val="visible"/>
                                      </p:to>
                                    </p:set>
                                    <p:anim calcmode="lin" valueType="num">
                                      <p:cBhvr additive="base">
                                        <p:cTn id="31" dur="5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2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291">
                                            <p:txEl>
                                              <p:pRg st="5" end="5"/>
                                            </p:txEl>
                                          </p:spTgt>
                                        </p:tgtEl>
                                        <p:attrNameLst>
                                          <p:attrName>style.visibility</p:attrName>
                                        </p:attrNameLst>
                                      </p:cBhvr>
                                      <p:to>
                                        <p:strVal val="visible"/>
                                      </p:to>
                                    </p:set>
                                    <p:anim calcmode="lin" valueType="num">
                                      <p:cBhvr additive="base">
                                        <p:cTn id="37" dur="500" fill="hold"/>
                                        <p:tgtEl>
                                          <p:spTgt spid="1229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29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291">
                                            <p:txEl>
                                              <p:pRg st="6" end="6"/>
                                            </p:txEl>
                                          </p:spTgt>
                                        </p:tgtEl>
                                        <p:attrNameLst>
                                          <p:attrName>style.visibility</p:attrName>
                                        </p:attrNameLst>
                                      </p:cBhvr>
                                      <p:to>
                                        <p:strVal val="visible"/>
                                      </p:to>
                                    </p:set>
                                    <p:anim calcmode="lin" valueType="num">
                                      <p:cBhvr additive="base">
                                        <p:cTn id="43" dur="500" fill="hold"/>
                                        <p:tgtEl>
                                          <p:spTgt spid="1229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29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E4A3D2DF-AC73-4179-AF17-2E982AD6B98D}"/>
              </a:ext>
            </a:extLst>
          </p:cNvPr>
          <p:cNvSpPr>
            <a:spLocks noGrp="1"/>
          </p:cNvSpPr>
          <p:nvPr>
            <p:ph type="sldNum" sz="quarter" idx="12"/>
          </p:nvPr>
        </p:nvSpPr>
        <p:spPr/>
        <p:txBody>
          <a:bodyPr/>
          <a:lstStyle/>
          <a:p>
            <a:fld id="{6B823365-C16A-42F8-BFE1-6AA079C4077D}" type="slidenum">
              <a:rPr lang="en-US" altLang="en-US"/>
              <a:pPr/>
              <a:t>14</a:t>
            </a:fld>
            <a:endParaRPr lang="en-US" altLang="en-US"/>
          </a:p>
        </p:txBody>
      </p:sp>
      <p:sp>
        <p:nvSpPr>
          <p:cNvPr id="12290" name="Rectangle 2">
            <a:extLst>
              <a:ext uri="{FF2B5EF4-FFF2-40B4-BE49-F238E27FC236}">
                <a16:creationId xmlns:a16="http://schemas.microsoft.com/office/drawing/2014/main" id="{2629553B-2182-4CB4-A4F2-E2AEDD60FF01}"/>
              </a:ext>
            </a:extLst>
          </p:cNvPr>
          <p:cNvSpPr>
            <a:spLocks noGrp="1" noChangeArrowheads="1"/>
          </p:cNvSpPr>
          <p:nvPr>
            <p:ph type="title"/>
          </p:nvPr>
        </p:nvSpPr>
        <p:spPr>
          <a:xfrm>
            <a:off x="38100" y="0"/>
            <a:ext cx="9086850" cy="876300"/>
          </a:xfrm>
          <a:noFill/>
          <a:ln/>
        </p:spPr>
        <p:txBody>
          <a:bodyPr lIns="92075" tIns="46038" rIns="92075" bIns="46038" anchor="b"/>
          <a:lstStyle/>
          <a:p>
            <a:r>
              <a:rPr lang="en-US" altLang="en-US" sz="4000" dirty="0">
                <a:solidFill>
                  <a:srgbClr val="0070C0"/>
                </a:solidFill>
              </a:rPr>
              <a:t>Hearings Officer Analysis, cont’d.</a:t>
            </a:r>
            <a:endParaRPr lang="en-US" altLang="en-US" sz="4800" dirty="0">
              <a:solidFill>
                <a:srgbClr val="0070C0"/>
              </a:solidFill>
            </a:endParaRPr>
          </a:p>
        </p:txBody>
      </p:sp>
      <p:sp>
        <p:nvSpPr>
          <p:cNvPr id="12291" name="Rectangle 3">
            <a:extLst>
              <a:ext uri="{FF2B5EF4-FFF2-40B4-BE49-F238E27FC236}">
                <a16:creationId xmlns:a16="http://schemas.microsoft.com/office/drawing/2014/main" id="{3CD21637-94A9-4AF4-85DD-DEBD868A926D}"/>
              </a:ext>
            </a:extLst>
          </p:cNvPr>
          <p:cNvSpPr>
            <a:spLocks noGrp="1" noChangeArrowheads="1"/>
          </p:cNvSpPr>
          <p:nvPr>
            <p:ph type="body" idx="1"/>
          </p:nvPr>
        </p:nvSpPr>
        <p:spPr>
          <a:xfrm>
            <a:off x="238125" y="1019175"/>
            <a:ext cx="8686800" cy="1104900"/>
          </a:xfrm>
          <a:noFill/>
          <a:ln/>
        </p:spPr>
        <p:txBody>
          <a:bodyPr lIns="92075" tIns="46038" rIns="92075" bIns="46038"/>
          <a:lstStyle/>
          <a:p>
            <a:pPr>
              <a:buFontTx/>
              <a:buNone/>
            </a:pPr>
            <a:r>
              <a:rPr lang="en-US" altLang="en-US" sz="2400" b="1" dirty="0"/>
              <a:t>Zoning Map Amendment</a:t>
            </a:r>
            <a:endParaRPr lang="en-US" altLang="en-US" sz="2400" dirty="0"/>
          </a:p>
          <a:p>
            <a:r>
              <a:rPr lang="en-US" altLang="en-US" sz="2000" b="1" dirty="0"/>
              <a:t>Public services for Fire, Water and Police are capable of supporting the proposed use;</a:t>
            </a:r>
          </a:p>
          <a:p>
            <a:r>
              <a:rPr lang="en-US" altLang="en-US" sz="2000" b="1" dirty="0"/>
              <a:t>Sanitary Sewer and </a:t>
            </a:r>
            <a:r>
              <a:rPr lang="en-US" altLang="en-US" sz="2000" b="1" dirty="0" err="1"/>
              <a:t>Stormwater</a:t>
            </a:r>
            <a:r>
              <a:rPr lang="en-US" altLang="en-US" sz="2000" b="1" dirty="0"/>
              <a:t> Management Services are acceptable to BES with a </a:t>
            </a:r>
            <a:r>
              <a:rPr lang="en-US" altLang="en-US" sz="2000" b="1" dirty="0">
                <a:solidFill>
                  <a:srgbClr val="FF0000"/>
                </a:solidFill>
              </a:rPr>
              <a:t>condition</a:t>
            </a:r>
            <a:r>
              <a:rPr lang="en-US" altLang="en-US" sz="2000" b="1" dirty="0"/>
              <a:t> regarding an existing public combination sewer running north-south through the site; and</a:t>
            </a:r>
          </a:p>
          <a:p>
            <a:r>
              <a:rPr lang="en-US" altLang="en-US" sz="2000" b="1" dirty="0"/>
              <a:t>Transportation System services are acceptable to Portland Transportation with a </a:t>
            </a:r>
            <a:r>
              <a:rPr lang="en-US" altLang="en-US" sz="2000" b="1" dirty="0">
                <a:solidFill>
                  <a:srgbClr val="FF0000"/>
                </a:solidFill>
              </a:rPr>
              <a:t>condition</a:t>
            </a:r>
            <a:r>
              <a:rPr lang="en-US" altLang="en-US" sz="2000" b="1" dirty="0"/>
              <a:t> imposing a trip cap for future uses and developments at the site</a:t>
            </a:r>
          </a:p>
          <a:p>
            <a:pPr>
              <a:buFontTx/>
              <a:buNone/>
            </a:pPr>
            <a:endParaRPr lang="en-US" altLang="en-US" sz="2400" dirty="0"/>
          </a:p>
          <a:p>
            <a:pPr algn="just">
              <a:buFontTx/>
              <a:buNone/>
            </a:pPr>
            <a:endParaRPr lang="en-US" altLang="en-US" sz="2400" dirty="0"/>
          </a:p>
        </p:txBody>
      </p:sp>
    </p:spTree>
    <p:extLst>
      <p:ext uri="{BB962C8B-B14F-4D97-AF65-F5344CB8AC3E}">
        <p14:creationId xmlns:p14="http://schemas.microsoft.com/office/powerpoint/2010/main" val="2335431109"/>
      </p:ext>
    </p:extLst>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291">
                                            <p:txEl>
                                              <p:pRg st="3" end="3"/>
                                            </p:txEl>
                                          </p:spTgt>
                                        </p:tgtEl>
                                        <p:attrNameLst>
                                          <p:attrName>style.visibility</p:attrName>
                                        </p:attrNameLst>
                                      </p:cBhvr>
                                      <p:to>
                                        <p:strVal val="visible"/>
                                      </p:to>
                                    </p:set>
                                    <p:anim calcmode="lin" valueType="num">
                                      <p:cBhvr additive="base">
                                        <p:cTn id="25"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F7E41A-F78A-4622-A44F-24DC79135CB9}"/>
              </a:ext>
            </a:extLst>
          </p:cNvPr>
          <p:cNvSpPr>
            <a:spLocks noGrp="1"/>
          </p:cNvSpPr>
          <p:nvPr>
            <p:ph type="sldNum" sz="quarter" idx="12"/>
          </p:nvPr>
        </p:nvSpPr>
        <p:spPr/>
        <p:txBody>
          <a:bodyPr/>
          <a:lstStyle/>
          <a:p>
            <a:fld id="{8FCA3C4F-24AF-48D5-BDBD-01EB8A9B6E10}" type="slidenum">
              <a:rPr lang="en-US" altLang="en-US"/>
              <a:pPr/>
              <a:t>15</a:t>
            </a:fld>
            <a:endParaRPr lang="en-US" altLang="en-US"/>
          </a:p>
        </p:txBody>
      </p:sp>
      <p:sp>
        <p:nvSpPr>
          <p:cNvPr id="15362" name="Rectangle 2">
            <a:extLst>
              <a:ext uri="{FF2B5EF4-FFF2-40B4-BE49-F238E27FC236}">
                <a16:creationId xmlns:a16="http://schemas.microsoft.com/office/drawing/2014/main" id="{6E5E15F2-4BAB-47F3-A202-F5CC58806EA6}"/>
              </a:ext>
            </a:extLst>
          </p:cNvPr>
          <p:cNvSpPr>
            <a:spLocks noChangeArrowheads="1"/>
          </p:cNvSpPr>
          <p:nvPr/>
        </p:nvSpPr>
        <p:spPr bwMode="auto">
          <a:xfrm>
            <a:off x="38100" y="152400"/>
            <a:ext cx="908685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eaLnBrk="0" fontAlgn="base" hangingPunct="0">
              <a:spcBef>
                <a:spcPct val="0"/>
              </a:spcBef>
              <a:spcAft>
                <a:spcPct val="0"/>
              </a:spcAft>
              <a:defRPr sz="4400">
                <a:solidFill>
                  <a:schemeClr val="tx2"/>
                </a:solidFill>
                <a:latin typeface="Arial" panose="020B0604020202020204" pitchFamily="34" charset="0"/>
              </a:defRPr>
            </a:lvl6pPr>
            <a:lvl7pPr marL="914400" algn="ctr" eaLnBrk="0" fontAlgn="base" hangingPunct="0">
              <a:spcBef>
                <a:spcPct val="0"/>
              </a:spcBef>
              <a:spcAft>
                <a:spcPct val="0"/>
              </a:spcAft>
              <a:defRPr sz="4400">
                <a:solidFill>
                  <a:schemeClr val="tx2"/>
                </a:solidFill>
                <a:latin typeface="Arial" panose="020B0604020202020204" pitchFamily="34" charset="0"/>
              </a:defRPr>
            </a:lvl7pPr>
            <a:lvl8pPr marL="1371600" algn="ctr" eaLnBrk="0" fontAlgn="base" hangingPunct="0">
              <a:spcBef>
                <a:spcPct val="0"/>
              </a:spcBef>
              <a:spcAft>
                <a:spcPct val="0"/>
              </a:spcAft>
              <a:defRPr sz="4400">
                <a:solidFill>
                  <a:schemeClr val="tx2"/>
                </a:solidFill>
                <a:latin typeface="Arial" panose="020B0604020202020204" pitchFamily="34" charset="0"/>
              </a:defRPr>
            </a:lvl8pPr>
            <a:lvl9pPr marL="1828800" algn="ctr" eaLnBrk="0" fontAlgn="base" hangingPunct="0">
              <a:spcBef>
                <a:spcPct val="0"/>
              </a:spcBef>
              <a:spcAft>
                <a:spcPct val="0"/>
              </a:spcAft>
              <a:defRPr sz="4400">
                <a:solidFill>
                  <a:schemeClr val="tx2"/>
                </a:solidFill>
                <a:latin typeface="Arial" panose="020B0604020202020204" pitchFamily="34" charset="0"/>
              </a:defRPr>
            </a:lvl9pPr>
          </a:lstStyle>
          <a:p>
            <a:r>
              <a:rPr lang="en-US" altLang="en-US" sz="4000" dirty="0">
                <a:solidFill>
                  <a:srgbClr val="0070C0"/>
                </a:solidFill>
              </a:rPr>
              <a:t>Hearings Officer Recommendation</a:t>
            </a:r>
            <a:endParaRPr lang="en-US" altLang="en-US" sz="4800" dirty="0">
              <a:solidFill>
                <a:srgbClr val="0070C0"/>
              </a:solidFill>
            </a:endParaRPr>
          </a:p>
        </p:txBody>
      </p:sp>
      <p:sp>
        <p:nvSpPr>
          <p:cNvPr id="15363" name="Rectangle 3">
            <a:extLst>
              <a:ext uri="{FF2B5EF4-FFF2-40B4-BE49-F238E27FC236}">
                <a16:creationId xmlns:a16="http://schemas.microsoft.com/office/drawing/2014/main" id="{66C4C293-B274-4785-93FE-9BCCA0318075}"/>
              </a:ext>
            </a:extLst>
          </p:cNvPr>
          <p:cNvSpPr>
            <a:spLocks noChangeArrowheads="1"/>
          </p:cNvSpPr>
          <p:nvPr/>
        </p:nvSpPr>
        <p:spPr bwMode="auto">
          <a:xfrm>
            <a:off x="266700" y="895350"/>
            <a:ext cx="86106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buNone/>
            </a:pPr>
            <a:r>
              <a:rPr lang="en-US" sz="1200" b="1" dirty="0"/>
              <a:t>Approval</a:t>
            </a:r>
            <a:r>
              <a:rPr lang="en-US" sz="1200" dirty="0"/>
              <a:t> of a </a:t>
            </a:r>
            <a:r>
              <a:rPr lang="en-US" sz="1200" b="1" dirty="0"/>
              <a:t>Comprehensive Plan Map Amendment</a:t>
            </a:r>
            <a:r>
              <a:rPr lang="en-US" sz="1200" dirty="0"/>
              <a:t> and </a:t>
            </a:r>
            <a:r>
              <a:rPr lang="en-US" sz="1200" b="1" dirty="0"/>
              <a:t>Zoning Map Amendment</a:t>
            </a:r>
            <a:r>
              <a:rPr lang="en-US" sz="1200" dirty="0"/>
              <a:t> for the site at 2855 SW Patton Road, </a:t>
            </a:r>
            <a:r>
              <a:rPr lang="en-US" sz="1200" dirty="0" err="1"/>
              <a:t>Taxlot</a:t>
            </a:r>
            <a:r>
              <a:rPr lang="en-US" sz="1200" dirty="0"/>
              <a:t> 13200 of Block P, Greenway Addition, to eliminate various conditions of approval from prior zone change-related Ordinances at the site, as follows:</a:t>
            </a:r>
          </a:p>
          <a:p>
            <a:pPr marL="228600" lvl="0" indent="-228600">
              <a:buFont typeface="+mj-lt"/>
              <a:buAutoNum type="arabicPeriod"/>
            </a:pPr>
            <a:r>
              <a:rPr lang="en-US" sz="1200" dirty="0"/>
              <a:t>Delete Ordinance No. 155609 Conditions c.1.a, c.1.b, c.1.c, c.1.d, c.1.e, c.1.f, c.1.g, c.1.h, c.1.k, c.1[sic], c.2.a, c.2.b, c.2.c, c.2.d, c.2.e, c.3.a, c.3.b, c.3.c, c.3.d, c.4.a, c.4.b, c.5, c.6, c.7, c.8.; and</a:t>
            </a:r>
          </a:p>
          <a:p>
            <a:pPr marL="228600" lvl="0" indent="-228600">
              <a:buFont typeface="+mj-lt"/>
              <a:buAutoNum type="arabicPeriod"/>
            </a:pPr>
            <a:r>
              <a:rPr lang="en-US" sz="1200" dirty="0"/>
              <a:t>Delete Ordinance No. 160473: item b (amending Ordinance No. 155609 Condition c.1.i), item c (amending Ordinance No. 155609 Condition c.1.j), item d.1 through d.10, and Section 2.</a:t>
            </a:r>
          </a:p>
          <a:p>
            <a:pPr marL="0" indent="0">
              <a:buNone/>
            </a:pPr>
            <a:r>
              <a:rPr lang="en-US" sz="1200" dirty="0"/>
              <a:t>The above approvals are granted subject to the following conditions of approval:</a:t>
            </a:r>
          </a:p>
          <a:p>
            <a:pPr marL="0" indent="0">
              <a:buNone/>
            </a:pPr>
            <a:r>
              <a:rPr lang="en-US" sz="1200" dirty="0"/>
              <a:t> </a:t>
            </a:r>
          </a:p>
          <a:p>
            <a:pPr marL="0" indent="0">
              <a:buNone/>
            </a:pPr>
            <a:r>
              <a:rPr lang="en-US" sz="1200" dirty="0"/>
              <a:t>A.  As part of the future building permit applications at the site, any of the following development-related conditions (B through C) that are relevant to the project must be noted on each of the 4 required site plans or included as a sheet in the numbered set of plans.  The sheet on which this information appears must be labeled "REQUIRED ZONING COMPLIANCE PAGE - Case File LU 18-112666 CP ZC." All requirements must be graphically represented on the site plan, landscape, or other required plan and must descriptive written notes documenting conformance with the conditions as necessary.</a:t>
            </a:r>
          </a:p>
          <a:p>
            <a:pPr marL="0" indent="0">
              <a:buNone/>
            </a:pPr>
            <a:r>
              <a:rPr lang="en-US" sz="1200" dirty="0"/>
              <a:t> </a:t>
            </a:r>
          </a:p>
          <a:p>
            <a:pPr marL="0" indent="0">
              <a:buNone/>
            </a:pPr>
            <a:r>
              <a:rPr lang="en-US" sz="1200" dirty="0"/>
              <a:t>B.  (</a:t>
            </a:r>
            <a:r>
              <a:rPr lang="en-US" sz="1200" i="1" dirty="0"/>
              <a:t>Bureau of Environmental Services</a:t>
            </a:r>
            <a:r>
              <a:rPr lang="en-US" sz="1200" dirty="0"/>
              <a:t>) Prior to issuance of any building permit that would result in an increase or modification of building area within existing City of Portland sewer easements, the proposed work must be evaluated by the Bureau of Environmental Services and any concerns related to the project must be addressed by the property owner to the satisfaction of the Bureau of Environmental Services, up to and including project modification to remain outside the easement areas, or re-routing the public sewer in a new easement so that the existing alignment and easements can be abandoned.  This condition does not apply to tenant improvements within the existing building or to repair and maintenance of the existing building within the existing easement areas.</a:t>
            </a:r>
          </a:p>
          <a:p>
            <a:pPr marL="0" indent="0">
              <a:buNone/>
            </a:pPr>
            <a:r>
              <a:rPr lang="en-US" sz="1200" dirty="0"/>
              <a:t> </a:t>
            </a:r>
          </a:p>
          <a:p>
            <a:pPr marL="0" indent="0">
              <a:buNone/>
            </a:pPr>
            <a:r>
              <a:rPr lang="en-US" sz="1200" dirty="0"/>
              <a:t>C.  (</a:t>
            </a:r>
            <a:r>
              <a:rPr lang="en-US" sz="1200" i="1" dirty="0"/>
              <a:t>Portland Bureau of Transportation</a:t>
            </a:r>
            <a:r>
              <a:rPr lang="en-US" sz="1200" dirty="0"/>
              <a:t>) </a:t>
            </a:r>
            <a:r>
              <a:rPr lang="en-US" sz="1200" b="1" i="1" dirty="0">
                <a:solidFill>
                  <a:srgbClr val="0070C0"/>
                </a:solidFill>
              </a:rPr>
              <a:t>(Trip Cap Condition: meet objective limits in Table 1 or undergo Type II Transportation Impact Review to evaluate specific project against limits (2,168 daily trips OR 73 AM weekday peak hour trips OR 200 PM peak hour trips)</a:t>
            </a:r>
            <a:endParaRPr lang="en-US" sz="1200" i="1" dirty="0">
              <a:solidFill>
                <a:srgbClr val="0070C0"/>
              </a:solidFill>
            </a:endParaRPr>
          </a:p>
        </p:txBody>
      </p:sp>
    </p:spTree>
  </p:cSld>
  <p:clrMapOvr>
    <a:masterClrMapping/>
  </p:clrMapOvr>
  <p:transition>
    <p:strips dir="l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F7E41A-F78A-4622-A44F-24DC79135CB9}"/>
              </a:ext>
            </a:extLst>
          </p:cNvPr>
          <p:cNvSpPr>
            <a:spLocks noGrp="1"/>
          </p:cNvSpPr>
          <p:nvPr>
            <p:ph type="sldNum" sz="quarter" idx="12"/>
          </p:nvPr>
        </p:nvSpPr>
        <p:spPr/>
        <p:txBody>
          <a:bodyPr/>
          <a:lstStyle/>
          <a:p>
            <a:fld id="{8FCA3C4F-24AF-48D5-BDBD-01EB8A9B6E10}" type="slidenum">
              <a:rPr lang="en-US" altLang="en-US"/>
              <a:pPr/>
              <a:t>16</a:t>
            </a:fld>
            <a:endParaRPr lang="en-US" altLang="en-US"/>
          </a:p>
        </p:txBody>
      </p:sp>
      <p:sp>
        <p:nvSpPr>
          <p:cNvPr id="15362" name="Rectangle 2">
            <a:extLst>
              <a:ext uri="{FF2B5EF4-FFF2-40B4-BE49-F238E27FC236}">
                <a16:creationId xmlns:a16="http://schemas.microsoft.com/office/drawing/2014/main" id="{6E5E15F2-4BAB-47F3-A202-F5CC58806EA6}"/>
              </a:ext>
            </a:extLst>
          </p:cNvPr>
          <p:cNvSpPr>
            <a:spLocks noChangeArrowheads="1"/>
          </p:cNvSpPr>
          <p:nvPr/>
        </p:nvSpPr>
        <p:spPr bwMode="auto">
          <a:xfrm>
            <a:off x="38100" y="152400"/>
            <a:ext cx="908685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eaLnBrk="0" fontAlgn="base" hangingPunct="0">
              <a:spcBef>
                <a:spcPct val="0"/>
              </a:spcBef>
              <a:spcAft>
                <a:spcPct val="0"/>
              </a:spcAft>
              <a:defRPr sz="4400">
                <a:solidFill>
                  <a:schemeClr val="tx2"/>
                </a:solidFill>
                <a:latin typeface="Arial" panose="020B0604020202020204" pitchFamily="34" charset="0"/>
              </a:defRPr>
            </a:lvl6pPr>
            <a:lvl7pPr marL="914400" algn="ctr" eaLnBrk="0" fontAlgn="base" hangingPunct="0">
              <a:spcBef>
                <a:spcPct val="0"/>
              </a:spcBef>
              <a:spcAft>
                <a:spcPct val="0"/>
              </a:spcAft>
              <a:defRPr sz="4400">
                <a:solidFill>
                  <a:schemeClr val="tx2"/>
                </a:solidFill>
                <a:latin typeface="Arial" panose="020B0604020202020204" pitchFamily="34" charset="0"/>
              </a:defRPr>
            </a:lvl7pPr>
            <a:lvl8pPr marL="1371600" algn="ctr" eaLnBrk="0" fontAlgn="base" hangingPunct="0">
              <a:spcBef>
                <a:spcPct val="0"/>
              </a:spcBef>
              <a:spcAft>
                <a:spcPct val="0"/>
              </a:spcAft>
              <a:defRPr sz="4400">
                <a:solidFill>
                  <a:schemeClr val="tx2"/>
                </a:solidFill>
                <a:latin typeface="Arial" panose="020B0604020202020204" pitchFamily="34" charset="0"/>
              </a:defRPr>
            </a:lvl8pPr>
            <a:lvl9pPr marL="1828800" algn="ctr" eaLnBrk="0" fontAlgn="base" hangingPunct="0">
              <a:spcBef>
                <a:spcPct val="0"/>
              </a:spcBef>
              <a:spcAft>
                <a:spcPct val="0"/>
              </a:spcAft>
              <a:defRPr sz="4400">
                <a:solidFill>
                  <a:schemeClr val="tx2"/>
                </a:solidFill>
                <a:latin typeface="Arial" panose="020B0604020202020204" pitchFamily="34" charset="0"/>
              </a:defRPr>
            </a:lvl9pPr>
          </a:lstStyle>
          <a:p>
            <a:r>
              <a:rPr lang="en-US" altLang="en-US" sz="4000" dirty="0">
                <a:solidFill>
                  <a:srgbClr val="0070C0"/>
                </a:solidFill>
              </a:rPr>
              <a:t>City Council Alternatives</a:t>
            </a:r>
            <a:endParaRPr lang="en-US" altLang="en-US" sz="4800" dirty="0">
              <a:solidFill>
                <a:srgbClr val="0070C0"/>
              </a:solidFill>
            </a:endParaRPr>
          </a:p>
        </p:txBody>
      </p:sp>
      <p:sp>
        <p:nvSpPr>
          <p:cNvPr id="15363" name="Rectangle 3">
            <a:extLst>
              <a:ext uri="{FF2B5EF4-FFF2-40B4-BE49-F238E27FC236}">
                <a16:creationId xmlns:a16="http://schemas.microsoft.com/office/drawing/2014/main" id="{66C4C293-B274-4785-93FE-9BCCA0318075}"/>
              </a:ext>
            </a:extLst>
          </p:cNvPr>
          <p:cNvSpPr>
            <a:spLocks noChangeArrowheads="1"/>
          </p:cNvSpPr>
          <p:nvPr/>
        </p:nvSpPr>
        <p:spPr bwMode="auto">
          <a:xfrm>
            <a:off x="276225" y="1076325"/>
            <a:ext cx="86106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2800" b="1" dirty="0"/>
              <a:t>Accept the Hearings Officer’s recommendation, with no changes</a:t>
            </a:r>
          </a:p>
          <a:p>
            <a:endParaRPr lang="en-US" sz="2800" b="1" dirty="0"/>
          </a:p>
          <a:p>
            <a:r>
              <a:rPr lang="en-US" sz="2800" b="1" dirty="0"/>
              <a:t>Accept the Hearings Officer’s recommendation with modified conditions and findings.</a:t>
            </a:r>
          </a:p>
          <a:p>
            <a:endParaRPr lang="en-US" sz="2800" b="1" dirty="0"/>
          </a:p>
          <a:p>
            <a:r>
              <a:rPr lang="en-US" sz="2800" b="1" dirty="0"/>
              <a:t>Reject the Hearings Officer’s recommendation and deny the proposal.</a:t>
            </a:r>
            <a:endParaRPr lang="en-US" sz="2800" dirty="0"/>
          </a:p>
        </p:txBody>
      </p:sp>
    </p:spTree>
    <p:extLst>
      <p:ext uri="{BB962C8B-B14F-4D97-AF65-F5344CB8AC3E}">
        <p14:creationId xmlns:p14="http://schemas.microsoft.com/office/powerpoint/2010/main" val="4231305792"/>
      </p:ext>
    </p:extLst>
  </p:cSld>
  <p:clrMapOvr>
    <a:masterClrMapping/>
  </p:clrMapOvr>
  <p:transition>
    <p:strips dir="l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1BDBEF-68A9-4EE1-B5D2-5AC949E04A59}"/>
              </a:ext>
            </a:extLst>
          </p:cNvPr>
          <p:cNvSpPr>
            <a:spLocks noGrp="1"/>
          </p:cNvSpPr>
          <p:nvPr>
            <p:ph type="sldNum" sz="quarter" idx="12"/>
          </p:nvPr>
        </p:nvSpPr>
        <p:spPr/>
        <p:txBody>
          <a:bodyPr/>
          <a:lstStyle/>
          <a:p>
            <a:fld id="{A1F4F75C-50DC-4FC6-88C9-C87538F89B80}" type="slidenum">
              <a:rPr lang="en-US" altLang="en-US"/>
              <a:pPr/>
              <a:t>17</a:t>
            </a:fld>
            <a:endParaRPr lang="en-US" altLang="en-US"/>
          </a:p>
        </p:txBody>
      </p:sp>
      <p:sp>
        <p:nvSpPr>
          <p:cNvPr id="23554" name="Rectangle 2">
            <a:extLst>
              <a:ext uri="{FF2B5EF4-FFF2-40B4-BE49-F238E27FC236}">
                <a16:creationId xmlns:a16="http://schemas.microsoft.com/office/drawing/2014/main" id="{39028080-596A-4C05-9E40-1A2BDA98E9C1}"/>
              </a:ext>
            </a:extLst>
          </p:cNvPr>
          <p:cNvSpPr>
            <a:spLocks noChangeArrowheads="1"/>
          </p:cNvSpPr>
          <p:nvPr/>
        </p:nvSpPr>
        <p:spPr bwMode="auto">
          <a:xfrm>
            <a:off x="-142875" y="4791075"/>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lstStyle>
            <a:lvl1pPr>
              <a:defRPr sz="2400">
                <a:solidFill>
                  <a:schemeClr val="tx1"/>
                </a:solidFill>
                <a:latin typeface="Arial" panose="020B0604020202020204" pitchFamily="34" charset="0"/>
              </a:defRPr>
            </a:lvl1pPr>
            <a:lvl2pPr marL="114300">
              <a:defRPr sz="2400">
                <a:solidFill>
                  <a:schemeClr val="tx1"/>
                </a:solidFill>
                <a:latin typeface="Arial" panose="020B0604020202020204" pitchFamily="34" charset="0"/>
              </a:defRPr>
            </a:lvl2pPr>
            <a:lvl3pPr marL="228600">
              <a:defRPr sz="2400">
                <a:solidFill>
                  <a:schemeClr val="tx1"/>
                </a:solidFill>
                <a:latin typeface="Arial" panose="020B0604020202020204" pitchFamily="34" charset="0"/>
              </a:defRPr>
            </a:lvl3pPr>
            <a:lvl4pPr marL="342900">
              <a:defRPr sz="2400">
                <a:solidFill>
                  <a:schemeClr val="tx1"/>
                </a:solidFill>
                <a:latin typeface="Arial" panose="020B0604020202020204" pitchFamily="34" charset="0"/>
              </a:defRPr>
            </a:lvl4pPr>
            <a:lvl5pPr marL="457200">
              <a:defRPr sz="2400">
                <a:solidFill>
                  <a:schemeClr val="tx1"/>
                </a:solidFill>
                <a:latin typeface="Arial" panose="020B0604020202020204" pitchFamily="34" charset="0"/>
              </a:defRPr>
            </a:lvl5pPr>
            <a:lvl6pPr marL="914400" eaLnBrk="0" fontAlgn="base" hangingPunct="0">
              <a:spcBef>
                <a:spcPct val="0"/>
              </a:spcBef>
              <a:spcAft>
                <a:spcPct val="0"/>
              </a:spcAft>
              <a:defRPr sz="2400">
                <a:solidFill>
                  <a:schemeClr val="tx1"/>
                </a:solidFill>
                <a:latin typeface="Arial" panose="020B0604020202020204" pitchFamily="34" charset="0"/>
              </a:defRPr>
            </a:lvl6pPr>
            <a:lvl7pPr marL="1371600" eaLnBrk="0" fontAlgn="base" hangingPunct="0">
              <a:spcBef>
                <a:spcPct val="0"/>
              </a:spcBef>
              <a:spcAft>
                <a:spcPct val="0"/>
              </a:spcAft>
              <a:defRPr sz="2400">
                <a:solidFill>
                  <a:schemeClr val="tx1"/>
                </a:solidFill>
                <a:latin typeface="Arial" panose="020B0604020202020204" pitchFamily="34" charset="0"/>
              </a:defRPr>
            </a:lvl7pPr>
            <a:lvl8pPr marL="1828800" eaLnBrk="0" fontAlgn="base" hangingPunct="0">
              <a:spcBef>
                <a:spcPct val="0"/>
              </a:spcBef>
              <a:spcAft>
                <a:spcPct val="0"/>
              </a:spcAft>
              <a:defRPr sz="2400">
                <a:solidFill>
                  <a:schemeClr val="tx1"/>
                </a:solidFill>
                <a:latin typeface="Arial" panose="020B0604020202020204" pitchFamily="34" charset="0"/>
              </a:defRPr>
            </a:lvl8pPr>
            <a:lvl9pPr marL="22860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b="1" dirty="0">
                <a:solidFill>
                  <a:srgbClr val="0070C0"/>
                </a:solidFill>
              </a:rPr>
              <a:t>fin</a:t>
            </a:r>
          </a:p>
        </p:txBody>
      </p:sp>
    </p:spTree>
  </p:cSld>
  <p:clrMapOvr>
    <a:masterClrMapping/>
  </p:clrMapOvr>
  <p:transition>
    <p:strips dir="l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44C7938B-B85B-4D61-8E6F-7F502B85FB7A}"/>
              </a:ext>
            </a:extLst>
          </p:cNvPr>
          <p:cNvSpPr>
            <a:spLocks noGrp="1"/>
          </p:cNvSpPr>
          <p:nvPr>
            <p:ph type="sldNum" sz="quarter" idx="12"/>
          </p:nvPr>
        </p:nvSpPr>
        <p:spPr/>
        <p:txBody>
          <a:bodyPr/>
          <a:lstStyle/>
          <a:p>
            <a:fld id="{0E6BCCEF-6EB2-4A50-9A29-85AF7EDF78D3}" type="slidenum">
              <a:rPr lang="en-US" altLang="en-US"/>
              <a:pPr/>
              <a:t>2</a:t>
            </a:fld>
            <a:endParaRPr lang="en-US" altLang="en-US"/>
          </a:p>
        </p:txBody>
      </p:sp>
      <p:sp>
        <p:nvSpPr>
          <p:cNvPr id="6146" name="Rectangle 2">
            <a:extLst>
              <a:ext uri="{FF2B5EF4-FFF2-40B4-BE49-F238E27FC236}">
                <a16:creationId xmlns:a16="http://schemas.microsoft.com/office/drawing/2014/main" id="{62E5A41C-0C5A-4506-8EBD-392B48174AAC}"/>
              </a:ext>
            </a:extLst>
          </p:cNvPr>
          <p:cNvSpPr>
            <a:spLocks noGrp="1" noChangeArrowheads="1"/>
          </p:cNvSpPr>
          <p:nvPr>
            <p:ph type="title"/>
          </p:nvPr>
        </p:nvSpPr>
        <p:spPr>
          <a:xfrm>
            <a:off x="0" y="228600"/>
            <a:ext cx="9144000" cy="685800"/>
          </a:xfrm>
          <a:noFill/>
          <a:ln/>
        </p:spPr>
        <p:txBody>
          <a:bodyPr lIns="92075" tIns="46038" rIns="92075" bIns="46038" anchor="b"/>
          <a:lstStyle/>
          <a:p>
            <a:r>
              <a:rPr lang="en-US" altLang="en-US" sz="4000" dirty="0">
                <a:solidFill>
                  <a:srgbClr val="0070C0"/>
                </a:solidFill>
              </a:rPr>
              <a:t>Summary of the Proposal</a:t>
            </a:r>
            <a:endParaRPr lang="en-US" altLang="en-US" sz="4800" dirty="0">
              <a:solidFill>
                <a:srgbClr val="0070C0"/>
              </a:solidFill>
            </a:endParaRPr>
          </a:p>
        </p:txBody>
      </p:sp>
      <p:sp>
        <p:nvSpPr>
          <p:cNvPr id="6147" name="Rectangle 3">
            <a:extLst>
              <a:ext uri="{FF2B5EF4-FFF2-40B4-BE49-F238E27FC236}">
                <a16:creationId xmlns:a16="http://schemas.microsoft.com/office/drawing/2014/main" id="{5FADAB0C-AF10-48DC-91AE-DBC0CFF1F53D}"/>
              </a:ext>
            </a:extLst>
          </p:cNvPr>
          <p:cNvSpPr>
            <a:spLocks noGrp="1" noChangeArrowheads="1"/>
          </p:cNvSpPr>
          <p:nvPr>
            <p:ph type="body" idx="1"/>
          </p:nvPr>
        </p:nvSpPr>
        <p:spPr>
          <a:xfrm>
            <a:off x="266700" y="1047750"/>
            <a:ext cx="8610600" cy="5067300"/>
          </a:xfrm>
          <a:noFill/>
          <a:ln/>
        </p:spPr>
        <p:txBody>
          <a:bodyPr lIns="92075" tIns="46038" rIns="92075" bIns="46038"/>
          <a:lstStyle/>
          <a:p>
            <a:r>
              <a:rPr lang="en-US" altLang="en-US" sz="2800" b="1" dirty="0"/>
              <a:t>Comprehensive Plan Map and Zoning Map Amendments to amend conditions of approval from prior ‘zone change’ Ordinances at former </a:t>
            </a:r>
            <a:r>
              <a:rPr lang="en-US" altLang="en-US" sz="2800" b="1" dirty="0" err="1"/>
              <a:t>Strohecker’s</a:t>
            </a:r>
            <a:r>
              <a:rPr lang="en-US" altLang="en-US" sz="2800" b="1" dirty="0"/>
              <a:t> / Lamb’s Thriftway grocery store site in Portland Heights;</a:t>
            </a:r>
          </a:p>
          <a:p>
            <a:endParaRPr lang="en-US" altLang="en-US" sz="2800" b="1" dirty="0"/>
          </a:p>
          <a:p>
            <a:r>
              <a:rPr lang="en-US" altLang="en-US" sz="2800" b="1" dirty="0"/>
              <a:t>No change in zoning map proposed; </a:t>
            </a:r>
          </a:p>
          <a:p>
            <a:endParaRPr lang="en-US" altLang="en-US" sz="2800" b="1" dirty="0"/>
          </a:p>
          <a:p>
            <a:r>
              <a:rPr lang="en-US" altLang="en-US" sz="2800" b="1" dirty="0"/>
              <a:t>Same process required to revisit prior  conditions of approval (new CP ZC);</a:t>
            </a:r>
          </a:p>
          <a:p>
            <a:endParaRPr lang="en-US" altLang="en-US" sz="2800" b="1" dirty="0"/>
          </a:p>
          <a:p>
            <a:pPr>
              <a:buFontTx/>
              <a:buNone/>
            </a:pPr>
            <a:endParaRPr lang="en-US" altLang="en-US" sz="2400" dirty="0"/>
          </a:p>
          <a:p>
            <a:pPr>
              <a:buFontTx/>
              <a:buNone/>
            </a:pPr>
            <a:endParaRPr lang="en-US" altLang="en-US" sz="2400" dirty="0"/>
          </a:p>
          <a:p>
            <a:pPr algn="just">
              <a:buFontTx/>
              <a:buNone/>
            </a:pPr>
            <a:endParaRPr lang="en-US" altLang="en-US" sz="2400" dirty="0"/>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anim calcmode="lin" valueType="num">
                                      <p:cBhvr additive="base">
                                        <p:cTn id="13"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7">
                                            <p:txEl>
                                              <p:pRg st="4" end="4"/>
                                            </p:txEl>
                                          </p:spTgt>
                                        </p:tgtEl>
                                        <p:attrNameLst>
                                          <p:attrName>style.visibility</p:attrName>
                                        </p:attrNameLst>
                                      </p:cBhvr>
                                      <p:to>
                                        <p:strVal val="visible"/>
                                      </p:to>
                                    </p:set>
                                    <p:anim calcmode="lin" valueType="num">
                                      <p:cBhvr additive="base">
                                        <p:cTn id="19" dur="500" fill="hold"/>
                                        <p:tgtEl>
                                          <p:spTgt spid="614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44C7938B-B85B-4D61-8E6F-7F502B85FB7A}"/>
              </a:ext>
            </a:extLst>
          </p:cNvPr>
          <p:cNvSpPr>
            <a:spLocks noGrp="1"/>
          </p:cNvSpPr>
          <p:nvPr>
            <p:ph type="sldNum" sz="quarter" idx="12"/>
          </p:nvPr>
        </p:nvSpPr>
        <p:spPr/>
        <p:txBody>
          <a:bodyPr/>
          <a:lstStyle/>
          <a:p>
            <a:fld id="{0E6BCCEF-6EB2-4A50-9A29-85AF7EDF78D3}" type="slidenum">
              <a:rPr lang="en-US" altLang="en-US"/>
              <a:pPr/>
              <a:t>3</a:t>
            </a:fld>
            <a:endParaRPr lang="en-US" altLang="en-US"/>
          </a:p>
        </p:txBody>
      </p:sp>
      <p:sp>
        <p:nvSpPr>
          <p:cNvPr id="6146" name="Rectangle 2">
            <a:extLst>
              <a:ext uri="{FF2B5EF4-FFF2-40B4-BE49-F238E27FC236}">
                <a16:creationId xmlns:a16="http://schemas.microsoft.com/office/drawing/2014/main" id="{62E5A41C-0C5A-4506-8EBD-392B48174AAC}"/>
              </a:ext>
            </a:extLst>
          </p:cNvPr>
          <p:cNvSpPr>
            <a:spLocks noGrp="1" noChangeArrowheads="1"/>
          </p:cNvSpPr>
          <p:nvPr>
            <p:ph type="title"/>
          </p:nvPr>
        </p:nvSpPr>
        <p:spPr>
          <a:xfrm>
            <a:off x="0" y="228600"/>
            <a:ext cx="9144000" cy="685800"/>
          </a:xfrm>
          <a:noFill/>
          <a:ln/>
        </p:spPr>
        <p:txBody>
          <a:bodyPr lIns="92075" tIns="46038" rIns="92075" bIns="46038" anchor="b"/>
          <a:lstStyle/>
          <a:p>
            <a:r>
              <a:rPr lang="en-US" altLang="en-US" sz="4000" dirty="0">
                <a:solidFill>
                  <a:srgbClr val="0070C0"/>
                </a:solidFill>
              </a:rPr>
              <a:t>Summary, continued</a:t>
            </a:r>
            <a:endParaRPr lang="en-US" altLang="en-US" sz="4800" dirty="0">
              <a:solidFill>
                <a:srgbClr val="0070C0"/>
              </a:solidFill>
            </a:endParaRPr>
          </a:p>
        </p:txBody>
      </p:sp>
      <p:sp>
        <p:nvSpPr>
          <p:cNvPr id="6147" name="Rectangle 3">
            <a:extLst>
              <a:ext uri="{FF2B5EF4-FFF2-40B4-BE49-F238E27FC236}">
                <a16:creationId xmlns:a16="http://schemas.microsoft.com/office/drawing/2014/main" id="{5FADAB0C-AF10-48DC-91AE-DBC0CFF1F53D}"/>
              </a:ext>
            </a:extLst>
          </p:cNvPr>
          <p:cNvSpPr>
            <a:spLocks noGrp="1" noChangeArrowheads="1"/>
          </p:cNvSpPr>
          <p:nvPr>
            <p:ph type="body" idx="1"/>
          </p:nvPr>
        </p:nvSpPr>
        <p:spPr>
          <a:xfrm>
            <a:off x="304800" y="1066800"/>
            <a:ext cx="8610600" cy="5067300"/>
          </a:xfrm>
          <a:noFill/>
          <a:ln/>
        </p:spPr>
        <p:txBody>
          <a:bodyPr lIns="92075" tIns="46038" rIns="92075" bIns="46038"/>
          <a:lstStyle/>
          <a:p>
            <a:pPr marL="0" indent="0">
              <a:buNone/>
            </a:pPr>
            <a:r>
              <a:rPr lang="en-US" altLang="en-US" sz="2800" b="1" dirty="0"/>
              <a:t>Ordinance conditions to remove include </a:t>
            </a:r>
            <a:r>
              <a:rPr lang="en-US" altLang="en-US" sz="2000" b="1" i="1" dirty="0"/>
              <a:t>(partial list):</a:t>
            </a:r>
          </a:p>
          <a:p>
            <a:pPr marL="0" indent="0">
              <a:buNone/>
            </a:pPr>
            <a:endParaRPr lang="en-US" altLang="en-US" sz="2000" b="1" i="1" dirty="0"/>
          </a:p>
          <a:p>
            <a:r>
              <a:rPr lang="en-US" altLang="en-US" sz="2800" b="1" dirty="0"/>
              <a:t>Limit use of site to a grocery store;</a:t>
            </a:r>
          </a:p>
          <a:p>
            <a:r>
              <a:rPr lang="en-US" altLang="en-US" sz="2800" b="1" dirty="0"/>
              <a:t>Prevent expansions or exterior changes;</a:t>
            </a:r>
          </a:p>
          <a:p>
            <a:r>
              <a:rPr lang="en-US" altLang="en-US" sz="2800" b="1" dirty="0"/>
              <a:t>Parking and loading restrictions beyond code;</a:t>
            </a:r>
          </a:p>
          <a:p>
            <a:r>
              <a:rPr lang="en-US" altLang="en-US" sz="2800" b="1" dirty="0"/>
              <a:t>Redundant applications of city code (e.g. Building Code, </a:t>
            </a:r>
            <a:r>
              <a:rPr lang="en-US" altLang="en-US" sz="2800" b="1" dirty="0" err="1"/>
              <a:t>Stormwater</a:t>
            </a:r>
            <a:r>
              <a:rPr lang="en-US" altLang="en-US" sz="2800" b="1" dirty="0"/>
              <a:t>, Fire Code); and</a:t>
            </a:r>
          </a:p>
          <a:p>
            <a:r>
              <a:rPr lang="en-US" altLang="en-US" sz="2800" b="1" dirty="0"/>
              <a:t>Rooftop and equipment screening, special setbacks, exterior signage limits, etc.)</a:t>
            </a:r>
          </a:p>
          <a:p>
            <a:endParaRPr lang="en-US" altLang="en-US" sz="2800" b="1" dirty="0"/>
          </a:p>
          <a:p>
            <a:endParaRPr lang="en-US" altLang="en-US" sz="2800" b="1" dirty="0"/>
          </a:p>
          <a:p>
            <a:pPr>
              <a:buFontTx/>
              <a:buNone/>
            </a:pPr>
            <a:endParaRPr lang="en-US" altLang="en-US" sz="2400" dirty="0"/>
          </a:p>
          <a:p>
            <a:pPr>
              <a:buFontTx/>
              <a:buNone/>
            </a:pPr>
            <a:endParaRPr lang="en-US" altLang="en-US" sz="2400" dirty="0"/>
          </a:p>
          <a:p>
            <a:pPr algn="just">
              <a:buFontTx/>
              <a:buNone/>
            </a:pPr>
            <a:endParaRPr lang="en-US" altLang="en-US" sz="2400" dirty="0"/>
          </a:p>
        </p:txBody>
      </p:sp>
    </p:spTree>
    <p:extLst>
      <p:ext uri="{BB962C8B-B14F-4D97-AF65-F5344CB8AC3E}">
        <p14:creationId xmlns:p14="http://schemas.microsoft.com/office/powerpoint/2010/main" val="131188052"/>
      </p:ext>
    </p:extLst>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anim calcmode="lin" valueType="num">
                                      <p:cBhvr additive="base">
                                        <p:cTn id="13"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 calcmode="lin" valueType="num">
                                      <p:cBhvr additive="base">
                                        <p:cTn id="19"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47">
                                            <p:txEl>
                                              <p:pRg st="4" end="4"/>
                                            </p:txEl>
                                          </p:spTgt>
                                        </p:tgtEl>
                                        <p:attrNameLst>
                                          <p:attrName>style.visibility</p:attrName>
                                        </p:attrNameLst>
                                      </p:cBhvr>
                                      <p:to>
                                        <p:strVal val="visible"/>
                                      </p:to>
                                    </p:set>
                                    <p:anim calcmode="lin" valueType="num">
                                      <p:cBhvr additive="base">
                                        <p:cTn id="25" dur="500" fill="hold"/>
                                        <p:tgtEl>
                                          <p:spTgt spid="614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147">
                                            <p:txEl>
                                              <p:pRg st="5" end="5"/>
                                            </p:txEl>
                                          </p:spTgt>
                                        </p:tgtEl>
                                        <p:attrNameLst>
                                          <p:attrName>style.visibility</p:attrName>
                                        </p:attrNameLst>
                                      </p:cBhvr>
                                      <p:to>
                                        <p:strVal val="visible"/>
                                      </p:to>
                                    </p:set>
                                    <p:anim calcmode="lin" valueType="num">
                                      <p:cBhvr additive="base">
                                        <p:cTn id="31" dur="500" fill="hold"/>
                                        <p:tgtEl>
                                          <p:spTgt spid="614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4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147">
                                            <p:txEl>
                                              <p:pRg st="6" end="6"/>
                                            </p:txEl>
                                          </p:spTgt>
                                        </p:tgtEl>
                                        <p:attrNameLst>
                                          <p:attrName>style.visibility</p:attrName>
                                        </p:attrNameLst>
                                      </p:cBhvr>
                                      <p:to>
                                        <p:strVal val="visible"/>
                                      </p:to>
                                    </p:set>
                                    <p:anim calcmode="lin" valueType="num">
                                      <p:cBhvr additive="base">
                                        <p:cTn id="37" dur="500" fill="hold"/>
                                        <p:tgtEl>
                                          <p:spTgt spid="614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14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44C7938B-B85B-4D61-8E6F-7F502B85FB7A}"/>
              </a:ext>
            </a:extLst>
          </p:cNvPr>
          <p:cNvSpPr>
            <a:spLocks noGrp="1"/>
          </p:cNvSpPr>
          <p:nvPr>
            <p:ph type="sldNum" sz="quarter" idx="12"/>
          </p:nvPr>
        </p:nvSpPr>
        <p:spPr/>
        <p:txBody>
          <a:bodyPr/>
          <a:lstStyle/>
          <a:p>
            <a:fld id="{0E6BCCEF-6EB2-4A50-9A29-85AF7EDF78D3}" type="slidenum">
              <a:rPr lang="en-US" altLang="en-US"/>
              <a:pPr/>
              <a:t>4</a:t>
            </a:fld>
            <a:endParaRPr lang="en-US" altLang="en-US"/>
          </a:p>
        </p:txBody>
      </p:sp>
      <p:sp>
        <p:nvSpPr>
          <p:cNvPr id="6146" name="Rectangle 2">
            <a:extLst>
              <a:ext uri="{FF2B5EF4-FFF2-40B4-BE49-F238E27FC236}">
                <a16:creationId xmlns:a16="http://schemas.microsoft.com/office/drawing/2014/main" id="{62E5A41C-0C5A-4506-8EBD-392B48174AAC}"/>
              </a:ext>
            </a:extLst>
          </p:cNvPr>
          <p:cNvSpPr>
            <a:spLocks noGrp="1" noChangeArrowheads="1"/>
          </p:cNvSpPr>
          <p:nvPr>
            <p:ph type="title"/>
          </p:nvPr>
        </p:nvSpPr>
        <p:spPr>
          <a:xfrm>
            <a:off x="0" y="228600"/>
            <a:ext cx="9144000" cy="685800"/>
          </a:xfrm>
          <a:noFill/>
          <a:ln/>
        </p:spPr>
        <p:txBody>
          <a:bodyPr lIns="92075" tIns="46038" rIns="92075" bIns="46038" anchor="b"/>
          <a:lstStyle/>
          <a:p>
            <a:r>
              <a:rPr lang="en-US" altLang="en-US" sz="4000" dirty="0">
                <a:solidFill>
                  <a:srgbClr val="0070C0"/>
                </a:solidFill>
              </a:rPr>
              <a:t>Approval Criteria</a:t>
            </a:r>
            <a:endParaRPr lang="en-US" altLang="en-US" sz="4800" dirty="0">
              <a:solidFill>
                <a:srgbClr val="0070C0"/>
              </a:solidFill>
            </a:endParaRPr>
          </a:p>
        </p:txBody>
      </p:sp>
      <p:sp>
        <p:nvSpPr>
          <p:cNvPr id="6147" name="Rectangle 3">
            <a:extLst>
              <a:ext uri="{FF2B5EF4-FFF2-40B4-BE49-F238E27FC236}">
                <a16:creationId xmlns:a16="http://schemas.microsoft.com/office/drawing/2014/main" id="{5FADAB0C-AF10-48DC-91AE-DBC0CFF1F53D}"/>
              </a:ext>
            </a:extLst>
          </p:cNvPr>
          <p:cNvSpPr>
            <a:spLocks noGrp="1" noChangeArrowheads="1"/>
          </p:cNvSpPr>
          <p:nvPr>
            <p:ph type="body" idx="1"/>
          </p:nvPr>
        </p:nvSpPr>
        <p:spPr>
          <a:xfrm>
            <a:off x="304800" y="1066800"/>
            <a:ext cx="8610600" cy="5067300"/>
          </a:xfrm>
          <a:noFill/>
          <a:ln/>
        </p:spPr>
        <p:txBody>
          <a:bodyPr lIns="92075" tIns="46038" rIns="92075" bIns="46038"/>
          <a:lstStyle/>
          <a:p>
            <a:pPr marL="0" indent="0">
              <a:buNone/>
            </a:pPr>
            <a:r>
              <a:rPr lang="en-US" altLang="en-US" sz="2800" b="1" dirty="0"/>
              <a:t>33.810.050.A.1-4, Comp. Plan Amendments</a:t>
            </a:r>
          </a:p>
          <a:p>
            <a:r>
              <a:rPr lang="en-US" altLang="en-US" sz="2000" b="1" dirty="0"/>
              <a:t>Evaluation of proposal against relevant Comprehensive Plan Goals and Policies, “</a:t>
            </a:r>
            <a:r>
              <a:rPr lang="en-US" altLang="en-US" sz="2000" b="1" i="1" dirty="0"/>
              <a:t>on balance</a:t>
            </a:r>
            <a:r>
              <a:rPr lang="en-US" altLang="en-US" sz="2000" b="1" dirty="0"/>
              <a:t>”, has been found to be equally or more supportive of Comprehensive Plan as a whole than existing designation.</a:t>
            </a:r>
          </a:p>
          <a:p>
            <a:pPr lvl="1"/>
            <a:r>
              <a:rPr lang="en-US" altLang="en-US" sz="2000" b="1" dirty="0"/>
              <a:t>Not a yes/no list of criteria, but rather a big picture look at the goals and policies overall</a:t>
            </a:r>
          </a:p>
          <a:p>
            <a:r>
              <a:rPr lang="en-US" altLang="en-US" sz="2400" b="1" i="1" dirty="0">
                <a:solidFill>
                  <a:srgbClr val="0070C0"/>
                </a:solidFill>
              </a:rPr>
              <a:t>Analysis for both “old” and “new” (effective 5/24/18) Comprehensive Plan Goals and Policies</a:t>
            </a:r>
          </a:p>
          <a:p>
            <a:pPr marL="0" indent="0">
              <a:buNone/>
            </a:pPr>
            <a:endParaRPr lang="en-US" altLang="en-US" sz="2400" b="1" dirty="0"/>
          </a:p>
          <a:p>
            <a:pPr marL="0" indent="0">
              <a:buNone/>
            </a:pPr>
            <a:r>
              <a:rPr lang="en-US" altLang="en-US" sz="2800" b="1" dirty="0"/>
              <a:t>33.855.050.A-D, Zoning Map Amendments.</a:t>
            </a:r>
          </a:p>
          <a:p>
            <a:r>
              <a:rPr lang="en-US" altLang="en-US" sz="2000" b="1" dirty="0"/>
              <a:t>Adequacy of public services (Transportation, Water, Fire, Sanitary/</a:t>
            </a:r>
            <a:r>
              <a:rPr lang="en-US" altLang="en-US" sz="2000" b="1" dirty="0" err="1"/>
              <a:t>Stormwater</a:t>
            </a:r>
            <a:r>
              <a:rPr lang="en-US" altLang="en-US" sz="2000" b="1" dirty="0"/>
              <a:t> &amp; Police services)</a:t>
            </a:r>
          </a:p>
          <a:p>
            <a:pPr marL="0" indent="0">
              <a:buNone/>
            </a:pPr>
            <a:endParaRPr lang="en-US" altLang="en-US" sz="2800" b="1" dirty="0"/>
          </a:p>
          <a:p>
            <a:pPr>
              <a:buFontTx/>
              <a:buNone/>
            </a:pPr>
            <a:endParaRPr lang="en-US" altLang="en-US" sz="2400" dirty="0"/>
          </a:p>
          <a:p>
            <a:pPr>
              <a:buFontTx/>
              <a:buNone/>
            </a:pPr>
            <a:endParaRPr lang="en-US" altLang="en-US" sz="2400" dirty="0"/>
          </a:p>
          <a:p>
            <a:pPr algn="just">
              <a:buFontTx/>
              <a:buNone/>
            </a:pPr>
            <a:endParaRPr lang="en-US" altLang="en-US" sz="2400" dirty="0"/>
          </a:p>
        </p:txBody>
      </p:sp>
    </p:spTree>
    <p:extLst>
      <p:ext uri="{BB962C8B-B14F-4D97-AF65-F5344CB8AC3E}">
        <p14:creationId xmlns:p14="http://schemas.microsoft.com/office/powerpoint/2010/main" val="1230069139"/>
      </p:ext>
    </p:extLst>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7">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 calcmode="lin" valueType="num">
                                      <p:cBhvr additive="base">
                                        <p:cTn id="17"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147">
                                            <p:txEl>
                                              <p:pRg st="3" end="3"/>
                                            </p:txEl>
                                          </p:spTgt>
                                        </p:tgtEl>
                                        <p:attrNameLst>
                                          <p:attrName>style.visibility</p:attrName>
                                        </p:attrNameLst>
                                      </p:cBhvr>
                                      <p:to>
                                        <p:strVal val="visible"/>
                                      </p:to>
                                    </p:set>
                                    <p:anim calcmode="lin" valueType="num">
                                      <p:cBhvr additive="base">
                                        <p:cTn id="23"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1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147">
                                            <p:txEl>
                                              <p:pRg st="5" end="5"/>
                                            </p:txEl>
                                          </p:spTgt>
                                        </p:tgtEl>
                                        <p:attrNameLst>
                                          <p:attrName>style.visibility</p:attrName>
                                        </p:attrNameLst>
                                      </p:cBhvr>
                                      <p:to>
                                        <p:strVal val="visible"/>
                                      </p:to>
                                    </p:set>
                                    <p:anim calcmode="lin" valueType="num">
                                      <p:cBhvr additive="base">
                                        <p:cTn id="29" dur="500" fill="hold"/>
                                        <p:tgtEl>
                                          <p:spTgt spid="6147">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14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147">
                                            <p:txEl>
                                              <p:pRg st="6" end="6"/>
                                            </p:txEl>
                                          </p:spTgt>
                                        </p:tgtEl>
                                        <p:attrNameLst>
                                          <p:attrName>style.visibility</p:attrName>
                                        </p:attrNameLst>
                                      </p:cBhvr>
                                      <p:to>
                                        <p:strVal val="visible"/>
                                      </p:to>
                                    </p:set>
                                    <p:anim calcmode="lin" valueType="num">
                                      <p:cBhvr additive="base">
                                        <p:cTn id="35" dur="500" fill="hold"/>
                                        <p:tgtEl>
                                          <p:spTgt spid="6147">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14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30613A95-ED6C-41CE-97FB-AF44472BF5AA}"/>
              </a:ext>
            </a:extLst>
          </p:cNvPr>
          <p:cNvSpPr>
            <a:spLocks noGrp="1"/>
          </p:cNvSpPr>
          <p:nvPr>
            <p:ph type="sldNum" sz="quarter" idx="12"/>
          </p:nvPr>
        </p:nvSpPr>
        <p:spPr/>
        <p:txBody>
          <a:bodyPr/>
          <a:lstStyle/>
          <a:p>
            <a:fld id="{1FF7CCC7-365A-4389-A924-B388464C2F91}" type="slidenum">
              <a:rPr lang="en-US" altLang="en-US"/>
              <a:pPr/>
              <a:t>5</a:t>
            </a:fld>
            <a:endParaRPr lang="en-US" altLang="en-US"/>
          </a:p>
        </p:txBody>
      </p:sp>
      <p:sp>
        <p:nvSpPr>
          <p:cNvPr id="8194" name="Rectangle 2">
            <a:extLst>
              <a:ext uri="{FF2B5EF4-FFF2-40B4-BE49-F238E27FC236}">
                <a16:creationId xmlns:a16="http://schemas.microsoft.com/office/drawing/2014/main" id="{D2D00BD3-D298-4E7B-AEA7-5468D934DFE4}"/>
              </a:ext>
            </a:extLst>
          </p:cNvPr>
          <p:cNvSpPr>
            <a:spLocks noGrp="1" noChangeArrowheads="1"/>
          </p:cNvSpPr>
          <p:nvPr>
            <p:ph type="title"/>
          </p:nvPr>
        </p:nvSpPr>
        <p:spPr>
          <a:xfrm>
            <a:off x="0" y="95250"/>
            <a:ext cx="9144000" cy="819150"/>
          </a:xfrm>
          <a:noFill/>
          <a:ln/>
        </p:spPr>
        <p:txBody>
          <a:bodyPr lIns="92075" tIns="46038" rIns="92075" bIns="46038" anchor="b"/>
          <a:lstStyle/>
          <a:p>
            <a:r>
              <a:rPr lang="en-US" altLang="en-US" sz="4000" dirty="0">
                <a:solidFill>
                  <a:srgbClr val="0070C0"/>
                </a:solidFill>
              </a:rPr>
              <a:t>Zoning Map</a:t>
            </a:r>
            <a:endParaRPr lang="en-US" altLang="en-US" sz="4800" dirty="0">
              <a:solidFill>
                <a:srgbClr val="0070C0"/>
              </a:solidFill>
            </a:endParaRPr>
          </a:p>
        </p:txBody>
      </p:sp>
      <p:pic>
        <p:nvPicPr>
          <p:cNvPr id="2" name="Picture 1">
            <a:extLst>
              <a:ext uri="{FF2B5EF4-FFF2-40B4-BE49-F238E27FC236}">
                <a16:creationId xmlns:a16="http://schemas.microsoft.com/office/drawing/2014/main" id="{92B578AE-D5EA-4DA6-BC3F-49FA53A5A61B}"/>
              </a:ext>
            </a:extLst>
          </p:cNvPr>
          <p:cNvPicPr>
            <a:picLocks noChangeAspect="1"/>
          </p:cNvPicPr>
          <p:nvPr/>
        </p:nvPicPr>
        <p:blipFill>
          <a:blip r:embed="rId3"/>
          <a:stretch>
            <a:fillRect/>
          </a:stretch>
        </p:blipFill>
        <p:spPr>
          <a:xfrm>
            <a:off x="406376" y="914400"/>
            <a:ext cx="4654597" cy="5791200"/>
          </a:xfrm>
          <a:prstGeom prst="rect">
            <a:avLst/>
          </a:prstGeom>
        </p:spPr>
      </p:pic>
      <p:sp>
        <p:nvSpPr>
          <p:cNvPr id="4" name="TextBox 3">
            <a:extLst>
              <a:ext uri="{FF2B5EF4-FFF2-40B4-BE49-F238E27FC236}">
                <a16:creationId xmlns:a16="http://schemas.microsoft.com/office/drawing/2014/main" id="{F93E12EB-93B0-469D-A64A-F70FE29104BD}"/>
              </a:ext>
            </a:extLst>
          </p:cNvPr>
          <p:cNvSpPr txBox="1"/>
          <p:nvPr/>
        </p:nvSpPr>
        <p:spPr>
          <a:xfrm>
            <a:off x="5229225" y="1057275"/>
            <a:ext cx="3508399" cy="4062651"/>
          </a:xfrm>
          <a:prstGeom prst="rect">
            <a:avLst/>
          </a:prstGeom>
          <a:noFill/>
        </p:spPr>
        <p:txBody>
          <a:bodyPr wrap="square" rtlCol="0">
            <a:spAutoFit/>
          </a:bodyPr>
          <a:lstStyle/>
          <a:p>
            <a:pPr algn="ctr"/>
            <a:r>
              <a:rPr lang="en-US" dirty="0"/>
              <a:t>Existing/Proposed Zoning: Neighborhood Commercial 2 (</a:t>
            </a:r>
            <a:r>
              <a:rPr lang="en-US" b="1" dirty="0"/>
              <a:t>CN2</a:t>
            </a:r>
            <a:r>
              <a:rPr lang="en-US" dirty="0"/>
              <a:t>)</a:t>
            </a:r>
          </a:p>
          <a:p>
            <a:pPr algn="ctr"/>
            <a:endParaRPr lang="en-US" sz="1800" dirty="0"/>
          </a:p>
          <a:p>
            <a:pPr algn="ctr"/>
            <a:endParaRPr lang="en-US" sz="1800" dirty="0"/>
          </a:p>
          <a:p>
            <a:pPr algn="ctr"/>
            <a:endParaRPr lang="en-US" sz="1800" dirty="0">
              <a:solidFill>
                <a:srgbClr val="0070C0"/>
              </a:solidFill>
            </a:endParaRPr>
          </a:p>
          <a:p>
            <a:pPr algn="ctr"/>
            <a:endParaRPr lang="en-US" sz="1800" dirty="0">
              <a:solidFill>
                <a:srgbClr val="0070C0"/>
              </a:solidFill>
            </a:endParaRPr>
          </a:p>
          <a:p>
            <a:pPr algn="ctr"/>
            <a:r>
              <a:rPr lang="en-US" sz="2000" b="1" dirty="0">
                <a:solidFill>
                  <a:srgbClr val="0070C0"/>
                </a:solidFill>
              </a:rPr>
              <a:t>New Zoning Map </a:t>
            </a:r>
            <a:r>
              <a:rPr lang="en-US" sz="2000" dirty="0">
                <a:solidFill>
                  <a:srgbClr val="0070C0"/>
                </a:solidFill>
              </a:rPr>
              <a:t>(5/24/18):</a:t>
            </a:r>
          </a:p>
          <a:p>
            <a:pPr algn="ctr"/>
            <a:r>
              <a:rPr lang="en-US" sz="2000" dirty="0">
                <a:solidFill>
                  <a:srgbClr val="0070C0"/>
                </a:solidFill>
              </a:rPr>
              <a:t>Commercial/Mixed-Use 1 (</a:t>
            </a:r>
            <a:r>
              <a:rPr lang="en-US" sz="2000" b="1" dirty="0">
                <a:solidFill>
                  <a:srgbClr val="0070C0"/>
                </a:solidFill>
              </a:rPr>
              <a:t>CM1</a:t>
            </a:r>
            <a:r>
              <a:rPr lang="en-US" sz="2000" dirty="0">
                <a:solidFill>
                  <a:srgbClr val="0070C0"/>
                </a:solidFill>
              </a:rPr>
              <a:t>)</a:t>
            </a:r>
          </a:p>
          <a:p>
            <a:pPr algn="ctr"/>
            <a:endParaRPr lang="en-US" sz="1800" dirty="0">
              <a:solidFill>
                <a:srgbClr val="0070C0"/>
              </a:solidFill>
            </a:endParaRPr>
          </a:p>
          <a:p>
            <a:endParaRPr lang="en-US" sz="1800" dirty="0">
              <a:solidFill>
                <a:srgbClr val="0070C0"/>
              </a:solidFill>
            </a:endParaRPr>
          </a:p>
          <a:p>
            <a:endParaRPr lang="en-US" sz="1800" dirty="0"/>
          </a:p>
        </p:txBody>
      </p:sp>
      <p:pic>
        <p:nvPicPr>
          <p:cNvPr id="5" name="Picture 4">
            <a:extLst>
              <a:ext uri="{FF2B5EF4-FFF2-40B4-BE49-F238E27FC236}">
                <a16:creationId xmlns:a16="http://schemas.microsoft.com/office/drawing/2014/main" id="{F1844156-521F-4288-A42D-1F2CD3648A53}"/>
              </a:ext>
            </a:extLst>
          </p:cNvPr>
          <p:cNvPicPr>
            <a:picLocks noChangeAspect="1"/>
          </p:cNvPicPr>
          <p:nvPr/>
        </p:nvPicPr>
        <p:blipFill rotWithShape="1">
          <a:blip r:embed="rId4"/>
          <a:srcRect l="16378" t="25882" r="27704" b="25560"/>
          <a:stretch/>
        </p:blipFill>
        <p:spPr>
          <a:xfrm>
            <a:off x="5362575" y="4289611"/>
            <a:ext cx="3573608" cy="2314223"/>
          </a:xfrm>
          <a:prstGeom prst="rect">
            <a:avLst/>
          </a:prstGeom>
        </p:spPr>
      </p:pic>
      <p:sp>
        <p:nvSpPr>
          <p:cNvPr id="6" name="Rectangle 5">
            <a:extLst>
              <a:ext uri="{FF2B5EF4-FFF2-40B4-BE49-F238E27FC236}">
                <a16:creationId xmlns:a16="http://schemas.microsoft.com/office/drawing/2014/main" id="{191CC9F3-4657-4568-8402-C42F96892F52}"/>
              </a:ext>
            </a:extLst>
          </p:cNvPr>
          <p:cNvSpPr/>
          <p:nvPr/>
        </p:nvSpPr>
        <p:spPr bwMode="auto">
          <a:xfrm>
            <a:off x="5362575" y="4289611"/>
            <a:ext cx="3573608" cy="2314223"/>
          </a:xfrm>
          <a:prstGeom prst="rect">
            <a:avLst/>
          </a:prstGeom>
          <a:noFill/>
          <a:ln w="3810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transition>
    <p:strips dir="l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97B737CA-8959-48AC-9795-FEBE4EF307E8}"/>
              </a:ext>
            </a:extLst>
          </p:cNvPr>
          <p:cNvSpPr>
            <a:spLocks noGrp="1"/>
          </p:cNvSpPr>
          <p:nvPr>
            <p:ph type="sldNum" sz="quarter" idx="12"/>
          </p:nvPr>
        </p:nvSpPr>
        <p:spPr/>
        <p:txBody>
          <a:bodyPr/>
          <a:lstStyle/>
          <a:p>
            <a:fld id="{B28EC917-A289-45EC-B39F-400C884DCE4B}" type="slidenum">
              <a:rPr lang="en-US" altLang="en-US"/>
              <a:pPr/>
              <a:t>6</a:t>
            </a:fld>
            <a:endParaRPr lang="en-US" altLang="en-US"/>
          </a:p>
        </p:txBody>
      </p:sp>
      <p:sp>
        <p:nvSpPr>
          <p:cNvPr id="10242" name="Rectangle 2">
            <a:extLst>
              <a:ext uri="{FF2B5EF4-FFF2-40B4-BE49-F238E27FC236}">
                <a16:creationId xmlns:a16="http://schemas.microsoft.com/office/drawing/2014/main" id="{83A8D0E8-9825-4915-86AB-70328E95077A}"/>
              </a:ext>
            </a:extLst>
          </p:cNvPr>
          <p:cNvSpPr>
            <a:spLocks noGrp="1" noChangeArrowheads="1"/>
          </p:cNvSpPr>
          <p:nvPr>
            <p:ph type="title"/>
          </p:nvPr>
        </p:nvSpPr>
        <p:spPr>
          <a:xfrm>
            <a:off x="0" y="95250"/>
            <a:ext cx="9144000" cy="819150"/>
          </a:xfrm>
          <a:noFill/>
          <a:ln/>
        </p:spPr>
        <p:txBody>
          <a:bodyPr lIns="92075" tIns="46038" rIns="92075" bIns="46038" anchor="b"/>
          <a:lstStyle/>
          <a:p>
            <a:r>
              <a:rPr lang="en-US" altLang="en-US" sz="4000" dirty="0">
                <a:solidFill>
                  <a:srgbClr val="0070C0"/>
                </a:solidFill>
              </a:rPr>
              <a:t>Exhibit C.1 – Utility/Site Plan</a:t>
            </a:r>
            <a:endParaRPr lang="en-US" altLang="en-US" sz="4800" dirty="0">
              <a:solidFill>
                <a:srgbClr val="0070C0"/>
              </a:solidFill>
            </a:endParaRPr>
          </a:p>
        </p:txBody>
      </p:sp>
      <p:pic>
        <p:nvPicPr>
          <p:cNvPr id="1026" name="Picture 2" descr="0001">
            <a:extLst>
              <a:ext uri="{FF2B5EF4-FFF2-40B4-BE49-F238E27FC236}">
                <a16:creationId xmlns:a16="http://schemas.microsoft.com/office/drawing/2014/main" id="{037A3B51-EC5A-43A2-8F8A-45849E8E92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878851" y="310096"/>
            <a:ext cx="5386298" cy="6947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l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30613A95-ED6C-41CE-97FB-AF44472BF5AA}"/>
              </a:ext>
            </a:extLst>
          </p:cNvPr>
          <p:cNvSpPr>
            <a:spLocks noGrp="1"/>
          </p:cNvSpPr>
          <p:nvPr>
            <p:ph type="sldNum" sz="quarter" idx="12"/>
          </p:nvPr>
        </p:nvSpPr>
        <p:spPr/>
        <p:txBody>
          <a:bodyPr/>
          <a:lstStyle/>
          <a:p>
            <a:fld id="{1FF7CCC7-365A-4389-A924-B388464C2F91}" type="slidenum">
              <a:rPr lang="en-US" altLang="en-US"/>
              <a:pPr/>
              <a:t>7</a:t>
            </a:fld>
            <a:endParaRPr lang="en-US" altLang="en-US"/>
          </a:p>
        </p:txBody>
      </p:sp>
      <p:sp>
        <p:nvSpPr>
          <p:cNvPr id="8194" name="Rectangle 2">
            <a:extLst>
              <a:ext uri="{FF2B5EF4-FFF2-40B4-BE49-F238E27FC236}">
                <a16:creationId xmlns:a16="http://schemas.microsoft.com/office/drawing/2014/main" id="{D2D00BD3-D298-4E7B-AEA7-5468D934DFE4}"/>
              </a:ext>
            </a:extLst>
          </p:cNvPr>
          <p:cNvSpPr>
            <a:spLocks noGrp="1" noChangeArrowheads="1"/>
          </p:cNvSpPr>
          <p:nvPr>
            <p:ph type="title"/>
          </p:nvPr>
        </p:nvSpPr>
        <p:spPr>
          <a:xfrm>
            <a:off x="0" y="95250"/>
            <a:ext cx="9144000" cy="819150"/>
          </a:xfrm>
          <a:noFill/>
          <a:ln/>
        </p:spPr>
        <p:txBody>
          <a:bodyPr lIns="92075" tIns="46038" rIns="92075" bIns="46038" anchor="b"/>
          <a:lstStyle/>
          <a:p>
            <a:r>
              <a:rPr lang="en-US" altLang="en-US" sz="4000" dirty="0">
                <a:solidFill>
                  <a:srgbClr val="0070C0"/>
                </a:solidFill>
              </a:rPr>
              <a:t>Aerial View</a:t>
            </a:r>
            <a:endParaRPr lang="en-US" altLang="en-US" sz="4800" dirty="0">
              <a:solidFill>
                <a:srgbClr val="0070C0"/>
              </a:solidFill>
            </a:endParaRPr>
          </a:p>
        </p:txBody>
      </p:sp>
      <p:pic>
        <p:nvPicPr>
          <p:cNvPr id="5" name="Picture 4">
            <a:extLst>
              <a:ext uri="{FF2B5EF4-FFF2-40B4-BE49-F238E27FC236}">
                <a16:creationId xmlns:a16="http://schemas.microsoft.com/office/drawing/2014/main" id="{F3D26E5F-1980-490E-9EF3-4A98E31AF362}"/>
              </a:ext>
            </a:extLst>
          </p:cNvPr>
          <p:cNvPicPr>
            <a:picLocks noChangeAspect="1"/>
          </p:cNvPicPr>
          <p:nvPr/>
        </p:nvPicPr>
        <p:blipFill rotWithShape="1">
          <a:blip r:embed="rId3"/>
          <a:srcRect l="31848" t="13333" r="3876" b="25139"/>
          <a:stretch/>
        </p:blipFill>
        <p:spPr>
          <a:xfrm>
            <a:off x="581025" y="888989"/>
            <a:ext cx="7981950" cy="5873761"/>
          </a:xfrm>
          <a:prstGeom prst="rect">
            <a:avLst/>
          </a:prstGeom>
        </p:spPr>
      </p:pic>
    </p:spTree>
    <p:extLst>
      <p:ext uri="{BB962C8B-B14F-4D97-AF65-F5344CB8AC3E}">
        <p14:creationId xmlns:p14="http://schemas.microsoft.com/office/powerpoint/2010/main" val="3010143068"/>
      </p:ext>
    </p:extLst>
  </p:cSld>
  <p:clrMapOvr>
    <a:masterClrMapping/>
  </p:clrMapOvr>
  <p:transition>
    <p:strips dir="l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moffett 008">
            <a:extLst>
              <a:ext uri="{FF2B5EF4-FFF2-40B4-BE49-F238E27FC236}">
                <a16:creationId xmlns:a16="http://schemas.microsoft.com/office/drawing/2014/main" id="{58B724DE-CF52-42E9-BB2D-BC9FFD13C90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10662" y="271096"/>
            <a:ext cx="6858000" cy="5143500"/>
          </a:xfrm>
          <a:prstGeom prst="rect">
            <a:avLst/>
          </a:prstGeom>
        </p:spPr>
      </p:pic>
      <p:pic>
        <p:nvPicPr>
          <p:cNvPr id="4" name="Picture 3">
            <a:extLst>
              <a:ext uri="{FF2B5EF4-FFF2-40B4-BE49-F238E27FC236}">
                <a16:creationId xmlns:a16="http://schemas.microsoft.com/office/drawing/2014/main" id="{89A62033-3239-4FD8-8170-B43D2AD8B854}"/>
              </a:ext>
            </a:extLst>
          </p:cNvPr>
          <p:cNvPicPr>
            <a:picLocks noChangeAspect="1"/>
          </p:cNvPicPr>
          <p:nvPr/>
        </p:nvPicPr>
        <p:blipFill rotWithShape="1">
          <a:blip r:embed="rId3"/>
          <a:srcRect l="16250" t="23280" r="17258" b="35362"/>
          <a:stretch/>
        </p:blipFill>
        <p:spPr>
          <a:xfrm>
            <a:off x="5621216" y="4015154"/>
            <a:ext cx="3094892" cy="2395171"/>
          </a:xfrm>
          <a:prstGeom prst="rect">
            <a:avLst/>
          </a:prstGeom>
        </p:spPr>
      </p:pic>
      <p:sp>
        <p:nvSpPr>
          <p:cNvPr id="5" name="Arrow: Right 4">
            <a:extLst>
              <a:ext uri="{FF2B5EF4-FFF2-40B4-BE49-F238E27FC236}">
                <a16:creationId xmlns:a16="http://schemas.microsoft.com/office/drawing/2014/main" id="{BE1E9E8A-A241-4666-9F0B-905BD6961076}"/>
              </a:ext>
            </a:extLst>
          </p:cNvPr>
          <p:cNvSpPr/>
          <p:nvPr/>
        </p:nvSpPr>
        <p:spPr bwMode="auto">
          <a:xfrm rot="15051289">
            <a:off x="7157673" y="5188927"/>
            <a:ext cx="228600" cy="257175"/>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55321075"/>
      </p:ext>
    </p:extLst>
  </p:cSld>
  <p:clrMapOvr>
    <a:masterClrMapping/>
  </p:clrMapOvr>
  <p:transition>
    <p:strips dir="l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moffett 002">
            <a:extLst>
              <a:ext uri="{FF2B5EF4-FFF2-40B4-BE49-F238E27FC236}">
                <a16:creationId xmlns:a16="http://schemas.microsoft.com/office/drawing/2014/main" id="{2B32E16D-BFEC-4ABF-AB61-784B49745B4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57175" y="219075"/>
            <a:ext cx="6858000" cy="5143500"/>
          </a:xfrm>
          <a:prstGeom prst="rect">
            <a:avLst/>
          </a:prstGeom>
        </p:spPr>
      </p:pic>
      <p:pic>
        <p:nvPicPr>
          <p:cNvPr id="5" name="Picture 4">
            <a:extLst>
              <a:ext uri="{FF2B5EF4-FFF2-40B4-BE49-F238E27FC236}">
                <a16:creationId xmlns:a16="http://schemas.microsoft.com/office/drawing/2014/main" id="{14E1A364-69C0-459D-B733-B4DEA6017F9F}"/>
              </a:ext>
            </a:extLst>
          </p:cNvPr>
          <p:cNvPicPr>
            <a:picLocks noChangeAspect="1"/>
          </p:cNvPicPr>
          <p:nvPr/>
        </p:nvPicPr>
        <p:blipFill rotWithShape="1">
          <a:blip r:embed="rId3"/>
          <a:srcRect l="16250" t="23280" r="17258" b="35362"/>
          <a:stretch/>
        </p:blipFill>
        <p:spPr>
          <a:xfrm>
            <a:off x="5706208" y="4081829"/>
            <a:ext cx="3094892" cy="2395171"/>
          </a:xfrm>
          <a:prstGeom prst="rect">
            <a:avLst/>
          </a:prstGeom>
        </p:spPr>
      </p:pic>
      <p:sp>
        <p:nvSpPr>
          <p:cNvPr id="6" name="Arrow: Right 5">
            <a:extLst>
              <a:ext uri="{FF2B5EF4-FFF2-40B4-BE49-F238E27FC236}">
                <a16:creationId xmlns:a16="http://schemas.microsoft.com/office/drawing/2014/main" id="{0A6BF10F-BA33-4308-B867-B9C7454E4B3F}"/>
              </a:ext>
            </a:extLst>
          </p:cNvPr>
          <p:cNvSpPr/>
          <p:nvPr/>
        </p:nvSpPr>
        <p:spPr bwMode="auto">
          <a:xfrm rot="6411831">
            <a:off x="7704569" y="4371975"/>
            <a:ext cx="228600" cy="257175"/>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69879607"/>
      </p:ext>
    </p:extLst>
  </p:cSld>
  <p:clrMapOvr>
    <a:masterClrMapping/>
  </p:clrMapOvr>
  <p:transition>
    <p:strips dir="ld"/>
  </p:transition>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Hearings Officer_New</Template>
  <TotalTime>1830</TotalTime>
  <Words>958</Words>
  <Application>Microsoft Office PowerPoint</Application>
  <PresentationFormat>On-screen Show (4:3)</PresentationFormat>
  <Paragraphs>98</Paragraphs>
  <Slides>17</Slides>
  <Notes>9</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17</vt:i4>
      </vt:variant>
    </vt:vector>
  </HeadingPairs>
  <TitlesOfParts>
    <vt:vector size="19" baseType="lpstr">
      <vt:lpstr>Arial</vt:lpstr>
      <vt:lpstr>Office Theme</vt:lpstr>
      <vt:lpstr>PowerPoint Presentation</vt:lpstr>
      <vt:lpstr>Summary of the Proposal</vt:lpstr>
      <vt:lpstr>Summary, continued</vt:lpstr>
      <vt:lpstr>Approval Criteria</vt:lpstr>
      <vt:lpstr>Zoning Map</vt:lpstr>
      <vt:lpstr>Exhibit C.1 – Utility/Site Plan</vt:lpstr>
      <vt:lpstr>Aerial View</vt:lpstr>
      <vt:lpstr>PowerPoint Presentation</vt:lpstr>
      <vt:lpstr>PowerPoint Presentation</vt:lpstr>
      <vt:lpstr>PowerPoint Presentation</vt:lpstr>
      <vt:lpstr>PowerPoint Presentation</vt:lpstr>
      <vt:lpstr>PowerPoint Presentation</vt:lpstr>
      <vt:lpstr> Hearings Officer Analysis</vt:lpstr>
      <vt:lpstr>Hearings Officer Analysis, cont’d.</vt:lpstr>
      <vt:lpstr>PowerPoint Presentation</vt:lpstr>
      <vt:lpstr>PowerPoint Presentation</vt:lpstr>
      <vt:lpstr>PowerPoint Presentation</vt:lpstr>
    </vt:vector>
  </TitlesOfParts>
  <Company>City of Portland - OPDR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Fuller, Jessica</dc:creator>
  <cp:lastModifiedBy>Moffett, Mark</cp:lastModifiedBy>
  <cp:revision>71</cp:revision>
  <cp:lastPrinted>2018-08-07T15:10:40Z</cp:lastPrinted>
  <dcterms:created xsi:type="dcterms:W3CDTF">2018-04-10T22:19:29Z</dcterms:created>
  <dcterms:modified xsi:type="dcterms:W3CDTF">2018-08-07T15:10:49Z</dcterms:modified>
</cp:coreProperties>
</file>