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8" r:id="rId3"/>
    <p:sldId id="270" r:id="rId4"/>
    <p:sldId id="279" r:id="rId5"/>
    <p:sldId id="260" r:id="rId6"/>
    <p:sldId id="277" r:id="rId7"/>
    <p:sldId id="278" r:id="rId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30001-BA4B-480E-A694-BCA527161141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3DEEC-453C-411B-A000-5A0CE9558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3DEEC-453C-411B-A000-5A0CE9558C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80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3DEEC-453C-411B-A000-5A0CE9558C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9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3DEEC-453C-411B-A000-5A0CE9558C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95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3DEEC-453C-411B-A000-5A0CE9558C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85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3DEEC-453C-411B-A000-5A0CE9558C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1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3DEEC-453C-411B-A000-5A0CE9558C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5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spc="-10" dirty="0">
                <a:solidFill>
                  <a:srgbClr val="27829D"/>
                </a:solidFill>
              </a:rPr>
              <a:t>TO </a:t>
            </a:r>
            <a:r>
              <a:rPr spc="-30" dirty="0">
                <a:solidFill>
                  <a:srgbClr val="27829D"/>
                </a:solidFill>
              </a:rPr>
              <a:t>EDIT: </a:t>
            </a:r>
            <a:r>
              <a:rPr spc="-5" dirty="0">
                <a:solidFill>
                  <a:srgbClr val="27829D"/>
                </a:solidFill>
              </a:rPr>
              <a:t>View&gt;Header&amp;Footer&gt;Apply</a:t>
            </a:r>
            <a:r>
              <a:rPr spc="5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to</a:t>
            </a:r>
            <a:r>
              <a:rPr spc="-4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All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5" dirty="0">
                <a:solidFill>
                  <a:srgbClr val="27829D"/>
                </a:solidFill>
              </a:rPr>
              <a:t>10/3/17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Portland’s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Bond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spc="-10" dirty="0">
                <a:solidFill>
                  <a:srgbClr val="27829D"/>
                </a:solidFill>
              </a:rPr>
              <a:t>TO </a:t>
            </a:r>
            <a:r>
              <a:rPr spc="-30" dirty="0">
                <a:solidFill>
                  <a:srgbClr val="27829D"/>
                </a:solidFill>
              </a:rPr>
              <a:t>EDIT: </a:t>
            </a:r>
            <a:r>
              <a:rPr spc="-5" dirty="0">
                <a:solidFill>
                  <a:srgbClr val="27829D"/>
                </a:solidFill>
              </a:rPr>
              <a:t>View&gt;Header&amp;Footer&gt;Apply</a:t>
            </a:r>
            <a:r>
              <a:rPr spc="5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to</a:t>
            </a:r>
            <a:r>
              <a:rPr spc="-4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All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5" dirty="0">
                <a:solidFill>
                  <a:srgbClr val="27829D"/>
                </a:solidFill>
              </a:rPr>
              <a:t>10/3/17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Portland’s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Bond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spc="-10" dirty="0">
                <a:solidFill>
                  <a:srgbClr val="27829D"/>
                </a:solidFill>
              </a:rPr>
              <a:t>TO </a:t>
            </a:r>
            <a:r>
              <a:rPr spc="-30" dirty="0">
                <a:solidFill>
                  <a:srgbClr val="27829D"/>
                </a:solidFill>
              </a:rPr>
              <a:t>EDIT: </a:t>
            </a:r>
            <a:r>
              <a:rPr spc="-5" dirty="0">
                <a:solidFill>
                  <a:srgbClr val="27829D"/>
                </a:solidFill>
              </a:rPr>
              <a:t>View&gt;Header&amp;Footer&gt;Apply</a:t>
            </a:r>
            <a:r>
              <a:rPr spc="5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to</a:t>
            </a:r>
            <a:r>
              <a:rPr spc="-4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All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5" dirty="0">
                <a:solidFill>
                  <a:srgbClr val="27829D"/>
                </a:solidFill>
              </a:rPr>
              <a:t>10/3/17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Portland’s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Bond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spc="-10" dirty="0">
                <a:solidFill>
                  <a:srgbClr val="27829D"/>
                </a:solidFill>
              </a:rPr>
              <a:t>TO </a:t>
            </a:r>
            <a:r>
              <a:rPr spc="-30" dirty="0">
                <a:solidFill>
                  <a:srgbClr val="27829D"/>
                </a:solidFill>
              </a:rPr>
              <a:t>EDIT: </a:t>
            </a:r>
            <a:r>
              <a:rPr spc="-5" dirty="0">
                <a:solidFill>
                  <a:srgbClr val="27829D"/>
                </a:solidFill>
              </a:rPr>
              <a:t>View&gt;Header&amp;Footer&gt;Apply</a:t>
            </a:r>
            <a:r>
              <a:rPr spc="5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to</a:t>
            </a:r>
            <a:r>
              <a:rPr spc="-4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All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5" dirty="0">
                <a:solidFill>
                  <a:srgbClr val="27829D"/>
                </a:solidFill>
              </a:rPr>
              <a:t>10/3/17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Portland’s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Bond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spc="-10" dirty="0">
                <a:solidFill>
                  <a:srgbClr val="27829D"/>
                </a:solidFill>
              </a:rPr>
              <a:t>TO </a:t>
            </a:r>
            <a:r>
              <a:rPr spc="-30" dirty="0">
                <a:solidFill>
                  <a:srgbClr val="27829D"/>
                </a:solidFill>
              </a:rPr>
              <a:t>EDIT: </a:t>
            </a:r>
            <a:r>
              <a:rPr spc="-5" dirty="0">
                <a:solidFill>
                  <a:srgbClr val="27829D"/>
                </a:solidFill>
              </a:rPr>
              <a:t>View&gt;Header&amp;Footer&gt;Apply</a:t>
            </a:r>
            <a:r>
              <a:rPr spc="5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to</a:t>
            </a:r>
            <a:r>
              <a:rPr spc="-4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All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5" dirty="0">
                <a:solidFill>
                  <a:srgbClr val="27829D"/>
                </a:solidFill>
              </a:rPr>
              <a:t>10/3/17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Portland’s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Bond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582226"/>
            <a:ext cx="108153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367933"/>
            <a:ext cx="10815319" cy="269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spc="-10" dirty="0">
                <a:solidFill>
                  <a:srgbClr val="27829D"/>
                </a:solidFill>
              </a:rPr>
              <a:t>TO </a:t>
            </a:r>
            <a:r>
              <a:rPr spc="-30" dirty="0">
                <a:solidFill>
                  <a:srgbClr val="27829D"/>
                </a:solidFill>
              </a:rPr>
              <a:t>EDIT: </a:t>
            </a:r>
            <a:r>
              <a:rPr spc="-5" dirty="0">
                <a:solidFill>
                  <a:srgbClr val="27829D"/>
                </a:solidFill>
              </a:rPr>
              <a:t>View&gt;Header&amp;Footer&gt;Apply</a:t>
            </a:r>
            <a:r>
              <a:rPr spc="5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to</a:t>
            </a:r>
            <a:r>
              <a:rPr spc="-4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All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5" dirty="0">
                <a:solidFill>
                  <a:srgbClr val="27829D"/>
                </a:solidFill>
              </a:rPr>
              <a:t>10/3/17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Portland’s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Bond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06219"/>
            <a:ext cx="12192000" cy="4490085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561860"/>
                </a:moveTo>
                <a:lnTo>
                  <a:pt x="12192000" y="0"/>
                </a:lnTo>
                <a:lnTo>
                  <a:pt x="0" y="0"/>
                </a:lnTo>
                <a:lnTo>
                  <a:pt x="0" y="561860"/>
                </a:lnTo>
                <a:lnTo>
                  <a:pt x="1219200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0712" y="4734175"/>
            <a:ext cx="0" cy="909955"/>
          </a:xfrm>
          <a:custGeom>
            <a:avLst/>
            <a:gdLst/>
            <a:ahLst/>
            <a:cxnLst/>
            <a:rect l="l" t="t" r="r" b="b"/>
            <a:pathLst>
              <a:path h="909954">
                <a:moveTo>
                  <a:pt x="0" y="0"/>
                </a:moveTo>
                <a:lnTo>
                  <a:pt x="0" y="909804"/>
                </a:lnTo>
              </a:path>
            </a:pathLst>
          </a:custGeom>
          <a:ln w="126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9753" y="2380829"/>
            <a:ext cx="11050770" cy="1962076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spcBef>
                <a:spcPts val="900"/>
              </a:spcBef>
            </a:pPr>
            <a:r>
              <a:rPr lang="en-US" sz="3000" spc="-5" dirty="0">
                <a:solidFill>
                  <a:srgbClr val="FFFFFF"/>
                </a:solidFill>
              </a:rPr>
              <a:t>*Amend Inclusionary Housing Code to make technical corrections to the floor area ratio requirement for a tax exemption as designated in the Zoning Code </a:t>
            </a:r>
            <a:br>
              <a:rPr lang="en-US" sz="3000" spc="-5" dirty="0">
                <a:solidFill>
                  <a:srgbClr val="FFFFFF"/>
                </a:solidFill>
              </a:rPr>
            </a:br>
            <a:r>
              <a:rPr lang="en-US" sz="3000" spc="-5" dirty="0">
                <a:solidFill>
                  <a:srgbClr val="FFFFFF"/>
                </a:solidFill>
              </a:rPr>
              <a:t>(Ordinance; amend Code Section 30.01.120)</a:t>
            </a:r>
            <a:endParaRPr sz="3000" dirty="0"/>
          </a:p>
        </p:txBody>
      </p:sp>
      <p:sp>
        <p:nvSpPr>
          <p:cNvPr id="8" name="object 8"/>
          <p:cNvSpPr txBox="1"/>
          <p:nvPr/>
        </p:nvSpPr>
        <p:spPr>
          <a:xfrm>
            <a:off x="4828532" y="4627917"/>
            <a:ext cx="5915655" cy="1073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lang="en-US" b="1" spc="-5" dirty="0">
                <a:solidFill>
                  <a:srgbClr val="FFFFFF"/>
                </a:solidFill>
                <a:latin typeface="Arial"/>
                <a:cs typeface="Arial"/>
              </a:rPr>
              <a:t>Shannon Callahan, Director</a:t>
            </a:r>
          </a:p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lang="en-US" b="1" spc="-5" dirty="0">
                <a:solidFill>
                  <a:srgbClr val="FFFFFF"/>
                </a:solidFill>
                <a:latin typeface="Arial"/>
                <a:cs typeface="Arial"/>
              </a:rPr>
              <a:t>Matthew Tschabold, Assistant Director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endParaRPr lang="en-US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October </a:t>
            </a: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356B4C-59C4-4540-BBD7-C59D6247E89F}"/>
              </a:ext>
            </a:extLst>
          </p:cNvPr>
          <p:cNvSpPr/>
          <p:nvPr/>
        </p:nvSpPr>
        <p:spPr>
          <a:xfrm>
            <a:off x="1600200" y="1289963"/>
            <a:ext cx="3733800" cy="355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6B0904-47F2-4276-9631-B9138D0D51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74"/>
          <a:stretch/>
        </p:blipFill>
        <p:spPr>
          <a:xfrm>
            <a:off x="380997" y="228600"/>
            <a:ext cx="5863914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88155" cy="6296660"/>
          </a:xfrm>
          <a:custGeom>
            <a:avLst/>
            <a:gdLst/>
            <a:ahLst/>
            <a:cxnLst/>
            <a:rect l="l" t="t" r="r" b="b"/>
            <a:pathLst>
              <a:path w="4288155" h="6296660">
                <a:moveTo>
                  <a:pt x="0" y="6296139"/>
                </a:moveTo>
                <a:lnTo>
                  <a:pt x="4288155" y="6296139"/>
                </a:lnTo>
                <a:lnTo>
                  <a:pt x="4288155" y="0"/>
                </a:lnTo>
                <a:lnTo>
                  <a:pt x="0" y="0"/>
                </a:lnTo>
                <a:lnTo>
                  <a:pt x="0" y="629613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4288155" cy="561975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739" y="2306472"/>
            <a:ext cx="3089275" cy="0"/>
          </a:xfrm>
          <a:custGeom>
            <a:avLst/>
            <a:gdLst/>
            <a:ahLst/>
            <a:cxnLst/>
            <a:rect l="l" t="t" r="r" b="b"/>
            <a:pathLst>
              <a:path w="3089275">
                <a:moveTo>
                  <a:pt x="0" y="0"/>
                </a:moveTo>
                <a:lnTo>
                  <a:pt x="3089000" y="0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8087" y="2407809"/>
            <a:ext cx="2827020" cy="2182904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869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Building proposing 20 or more new units</a:t>
            </a:r>
            <a:endParaRPr sz="1800" dirty="0">
              <a:latin typeface="Arial"/>
              <a:cs typeface="Arial"/>
            </a:endParaRPr>
          </a:p>
          <a:p>
            <a:pPr marL="285750" marR="246379" indent="-285750">
              <a:lnSpc>
                <a:spcPts val="1970"/>
              </a:lnSpc>
              <a:spcBef>
                <a:spcPts val="995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z="1800" spc="-5" dirty="0">
                <a:solidFill>
                  <a:srgbClr val="FFFFFF"/>
                </a:solidFill>
                <a:latin typeface="Arial"/>
                <a:cs typeface="Arial"/>
              </a:rPr>
              <a:t>99 years of affordability </a:t>
            </a:r>
            <a:endParaRPr sz="1800" dirty="0">
              <a:latin typeface="Arial"/>
              <a:cs typeface="Arial"/>
            </a:endParaRPr>
          </a:p>
          <a:p>
            <a:pPr marL="285750" marR="5080" indent="-285750">
              <a:lnSpc>
                <a:spcPct val="90200"/>
              </a:lnSpc>
              <a:spcBef>
                <a:spcPts val="950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pc="-5" dirty="0">
                <a:solidFill>
                  <a:srgbClr val="FFFFFF"/>
                </a:solidFill>
                <a:latin typeface="Arial"/>
                <a:cs typeface="Arial"/>
              </a:rPr>
              <a:t>Affordable for households earning 80% MFI or less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dirty="0">
                <a:solidFill>
                  <a:srgbClr val="27829D"/>
                </a:solidFill>
              </a:rPr>
              <a:t>	</a:t>
            </a:r>
            <a:r>
              <a:rPr spc="-5" dirty="0">
                <a:solidFill>
                  <a:srgbClr val="27829D"/>
                </a:solidFill>
              </a:rPr>
              <a:t>10/</a:t>
            </a:r>
            <a:r>
              <a:rPr lang="en-US" spc="-5" dirty="0">
                <a:solidFill>
                  <a:srgbClr val="27829D"/>
                </a:solidFill>
              </a:rPr>
              <a:t>17</a:t>
            </a:r>
            <a:r>
              <a:rPr spc="-5" dirty="0">
                <a:solidFill>
                  <a:srgbClr val="27829D"/>
                </a:solidFill>
              </a:rPr>
              <a:t>/17</a:t>
            </a:r>
            <a:r>
              <a:rPr lang="en-US" spc="-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B</a:t>
            </a:r>
            <a:r>
              <a:rPr lang="en-US" spc="-5" dirty="0">
                <a:solidFill>
                  <a:srgbClr val="27829D"/>
                </a:solidFill>
              </a:rPr>
              <a:t>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4178" y="582865"/>
            <a:ext cx="2827020" cy="1413207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5080">
              <a:lnSpc>
                <a:spcPts val="3470"/>
              </a:lnSpc>
              <a:spcBef>
                <a:spcPts val="520"/>
              </a:spcBef>
            </a:pPr>
            <a:r>
              <a:rPr lang="en-US" sz="3200" spc="-5" dirty="0">
                <a:solidFill>
                  <a:srgbClr val="FFFFFF"/>
                </a:solidFill>
              </a:rPr>
              <a:t>Inclusionary </a:t>
            </a:r>
            <a:br>
              <a:rPr lang="en-US" sz="3200" spc="-5" dirty="0">
                <a:solidFill>
                  <a:srgbClr val="FFFFFF"/>
                </a:solidFill>
              </a:rPr>
            </a:br>
            <a:r>
              <a:rPr lang="en-US" sz="3200" spc="-5" dirty="0">
                <a:solidFill>
                  <a:srgbClr val="FFFFFF"/>
                </a:solidFill>
              </a:rPr>
              <a:t>Housing</a:t>
            </a:r>
            <a:br>
              <a:rPr lang="en-US" sz="3200" spc="-5" dirty="0">
                <a:solidFill>
                  <a:srgbClr val="FFFFFF"/>
                </a:solidFill>
              </a:rPr>
            </a:br>
            <a:r>
              <a:rPr lang="en-US" sz="3200" spc="-5" dirty="0">
                <a:solidFill>
                  <a:srgbClr val="FFFFFF"/>
                </a:solidFill>
              </a:rPr>
              <a:t>Program</a:t>
            </a:r>
            <a:endParaRPr sz="3200" dirty="0"/>
          </a:p>
        </p:txBody>
      </p:sp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1DFF139D-3E34-445E-8AAA-872B044E4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1188"/>
              </p:ext>
            </p:extLst>
          </p:nvPr>
        </p:nvGraphicFramePr>
        <p:xfrm>
          <a:off x="4956096" y="1055523"/>
          <a:ext cx="6339067" cy="18738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39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3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US" sz="2200" b="1" spc="-15" dirty="0">
                          <a:solidFill>
                            <a:srgbClr val="E7E6E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Options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782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100">
                <a:tc>
                  <a:txBody>
                    <a:bodyPr/>
                    <a:lstStyle/>
                    <a:p>
                      <a:pPr marL="85090" algn="l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units on-site</a:t>
                      </a: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619">
                <a:tc>
                  <a:txBody>
                    <a:bodyPr/>
                    <a:lstStyle/>
                    <a:p>
                      <a:pPr marL="85090" algn="l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units off-site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387618"/>
                  </a:ext>
                </a:extLst>
              </a:tr>
              <a:tr h="498848">
                <a:tc>
                  <a:txBody>
                    <a:bodyPr/>
                    <a:lstStyle/>
                    <a:p>
                      <a:pPr marL="85090" algn="l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 a fee rather than providing units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094192"/>
                  </a:ext>
                </a:extLst>
              </a:tr>
            </a:tbl>
          </a:graphicData>
        </a:graphic>
      </p:graphicFrame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ED2987BB-5A9D-44E8-AB47-EAF4D19DB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854568"/>
              </p:ext>
            </p:extLst>
          </p:nvPr>
        </p:nvGraphicFramePr>
        <p:xfrm>
          <a:off x="4956095" y="3760768"/>
          <a:ext cx="6339067" cy="1659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39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927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US" sz="2200" b="1" spc="-15" dirty="0">
                          <a:solidFill>
                            <a:srgbClr val="E7E6E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Set-aside In Central City </a:t>
                      </a:r>
                      <a:endParaRPr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782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850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 of units affordable at 80% MFI</a:t>
                      </a: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614557"/>
                  </a:ext>
                </a:extLst>
              </a:tr>
              <a:tr h="567690">
                <a:tc>
                  <a:txBody>
                    <a:bodyPr/>
                    <a:lstStyle/>
                    <a:p>
                      <a:pPr marL="850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 of units affordable at 60% MFI</a:t>
                      </a: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20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016"/>
            <a:ext cx="4288155" cy="6296660"/>
          </a:xfrm>
          <a:custGeom>
            <a:avLst/>
            <a:gdLst/>
            <a:ahLst/>
            <a:cxnLst/>
            <a:rect l="l" t="t" r="r" b="b"/>
            <a:pathLst>
              <a:path w="4288155" h="6296660">
                <a:moveTo>
                  <a:pt x="0" y="6296139"/>
                </a:moveTo>
                <a:lnTo>
                  <a:pt x="4288155" y="6296139"/>
                </a:lnTo>
                <a:lnTo>
                  <a:pt x="4288155" y="0"/>
                </a:lnTo>
                <a:lnTo>
                  <a:pt x="0" y="0"/>
                </a:lnTo>
                <a:lnTo>
                  <a:pt x="0" y="629613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4288155" cy="561975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739" y="2306472"/>
            <a:ext cx="3089275" cy="0"/>
          </a:xfrm>
          <a:custGeom>
            <a:avLst/>
            <a:gdLst/>
            <a:ahLst/>
            <a:cxnLst/>
            <a:rect l="l" t="t" r="r" b="b"/>
            <a:pathLst>
              <a:path w="3089275">
                <a:moveTo>
                  <a:pt x="0" y="0"/>
                </a:moveTo>
                <a:lnTo>
                  <a:pt x="3089000" y="0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734313" y="6404644"/>
            <a:ext cx="6101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dirty="0">
                <a:solidFill>
                  <a:srgbClr val="27829D"/>
                </a:solidFill>
              </a:rPr>
              <a:t>	</a:t>
            </a:r>
            <a:r>
              <a:rPr spc="-5" dirty="0">
                <a:solidFill>
                  <a:srgbClr val="27829D"/>
                </a:solidFill>
              </a:rPr>
              <a:t>10/</a:t>
            </a:r>
            <a:r>
              <a:rPr lang="en-US" spc="-5" dirty="0">
                <a:solidFill>
                  <a:srgbClr val="27829D"/>
                </a:solidFill>
              </a:rPr>
              <a:t>17</a:t>
            </a:r>
            <a:r>
              <a:rPr spc="-5" dirty="0">
                <a:solidFill>
                  <a:srgbClr val="27829D"/>
                </a:solidFill>
              </a:rPr>
              <a:t>/17</a:t>
            </a:r>
            <a:r>
              <a:rPr lang="en-US" spc="-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B</a:t>
            </a:r>
            <a:r>
              <a:rPr lang="en-US" spc="-5" dirty="0">
                <a:solidFill>
                  <a:srgbClr val="27829D"/>
                </a:solidFill>
              </a:rPr>
              <a:t>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4178" y="582865"/>
            <a:ext cx="2827020" cy="964367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5080">
              <a:lnSpc>
                <a:spcPts val="3470"/>
              </a:lnSpc>
              <a:spcBef>
                <a:spcPts val="520"/>
              </a:spcBef>
            </a:pPr>
            <a:r>
              <a:rPr lang="en-US" sz="3200" spc="-5" dirty="0">
                <a:solidFill>
                  <a:srgbClr val="FFFFFF"/>
                </a:solidFill>
              </a:rPr>
              <a:t>Central City</a:t>
            </a:r>
            <a:br>
              <a:rPr lang="en-US" sz="3200" spc="-5" dirty="0">
                <a:solidFill>
                  <a:srgbClr val="FFFFFF"/>
                </a:solidFill>
              </a:rPr>
            </a:br>
            <a:r>
              <a:rPr lang="en-US" sz="3200" spc="-5" dirty="0">
                <a:solidFill>
                  <a:srgbClr val="FFFFFF"/>
                </a:solidFill>
              </a:rPr>
              <a:t>Incentives</a:t>
            </a:r>
            <a:endParaRPr sz="3200" dirty="0"/>
          </a:p>
        </p:txBody>
      </p:sp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0D02349C-7115-44C9-86ED-9A93CE056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255198"/>
              </p:ext>
            </p:extLst>
          </p:nvPr>
        </p:nvGraphicFramePr>
        <p:xfrm>
          <a:off x="5011635" y="1078464"/>
          <a:ext cx="6339067" cy="2456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39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3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US" sz="1800" b="1" spc="-15" dirty="0">
                          <a:solidFill>
                            <a:srgbClr val="E7E6E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City - 60% and 80% MFI 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782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371">
                <a:tc>
                  <a:txBody>
                    <a:bodyPr/>
                    <a:lstStyle/>
                    <a:p>
                      <a:pPr marL="85090" algn="l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year property tax exemption on affordable units </a:t>
                      </a:r>
                    </a:p>
                    <a:p>
                      <a:pPr marL="370840" indent="-285750" algn="l">
                        <a:lnSpc>
                          <a:spcPct val="100000"/>
                        </a:lnSpc>
                        <a:spcBef>
                          <a:spcPts val="110"/>
                        </a:spcBef>
                        <a:buFontTx/>
                        <a:buChar char="-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Tax exemption on all units if base zone is 5:1 FAR or greater</a:t>
                      </a: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619">
                <a:tc>
                  <a:txBody>
                    <a:bodyPr/>
                    <a:lstStyle/>
                    <a:p>
                      <a:pPr marL="85090" algn="l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Excise Tax exemption on affordable units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387618"/>
                  </a:ext>
                </a:extLst>
              </a:tr>
              <a:tr h="498848">
                <a:tc>
                  <a:txBody>
                    <a:bodyPr/>
                    <a:lstStyle/>
                    <a:p>
                      <a:pPr marL="85090" algn="l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Exemption from parking requirements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094192"/>
                  </a:ext>
                </a:extLst>
              </a:tr>
              <a:tr h="460877">
                <a:tc>
                  <a:txBody>
                    <a:bodyPr/>
                    <a:lstStyle/>
                    <a:p>
                      <a:pPr marL="85090" algn="l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 bonus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1186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8F6448-57B6-4CE9-8967-DBF19941214F}"/>
              </a:ext>
            </a:extLst>
          </p:cNvPr>
          <p:cNvSpPr txBox="1"/>
          <p:nvPr/>
        </p:nvSpPr>
        <p:spPr>
          <a:xfrm>
            <a:off x="574178" y="2819400"/>
            <a:ext cx="25500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Incentives are based on the level of affordability provided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 with a deeper affordability are supported with greater subsidy</a:t>
            </a:r>
          </a:p>
        </p:txBody>
      </p:sp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C664E192-7199-4AF1-90B5-AB978D397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238201"/>
              </p:ext>
            </p:extLst>
          </p:nvPr>
        </p:nvGraphicFramePr>
        <p:xfrm>
          <a:off x="5011635" y="4343400"/>
          <a:ext cx="6339067" cy="987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39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109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US" sz="1800" b="1" spc="-15" dirty="0">
                          <a:solidFill>
                            <a:srgbClr val="E7E6E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City – 60% MFI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782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3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SDC exemptions on affordable units</a:t>
                      </a:r>
                      <a:endParaRPr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8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18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8878"/>
            <a:ext cx="4288155" cy="6296660"/>
          </a:xfrm>
          <a:custGeom>
            <a:avLst/>
            <a:gdLst/>
            <a:ahLst/>
            <a:cxnLst/>
            <a:rect l="l" t="t" r="r" b="b"/>
            <a:pathLst>
              <a:path w="4288155" h="6296660">
                <a:moveTo>
                  <a:pt x="0" y="6296139"/>
                </a:moveTo>
                <a:lnTo>
                  <a:pt x="4288155" y="6296139"/>
                </a:lnTo>
                <a:lnTo>
                  <a:pt x="4288155" y="0"/>
                </a:lnTo>
                <a:lnTo>
                  <a:pt x="0" y="0"/>
                </a:lnTo>
                <a:lnTo>
                  <a:pt x="0" y="629613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4288155" cy="561975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739" y="2306472"/>
            <a:ext cx="3089275" cy="0"/>
          </a:xfrm>
          <a:custGeom>
            <a:avLst/>
            <a:gdLst/>
            <a:ahLst/>
            <a:cxnLst/>
            <a:rect l="l" t="t" r="r" b="b"/>
            <a:pathLst>
              <a:path w="3089275">
                <a:moveTo>
                  <a:pt x="0" y="0"/>
                </a:moveTo>
                <a:lnTo>
                  <a:pt x="3089000" y="0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734313" y="6404644"/>
            <a:ext cx="6101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dirty="0">
                <a:solidFill>
                  <a:srgbClr val="27829D"/>
                </a:solidFill>
              </a:rPr>
              <a:t>	</a:t>
            </a:r>
            <a:r>
              <a:rPr spc="-5" dirty="0">
                <a:solidFill>
                  <a:srgbClr val="27829D"/>
                </a:solidFill>
              </a:rPr>
              <a:t>10/</a:t>
            </a:r>
            <a:r>
              <a:rPr lang="en-US" spc="-5" dirty="0">
                <a:solidFill>
                  <a:srgbClr val="27829D"/>
                </a:solidFill>
              </a:rPr>
              <a:t>17</a:t>
            </a:r>
            <a:r>
              <a:rPr spc="-5" dirty="0">
                <a:solidFill>
                  <a:srgbClr val="27829D"/>
                </a:solidFill>
              </a:rPr>
              <a:t>/17</a:t>
            </a:r>
            <a:r>
              <a:rPr lang="en-US" spc="-5" dirty="0">
                <a:solidFill>
                  <a:srgbClr val="27829D"/>
                </a:solidFill>
              </a:rPr>
              <a:t> 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spc="-5" dirty="0">
                <a:solidFill>
                  <a:srgbClr val="27829D"/>
                </a:solidFill>
              </a:rPr>
              <a:t>B</a:t>
            </a:r>
            <a:r>
              <a:rPr lang="en-US" spc="-5" dirty="0">
                <a:solidFill>
                  <a:srgbClr val="27829D"/>
                </a:solidFill>
              </a:rPr>
              <a:t>ureau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4178" y="582865"/>
            <a:ext cx="2931022" cy="1413207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5080">
              <a:lnSpc>
                <a:spcPts val="3470"/>
              </a:lnSpc>
              <a:spcBef>
                <a:spcPts val="520"/>
              </a:spcBef>
            </a:pPr>
            <a:r>
              <a:rPr lang="en-US" sz="3200" dirty="0">
                <a:solidFill>
                  <a:schemeClr val="bg1"/>
                </a:solidFill>
              </a:rPr>
              <a:t>Proposed Change –    Tax Exemption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8F6448-57B6-4CE9-8967-DBF19941214F}"/>
              </a:ext>
            </a:extLst>
          </p:cNvPr>
          <p:cNvSpPr txBox="1"/>
          <p:nvPr/>
        </p:nvSpPr>
        <p:spPr>
          <a:xfrm>
            <a:off x="574178" y="2819400"/>
            <a:ext cx="29310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Applies to properties located within the Central City Plan District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Expands the criteria to qualify for a tax exemption on all units by including the FAR of the project as it will be built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536989-592C-4447-BC19-F074340CB858}"/>
              </a:ext>
            </a:extLst>
          </p:cNvPr>
          <p:cNvSpPr txBox="1"/>
          <p:nvPr/>
        </p:nvSpPr>
        <p:spPr>
          <a:xfrm>
            <a:off x="5397623" y="1102791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Current Code – Central City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Eligible for 10 year tax exemption on all residential units if: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 zone FAR of 5:1 or greater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B2E012-4644-4E94-8112-1286F73772C7}"/>
              </a:ext>
            </a:extLst>
          </p:cNvPr>
          <p:cNvSpPr txBox="1"/>
          <p:nvPr/>
        </p:nvSpPr>
        <p:spPr>
          <a:xfrm>
            <a:off x="5397623" y="3433439"/>
            <a:ext cx="563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Proposed Code – Central City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Eligible for 10 year tax exemption on all residential units if: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Base zone FAR of 5:1 or greater;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Built FAR of 5:1 or greater</a:t>
            </a:r>
          </a:p>
        </p:txBody>
      </p:sp>
    </p:spTree>
    <p:extLst>
      <p:ext uri="{BB962C8B-B14F-4D97-AF65-F5344CB8AC3E}">
        <p14:creationId xmlns:p14="http://schemas.microsoft.com/office/powerpoint/2010/main" val="342177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88155" cy="6296660"/>
          </a:xfrm>
          <a:custGeom>
            <a:avLst/>
            <a:gdLst/>
            <a:ahLst/>
            <a:cxnLst/>
            <a:rect l="l" t="t" r="r" b="b"/>
            <a:pathLst>
              <a:path w="4288155" h="6296660">
                <a:moveTo>
                  <a:pt x="0" y="6296139"/>
                </a:moveTo>
                <a:lnTo>
                  <a:pt x="4288155" y="6296139"/>
                </a:lnTo>
                <a:lnTo>
                  <a:pt x="4288155" y="0"/>
                </a:lnTo>
                <a:lnTo>
                  <a:pt x="0" y="0"/>
                </a:lnTo>
                <a:lnTo>
                  <a:pt x="0" y="629613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4288155" cy="561975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739" y="2306472"/>
            <a:ext cx="3089275" cy="0"/>
          </a:xfrm>
          <a:custGeom>
            <a:avLst/>
            <a:gdLst/>
            <a:ahLst/>
            <a:cxnLst/>
            <a:rect l="l" t="t" r="r" b="b"/>
            <a:pathLst>
              <a:path w="3089275">
                <a:moveTo>
                  <a:pt x="0" y="0"/>
                </a:moveTo>
                <a:lnTo>
                  <a:pt x="3089000" y="0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2740" y="2407809"/>
            <a:ext cx="3089274" cy="389722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869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Potentially expand eligibility to sites below 5:1 FAR including:</a:t>
            </a:r>
          </a:p>
          <a:p>
            <a:pPr marL="742950" lvl="1" indent="-285750">
              <a:spcBef>
                <a:spcPts val="869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Several areas along SE 11</a:t>
            </a:r>
            <a:r>
              <a:rPr lang="en-US" baseline="300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&amp; 12</a:t>
            </a:r>
            <a:r>
              <a:rPr lang="en-US" baseline="3000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marL="742950" lvl="1" indent="-285750">
              <a:spcBef>
                <a:spcPts val="869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Clinton Triangle</a:t>
            </a:r>
          </a:p>
          <a:p>
            <a:pPr marL="742950" lvl="1" indent="-285750">
              <a:spcBef>
                <a:spcPts val="869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Westside Willamette River </a:t>
            </a:r>
          </a:p>
          <a:p>
            <a:pPr marL="285750" indent="-285750">
              <a:spcBef>
                <a:spcPts val="869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Does not address other factors, such as industrial land protections, that could constrain ability to qualify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4178" y="582865"/>
            <a:ext cx="2491105" cy="1413207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5080">
              <a:lnSpc>
                <a:spcPts val="3470"/>
              </a:lnSpc>
              <a:spcBef>
                <a:spcPts val="520"/>
              </a:spcBef>
            </a:pPr>
            <a:r>
              <a:rPr lang="en-US" sz="3200" spc="-5" dirty="0">
                <a:solidFill>
                  <a:srgbClr val="FFFFFF"/>
                </a:solidFill>
              </a:rPr>
              <a:t>Central City Floor Area Ratios</a:t>
            </a:r>
            <a:endParaRPr sz="32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spc="-5" dirty="0">
                <a:solidFill>
                  <a:srgbClr val="27829D"/>
                </a:solidFill>
              </a:rPr>
              <a:t>	</a:t>
            </a:r>
            <a:r>
              <a:rPr lang="en-US" spc="-5" dirty="0">
                <a:solidFill>
                  <a:srgbClr val="27829D"/>
                </a:solidFill>
              </a:rPr>
              <a:t>	</a:t>
            </a:r>
            <a:r>
              <a:rPr spc="-5" dirty="0">
                <a:solidFill>
                  <a:srgbClr val="27829D"/>
                </a:solidFill>
              </a:rPr>
              <a:t>10/</a:t>
            </a:r>
            <a:r>
              <a:rPr lang="en-US" spc="-5" dirty="0">
                <a:solidFill>
                  <a:srgbClr val="27829D"/>
                </a:solidFill>
              </a:rPr>
              <a:t>17</a:t>
            </a:r>
            <a:r>
              <a:rPr spc="-5" dirty="0">
                <a:solidFill>
                  <a:srgbClr val="27829D"/>
                </a:solidFill>
              </a:rPr>
              <a:t>/17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lang="en-US" spc="-10" dirty="0">
                <a:solidFill>
                  <a:srgbClr val="27829D"/>
                </a:solidFill>
              </a:rPr>
              <a:t>Bureau</a:t>
            </a:r>
            <a:endParaRPr spc="-5" dirty="0">
              <a:solidFill>
                <a:srgbClr val="27829D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705B4A-D358-409A-82A7-C6E29A6E3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01"/>
            <a:ext cx="7298665" cy="60265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88155" cy="6296660"/>
          </a:xfrm>
          <a:custGeom>
            <a:avLst/>
            <a:gdLst/>
            <a:ahLst/>
            <a:cxnLst/>
            <a:rect l="l" t="t" r="r" b="b"/>
            <a:pathLst>
              <a:path w="4288155" h="6296660">
                <a:moveTo>
                  <a:pt x="0" y="6296139"/>
                </a:moveTo>
                <a:lnTo>
                  <a:pt x="4288155" y="6296139"/>
                </a:lnTo>
                <a:lnTo>
                  <a:pt x="4288155" y="0"/>
                </a:lnTo>
                <a:lnTo>
                  <a:pt x="0" y="0"/>
                </a:lnTo>
                <a:lnTo>
                  <a:pt x="0" y="629613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4288155" cy="561975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3050" y="2590800"/>
            <a:ext cx="3089275" cy="0"/>
          </a:xfrm>
          <a:custGeom>
            <a:avLst/>
            <a:gdLst/>
            <a:ahLst/>
            <a:cxnLst/>
            <a:rect l="l" t="t" r="r" b="b"/>
            <a:pathLst>
              <a:path w="3089275">
                <a:moveTo>
                  <a:pt x="0" y="0"/>
                </a:moveTo>
                <a:lnTo>
                  <a:pt x="3089000" y="0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4178" y="2819400"/>
            <a:ext cx="2827020" cy="305852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869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100 buildings in process:</a:t>
            </a:r>
          </a:p>
          <a:p>
            <a:pPr marL="742950" lvl="1" indent="-285750">
              <a:spcBef>
                <a:spcPts val="869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57 early assistance with 6,309 units</a:t>
            </a:r>
          </a:p>
          <a:p>
            <a:pPr marL="742950" lvl="1" indent="-285750">
              <a:spcBef>
                <a:spcPts val="869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43 in permitting  with 2,269 units</a:t>
            </a:r>
          </a:p>
          <a:p>
            <a:pPr marL="285750" indent="-285750">
              <a:lnSpc>
                <a:spcPct val="100000"/>
              </a:lnSpc>
              <a:spcBef>
                <a:spcPts val="869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pc="-5" dirty="0">
                <a:solidFill>
                  <a:srgbClr val="FFFFFF"/>
                </a:solidFill>
                <a:latin typeface="Arial"/>
                <a:cs typeface="Arial"/>
              </a:rPr>
              <a:t>Those in</a:t>
            </a:r>
            <a:r>
              <a:rPr lang="en-US" sz="1800" spc="-5" dirty="0">
                <a:solidFill>
                  <a:srgbClr val="FFFFFF"/>
                </a:solidFill>
                <a:latin typeface="Arial"/>
                <a:cs typeface="Arial"/>
              </a:rPr>
              <a:t> permitting stage, minimum 362 </a:t>
            </a:r>
            <a:r>
              <a:rPr lang="en-US" spc="-5" dirty="0">
                <a:solidFill>
                  <a:srgbClr val="FFFFFF"/>
                </a:solidFill>
                <a:latin typeface="Arial"/>
                <a:cs typeface="Arial"/>
              </a:rPr>
              <a:t>affordable</a:t>
            </a:r>
            <a:r>
              <a:rPr lang="en-US" sz="1800" spc="-5" dirty="0">
                <a:solidFill>
                  <a:srgbClr val="FFFFFF"/>
                </a:solidFill>
                <a:latin typeface="Arial"/>
                <a:cs typeface="Arial"/>
              </a:rPr>
              <a:t> units</a:t>
            </a:r>
          </a:p>
          <a:p>
            <a:pPr marL="285750" marR="246379" indent="-285750">
              <a:lnSpc>
                <a:spcPts val="1970"/>
              </a:lnSpc>
              <a:spcBef>
                <a:spcPts val="995"/>
              </a:spcBef>
              <a:buChar char="•"/>
              <a:tabLst>
                <a:tab pos="285115" algn="l"/>
                <a:tab pos="285750" algn="l"/>
              </a:tabLst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4178" y="582865"/>
            <a:ext cx="2491105" cy="1862048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5080">
              <a:lnSpc>
                <a:spcPts val="3470"/>
              </a:lnSpc>
              <a:spcBef>
                <a:spcPts val="520"/>
              </a:spcBef>
            </a:pPr>
            <a:r>
              <a:rPr lang="en-US" sz="3000" spc="-5" dirty="0">
                <a:solidFill>
                  <a:srgbClr val="FFFFFF"/>
                </a:solidFill>
              </a:rPr>
              <a:t>Opportunity Scores and IH Units</a:t>
            </a:r>
            <a:br>
              <a:rPr lang="en-US" sz="3000" spc="-5" dirty="0">
                <a:solidFill>
                  <a:srgbClr val="FFFFFF"/>
                </a:solidFill>
              </a:rPr>
            </a:br>
            <a:r>
              <a:rPr lang="en-US" sz="3000" spc="-5" dirty="0">
                <a:solidFill>
                  <a:srgbClr val="FFFFFF"/>
                </a:solidFill>
              </a:rPr>
              <a:t>Citywide</a:t>
            </a:r>
            <a:endParaRPr sz="30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spc="-5" dirty="0">
                <a:solidFill>
                  <a:srgbClr val="27829D"/>
                </a:solidFill>
              </a:rPr>
              <a:t>	</a:t>
            </a:r>
            <a:r>
              <a:rPr dirty="0">
                <a:solidFill>
                  <a:srgbClr val="27829D"/>
                </a:solidFill>
              </a:rPr>
              <a:t>	</a:t>
            </a:r>
            <a:r>
              <a:rPr spc="-5" dirty="0">
                <a:solidFill>
                  <a:srgbClr val="27829D"/>
                </a:solidFill>
              </a:rPr>
              <a:t>10/</a:t>
            </a:r>
            <a:r>
              <a:rPr lang="en-US" spc="-5" dirty="0">
                <a:solidFill>
                  <a:srgbClr val="27829D"/>
                </a:solidFill>
              </a:rPr>
              <a:t>17</a:t>
            </a:r>
            <a:r>
              <a:rPr spc="-5" dirty="0">
                <a:solidFill>
                  <a:srgbClr val="27829D"/>
                </a:solidFill>
              </a:rPr>
              <a:t>/17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lang="en-US" spc="-10" dirty="0">
                <a:solidFill>
                  <a:srgbClr val="27829D"/>
                </a:solidFill>
              </a:rPr>
              <a:t>Bureau</a:t>
            </a:r>
            <a:endParaRPr spc="-5" dirty="0">
              <a:solidFill>
                <a:srgbClr val="27829D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DDD65A-8672-404E-84CF-ED0B4E812D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5555" r="2593" b="5368"/>
          <a:stretch/>
        </p:blipFill>
        <p:spPr>
          <a:xfrm>
            <a:off x="4420131" y="734500"/>
            <a:ext cx="7619469" cy="482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9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88155" cy="6296660"/>
          </a:xfrm>
          <a:custGeom>
            <a:avLst/>
            <a:gdLst/>
            <a:ahLst/>
            <a:cxnLst/>
            <a:rect l="l" t="t" r="r" b="b"/>
            <a:pathLst>
              <a:path w="4288155" h="6296660">
                <a:moveTo>
                  <a:pt x="0" y="6296139"/>
                </a:moveTo>
                <a:lnTo>
                  <a:pt x="4288155" y="6296139"/>
                </a:lnTo>
                <a:lnTo>
                  <a:pt x="4288155" y="0"/>
                </a:lnTo>
                <a:lnTo>
                  <a:pt x="0" y="0"/>
                </a:lnTo>
                <a:lnTo>
                  <a:pt x="0" y="629613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4288155" cy="561975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739" y="2590800"/>
            <a:ext cx="3089275" cy="0"/>
          </a:xfrm>
          <a:custGeom>
            <a:avLst/>
            <a:gdLst/>
            <a:ahLst/>
            <a:cxnLst/>
            <a:rect l="l" t="t" r="r" b="b"/>
            <a:pathLst>
              <a:path w="3089275">
                <a:moveTo>
                  <a:pt x="0" y="0"/>
                </a:moveTo>
                <a:lnTo>
                  <a:pt x="3089000" y="0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2739" y="2899780"/>
            <a:ext cx="2827020" cy="211981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869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15 buildings in process</a:t>
            </a:r>
          </a:p>
          <a:p>
            <a:pPr marL="742950" lvl="1" indent="-285750">
              <a:spcBef>
                <a:spcPts val="869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14 early assistance with 2,460 units</a:t>
            </a:r>
          </a:p>
          <a:p>
            <a:pPr marL="742950" lvl="1" indent="-285750">
              <a:spcBef>
                <a:spcPts val="869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1 in permitting    with 144 units</a:t>
            </a:r>
            <a:endParaRPr lang="en-US" sz="1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869"/>
              </a:spcBef>
              <a:buChar char="•"/>
              <a:tabLst>
                <a:tab pos="285115" algn="l"/>
                <a:tab pos="285750" algn="l"/>
              </a:tabLst>
            </a:pP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261 potential IH units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4178" y="582865"/>
            <a:ext cx="2491105" cy="1862048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5080">
              <a:lnSpc>
                <a:spcPts val="3470"/>
              </a:lnSpc>
              <a:spcBef>
                <a:spcPts val="520"/>
              </a:spcBef>
            </a:pPr>
            <a:r>
              <a:rPr lang="en-US" sz="3000" spc="-5" dirty="0">
                <a:solidFill>
                  <a:srgbClr val="FFFFFF"/>
                </a:solidFill>
              </a:rPr>
              <a:t>Opportunity Scores and IH Units Central City</a:t>
            </a:r>
            <a:endParaRPr sz="30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spc="-5" dirty="0">
                <a:solidFill>
                  <a:srgbClr val="27829D"/>
                </a:solidFill>
              </a:rPr>
              <a:t>	</a:t>
            </a:r>
            <a:r>
              <a:rPr dirty="0">
                <a:solidFill>
                  <a:srgbClr val="27829D"/>
                </a:solidFill>
              </a:rPr>
              <a:t>	</a:t>
            </a:r>
            <a:r>
              <a:rPr spc="-5" dirty="0">
                <a:solidFill>
                  <a:srgbClr val="27829D"/>
                </a:solidFill>
              </a:rPr>
              <a:t>10/</a:t>
            </a:r>
            <a:r>
              <a:rPr lang="en-US" spc="-5" dirty="0">
                <a:solidFill>
                  <a:srgbClr val="27829D"/>
                </a:solidFill>
              </a:rPr>
              <a:t>17</a:t>
            </a:r>
            <a:r>
              <a:rPr spc="-5" dirty="0">
                <a:solidFill>
                  <a:srgbClr val="27829D"/>
                </a:solidFill>
              </a:rPr>
              <a:t>/17	</a:t>
            </a:r>
            <a:r>
              <a:rPr dirty="0">
                <a:solidFill>
                  <a:srgbClr val="27829D"/>
                </a:solidFill>
              </a:rPr>
              <a:t>|	</a:t>
            </a:r>
            <a:r>
              <a:rPr spc="-10" dirty="0">
                <a:solidFill>
                  <a:srgbClr val="27829D"/>
                </a:solidFill>
              </a:rPr>
              <a:t>Portland </a:t>
            </a:r>
            <a:r>
              <a:rPr spc="-5" dirty="0">
                <a:solidFill>
                  <a:srgbClr val="27829D"/>
                </a:solidFill>
              </a:rPr>
              <a:t>Housing</a:t>
            </a:r>
            <a:r>
              <a:rPr spc="-10" dirty="0">
                <a:solidFill>
                  <a:srgbClr val="27829D"/>
                </a:solidFill>
              </a:rPr>
              <a:t> </a:t>
            </a:r>
            <a:r>
              <a:rPr lang="en-US" spc="-10" dirty="0">
                <a:solidFill>
                  <a:srgbClr val="27829D"/>
                </a:solidFill>
              </a:rPr>
              <a:t>Bureau</a:t>
            </a:r>
            <a:endParaRPr spc="-5" dirty="0">
              <a:solidFill>
                <a:srgbClr val="27829D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42819A-549D-49BD-9F43-CE96E508C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5555" r="2593" b="5368"/>
          <a:stretch/>
        </p:blipFill>
        <p:spPr>
          <a:xfrm>
            <a:off x="4419600" y="838200"/>
            <a:ext cx="754313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85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384</Words>
  <Application>Microsoft Office PowerPoint</Application>
  <PresentationFormat>Widescreen</PresentationFormat>
  <Paragraphs>76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*Amend Inclusionary Housing Code to make technical corrections to the floor area ratio requirement for a tax exemption as designated in the Zoning Code  (Ordinance; amend Code Section 30.01.120)</vt:lpstr>
      <vt:lpstr>Inclusionary  Housing Program</vt:lpstr>
      <vt:lpstr>Central City Incentives</vt:lpstr>
      <vt:lpstr>Proposed Change –    Tax Exemption</vt:lpstr>
      <vt:lpstr>Central City Floor Area Ratios</vt:lpstr>
      <vt:lpstr>Opportunity Scores and IH Units Citywide</vt:lpstr>
      <vt:lpstr>Opportunity Scores and IH Units Central City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PHB PPT Twmplate</dc:title>
  <dc:creator>Benoit, Emily</dc:creator>
  <cp:lastModifiedBy>Conner, Jessica</cp:lastModifiedBy>
  <cp:revision>61</cp:revision>
  <dcterms:created xsi:type="dcterms:W3CDTF">2017-10-04T08:00:34Z</dcterms:created>
  <dcterms:modified xsi:type="dcterms:W3CDTF">2018-10-05T19:57:35Z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2017-10-03T00:00:00Z</vt:filetime>
  </property>
  <property fmtid="{D5CDD505-2E9C-101B-9397-08002B2CF9AE}" pid="3" name="Creator">
    <vt:lpwstr>PowerPoint</vt:lpwstr>
  </property>
  <property fmtid="{D5CDD505-2E9C-101B-9397-08002B2CF9AE}" pid="4" name="LastSaved">
    <vt:filetime>2017-10-04T00:00:00Z</vt:filetime>
  </property>
</Properties>
</file>