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handoutMasterIdLst>
    <p:handoutMasterId r:id="rId8"/>
  </p:handoutMasterIdLst>
  <p:sldIdLst>
    <p:sldId id="256" r:id="rId2"/>
    <p:sldId id="349" r:id="rId3"/>
    <p:sldId id="295" r:id="rId4"/>
    <p:sldId id="338" r:id="rId5"/>
    <p:sldId id="346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598AD3-E757-4EAE-A0B2-2FF2D203C6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4AC8F-35E5-45CE-BB01-93078E8C57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9A9C1-8375-4577-A9F3-93BBB2EB10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214F5-819C-42DB-8621-29B319868A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B84189-A2D2-403E-9980-A6438D5C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07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6D0F2C-0AFE-449C-8DE1-35471611A4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6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D0F2C-0AFE-449C-8DE1-35471611A4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7AA33-3646-4A0F-9418-04C64790486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3B4D-3A70-4473-A796-8D0C5589314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87BE66-6587-43D1-B6F1-D55659ACA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3B4D-3A70-4473-A796-8D0C5589314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BE66-6587-43D1-B6F1-D55659ACA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487BE66-6587-43D1-B6F1-D55659ACA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3B4D-3A70-4473-A796-8D0C5589314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3B4D-3A70-4473-A796-8D0C5589314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487BE66-6587-43D1-B6F1-D55659ACA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3B4D-3A70-4473-A796-8D0C5589314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87BE66-6587-43D1-B6F1-D55659ACA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893B4D-3A70-4473-A796-8D0C5589314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BE66-6587-43D1-B6F1-D55659ACA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3B4D-3A70-4473-A796-8D0C5589314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487BE66-6587-43D1-B6F1-D55659ACA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3B4D-3A70-4473-A796-8D0C5589314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487BE66-6587-43D1-B6F1-D55659ACA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3B4D-3A70-4473-A796-8D0C5589314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87BE66-6587-43D1-B6F1-D55659ACA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87BE66-6587-43D1-B6F1-D55659ACA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3B4D-3A70-4473-A796-8D0C5589314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487BE66-6587-43D1-B6F1-D55659ACA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893B4D-3A70-4473-A796-8D0C5589314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893B4D-3A70-4473-A796-8D0C5589314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87BE66-6587-43D1-B6F1-D55659ACA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204" y="3733800"/>
            <a:ext cx="4419600" cy="2514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Oak Leaf manufactured Home Park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620486"/>
            <a:ext cx="6204502" cy="1447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St.Vincent de Paul of Lane County, Inc. </a:t>
            </a:r>
          </a:p>
        </p:txBody>
      </p:sp>
      <p:pic>
        <p:nvPicPr>
          <p:cNvPr id="4" name="Picture 3" descr="SVDP-red small (2) 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1436204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2D7B5F-A387-4768-A8CB-451BCD436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33700"/>
            <a:ext cx="41656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Project Overview: A Completely New Park</a:t>
            </a:r>
          </a:p>
        </p:txBody>
      </p:sp>
      <p:sp>
        <p:nvSpPr>
          <p:cNvPr id="4" name="Content Placeholder 4"/>
          <p:cNvSpPr txBox="1">
            <a:spLocks noGrp="1"/>
          </p:cNvSpPr>
          <p:nvPr>
            <p:ph sz="half" idx="2"/>
          </p:nvPr>
        </p:nvSpPr>
        <p:spPr>
          <a:xfrm>
            <a:off x="4648200" y="1447800"/>
            <a:ext cx="4234543" cy="47394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Post-Rehabilitation: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Affordability/unit</a:t>
            </a:r>
            <a:r>
              <a:rPr lang="en-US" sz="2000" b="1" dirty="0"/>
              <a:t> mix:</a:t>
            </a:r>
          </a:p>
          <a:p>
            <a:pPr lvl="1"/>
            <a:r>
              <a:rPr lang="en-US" sz="2000" b="1" dirty="0"/>
              <a:t>16 new park-owned manufactured homes</a:t>
            </a:r>
          </a:p>
          <a:p>
            <a:pPr lvl="1"/>
            <a:r>
              <a:rPr lang="en-US" sz="2000" b="1" dirty="0"/>
              <a:t>1 existing park-owned double-wide</a:t>
            </a:r>
          </a:p>
          <a:p>
            <a:pPr lvl="1"/>
            <a:r>
              <a:rPr lang="en-US" sz="2000" b="1" dirty="0"/>
              <a:t>5 resident-owned units</a:t>
            </a:r>
            <a:endParaRPr lang="en-US" sz="2400" b="1" dirty="0"/>
          </a:p>
          <a:p>
            <a:pPr lvl="1"/>
            <a:r>
              <a:rPr lang="en-US" sz="2000" b="1" dirty="0"/>
              <a:t>All spaces restricted to 60% AMI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Resident Services: </a:t>
            </a:r>
          </a:p>
          <a:p>
            <a:pPr lvl="1"/>
            <a:r>
              <a:rPr lang="en-US" sz="2000" b="1" dirty="0"/>
              <a:t>On site computers and community gathering areas</a:t>
            </a:r>
          </a:p>
          <a:p>
            <a:pPr lvl="1"/>
            <a:r>
              <a:rPr lang="en-US" sz="2000" b="1" dirty="0"/>
              <a:t>Community Resource board and referrals</a:t>
            </a:r>
          </a:p>
          <a:p>
            <a:pPr lvl="1"/>
            <a:r>
              <a:rPr lang="en-US" sz="2000" b="1" dirty="0"/>
              <a:t>Homework clubs</a:t>
            </a:r>
          </a:p>
          <a:p>
            <a:pPr lvl="1"/>
            <a:r>
              <a:rPr lang="en-US" sz="2000" b="1" dirty="0"/>
              <a:t>Parenting, NA, AA &amp; budgeting classes, etc.</a:t>
            </a:r>
          </a:p>
          <a:p>
            <a:pPr lvl="1"/>
            <a:r>
              <a:rPr lang="en-US" sz="2000" b="1" dirty="0"/>
              <a:t>Community Partnerships</a:t>
            </a:r>
          </a:p>
          <a:p>
            <a:pPr lvl="1"/>
            <a:endParaRPr lang="en-US" sz="2000" b="1" dirty="0"/>
          </a:p>
          <a:p>
            <a:pPr marL="274320" lvl="1" indent="0">
              <a:buNone/>
            </a:pPr>
            <a:endParaRPr lang="en-US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46085" y="1524000"/>
            <a:ext cx="4419600" cy="236219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000" b="1" dirty="0"/>
              <a:t>Acquisition &amp; Rehabilitation: Preserving 22 Units of Affordable Housing</a:t>
            </a:r>
          </a:p>
          <a:p>
            <a:pPr marL="0" indent="0">
              <a:buFont typeface="Wingdings 2"/>
              <a:buNone/>
            </a:pPr>
            <a:endParaRPr lang="en-US" sz="2000" b="1" dirty="0"/>
          </a:p>
          <a:p>
            <a:pPr lvl="1"/>
            <a:r>
              <a:rPr lang="en-US" sz="2000" b="1" dirty="0"/>
              <a:t>Acquired in 2017 to prevent park closure &amp; displacement of residents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6-7 Months of Construction to scrape and re-build park</a:t>
            </a:r>
          </a:p>
          <a:p>
            <a:pPr marL="0" indent="0">
              <a:buFont typeface="Wingdings 2"/>
              <a:buNone/>
            </a:pPr>
            <a:endParaRPr lang="en-US" sz="2000" b="1" dirty="0"/>
          </a:p>
          <a:p>
            <a:pPr marL="0" indent="0">
              <a:buFont typeface="Wingdings 2"/>
              <a:buNone/>
            </a:pPr>
            <a:endParaRPr lang="en-US" sz="2000" b="1" dirty="0"/>
          </a:p>
          <a:p>
            <a:pPr marL="0" indent="0">
              <a:buFont typeface="Wingdings 2"/>
              <a:buNone/>
            </a:pPr>
            <a:endParaRPr lang="en-US" sz="2000" b="1" dirty="0"/>
          </a:p>
          <a:p>
            <a:pPr marL="0" indent="0">
              <a:buFont typeface="Wingdings 2"/>
              <a:buNone/>
            </a:pPr>
            <a:endParaRPr lang="en-US" sz="2000" b="1" dirty="0"/>
          </a:p>
          <a:p>
            <a:pPr marL="0" indent="0">
              <a:buFont typeface="Wingdings 2"/>
              <a:buNone/>
            </a:pPr>
            <a:endParaRPr lang="en-US" sz="2000" b="1" dirty="0"/>
          </a:p>
          <a:p>
            <a:pPr marL="0" indent="0">
              <a:buFont typeface="Wingdings 2"/>
              <a:buNone/>
            </a:pPr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marL="274320" lvl="1" indent="0">
              <a:buNone/>
            </a:pPr>
            <a:endParaRPr lang="en-US" sz="2000" b="1" dirty="0"/>
          </a:p>
          <a:p>
            <a:pPr marL="274320" lvl="1" indent="0">
              <a:buNone/>
            </a:pPr>
            <a:endParaRPr lang="en-US" sz="2000" b="1" dirty="0"/>
          </a:p>
          <a:p>
            <a:pPr marL="274320" lvl="1" indent="0">
              <a:buNone/>
            </a:pPr>
            <a:endParaRPr lang="en-US" sz="2400" b="1" dirty="0"/>
          </a:p>
        </p:txBody>
      </p:sp>
      <p:pic>
        <p:nvPicPr>
          <p:cNvPr id="3074" name="Picture 2" descr="C:\Users\laura.bennett\AppData\Local\Microsoft\Windows\Temporary Internet Files\Content.Outlook\EIM7JLRX\20181003_1151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5" y="4533477"/>
            <a:ext cx="3258457" cy="18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DC25D45-AE2D-42CC-8A52-FF7D6563D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445">
            <a:off x="2180883" y="3666702"/>
            <a:ext cx="2311400" cy="17335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/>
              <a:t>Construction</a:t>
            </a:r>
            <a:r>
              <a:rPr lang="en-US" b="1" dirty="0"/>
              <a:t> &amp; Revitalization</a:t>
            </a:r>
            <a:endParaRPr b="1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FA48D8F-EEBE-4252-AD8E-4241EFC3FEB2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52400" y="1398579"/>
            <a:ext cx="4038600" cy="468172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Completely remove and replace infrastructure</a:t>
            </a:r>
          </a:p>
          <a:p>
            <a:pPr lvl="1"/>
            <a:r>
              <a:rPr lang="en-US" sz="2000" dirty="0"/>
              <a:t>Demolition &amp; Abatement: Mobiles, House &amp; accessory structures</a:t>
            </a:r>
          </a:p>
          <a:p>
            <a:pPr lvl="1"/>
            <a:r>
              <a:rPr lang="en-US" sz="2000" dirty="0"/>
              <a:t>Build a one-story community center with laundry facilities and on-site leasing and counseling offices</a:t>
            </a:r>
          </a:p>
          <a:p>
            <a:pPr lvl="1"/>
            <a:r>
              <a:rPr lang="en-US" sz="2000" dirty="0"/>
              <a:t>Install playground, secured entry</a:t>
            </a:r>
          </a:p>
          <a:p>
            <a:pPr lvl="1"/>
            <a:r>
              <a:rPr lang="en-US" sz="2000" dirty="0"/>
              <a:t>Replace uninhabitable housing with new 2-bd, 1 bath energy-efficient NEEM certified manufactured homes</a:t>
            </a:r>
            <a:endParaRPr lang="en-US" sz="15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2790" r="8604" b="4665"/>
          <a:stretch/>
        </p:blipFill>
        <p:spPr bwMode="auto">
          <a:xfrm rot="5400000">
            <a:off x="4879028" y="728687"/>
            <a:ext cx="313377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5" t="26440" r="44429" b="8799"/>
          <a:stretch/>
        </p:blipFill>
        <p:spPr bwMode="auto">
          <a:xfrm rot="5400000">
            <a:off x="5836932" y="3383268"/>
            <a:ext cx="1373675" cy="420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Project Costs &amp; Funding Sources</a:t>
            </a:r>
          </a:p>
        </p:txBody>
      </p:sp>
      <p:pic>
        <p:nvPicPr>
          <p:cNvPr id="5" name="Content Placeholder 14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AC9C14F9-CD58-42C5-96A6-4A63B710C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3233057"/>
            <a:ext cx="4038600" cy="3030989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FA48D8F-EEBE-4252-AD8E-4241EFC3FEB2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800600" y="1524000"/>
            <a:ext cx="4343400" cy="460216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CDBG Loan, Portland Housing Bureau: $3,213,319</a:t>
            </a:r>
          </a:p>
          <a:p>
            <a:r>
              <a:rPr lang="en-US" sz="2000" dirty="0"/>
              <a:t>OHCS GHAP Grant: $1,190,000</a:t>
            </a:r>
          </a:p>
          <a:p>
            <a:r>
              <a:rPr lang="en-US" sz="2000" dirty="0"/>
              <a:t>NOAH Permanent Loan: $313,000</a:t>
            </a:r>
          </a:p>
          <a:p>
            <a:r>
              <a:rPr lang="en-US" sz="2000" dirty="0"/>
              <a:t>Multnomah County Weatherization: $320,000</a:t>
            </a:r>
          </a:p>
          <a:p>
            <a:r>
              <a:rPr lang="en-US" sz="2000" dirty="0"/>
              <a:t>Energy Trust of Oregon: $160,000</a:t>
            </a:r>
          </a:p>
          <a:p>
            <a:r>
              <a:rPr lang="en-US" sz="2000" dirty="0"/>
              <a:t>Oregon Community Foundation Grant: $51,500</a:t>
            </a:r>
          </a:p>
          <a:p>
            <a:r>
              <a:rPr lang="en-US" sz="2000" dirty="0"/>
              <a:t>Bank of America Grant: $5,000</a:t>
            </a:r>
          </a:p>
          <a:p>
            <a:pPr marL="0" indent="0">
              <a:buNone/>
            </a:pPr>
            <a:r>
              <a:rPr lang="en-US" sz="2000" i="1" dirty="0"/>
              <a:t>Total Sources: 5,252,819</a:t>
            </a:r>
          </a:p>
          <a:p>
            <a:pPr marL="0" indent="0">
              <a:buNone/>
            </a:pPr>
            <a:r>
              <a:rPr lang="en-US" sz="1800" i="1" dirty="0"/>
              <a:t>*SDC Waivers: $16,766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FA48D8F-EEBE-4252-AD8E-4241EFC3FEB2}"/>
              </a:ext>
            </a:extLst>
          </p:cNvPr>
          <p:cNvSpPr txBox="1">
            <a:spLocks/>
          </p:cNvSpPr>
          <p:nvPr/>
        </p:nvSpPr>
        <p:spPr>
          <a:xfrm>
            <a:off x="348343" y="1524000"/>
            <a:ext cx="4114800" cy="159544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Acquisition Costs: $1,289,431</a:t>
            </a:r>
          </a:p>
          <a:p>
            <a:r>
              <a:rPr lang="en-US" sz="2000" dirty="0"/>
              <a:t>Construction Costs: $3,035,067</a:t>
            </a:r>
          </a:p>
          <a:p>
            <a:r>
              <a:rPr lang="en-US" sz="2000" dirty="0"/>
              <a:t>Development Costs: $928,321</a:t>
            </a:r>
          </a:p>
          <a:p>
            <a:pPr marL="0" indent="0">
              <a:buNone/>
            </a:pPr>
            <a:r>
              <a:rPr lang="en-US" sz="2000" i="1" dirty="0"/>
              <a:t>Total Project Costs: $5,252,819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89544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D36E7B-B692-4AA3-AACB-4F08258FC067}"/>
              </a:ext>
            </a:extLst>
          </p:cNvPr>
          <p:cNvSpPr txBox="1">
            <a:spLocks/>
          </p:cNvSpPr>
          <p:nvPr/>
        </p:nvSpPr>
        <p:spPr>
          <a:xfrm>
            <a:off x="0" y="-21771"/>
            <a:ext cx="6172200" cy="889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200" b="1" dirty="0">
                <a:solidFill>
                  <a:srgbClr val="333333"/>
                </a:solidFill>
              </a:rPr>
              <a:t>Mobile Home Replacement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5BAFE07-4C95-42DC-89AB-A10818A528A9}"/>
              </a:ext>
            </a:extLst>
          </p:cNvPr>
          <p:cNvSpPr txBox="1">
            <a:spLocks/>
          </p:cNvSpPr>
          <p:nvPr/>
        </p:nvSpPr>
        <p:spPr>
          <a:xfrm>
            <a:off x="228600" y="820492"/>
            <a:ext cx="4267200" cy="565650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Environmental/Heath Benefits:</a:t>
            </a:r>
          </a:p>
          <a:p>
            <a:pPr marL="0" indent="0">
              <a:buNone/>
            </a:pPr>
            <a:r>
              <a:rPr lang="en-US" sz="1600" dirty="0"/>
              <a:t>Decommissioned, Pre-76 Units: </a:t>
            </a:r>
          </a:p>
          <a:p>
            <a:r>
              <a:rPr lang="en-US" sz="1600" dirty="0"/>
              <a:t>Hazardous materials (asbestos, mold)</a:t>
            </a:r>
          </a:p>
          <a:p>
            <a:r>
              <a:rPr lang="en-US" sz="1600" dirty="0"/>
              <a:t>Energy-inefficient/high  utility burdens</a:t>
            </a:r>
          </a:p>
          <a:p>
            <a:pPr marL="0" indent="0">
              <a:buNone/>
            </a:pPr>
            <a:r>
              <a:rPr lang="en-US" sz="1600" dirty="0"/>
              <a:t>Energy Star (NEEM 1.1) Manufactured Homes:</a:t>
            </a:r>
          </a:p>
          <a:p>
            <a:r>
              <a:rPr lang="en-US" sz="1600" dirty="0"/>
              <a:t>Built to higher energy-efficiency standards</a:t>
            </a:r>
          </a:p>
          <a:p>
            <a:r>
              <a:rPr lang="en-US" sz="1600" dirty="0"/>
              <a:t>Projected Energy Savings: $7,937  kWh per home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Costs: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16 New Home Purchase &amp; Set-Up :</a:t>
            </a:r>
          </a:p>
          <a:p>
            <a:r>
              <a:rPr lang="en-US" sz="1600" dirty="0"/>
              <a:t>Purchase price/delivery per home: 	$35,780</a:t>
            </a:r>
          </a:p>
          <a:p>
            <a:r>
              <a:rPr lang="en-US" sz="1600" dirty="0"/>
              <a:t>Set-up costs per home: $10,000</a:t>
            </a:r>
          </a:p>
          <a:p>
            <a:r>
              <a:rPr lang="en-US" sz="1600" dirty="0"/>
              <a:t>Contingency: $20,000</a:t>
            </a:r>
          </a:p>
          <a:p>
            <a:r>
              <a:rPr lang="en-US" sz="1600" b="1" dirty="0"/>
              <a:t>Total Cost 16 Unit Purchase Delivery &amp; Set-Up: </a:t>
            </a:r>
            <a:r>
              <a:rPr lang="en-US" sz="1600" dirty="0"/>
              <a:t>$747,280 </a:t>
            </a:r>
          </a:p>
          <a:p>
            <a:pPr marL="0" indent="0">
              <a:buNone/>
            </a:pPr>
            <a:r>
              <a:rPr lang="en-US" sz="1400" dirty="0"/>
              <a:t>	</a:t>
            </a:r>
          </a:p>
        </p:txBody>
      </p:sp>
      <p:pic>
        <p:nvPicPr>
          <p:cNvPr id="2050" name="Picture 2" descr="C:\Users\laura.bennett\Dropbox\Oakleaf MHP\Pictures\IMG_0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92866"/>
            <a:ext cx="2132285" cy="284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ura.bennett\Dropbox\Oakleaf MHP\Pictures\IMG_03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2438400" cy="32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B8F80D-9823-4B15-B4BF-0792322016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7"/>
          <a:stretch/>
        </p:blipFill>
        <p:spPr>
          <a:xfrm>
            <a:off x="6019800" y="232751"/>
            <a:ext cx="2822155" cy="3080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386B82-A1DD-44D7-81B6-AFA4B152E9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>
          <a:xfrm rot="5400000">
            <a:off x="4194733" y="1121559"/>
            <a:ext cx="1998908" cy="13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00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4555</TotalTime>
  <Words>309</Words>
  <Application>Microsoft Office PowerPoint</Application>
  <PresentationFormat>On-screen Show (4:3)</PresentationFormat>
  <Paragraphs>75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Georgia</vt:lpstr>
      <vt:lpstr>Wingdings</vt:lpstr>
      <vt:lpstr>Wingdings 2</vt:lpstr>
      <vt:lpstr>Civic</vt:lpstr>
      <vt:lpstr>St.Vincent de Paul of Lane County, Inc. </vt:lpstr>
      <vt:lpstr>Project Overview: A Completely New Park</vt:lpstr>
      <vt:lpstr>Construction &amp; Revitalization</vt:lpstr>
      <vt:lpstr>Project Costs &amp; Funding Sources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St.Vincent de Paul</dc:title>
  <dc:creator>Genia Baines</dc:creator>
  <cp:lastModifiedBy>Parsons, Susan</cp:lastModifiedBy>
  <cp:revision>280</cp:revision>
  <cp:lastPrinted>2018-10-19T15:21:24Z</cp:lastPrinted>
  <dcterms:created xsi:type="dcterms:W3CDTF">2015-09-16T14:24:56Z</dcterms:created>
  <dcterms:modified xsi:type="dcterms:W3CDTF">2018-10-19T15:23:09Z</dcterms:modified>
</cp:coreProperties>
</file>