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89" r:id="rId4"/>
  </p:sldMasterIdLst>
  <p:notesMasterIdLst>
    <p:notesMasterId r:id="rId10"/>
  </p:notesMasterIdLst>
  <p:sldIdLst>
    <p:sldId id="276" r:id="rId5"/>
    <p:sldId id="271" r:id="rId6"/>
    <p:sldId id="267" r:id="rId7"/>
    <p:sldId id="277" r:id="rId8"/>
    <p:sldId id="270" r:id="rId9"/>
  </p:sldIdLst>
  <p:sldSz cx="9144000" cy="6858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84" y="102"/>
      </p:cViewPr>
      <p:guideLst>
        <p:guide orient="horz" pos="14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11534-9B8F-4190-BEC1-FE0E13A17150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FDBDD-F9FA-4AF5-85E0-0A0F0A7E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FDBDD-F9FA-4AF5-85E0-0A0F0A7ED1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93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FDBDD-F9FA-4AF5-85E0-0A0F0A7ED1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69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FDBDD-F9FA-4AF5-85E0-0A0F0A7ED1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6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FF26DF4D-FBC4-4FDD-B66E-8EC8ED85EDAD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46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7CB8F-57AA-477B-9623-05C96A095FAB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152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649C-63B0-4B0A-9B3F-161A286376C3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759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BDBD-FB13-48C1-AA6C-1334F2DDE9ED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41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B7-93EC-4186-995D-D03E668EA0EF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54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D6BB-A2A9-44C2-9EE4-1CC5BD544E6B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198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F7EB-2F0D-418F-9FB5-128C280E97E5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936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ED96-4B1F-4EC0-BA05-5D052C6A862F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574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3507-C6D6-4512-AA3F-9D053266F831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03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90E8-29AD-4BC5-9DFD-A01AB08207F4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85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950E-0DFA-4225-8DE0-F53FD1B5E437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112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D9BD-95F0-4F23-9B81-0EF2FD49DDCC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0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6A90-9294-4EEC-95E3-CEF3E7B07DE7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3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F701-3354-4FB5-94B1-0533C7531D8A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17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7F6A8-9EAA-4864-A758-D65BA58EE677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75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FAE3-6915-4B8F-B952-46204C0CBEB5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21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BC5-DE14-4F4C-96F4-B38A84B9F700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1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fld id="{74CD5811-C664-4FFB-9D3E-6FD0C6CAE7BF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499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  <p:sldLayoutId id="2147484001" r:id="rId12"/>
    <p:sldLayoutId id="2147484002" r:id="rId13"/>
    <p:sldLayoutId id="2147484003" r:id="rId14"/>
    <p:sldLayoutId id="2147484004" r:id="rId15"/>
    <p:sldLayoutId id="2147484005" r:id="rId16"/>
    <p:sldLayoutId id="2147484006" r:id="rId17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4996C-D543-46DE-A203-2CFB3FF3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Integrated Tax System (ITS)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1C83C-607E-4985-B134-31F8C60CD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969" y="2285999"/>
            <a:ext cx="7952267" cy="4079499"/>
          </a:xfrm>
        </p:spPr>
        <p:txBody>
          <a:bodyPr>
            <a:normAutofit/>
          </a:bodyPr>
          <a:lstStyle/>
          <a:p>
            <a:r>
              <a:rPr lang="en-US" sz="2200" dirty="0"/>
              <a:t>New tax system replacing legacy systems soon going out of support</a:t>
            </a:r>
          </a:p>
          <a:p>
            <a:r>
              <a:rPr lang="en-US" sz="2200" dirty="0"/>
              <a:t>ITS Project Manager and Business Analyst positions to conduct procurement process were funded by Council’s approval of FY17-18 budget</a:t>
            </a:r>
          </a:p>
          <a:p>
            <a:r>
              <a:rPr lang="en-US" sz="2200" dirty="0"/>
              <a:t>A large-scale, multi-year modernization effort</a:t>
            </a:r>
          </a:p>
          <a:p>
            <a:pPr lvl="1"/>
            <a:r>
              <a:rPr lang="en-US" sz="2000" b="1" dirty="0"/>
              <a:t>Handling $435 million in annual revenue</a:t>
            </a:r>
            <a:r>
              <a:rPr lang="en-US" sz="2000" dirty="0"/>
              <a:t>*</a:t>
            </a:r>
            <a:r>
              <a:rPr lang="en-US" sz="2000" b="1" dirty="0"/>
              <a:t> </a:t>
            </a:r>
          </a:p>
          <a:p>
            <a:pPr lvl="1"/>
            <a:r>
              <a:rPr lang="en-US" sz="2000" b="1" dirty="0"/>
              <a:t>~615,000 active taxpayers impacted</a:t>
            </a:r>
          </a:p>
          <a:p>
            <a:pPr marL="0" indent="0">
              <a:buNone/>
            </a:pPr>
            <a:endParaRPr lang="en-US" sz="1200" i="1" dirty="0"/>
          </a:p>
          <a:p>
            <a:pPr marL="0" indent="0">
              <a:buNone/>
            </a:pPr>
            <a:r>
              <a:rPr lang="en-US" sz="1200" i="1" dirty="0"/>
              <a:t>* includes Office of Community and Technology revenue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F1F0A4-97BC-4A94-A957-DDB530F3B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B5746-3E66-4091-9659-A7874740EFDA}" type="datetime1">
              <a:rPr lang="en-US" smtClean="0"/>
              <a:t>10/8/2018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46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4996C-D543-46DE-A203-2CFB3FF3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1C83C-607E-4985-B134-31F8C60CD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441" y="2489200"/>
            <a:ext cx="6343201" cy="4104958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ONE new commercial-off-the-shelf (COTS) system to </a:t>
            </a:r>
            <a:r>
              <a:rPr lang="en-US" sz="2400" b="1" dirty="0"/>
              <a:t>replace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multiple aging, internally-developed, legacy systems</a:t>
            </a:r>
          </a:p>
          <a:p>
            <a:pPr lvl="1"/>
            <a:r>
              <a:rPr lang="en-US" dirty="0"/>
              <a:t>BLIS, ARTS, CASL (enhanced service districts), REGIS (business permitting), TL (transient lodging)</a:t>
            </a:r>
          </a:p>
          <a:p>
            <a:pPr lvl="1"/>
            <a:r>
              <a:rPr lang="en-US" dirty="0"/>
              <a:t>FTIMA (app </a:t>
            </a:r>
            <a:r>
              <a:rPr lang="en-US"/>
              <a:t>to manage Federal </a:t>
            </a:r>
            <a:r>
              <a:rPr lang="en-US" dirty="0"/>
              <a:t>Taxpayer Information)</a:t>
            </a:r>
          </a:p>
          <a:p>
            <a:pPr lvl="1"/>
            <a:r>
              <a:rPr lang="en-US" dirty="0"/>
              <a:t>Other smaller apps (mailroom app, POS, tax forms emailer)</a:t>
            </a:r>
          </a:p>
          <a:p>
            <a:r>
              <a:rPr lang="en-US" sz="2400" b="1" dirty="0"/>
              <a:t>Benefits</a:t>
            </a:r>
            <a:r>
              <a:rPr lang="en-US" sz="2400" dirty="0"/>
              <a:t> from new functionality</a:t>
            </a:r>
          </a:p>
          <a:p>
            <a:pPr lvl="1"/>
            <a:r>
              <a:rPr lang="en-US" dirty="0"/>
              <a:t>eFiling</a:t>
            </a:r>
          </a:p>
          <a:p>
            <a:pPr lvl="1"/>
            <a:r>
              <a:rPr lang="en-US" dirty="0"/>
              <a:t>Taxpayer portal</a:t>
            </a:r>
          </a:p>
          <a:p>
            <a:pPr lvl="1"/>
            <a:r>
              <a:rPr lang="en-US" dirty="0"/>
              <a:t>Data analytics</a:t>
            </a:r>
          </a:p>
          <a:p>
            <a:pPr lvl="1"/>
            <a:r>
              <a:rPr lang="en-US" dirty="0"/>
              <a:t>FTI integration </a:t>
            </a:r>
            <a:br>
              <a:rPr lang="en-US" dirty="0"/>
            </a:br>
            <a:r>
              <a:rPr lang="en-US" dirty="0"/>
              <a:t>(and full revenue-wide account integration)</a:t>
            </a:r>
          </a:p>
          <a:p>
            <a:pPr lvl="1"/>
            <a:r>
              <a:rPr lang="en-US" b="1" dirty="0"/>
              <a:t>Increased revenues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C3B7EA81-8C1F-4859-8690-45DECEC64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8D0C-AC85-4264-82AE-E370C8170F3B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AA83A-6CEE-4D40-A9CB-9F1312C50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339A29-4AAB-4734-A6D1-AF10733F3B88}"/>
              </a:ext>
            </a:extLst>
          </p:cNvPr>
          <p:cNvSpPr/>
          <p:nvPr/>
        </p:nvSpPr>
        <p:spPr>
          <a:xfrm>
            <a:off x="7024852" y="2406883"/>
            <a:ext cx="19452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b="1" dirty="0">
                <a:solidFill>
                  <a:srgbClr val="FF0000"/>
                </a:solidFill>
              </a:rPr>
              <a:t>Legacy apps supported by 2 FTE, close to retirement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477C787A-D768-42BE-AB10-A04CF1EE3E7E}"/>
              </a:ext>
            </a:extLst>
          </p:cNvPr>
          <p:cNvSpPr/>
          <p:nvPr/>
        </p:nvSpPr>
        <p:spPr>
          <a:xfrm>
            <a:off x="7112651" y="2489200"/>
            <a:ext cx="356088" cy="1774358"/>
          </a:xfrm>
          <a:prstGeom prst="rightBrac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9A13AB91-BD90-4044-A491-933A89F5646B}"/>
              </a:ext>
            </a:extLst>
          </p:cNvPr>
          <p:cNvSpPr/>
          <p:nvPr/>
        </p:nvSpPr>
        <p:spPr>
          <a:xfrm>
            <a:off x="3126412" y="4769483"/>
            <a:ext cx="356088" cy="545390"/>
          </a:xfrm>
          <a:prstGeom prst="rightBrac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BF5AE2-763F-4952-B433-F7541A575618}"/>
              </a:ext>
            </a:extLst>
          </p:cNvPr>
          <p:cNvSpPr/>
          <p:nvPr/>
        </p:nvSpPr>
        <p:spPr>
          <a:xfrm>
            <a:off x="2990009" y="4598507"/>
            <a:ext cx="31639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b="1" dirty="0">
                <a:solidFill>
                  <a:srgbClr val="FF0000"/>
                </a:solidFill>
              </a:rPr>
              <a:t>Improved tax payer and tax preparer experience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954423-505E-453B-AA71-F3169ACFC967}"/>
              </a:ext>
            </a:extLst>
          </p:cNvPr>
          <p:cNvSpPr/>
          <p:nvPr/>
        </p:nvSpPr>
        <p:spPr>
          <a:xfrm>
            <a:off x="5405737" y="5405512"/>
            <a:ext cx="34138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b="1" dirty="0">
                <a:solidFill>
                  <a:srgbClr val="FF0000"/>
                </a:solidFill>
              </a:rPr>
              <a:t>Integrating FTI data in our daily work generates sizable additional revenue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A56BF5AD-6B48-43CA-A174-730B008E0570}"/>
              </a:ext>
            </a:extLst>
          </p:cNvPr>
          <p:cNvSpPr/>
          <p:nvPr/>
        </p:nvSpPr>
        <p:spPr>
          <a:xfrm>
            <a:off x="5506984" y="5748963"/>
            <a:ext cx="356088" cy="545390"/>
          </a:xfrm>
          <a:prstGeom prst="rightBrac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995156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4996C-D543-46DE-A203-2CFB3FF3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and Schedule</a:t>
            </a:r>
            <a:br>
              <a:rPr lang="en-US" dirty="0"/>
            </a:br>
            <a:r>
              <a:rPr lang="en-US" sz="1050" i="1" dirty="0"/>
              <a:t>as of October 2018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1C83C-607E-4985-B134-31F8C60CD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16" y="2479589"/>
            <a:ext cx="7001075" cy="3885910"/>
          </a:xfrm>
        </p:spPr>
        <p:txBody>
          <a:bodyPr>
            <a:normAutofit/>
          </a:bodyPr>
          <a:lstStyle/>
          <a:p>
            <a:r>
              <a:rPr lang="en-US" sz="2000" dirty="0"/>
              <a:t>Currently expecting this project to be $20-30 million</a:t>
            </a:r>
            <a:endParaRPr lang="en-US" sz="1400" dirty="0"/>
          </a:p>
          <a:p>
            <a:r>
              <a:rPr lang="en-US" sz="2000" dirty="0"/>
              <a:t>RFP Schedule</a:t>
            </a:r>
          </a:p>
          <a:p>
            <a:pPr lvl="1"/>
            <a:r>
              <a:rPr lang="en-US" sz="1400" dirty="0"/>
              <a:t>Issue this month</a:t>
            </a:r>
          </a:p>
          <a:p>
            <a:pPr lvl="1"/>
            <a:r>
              <a:rPr lang="en-US" sz="1400" dirty="0"/>
              <a:t>Notice of Intent to Award – </a:t>
            </a:r>
            <a:br>
              <a:rPr lang="en-US" sz="1400" dirty="0"/>
            </a:br>
            <a:r>
              <a:rPr lang="en-US" sz="1400" dirty="0"/>
              <a:t>Feb 2019</a:t>
            </a:r>
          </a:p>
          <a:p>
            <a:r>
              <a:rPr lang="en-US" sz="2000" dirty="0"/>
              <a:t>Overall</a:t>
            </a:r>
          </a:p>
          <a:p>
            <a:pPr lvl="1"/>
            <a:r>
              <a:rPr lang="en-US" sz="1400" dirty="0"/>
              <a:t>Tentative project start – </a:t>
            </a:r>
            <a:br>
              <a:rPr lang="en-US" sz="1400" dirty="0"/>
            </a:br>
            <a:r>
              <a:rPr lang="en-US" sz="1400" dirty="0"/>
              <a:t>May 2019 ?</a:t>
            </a:r>
          </a:p>
          <a:p>
            <a:pPr lvl="1"/>
            <a:r>
              <a:rPr lang="en-US" sz="1400" dirty="0"/>
              <a:t>First rollout (BLIS) – Q3 2020?</a:t>
            </a:r>
          </a:p>
          <a:p>
            <a:pPr lvl="1"/>
            <a:r>
              <a:rPr lang="en-US" sz="1400" dirty="0"/>
              <a:t>Second rollout (Arts) – Q3 2021?</a:t>
            </a:r>
          </a:p>
          <a:p>
            <a:pPr lvl="1"/>
            <a:r>
              <a:rPr lang="en-US" sz="1400" dirty="0"/>
              <a:t>Third release (additional taxes, enhancements) – Q2 2022?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519F7-4598-4AFF-BC68-4AF11E597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8AA4-579C-4F26-A497-2A29A88CB4BD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E8D70-6622-40F3-B27D-74827FBB6D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AD01CB6-6E62-408C-BAC9-6D90F40620D5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37"/>
          <a:stretch/>
        </p:blipFill>
        <p:spPr bwMode="auto">
          <a:xfrm>
            <a:off x="4492982" y="3429000"/>
            <a:ext cx="4224591" cy="144847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592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7400B-9EA0-43B5-B429-173983704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492BE-5165-486E-9DBD-3AE490363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441" y="2286000"/>
            <a:ext cx="6343201" cy="3733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Taxpayers (and exempt filers)</a:t>
            </a:r>
          </a:p>
          <a:p>
            <a:r>
              <a:rPr lang="en-US" dirty="0"/>
              <a:t>Tax preparers/CPAs</a:t>
            </a:r>
          </a:p>
          <a:p>
            <a:r>
              <a:rPr lang="en-US" dirty="0"/>
              <a:t>Tax software vendors (e.g. TurboTax)</a:t>
            </a:r>
          </a:p>
          <a:p>
            <a:r>
              <a:rPr lang="en-US" dirty="0"/>
              <a:t>City Council</a:t>
            </a:r>
          </a:p>
          <a:p>
            <a:r>
              <a:rPr lang="en-US" dirty="0"/>
              <a:t>General Fund bureaus</a:t>
            </a:r>
          </a:p>
          <a:p>
            <a:r>
              <a:rPr lang="en-US" dirty="0"/>
              <a:t>Revenue employees</a:t>
            </a:r>
          </a:p>
          <a:p>
            <a:r>
              <a:rPr lang="en-US" dirty="0"/>
              <a:t>Labor Management Committee</a:t>
            </a:r>
          </a:p>
          <a:p>
            <a:r>
              <a:rPr lang="en-US" dirty="0"/>
              <a:t>Technology Oversight Committee</a:t>
            </a:r>
          </a:p>
          <a:p>
            <a:r>
              <a:rPr lang="en-US" dirty="0"/>
              <a:t>IGA parties: Multnomah County, Travel Portland, etc.</a:t>
            </a:r>
          </a:p>
          <a:p>
            <a:r>
              <a:rPr lang="en-US" dirty="0"/>
              <a:t>Arts Oversight Committee</a:t>
            </a:r>
          </a:p>
          <a:p>
            <a:r>
              <a:rPr lang="en-US" dirty="0"/>
              <a:t>Short-Term Rental platforms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ECF8B-D4CE-4623-8B80-66BAD51AD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90E8-29AD-4BC5-9DFD-A01AB08207F4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5E70E6-D29F-475E-AE02-856A32886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217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550F2-CCA8-436A-ADEF-21125D20B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of continuing “as is”</a:t>
            </a:r>
            <a:br>
              <a:rPr lang="en-US" dirty="0"/>
            </a:br>
            <a:r>
              <a:rPr lang="en-US" sz="2000" i="1" dirty="0"/>
              <a:t>i.e. not moving forward with this project</a:t>
            </a:r>
            <a:endParaRPr lang="en-US" i="1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9A258C-8AD4-4E25-BB1E-4A34677AF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24BC-011B-4195-8A82-6BB279CF5E54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552007-3D66-461A-8843-F371484970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886C61E-3E66-444E-9587-D6AACD192AE3}"/>
              </a:ext>
            </a:extLst>
          </p:cNvPr>
          <p:cNvSpPr txBox="1">
            <a:spLocks/>
          </p:cNvSpPr>
          <p:nvPr/>
        </p:nvSpPr>
        <p:spPr>
          <a:xfrm>
            <a:off x="866440" y="2210929"/>
            <a:ext cx="4542322" cy="38223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2000" b="1" dirty="0"/>
              <a:t>Maintenance Risk</a:t>
            </a:r>
            <a:r>
              <a:rPr lang="en-US" sz="2000" dirty="0"/>
              <a:t>: Single point of failure for systems soon out of support. Not “if,” but “when”</a:t>
            </a:r>
          </a:p>
          <a:p>
            <a:pPr>
              <a:lnSpc>
                <a:spcPct val="80000"/>
              </a:lnSpc>
            </a:pPr>
            <a:r>
              <a:rPr lang="en-US" sz="2000" b="1" dirty="0"/>
              <a:t>Resource Risk</a:t>
            </a:r>
            <a:r>
              <a:rPr lang="en-US" sz="2000" dirty="0"/>
              <a:t>: Rapidly shrinking talent pool available for support</a:t>
            </a:r>
          </a:p>
          <a:p>
            <a:pPr>
              <a:lnSpc>
                <a:spcPct val="80000"/>
              </a:lnSpc>
            </a:pPr>
            <a:r>
              <a:rPr lang="en-US" sz="2000" b="1" dirty="0"/>
              <a:t>Reputation and Integrity Risk</a:t>
            </a:r>
            <a:r>
              <a:rPr lang="en-US" sz="2000" dirty="0"/>
              <a:t>: loss of public confidence</a:t>
            </a:r>
          </a:p>
          <a:p>
            <a:pPr>
              <a:lnSpc>
                <a:spcPct val="80000"/>
              </a:lnSpc>
            </a:pPr>
            <a:r>
              <a:rPr lang="en-US" sz="2000" b="1" dirty="0"/>
              <a:t>Quality Risk</a:t>
            </a:r>
            <a:r>
              <a:rPr lang="en-US" sz="2000" dirty="0"/>
              <a:t>: with pressure of replacing broken systems, decisions will be reactive</a:t>
            </a:r>
          </a:p>
          <a:p>
            <a:pPr>
              <a:lnSpc>
                <a:spcPct val="80000"/>
              </a:lnSpc>
            </a:pPr>
            <a:r>
              <a:rPr lang="en-US" sz="2000" b="1" dirty="0"/>
              <a:t>Operational issues</a:t>
            </a:r>
            <a:r>
              <a:rPr lang="en-US" sz="2000" dirty="0"/>
              <a:t>: lost revenue, low employee morale when systems break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CC2A1B-9665-4D1C-B4EB-4A6952C9D0FC}"/>
              </a:ext>
            </a:extLst>
          </p:cNvPr>
          <p:cNvSpPr/>
          <p:nvPr/>
        </p:nvSpPr>
        <p:spPr>
          <a:xfrm>
            <a:off x="5408762" y="2286000"/>
            <a:ext cx="3230524" cy="336686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Today’s ask of Council</a:t>
            </a:r>
            <a:b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Approve an authorizing ordinance,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allowing us to issue the RFP</a:t>
            </a:r>
          </a:p>
        </p:txBody>
      </p:sp>
    </p:spTree>
    <p:extLst>
      <p:ext uri="{BB962C8B-B14F-4D97-AF65-F5344CB8AC3E}">
        <p14:creationId xmlns:p14="http://schemas.microsoft.com/office/powerpoint/2010/main" val="37087768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9D7E95BDACA84C8D204DF8C11BE83D" ma:contentTypeVersion="8" ma:contentTypeDescription="Create a new document." ma:contentTypeScope="" ma:versionID="030816899c3001cbcaa3240d801c7252">
  <xsd:schema xmlns:xsd="http://www.w3.org/2001/XMLSchema" xmlns:xs="http://www.w3.org/2001/XMLSchema" xmlns:p="http://schemas.microsoft.com/office/2006/metadata/properties" xmlns:ns2="31090cbc-2944-4416-9d11-5a8853ac7fea" xmlns:ns3="d77a50cf-629c-4ce6-a08a-47b4879d2c20" targetNamespace="http://schemas.microsoft.com/office/2006/metadata/properties" ma:root="true" ma:fieldsID="9570fa29498ebe5932d97aae975f9055" ns2:_="" ns3:_="">
    <xsd:import namespace="31090cbc-2944-4416-9d11-5a8853ac7fea"/>
    <xsd:import namespace="d77a50cf-629c-4ce6-a08a-47b4879d2c2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090cbc-2944-4416-9d11-5a8853ac7fe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a50cf-629c-4ce6-a08a-47b4879d2c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E765D8F-9B45-42BB-9469-60792B1D42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AAAACB-1842-4AB4-ACD0-04B92E804A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090cbc-2944-4416-9d11-5a8853ac7fea"/>
    <ds:schemaRef ds:uri="d77a50cf-629c-4ce6-a08a-47b4879d2c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5C7ED7-47D8-4F6B-B526-E31FB448A18E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d77a50cf-629c-4ce6-a08a-47b4879d2c20"/>
    <ds:schemaRef ds:uri="31090cbc-2944-4416-9d11-5a8853ac7fea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1385</TotalTime>
  <Words>325</Words>
  <Application>Microsoft Office PowerPoint</Application>
  <PresentationFormat>Letter Paper (8.5x11 in)</PresentationFormat>
  <Paragraphs>63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 Boardroom</vt:lpstr>
      <vt:lpstr>Integrated Tax System (ITS)</vt:lpstr>
      <vt:lpstr>Scope</vt:lpstr>
      <vt:lpstr>Cost and Schedule as of October 2018</vt:lpstr>
      <vt:lpstr>Stakeholders</vt:lpstr>
      <vt:lpstr>Risk of continuing “as is” i.e. not moving forward with this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Prep</dc:title>
  <dc:creator>Gorsegner, Rachele</dc:creator>
  <cp:lastModifiedBy>Gorsegner, Rachele</cp:lastModifiedBy>
  <cp:revision>75</cp:revision>
  <cp:lastPrinted>2018-10-04T22:03:45Z</cp:lastPrinted>
  <dcterms:created xsi:type="dcterms:W3CDTF">2018-05-14T23:23:29Z</dcterms:created>
  <dcterms:modified xsi:type="dcterms:W3CDTF">2018-10-09T00:43:10Z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0x010100129D7E95BDACA84C8D204DF8C11BE83D</vt:lpwstr>
  </property>
</Properties>
</file>