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15"/>
  </p:notesMasterIdLst>
  <p:handoutMasterIdLst>
    <p:handoutMasterId r:id="rId16"/>
  </p:handoutMasterIdLst>
  <p:sldIdLst>
    <p:sldId id="329" r:id="rId2"/>
    <p:sldId id="256" r:id="rId3"/>
    <p:sldId id="259" r:id="rId4"/>
    <p:sldId id="365" r:id="rId5"/>
    <p:sldId id="367" r:id="rId6"/>
    <p:sldId id="366" r:id="rId7"/>
    <p:sldId id="368" r:id="rId8"/>
    <p:sldId id="370" r:id="rId9"/>
    <p:sldId id="369" r:id="rId10"/>
    <p:sldId id="371" r:id="rId11"/>
    <p:sldId id="375" r:id="rId12"/>
    <p:sldId id="376" r:id="rId13"/>
    <p:sldId id="3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rington, Nancy" initials="TN" lastIdx="1" clrIdx="0">
    <p:extLst>
      <p:ext uri="{19B8F6BF-5375-455C-9EA6-DF929625EA0E}">
        <p15:presenceInfo xmlns:p15="http://schemas.microsoft.com/office/powerpoint/2012/main" userId="S-1-5-21-1562068243-3890762121-1459926415-698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D23"/>
    <a:srgbClr val="655E57"/>
    <a:srgbClr val="FDCC57"/>
    <a:srgbClr val="264564"/>
    <a:srgbClr val="F38655"/>
    <a:srgbClr val="4BB3AC"/>
    <a:srgbClr val="FCD640"/>
    <a:srgbClr val="F0533B"/>
    <a:srgbClr val="5E544E"/>
    <a:srgbClr val="575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81901" autoAdjust="0"/>
  </p:normalViewPr>
  <p:slideViewPr>
    <p:cSldViewPr snapToGrid="0">
      <p:cViewPr varScale="1">
        <p:scale>
          <a:sx n="81" d="100"/>
          <a:sy n="81" d="100"/>
        </p:scale>
        <p:origin x="523" y="7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40" d="100"/>
          <a:sy n="40" d="100"/>
        </p:scale>
        <p:origin x="2366"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19T15:20:25.510" idx="1">
    <p:pos x="10" y="10"/>
    <p:text>I think this photo is of a building with a brick facade, not a URM</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9E534E-ABA1-46E1-BF7F-4B941A270986}" type="datetimeFigureOut">
              <a:rPr lang="en-US" smtClean="0"/>
              <a:t>10/2/2018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DE7B52-2351-4303-BCC7-623800A20929}" type="slidenum">
              <a:rPr lang="en-US" smtClean="0"/>
              <a:t>‹#›</a:t>
            </a:fld>
            <a:endParaRPr lang="en-US"/>
          </a:p>
        </p:txBody>
      </p:sp>
    </p:spTree>
    <p:extLst>
      <p:ext uri="{BB962C8B-B14F-4D97-AF65-F5344CB8AC3E}">
        <p14:creationId xmlns:p14="http://schemas.microsoft.com/office/powerpoint/2010/main" val="939817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E3E08-3717-47F4-A87D-F8FDA8834332}" type="datetimeFigureOut">
              <a:rPr lang="en-US" smtClean="0"/>
              <a:t>10/2/2018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CCCA1-7762-45C0-AD2D-CD554BBDC987}" type="slidenum">
              <a:rPr lang="en-US" smtClean="0"/>
              <a:t>‹#›</a:t>
            </a:fld>
            <a:endParaRPr lang="en-US"/>
          </a:p>
        </p:txBody>
      </p:sp>
    </p:spTree>
    <p:extLst>
      <p:ext uri="{BB962C8B-B14F-4D97-AF65-F5344CB8AC3E}">
        <p14:creationId xmlns:p14="http://schemas.microsoft.com/office/powerpoint/2010/main" val="168566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CCCA1-7762-45C0-AD2D-CD554BBDC987}" type="slidenum">
              <a:rPr lang="en-US" smtClean="0"/>
              <a:t>1</a:t>
            </a:fld>
            <a:endParaRPr lang="en-US"/>
          </a:p>
        </p:txBody>
      </p:sp>
    </p:spTree>
    <p:extLst>
      <p:ext uri="{BB962C8B-B14F-4D97-AF65-F5344CB8AC3E}">
        <p14:creationId xmlns:p14="http://schemas.microsoft.com/office/powerpoint/2010/main" val="1163670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10</a:t>
            </a:fld>
            <a:endParaRPr lang="en-US" altLang="en-US" sz="1200" dirty="0"/>
          </a:p>
        </p:txBody>
      </p:sp>
    </p:spTree>
    <p:extLst>
      <p:ext uri="{BB962C8B-B14F-4D97-AF65-F5344CB8AC3E}">
        <p14:creationId xmlns:p14="http://schemas.microsoft.com/office/powerpoint/2010/main" val="2850069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11</a:t>
            </a:fld>
            <a:endParaRPr lang="en-US" altLang="en-US" sz="1200" dirty="0"/>
          </a:p>
        </p:txBody>
      </p:sp>
    </p:spTree>
    <p:extLst>
      <p:ext uri="{BB962C8B-B14F-4D97-AF65-F5344CB8AC3E}">
        <p14:creationId xmlns:p14="http://schemas.microsoft.com/office/powerpoint/2010/main" val="128039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12</a:t>
            </a:fld>
            <a:endParaRPr lang="en-US" altLang="en-US" sz="1200" dirty="0"/>
          </a:p>
        </p:txBody>
      </p:sp>
    </p:spTree>
    <p:extLst>
      <p:ext uri="{BB962C8B-B14F-4D97-AF65-F5344CB8AC3E}">
        <p14:creationId xmlns:p14="http://schemas.microsoft.com/office/powerpoint/2010/main" val="3670438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third item in the ordinance is strengthening a couple of existing triggers for seismic upgrades. </a:t>
            </a:r>
          </a:p>
          <a:p>
            <a:endParaRPr lang="en-US" altLang="en-US" dirty="0"/>
          </a:p>
          <a:p>
            <a:endParaRPr lang="en-US" altLang="en-US" dirty="0"/>
          </a:p>
          <a:p>
            <a:r>
              <a:rPr lang="en-US" altLang="en-US" dirty="0"/>
              <a:t>Thank you. If there any questions I will be happy to </a:t>
            </a:r>
            <a:r>
              <a:rPr lang="en-US" altLang="en-US"/>
              <a:t>answer them . </a:t>
            </a:r>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13</a:t>
            </a:fld>
            <a:endParaRPr lang="en-US" altLang="en-US" sz="1200" dirty="0"/>
          </a:p>
        </p:txBody>
      </p:sp>
    </p:spTree>
    <p:extLst>
      <p:ext uri="{BB962C8B-B14F-4D97-AF65-F5344CB8AC3E}">
        <p14:creationId xmlns:p14="http://schemas.microsoft.com/office/powerpoint/2010/main" val="151650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 Mr. Mayor and Commissioners. </a:t>
            </a:r>
          </a:p>
          <a:p>
            <a:endParaRPr lang="en-US" dirty="0"/>
          </a:p>
          <a:p>
            <a:r>
              <a:rPr lang="en-US" dirty="0"/>
              <a:t>My name is Amit Kumar and I am a Sr. Structural Engineer with Bureau of Development Services. I am here today to present on the proposed ordinance requiring Placarding and Tenant notifications for Unreinforced masonry Buildings. </a:t>
            </a:r>
          </a:p>
        </p:txBody>
      </p:sp>
      <p:sp>
        <p:nvSpPr>
          <p:cNvPr id="4" name="Slide Number Placeholder 3"/>
          <p:cNvSpPr>
            <a:spLocks noGrp="1"/>
          </p:cNvSpPr>
          <p:nvPr>
            <p:ph type="sldNum" sz="quarter" idx="10"/>
          </p:nvPr>
        </p:nvSpPr>
        <p:spPr/>
        <p:txBody>
          <a:bodyPr/>
          <a:lstStyle/>
          <a:p>
            <a:fld id="{991CCCA1-7762-45C0-AD2D-CD554BBDC987}" type="slidenum">
              <a:rPr lang="en-US" smtClean="0"/>
              <a:t>2</a:t>
            </a:fld>
            <a:endParaRPr lang="en-US"/>
          </a:p>
        </p:txBody>
      </p:sp>
    </p:spTree>
    <p:extLst>
      <p:ext uri="{BB962C8B-B14F-4D97-AF65-F5344CB8AC3E}">
        <p14:creationId xmlns:p14="http://schemas.microsoft.com/office/powerpoint/2010/main" val="370451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Earlier this year in June, City Council directed City staff to return to council within 3 months that would 1) </a:t>
            </a:r>
            <a:r>
              <a:rPr lang="en-US" dirty="0"/>
              <a:t>Require a placard on all URM buildings that have not been retrofitted to prevent collapse in the event of a “major earthquake”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a:t>
            </a:r>
            <a:r>
              <a:rPr lang="en-US" dirty="0"/>
              <a:t>Require URM building owners to notify tenants/renters through rental agreements that their building is an unreinforced masonry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3) </a:t>
            </a:r>
            <a:r>
              <a:rPr lang="en-US" dirty="0"/>
              <a:t>Strengthen existing triggers in Title 24.85 requiring seismic retrofits of URM buildings </a:t>
            </a:r>
            <a:endParaRPr lang="en-US" sz="1100" dirty="0"/>
          </a:p>
          <a:p>
            <a:endParaRPr lang="en-US" alt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3</a:t>
            </a:fld>
            <a:endParaRPr lang="en-US" altLang="en-US" sz="1200" dirty="0"/>
          </a:p>
        </p:txBody>
      </p:sp>
    </p:spTree>
    <p:extLst>
      <p:ext uri="{BB962C8B-B14F-4D97-AF65-F5344CB8AC3E}">
        <p14:creationId xmlns:p14="http://schemas.microsoft.com/office/powerpoint/2010/main" val="359785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For item #1 which is placarding requirements. The ordinance would require a placard that is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4</a:t>
            </a:fld>
            <a:endParaRPr lang="en-US" altLang="en-US" sz="1200" dirty="0"/>
          </a:p>
        </p:txBody>
      </p:sp>
    </p:spTree>
    <p:extLst>
      <p:ext uri="{BB962C8B-B14F-4D97-AF65-F5344CB8AC3E}">
        <p14:creationId xmlns:p14="http://schemas.microsoft.com/office/powerpoint/2010/main" val="299964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Placard would require the following wording :</a:t>
            </a:r>
          </a:p>
          <a:p>
            <a:endParaRPr lang="en-US" altLang="en-US" dirty="0"/>
          </a:p>
          <a:p>
            <a:r>
              <a:rPr lang="en-US" altLang="en-US" dirty="0"/>
              <a:t>SHOW EXAMPLE OF 8X 10 WITH 50 POINT Bold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5</a:t>
            </a:fld>
            <a:endParaRPr lang="en-US" altLang="en-US" sz="1200" dirty="0"/>
          </a:p>
        </p:txBody>
      </p:sp>
    </p:spTree>
    <p:extLst>
      <p:ext uri="{BB962C8B-B14F-4D97-AF65-F5344CB8AC3E}">
        <p14:creationId xmlns:p14="http://schemas.microsoft.com/office/powerpoint/2010/main" val="5821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original resolution required URM buildings to be posted with a  placard by March 1, 2019.   However, Council felt that the City should lead by example so the requirement for placarding of  Public building was preponed to January 1, 2019. In addition, based on outreach with various constituents  and understanding , the unique nature of services provided by Non-profits including religious institutions , it was felt that these class of buildings be afforded additional time to place placards. They will now have to place placards on or before November 1, 2020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6</a:t>
            </a:fld>
            <a:endParaRPr lang="en-US" altLang="en-US" sz="1200" dirty="0"/>
          </a:p>
        </p:txBody>
      </p:sp>
    </p:spTree>
    <p:extLst>
      <p:ext uri="{BB962C8B-B14F-4D97-AF65-F5344CB8AC3E}">
        <p14:creationId xmlns:p14="http://schemas.microsoft.com/office/powerpoint/2010/main" val="389432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second component of the Ordinance is tenant notification. This requirement would require that building owners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7</a:t>
            </a:fld>
            <a:endParaRPr lang="en-US" altLang="en-US" sz="1200" dirty="0"/>
          </a:p>
        </p:txBody>
      </p:sp>
    </p:spTree>
    <p:extLst>
      <p:ext uri="{BB962C8B-B14F-4D97-AF65-F5344CB8AC3E}">
        <p14:creationId xmlns:p14="http://schemas.microsoft.com/office/powerpoint/2010/main" val="236546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Owners would then be required to record an agreement with the county that they would maintain the placard and not remove it unless authorized by the city and also an acknowledgment that they have complied with the tenant notification requirements discussed previously.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8</a:t>
            </a:fld>
            <a:endParaRPr lang="en-US" altLang="en-US" sz="1200" dirty="0"/>
          </a:p>
        </p:txBody>
      </p:sp>
    </p:spTree>
    <p:extLst>
      <p:ext uri="{BB962C8B-B14F-4D97-AF65-F5344CB8AC3E}">
        <p14:creationId xmlns:p14="http://schemas.microsoft.com/office/powerpoint/2010/main" val="246487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 all buildings will require placards or tenant notification:</a:t>
            </a:r>
          </a:p>
          <a:p>
            <a:r>
              <a:rPr lang="en-US" altLang="en-US" dirty="0"/>
              <a:t>The resolution required that buildings  that have been fully retrofitted to prevent collapse in a major earthquake will not require placards. The ordinance defines what </a:t>
            </a:r>
            <a:r>
              <a:rPr lang="en-US" altLang="en-US" dirty="0" err="1"/>
              <a:t>os</a:t>
            </a:r>
            <a:r>
              <a:rPr lang="en-US" altLang="en-US" dirty="0"/>
              <a:t> meant by a Major earthquake and what collapse prevention means and lists the nationally recognized standards the retrofits need to meet </a:t>
            </a:r>
          </a:p>
          <a:p>
            <a:endParaRPr lang="en-US" altLang="en-US" dirty="0"/>
          </a:p>
          <a:p>
            <a:r>
              <a:rPr lang="en-US" sz="1200" kern="1200" dirty="0">
                <a:solidFill>
                  <a:schemeClr val="tx1"/>
                </a:solidFill>
                <a:effectLst/>
                <a:latin typeface="+mn-lt"/>
                <a:ea typeface="+mn-ea"/>
                <a:cs typeface="+mn-cs"/>
              </a:rPr>
              <a:t>Essentially any URM that underwent a full seismic upgrade in the past (essentially 1995 onward) to the </a:t>
            </a:r>
            <a:r>
              <a:rPr lang="en-US" sz="1200" kern="1200" dirty="0" err="1">
                <a:solidFill>
                  <a:schemeClr val="tx1"/>
                </a:solidFill>
                <a:effectLst/>
                <a:latin typeface="+mn-lt"/>
                <a:ea typeface="+mn-ea"/>
                <a:cs typeface="+mn-cs"/>
              </a:rPr>
              <a:t>stanards</a:t>
            </a:r>
            <a:r>
              <a:rPr lang="en-US" sz="1200" kern="1200" dirty="0">
                <a:solidFill>
                  <a:schemeClr val="tx1"/>
                </a:solidFill>
                <a:effectLst/>
                <a:latin typeface="+mn-lt"/>
                <a:ea typeface="+mn-ea"/>
                <a:cs typeface="+mn-cs"/>
              </a:rPr>
              <a:t> in effect at that time has been grandfathered in and will not require a placard or tenant notification. </a:t>
            </a:r>
          </a:p>
          <a:p>
            <a:endParaRPr lang="en-US" sz="1200" kern="1200" dirty="0">
              <a:solidFill>
                <a:schemeClr val="tx1"/>
              </a:solidFill>
              <a:effectLst/>
              <a:latin typeface="+mn-lt"/>
              <a:ea typeface="+mn-ea"/>
              <a:cs typeface="+mn-cs"/>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charset="0"/>
                <a:sym typeface="Gill Sans" charset="0"/>
              </a:defRPr>
            </a:lvl1pPr>
            <a:lvl2pPr marL="742950" indent="-285750">
              <a:defRPr sz="3200">
                <a:solidFill>
                  <a:srgbClr val="000000"/>
                </a:solidFill>
                <a:latin typeface="Gill Sans" charset="0"/>
                <a:sym typeface="Gill Sans" charset="0"/>
              </a:defRPr>
            </a:lvl2pPr>
            <a:lvl3pPr marL="1143000" indent="-228600">
              <a:defRPr sz="3200">
                <a:solidFill>
                  <a:srgbClr val="000000"/>
                </a:solidFill>
                <a:latin typeface="Gill Sans" charset="0"/>
                <a:sym typeface="Gill Sans" charset="0"/>
              </a:defRPr>
            </a:lvl3pPr>
            <a:lvl4pPr marL="1600200" indent="-228600">
              <a:defRPr sz="3200">
                <a:solidFill>
                  <a:srgbClr val="000000"/>
                </a:solidFill>
                <a:latin typeface="Gill Sans" charset="0"/>
                <a:sym typeface="Gill Sans" charset="0"/>
              </a:defRPr>
            </a:lvl4pPr>
            <a:lvl5pPr marL="2057400" indent="-228600">
              <a:defRPr sz="3200">
                <a:solidFill>
                  <a:srgbClr val="000000"/>
                </a:solidFill>
                <a:latin typeface="Gill Sans" charset="0"/>
                <a:sym typeface="Gill Sans" charset="0"/>
              </a:defRPr>
            </a:lvl5pPr>
            <a:lvl6pPr marL="2514600" indent="-228600" eaLnBrk="0" fontAlgn="base" hangingPunct="0">
              <a:spcBef>
                <a:spcPct val="0"/>
              </a:spcBef>
              <a:spcAft>
                <a:spcPct val="0"/>
              </a:spcAft>
              <a:defRPr sz="3200">
                <a:solidFill>
                  <a:srgbClr val="000000"/>
                </a:solidFill>
                <a:latin typeface="Gill Sans" charset="0"/>
                <a:sym typeface="Gill Sans" charset="0"/>
              </a:defRPr>
            </a:lvl6pPr>
            <a:lvl7pPr marL="2971800" indent="-228600" eaLnBrk="0" fontAlgn="base" hangingPunct="0">
              <a:spcBef>
                <a:spcPct val="0"/>
              </a:spcBef>
              <a:spcAft>
                <a:spcPct val="0"/>
              </a:spcAft>
              <a:defRPr sz="3200">
                <a:solidFill>
                  <a:srgbClr val="000000"/>
                </a:solidFill>
                <a:latin typeface="Gill Sans" charset="0"/>
                <a:sym typeface="Gill Sans" charset="0"/>
              </a:defRPr>
            </a:lvl7pPr>
            <a:lvl8pPr marL="3429000" indent="-228600" eaLnBrk="0" fontAlgn="base" hangingPunct="0">
              <a:spcBef>
                <a:spcPct val="0"/>
              </a:spcBef>
              <a:spcAft>
                <a:spcPct val="0"/>
              </a:spcAft>
              <a:defRPr sz="3200">
                <a:solidFill>
                  <a:srgbClr val="000000"/>
                </a:solidFill>
                <a:latin typeface="Gill Sans" charset="0"/>
                <a:sym typeface="Gill Sans" charset="0"/>
              </a:defRPr>
            </a:lvl8pPr>
            <a:lvl9pPr marL="3886200" indent="-228600" eaLnBrk="0" fontAlgn="base" hangingPunct="0">
              <a:spcBef>
                <a:spcPct val="0"/>
              </a:spcBef>
              <a:spcAft>
                <a:spcPct val="0"/>
              </a:spcAft>
              <a:defRPr sz="3200">
                <a:solidFill>
                  <a:srgbClr val="000000"/>
                </a:solidFill>
                <a:latin typeface="Gill Sans" charset="0"/>
                <a:sym typeface="Gill Sans" charset="0"/>
              </a:defRPr>
            </a:lvl9pPr>
          </a:lstStyle>
          <a:p>
            <a:fld id="{229FE0F0-F17E-4B98-B244-A0DF6B229333}" type="slidenum">
              <a:rPr lang="en-US" altLang="en-US" sz="1200"/>
              <a:pPr/>
              <a:t>9</a:t>
            </a:fld>
            <a:endParaRPr lang="en-US" altLang="en-US" sz="1200" dirty="0"/>
          </a:p>
        </p:txBody>
      </p:sp>
    </p:spTree>
    <p:extLst>
      <p:ext uri="{BB962C8B-B14F-4D97-AF65-F5344CB8AC3E}">
        <p14:creationId xmlns:p14="http://schemas.microsoft.com/office/powerpoint/2010/main" val="387685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122547" y="103695"/>
            <a:ext cx="11962615" cy="6608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22548" y="103695"/>
            <a:ext cx="11962614" cy="2466509"/>
          </a:xfrm>
          <a:prstGeom prst="rect">
            <a:avLst/>
          </a:prstGeom>
        </p:spPr>
        <p:txBody>
          <a:bodyPr anchor="ctr">
            <a:normAutofit/>
          </a:bodyPr>
          <a:lstStyle>
            <a:lvl1pPr algn="ctr">
              <a:defRPr sz="4400">
                <a:ln>
                  <a:noFill/>
                </a:ln>
                <a:solidFill>
                  <a:schemeClr val="tx1"/>
                </a:solidFill>
                <a:effectLst/>
                <a:latin typeface="Swis721 Cn BT" panose="020B0706030502030204" pitchFamily="34" charset="0"/>
              </a:defRPr>
            </a:lvl1pPr>
          </a:lstStyle>
          <a:p>
            <a:r>
              <a:rPr lang="en-US" dirty="0"/>
              <a:t>Click to edit Master title style</a:t>
            </a:r>
          </a:p>
        </p:txBody>
      </p:sp>
      <p:sp>
        <p:nvSpPr>
          <p:cNvPr id="4" name="Rectangle 3"/>
          <p:cNvSpPr/>
          <p:nvPr userDrawn="1"/>
        </p:nvSpPr>
        <p:spPr>
          <a:xfrm>
            <a:off x="0" y="2570204"/>
            <a:ext cx="12192000" cy="10930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89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50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6" name="Rectangle 5"/>
          <p:cNvSpPr/>
          <p:nvPr userDrawn="1"/>
        </p:nvSpPr>
        <p:spPr>
          <a:xfrm>
            <a:off x="0" y="2973945"/>
            <a:ext cx="12192000" cy="3884055"/>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1"/>
            <a:ext cx="12192000" cy="134128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4268" y="1341290"/>
            <a:ext cx="11999101" cy="1632655"/>
          </a:xfrm>
          <a:prstGeom prst="rect">
            <a:avLst/>
          </a:prstGeom>
          <a:solidFill>
            <a:schemeClr val="bg1"/>
          </a:solidFill>
          <a:ln>
            <a:noFill/>
          </a:ln>
        </p:spPr>
        <p:txBody>
          <a:bodyPr anchor="ctr"/>
          <a:lstStyle>
            <a:lvl1pPr algn="ctr">
              <a:defRPr>
                <a:ln>
                  <a:solidFill>
                    <a:schemeClr val="tx1">
                      <a:lumMod val="85000"/>
                      <a:lumOff val="15000"/>
                      <a:alpha val="50000"/>
                    </a:schemeClr>
                  </a:solidFill>
                </a:ln>
                <a:solidFill>
                  <a:schemeClr val="tx1"/>
                </a:solidFill>
                <a:effectLst/>
                <a:latin typeface="Swis721 Cn BT" panose="020B0706030502030204" pitchFamily="34" charset="0"/>
              </a:defRPr>
            </a:lvl1pPr>
          </a:lstStyle>
          <a:p>
            <a:r>
              <a:rPr lang="en-US" dirty="0"/>
              <a:t>CLICK TO EDIT MASTER TITLE STYLE</a:t>
            </a:r>
          </a:p>
        </p:txBody>
      </p:sp>
      <p:sp>
        <p:nvSpPr>
          <p:cNvPr id="8" name="Rectangle 7"/>
          <p:cNvSpPr/>
          <p:nvPr userDrawn="1"/>
        </p:nvSpPr>
        <p:spPr>
          <a:xfrm>
            <a:off x="10349773" y="4693628"/>
            <a:ext cx="174359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10376459" y="4790268"/>
            <a:ext cx="1634856" cy="498169"/>
            <a:chOff x="5079220" y="5696209"/>
            <a:chExt cx="2884475" cy="878953"/>
          </a:xfrm>
        </p:grpSpPr>
        <p:pic>
          <p:nvPicPr>
            <p:cNvPr id="11" name="Picture 10">
              <a:extLst>
                <a:ext uri="{FF2B5EF4-FFF2-40B4-BE49-F238E27FC236}">
                  <a16:creationId xmlns:a16="http://schemas.microsoft.com/office/drawing/2014/main" id="{01E4F141-9010-41EB-A889-C17083770E0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37755"/>
            <a:stretch/>
          </p:blipFill>
          <p:spPr>
            <a:xfrm>
              <a:off x="5079220" y="5696209"/>
              <a:ext cx="1223815" cy="848428"/>
            </a:xfrm>
            <a:prstGeom prst="rect">
              <a:avLst/>
            </a:prstGeom>
          </p:spPr>
        </p:pic>
        <p:pic>
          <p:nvPicPr>
            <p:cNvPr id="12" name="Picture 11">
              <a:extLst>
                <a:ext uri="{FF2B5EF4-FFF2-40B4-BE49-F238E27FC236}">
                  <a16:creationId xmlns:a16="http://schemas.microsoft.com/office/drawing/2014/main" id="{01E4F141-9010-41EB-A889-C17083770E0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048" t="62245" r="5366" b="2640"/>
            <a:stretch/>
          </p:blipFill>
          <p:spPr>
            <a:xfrm>
              <a:off x="6306535" y="5835193"/>
              <a:ext cx="1657160" cy="739969"/>
            </a:xfrm>
            <a:prstGeom prst="rect">
              <a:avLst/>
            </a:prstGeom>
          </p:spPr>
        </p:pic>
      </p:grpSp>
      <p:sp>
        <p:nvSpPr>
          <p:cNvPr id="13" name="Rectangle 12"/>
          <p:cNvSpPr/>
          <p:nvPr userDrawn="1"/>
        </p:nvSpPr>
        <p:spPr>
          <a:xfrm>
            <a:off x="11271370" y="5530407"/>
            <a:ext cx="821999" cy="39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349773" y="6030114"/>
            <a:ext cx="174359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43E3D02-16C2-4007-B5B9-9A29EB67B48E}"/>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2982" y="6149172"/>
            <a:ext cx="1518621" cy="516329"/>
          </a:xfrm>
          <a:prstGeom prst="rect">
            <a:avLst/>
          </a:prstGeom>
        </p:spPr>
      </p:pic>
      <p:sp>
        <p:nvSpPr>
          <p:cNvPr id="16" name="Rectangle 15"/>
          <p:cNvSpPr/>
          <p:nvPr userDrawn="1"/>
        </p:nvSpPr>
        <p:spPr>
          <a:xfrm>
            <a:off x="8494282" y="6030114"/>
            <a:ext cx="174200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50155B0-CF76-415C-87FB-80754AB487A5}"/>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738" y="6113366"/>
            <a:ext cx="1588843" cy="570989"/>
          </a:xfrm>
          <a:prstGeom prst="rect">
            <a:avLst/>
          </a:prstGeom>
        </p:spPr>
      </p:pic>
      <p:sp>
        <p:nvSpPr>
          <p:cNvPr id="18" name="Rectangle 17"/>
          <p:cNvSpPr/>
          <p:nvPr userDrawn="1"/>
        </p:nvSpPr>
        <p:spPr>
          <a:xfrm>
            <a:off x="10349408" y="5530407"/>
            <a:ext cx="823330" cy="39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0349774" y="3073852"/>
            <a:ext cx="1743596" cy="152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9CAD358-3CB1-42FB-9E96-3CD8987D0B23}"/>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39697" y="3170772"/>
            <a:ext cx="1403503" cy="1331879"/>
          </a:xfrm>
          <a:prstGeom prst="rect">
            <a:avLst/>
          </a:prstGeom>
        </p:spPr>
      </p:pic>
      <p:sp>
        <p:nvSpPr>
          <p:cNvPr id="5" name="Rectangle 4"/>
          <p:cNvSpPr/>
          <p:nvPr userDrawn="1"/>
        </p:nvSpPr>
        <p:spPr>
          <a:xfrm>
            <a:off x="1436018" y="4693629"/>
            <a:ext cx="8800270" cy="1236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p:cNvSpPr>
            <a:spLocks noGrp="1"/>
          </p:cNvSpPr>
          <p:nvPr>
            <p:ph sz="half" idx="10"/>
          </p:nvPr>
        </p:nvSpPr>
        <p:spPr>
          <a:xfrm>
            <a:off x="94267" y="4700317"/>
            <a:ext cx="11999101" cy="1236579"/>
          </a:xfrm>
          <a:prstGeom prst="rect">
            <a:avLst/>
          </a:prstGeom>
          <a:noFill/>
        </p:spPr>
        <p:txBody>
          <a:bodyPr anchor="ctr"/>
          <a:lstStyle>
            <a:lvl1pPr marL="0" indent="0" algn="ctr">
              <a:buNone/>
              <a:defRPr sz="24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184365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7128" y="94269"/>
            <a:ext cx="9876197" cy="848411"/>
          </a:xfrm>
          <a:prstGeom prst="rect">
            <a:avLst/>
          </a:prstGeom>
        </p:spPr>
        <p:txBody>
          <a:bodyPr anchor="ctr"/>
          <a:lstStyle>
            <a:lvl1pPr algn="l">
              <a:defRPr sz="4000">
                <a:ln>
                  <a:noFill/>
                </a:ln>
                <a:solidFill>
                  <a:schemeClr val="tx1"/>
                </a:solidFill>
                <a:effectLst/>
                <a:latin typeface="Swis721 Cn BT" panose="020B0706030502030204" pitchFamily="34" charset="0"/>
                <a:ea typeface="Yu Gothic UI Light" panose="020B0300000000000000" pitchFamily="34" charset="-128"/>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17129" y="1213381"/>
            <a:ext cx="11849179" cy="5517357"/>
          </a:xfrm>
          <a:prstGeom prst="rect">
            <a:avLst/>
          </a:prstGeom>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093325" y="0"/>
            <a:ext cx="114982" cy="94267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1"/>
          </p:nvPr>
        </p:nvSpPr>
        <p:spPr>
          <a:xfrm>
            <a:off x="10208307" y="94270"/>
            <a:ext cx="1858001" cy="848410"/>
          </a:xfrm>
          <a:prstGeom prst="rect">
            <a:avLst/>
          </a:prstGeom>
        </p:spPr>
        <p:txBody>
          <a:bodyPr anchor="ctr"/>
          <a:lstStyle>
            <a:lvl1pPr marL="0" indent="0" algn="ctr">
              <a:buNone/>
              <a:defRPr sz="2400">
                <a:latin typeface="Swis721 Cn BT" panose="020B0706030502030204" pitchFamily="34" charset="0"/>
              </a:defRPr>
            </a:lvl1pPr>
          </a:lstStyle>
          <a:p>
            <a:pPr lvl="0"/>
            <a:r>
              <a:rPr lang="en-US" dirty="0"/>
              <a:t>Click to edit</a:t>
            </a:r>
          </a:p>
        </p:txBody>
      </p:sp>
    </p:spTree>
    <p:extLst>
      <p:ext uri="{BB962C8B-B14F-4D97-AF65-F5344CB8AC3E}">
        <p14:creationId xmlns:p14="http://schemas.microsoft.com/office/powerpoint/2010/main" val="4162188768"/>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7129" y="94269"/>
            <a:ext cx="11868034" cy="848411"/>
          </a:xfrm>
          <a:prstGeom prst="rect">
            <a:avLst/>
          </a:prstGeom>
        </p:spPr>
        <p:txBody>
          <a:bodyPr anchor="ctr"/>
          <a:lstStyle>
            <a:lvl1pPr algn="l">
              <a:defRPr sz="4000">
                <a:ln>
                  <a:noFill/>
                </a:ln>
                <a:solidFill>
                  <a:schemeClr val="tx1"/>
                </a:solidFill>
                <a:effectLst/>
                <a:latin typeface="Swis721 Cn BT" panose="020B0706030502030204" pitchFamily="34" charset="0"/>
                <a:ea typeface="Yu Gothic UI Light" panose="020B0300000000000000" pitchFamily="34" charset="-128"/>
                <a:cs typeface="Arial" panose="020B0604020202020204" pitchFamily="34" charset="0"/>
              </a:defRPr>
            </a:lvl1pPr>
          </a:lstStyle>
          <a:p>
            <a:r>
              <a:rPr lang="en-US" dirty="0"/>
              <a:t>Click to edit Master title style</a:t>
            </a:r>
          </a:p>
        </p:txBody>
      </p:sp>
      <p:sp>
        <p:nvSpPr>
          <p:cNvPr id="8" name="Shape 7"/>
          <p:cNvSpPr/>
          <p:nvPr/>
        </p:nvSpPr>
        <p:spPr>
          <a:xfrm rot="14795104">
            <a:off x="6041739" y="2105708"/>
            <a:ext cx="3390778" cy="3390778"/>
          </a:xfrm>
          <a:prstGeom prst="leftCircularArrow">
            <a:avLst>
              <a:gd name="adj1" fmla="val 4668"/>
              <a:gd name="adj2" fmla="val 272909"/>
              <a:gd name="adj3" fmla="val 19265497"/>
              <a:gd name="adj4" fmla="val 16151978"/>
              <a:gd name="adj5" fmla="val 4847"/>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329484" y="3267728"/>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7427" tIns="157427" rIns="157427" bIns="157427" numCol="1" spcCol="1270" anchor="ctr" anchorCtr="0">
            <a:noAutofit/>
          </a:bodyPr>
          <a:lstStyle/>
          <a:p>
            <a:pPr lvl="0" algn="ctr" defTabSz="12446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City Staff</a:t>
            </a:r>
          </a:p>
        </p:txBody>
      </p:sp>
      <p:sp>
        <p:nvSpPr>
          <p:cNvPr id="10" name="Freeform 9"/>
          <p:cNvSpPr/>
          <p:nvPr/>
        </p:nvSpPr>
        <p:spPr>
          <a:xfrm>
            <a:off x="6697563" y="4516059"/>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3617" tIns="153617" rIns="153617" bIns="153617" numCol="1" spcCol="1270" anchor="ctr" anchorCtr="0">
            <a:noAutofit/>
          </a:bodyPr>
          <a:lstStyle/>
          <a:p>
            <a:pPr lvl="0" algn="ctr" defTabSz="120015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Retrofit Standards Committee</a:t>
            </a:r>
          </a:p>
        </p:txBody>
      </p:sp>
      <p:sp>
        <p:nvSpPr>
          <p:cNvPr id="11" name="Freeform 10"/>
          <p:cNvSpPr/>
          <p:nvPr/>
        </p:nvSpPr>
        <p:spPr>
          <a:xfrm>
            <a:off x="8094828" y="3267729"/>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807" tIns="149807" rIns="149807" bIns="149807" numCol="1" spcCol="1270" anchor="ctr" anchorCtr="0">
            <a:noAutofit/>
          </a:bodyPr>
          <a:lstStyle/>
          <a:p>
            <a:pPr lvl="0" algn="ctr" defTabSz="11557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Support Committee</a:t>
            </a:r>
          </a:p>
        </p:txBody>
      </p:sp>
      <p:sp>
        <p:nvSpPr>
          <p:cNvPr id="12" name="Freeform 11"/>
          <p:cNvSpPr/>
          <p:nvPr/>
        </p:nvSpPr>
        <p:spPr>
          <a:xfrm>
            <a:off x="6697563" y="1933183"/>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807" tIns="149807" rIns="149807" bIns="149807" numCol="1" spcCol="1270" anchor="ctr" anchorCtr="0">
            <a:noAutofit/>
          </a:bodyPr>
          <a:lstStyle/>
          <a:p>
            <a:pPr lvl="0" algn="ctr" defTabSz="11557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Policy Committee</a:t>
            </a:r>
          </a:p>
        </p:txBody>
      </p:sp>
      <p:sp>
        <p:nvSpPr>
          <p:cNvPr id="6" name="Rounded Rectangle 5"/>
          <p:cNvSpPr/>
          <p:nvPr/>
        </p:nvSpPr>
        <p:spPr>
          <a:xfrm>
            <a:off x="1734412" y="3267728"/>
            <a:ext cx="2022049" cy="989814"/>
          </a:xfrm>
          <a:prstGeom prst="round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City Council </a:t>
            </a:r>
          </a:p>
        </p:txBody>
      </p:sp>
      <p:sp>
        <p:nvSpPr>
          <p:cNvPr id="7" name="Left-Right Arrow 6"/>
          <p:cNvSpPr/>
          <p:nvPr/>
        </p:nvSpPr>
        <p:spPr>
          <a:xfrm>
            <a:off x="3803961" y="3573565"/>
            <a:ext cx="1457456" cy="378140"/>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5344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22548" y="101203"/>
            <a:ext cx="11953188" cy="832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22548" y="1043885"/>
            <a:ext cx="11953188" cy="566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228300"/>
      </p:ext>
    </p:extLst>
  </p:cSld>
  <p:clrMap bg1="lt1" tx1="dk1" bg2="lt2" tx2="dk2" accent1="accent1" accent2="accent2" accent3="accent3" accent4="accent4" accent5="accent5" accent6="accent6" hlink="hlink" folHlink="folHlink"/>
  <p:sldLayoutIdLst>
    <p:sldLayoutId id="2147483653" r:id="rId1"/>
    <p:sldLayoutId id="2147483664" r:id="rId2"/>
    <p:sldLayoutId id="2147483657" r:id="rId3"/>
    <p:sldLayoutId id="2147483654"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405436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Implementation Plan </a:t>
            </a:r>
          </a:p>
        </p:txBody>
      </p:sp>
      <p:sp>
        <p:nvSpPr>
          <p:cNvPr id="4" name="Content Placeholder 3"/>
          <p:cNvSpPr>
            <a:spLocks noGrp="1"/>
          </p:cNvSpPr>
          <p:nvPr>
            <p:ph idx="1"/>
          </p:nvPr>
        </p:nvSpPr>
        <p:spPr>
          <a:xfrm>
            <a:off x="217129" y="1213381"/>
            <a:ext cx="11849179" cy="5517357"/>
          </a:xfrm>
        </p:spPr>
        <p:txBody>
          <a:bodyPr/>
          <a:lstStyle/>
          <a:p>
            <a:pPr marL="0" indent="0">
              <a:buNone/>
            </a:pPr>
            <a:r>
              <a:rPr lang="en-US" b="1" dirty="0"/>
              <a:t> </a:t>
            </a:r>
          </a:p>
          <a:p>
            <a:pPr marL="0" indent="0">
              <a:buNone/>
            </a:pPr>
            <a:endParaRPr lang="en-US" dirty="0"/>
          </a:p>
          <a:p>
            <a:pPr lvl="0"/>
            <a:r>
              <a:rPr lang="en-US" dirty="0"/>
              <a:t>URM property owners will be notified by December 31, 2018 of the requirements </a:t>
            </a:r>
          </a:p>
          <a:p>
            <a:pPr lvl="0"/>
            <a:endParaRPr lang="en-US" dirty="0"/>
          </a:p>
          <a:p>
            <a:pPr lvl="0"/>
            <a:r>
              <a:rPr lang="en-US" dirty="0"/>
              <a:t>BDS will host a website where URM owners can upload the recorded agreement and pictures of the placard on the building. </a:t>
            </a:r>
          </a:p>
          <a:p>
            <a:pPr marL="0" lvl="0" indent="0">
              <a:buNone/>
            </a:pPr>
            <a:endParaRPr lang="en-US" dirty="0"/>
          </a:p>
          <a:p>
            <a:pPr marL="0" indent="0">
              <a:buNone/>
            </a:pPr>
            <a:endParaRPr lang="en-US" dirty="0"/>
          </a:p>
          <a:p>
            <a:endParaRPr lang="en-US" dirty="0"/>
          </a:p>
          <a:p>
            <a:endParaRPr lang="en-US" dirty="0"/>
          </a:p>
          <a:p>
            <a:pPr marL="0" indent="0">
              <a:buNone/>
            </a:pPr>
            <a:endParaRPr lang="en-US" dirty="0"/>
          </a:p>
          <a:p>
            <a:endParaRPr lang="en-US" dirty="0"/>
          </a:p>
          <a:p>
            <a:endParaRPr lang="en-US" dirty="0"/>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3031516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Appeals</a:t>
            </a:r>
          </a:p>
        </p:txBody>
      </p:sp>
      <p:sp>
        <p:nvSpPr>
          <p:cNvPr id="4" name="Content Placeholder 3"/>
          <p:cNvSpPr>
            <a:spLocks noGrp="1"/>
          </p:cNvSpPr>
          <p:nvPr>
            <p:ph idx="1"/>
          </p:nvPr>
        </p:nvSpPr>
        <p:spPr>
          <a:xfrm>
            <a:off x="217129" y="1213381"/>
            <a:ext cx="11849179" cy="5517357"/>
          </a:xfrm>
        </p:spPr>
        <p:txBody>
          <a:bodyPr/>
          <a:lstStyle/>
          <a:p>
            <a:pPr marL="0" indent="0">
              <a:buNone/>
            </a:pPr>
            <a:r>
              <a:rPr lang="en-US" b="1" dirty="0"/>
              <a:t> </a:t>
            </a:r>
          </a:p>
          <a:p>
            <a:pPr marL="0" lvl="0" indent="0">
              <a:buNone/>
            </a:pPr>
            <a:r>
              <a:rPr lang="en-US" dirty="0"/>
              <a:t>Owners may appeal notice and placarding requirements if they believe their building:</a:t>
            </a:r>
          </a:p>
          <a:p>
            <a:pPr marL="0" lvl="0" indent="0">
              <a:buNone/>
            </a:pPr>
            <a:endParaRPr lang="en-US" dirty="0"/>
          </a:p>
          <a:p>
            <a:r>
              <a:rPr lang="en-US" dirty="0"/>
              <a:t>Was incorrectly classified as a URM </a:t>
            </a:r>
          </a:p>
          <a:p>
            <a:endParaRPr lang="en-US" dirty="0"/>
          </a:p>
          <a:p>
            <a:r>
              <a:rPr lang="en-US" dirty="0"/>
              <a:t>Has been retrofitted to meet the standards to be exempt from placarding. </a:t>
            </a:r>
          </a:p>
          <a:p>
            <a:endParaRPr lang="en-US" dirty="0"/>
          </a:p>
          <a:p>
            <a:pPr marL="0" indent="0">
              <a:buNone/>
            </a:pPr>
            <a:r>
              <a:rPr lang="en-US" dirty="0"/>
              <a:t>Placarding and tenant notification will not be enforced until the appeal is resolved. </a:t>
            </a:r>
          </a:p>
          <a:p>
            <a:pPr marL="0" indent="0">
              <a:buNone/>
            </a:pPr>
            <a:endParaRPr lang="en-US" dirty="0"/>
          </a:p>
          <a:p>
            <a:endParaRPr lang="en-US" dirty="0"/>
          </a:p>
          <a:p>
            <a:endParaRPr lang="en-US" dirty="0"/>
          </a:p>
          <a:p>
            <a:pPr marL="0" indent="0">
              <a:buNone/>
            </a:pPr>
            <a:endParaRPr lang="en-US" dirty="0"/>
          </a:p>
          <a:p>
            <a:endParaRPr lang="en-US" dirty="0"/>
          </a:p>
          <a:p>
            <a:endParaRPr lang="en-US" dirty="0"/>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160901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Enforcement </a:t>
            </a:r>
          </a:p>
        </p:txBody>
      </p:sp>
      <p:sp>
        <p:nvSpPr>
          <p:cNvPr id="4" name="Content Placeholder 3"/>
          <p:cNvSpPr>
            <a:spLocks noGrp="1"/>
          </p:cNvSpPr>
          <p:nvPr>
            <p:ph idx="1"/>
          </p:nvPr>
        </p:nvSpPr>
        <p:spPr>
          <a:xfrm>
            <a:off x="217129" y="1213381"/>
            <a:ext cx="11849179" cy="5517357"/>
          </a:xfrm>
        </p:spPr>
        <p:txBody>
          <a:bodyPr/>
          <a:lstStyle/>
          <a:p>
            <a:pPr marL="0" indent="0">
              <a:buNone/>
            </a:pPr>
            <a:r>
              <a:rPr lang="en-US" b="1" dirty="0"/>
              <a:t> </a:t>
            </a:r>
          </a:p>
          <a:p>
            <a:pPr lvl="0"/>
            <a:r>
              <a:rPr lang="en-US" dirty="0"/>
              <a:t>Portland Fire and Rescue will inspect the placement of placards as part of their regular commercial building inspection program, and work with BDS code enforcement in applying the requirements for placards. </a:t>
            </a:r>
          </a:p>
          <a:p>
            <a:pPr lvl="0"/>
            <a:endParaRPr lang="en-US" dirty="0"/>
          </a:p>
          <a:p>
            <a:pPr lvl="0"/>
            <a:r>
              <a:rPr lang="en-US" dirty="0"/>
              <a:t>BDS will use its existing code enforcement program and authority to enforce the requirements for placarding and tenant notification.   </a:t>
            </a:r>
          </a:p>
          <a:p>
            <a:pPr marL="0" indent="0">
              <a:buNone/>
            </a:pPr>
            <a:endParaRPr lang="en-US" dirty="0"/>
          </a:p>
          <a:p>
            <a:pPr marL="0" indent="0">
              <a:buNone/>
            </a:pPr>
            <a:endParaRPr lang="en-US" dirty="0"/>
          </a:p>
          <a:p>
            <a:endParaRPr lang="en-US" dirty="0"/>
          </a:p>
          <a:p>
            <a:endParaRPr lang="en-US" dirty="0"/>
          </a:p>
          <a:p>
            <a:pPr marL="0" indent="0">
              <a:buNone/>
            </a:pPr>
            <a:endParaRPr lang="en-US" dirty="0"/>
          </a:p>
          <a:p>
            <a:endParaRPr lang="en-US" dirty="0"/>
          </a:p>
          <a:p>
            <a:endParaRPr lang="en-US" dirty="0"/>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1897807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7128" y="94269"/>
            <a:ext cx="9876197" cy="1377084"/>
          </a:xfrm>
        </p:spPr>
        <p:txBody>
          <a:bodyPr/>
          <a:lstStyle/>
          <a:p>
            <a:pPr algn="ctr"/>
            <a:r>
              <a:rPr lang="en-US" dirty="0"/>
              <a:t> </a:t>
            </a:r>
            <a:r>
              <a:rPr lang="en-US" sz="3200" b="1" dirty="0"/>
              <a:t>STRENGTHENING EXISTING SEISMIC TRIGGERS  </a:t>
            </a:r>
            <a:br>
              <a:rPr lang="en-US" dirty="0"/>
            </a:br>
            <a:endParaRPr lang="en-US" dirty="0"/>
          </a:p>
        </p:txBody>
      </p:sp>
      <p:sp>
        <p:nvSpPr>
          <p:cNvPr id="4" name="Content Placeholder 3"/>
          <p:cNvSpPr>
            <a:spLocks noGrp="1"/>
          </p:cNvSpPr>
          <p:nvPr>
            <p:ph idx="1"/>
          </p:nvPr>
        </p:nvSpPr>
        <p:spPr>
          <a:xfrm>
            <a:off x="217129" y="1213381"/>
            <a:ext cx="11849179" cy="5517357"/>
          </a:xfrm>
        </p:spPr>
        <p:txBody>
          <a:bodyPr/>
          <a:lstStyle/>
          <a:p>
            <a:pPr marL="0" indent="0">
              <a:buNone/>
            </a:pPr>
            <a:endParaRPr lang="en-US" dirty="0"/>
          </a:p>
          <a:p>
            <a:pPr lvl="0"/>
            <a:r>
              <a:rPr lang="en-US" dirty="0"/>
              <a:t>Roof replacement – removal of greater than 50% of total roof area within a </a:t>
            </a:r>
            <a:r>
              <a:rPr lang="en-US" strike="sngStrike" dirty="0">
                <a:solidFill>
                  <a:srgbClr val="FF0000"/>
                </a:solidFill>
              </a:rPr>
              <a:t>5 </a:t>
            </a:r>
            <a:r>
              <a:rPr lang="en-US" dirty="0">
                <a:solidFill>
                  <a:srgbClr val="FF0000"/>
                </a:solidFill>
              </a:rPr>
              <a:t>15 </a:t>
            </a:r>
            <a:r>
              <a:rPr lang="en-US" dirty="0"/>
              <a:t>year period requires wall anchorage for both in plane and out of plane forces and parapet bracing.</a:t>
            </a:r>
          </a:p>
          <a:p>
            <a:pPr lvl="0"/>
            <a:endParaRPr lang="en-US" dirty="0"/>
          </a:p>
          <a:p>
            <a:pPr lvl="0"/>
            <a:r>
              <a:rPr lang="en-US" dirty="0"/>
              <a:t>Costs of alterations or repair - When costs associated with building alterations or repair in a </a:t>
            </a:r>
            <a:r>
              <a:rPr lang="en-US" strike="sngStrike" dirty="0">
                <a:solidFill>
                  <a:srgbClr val="FF0000"/>
                </a:solidFill>
              </a:rPr>
              <a:t>two</a:t>
            </a:r>
            <a:r>
              <a:rPr lang="en-US" dirty="0">
                <a:solidFill>
                  <a:srgbClr val="FF0000"/>
                </a:solidFill>
              </a:rPr>
              <a:t> five </a:t>
            </a:r>
            <a:r>
              <a:rPr lang="en-US" dirty="0"/>
              <a:t>year time period </a:t>
            </a:r>
            <a:r>
              <a:rPr lang="en-US" dirty="0">
                <a:solidFill>
                  <a:srgbClr val="FF0000"/>
                </a:solidFill>
              </a:rPr>
              <a:t>or fifteen year time period</a:t>
            </a:r>
            <a:r>
              <a:rPr lang="en-US" dirty="0"/>
              <a:t> exceeds the square-foot costs outlined in the ordinance, entire building must be improved to resist seismic forces to meet ASCE </a:t>
            </a:r>
            <a:r>
              <a:rPr lang="en-US" strike="sngStrike" dirty="0">
                <a:solidFill>
                  <a:srgbClr val="FF0000"/>
                </a:solidFill>
              </a:rPr>
              <a:t>31</a:t>
            </a:r>
            <a:r>
              <a:rPr lang="en-US" dirty="0">
                <a:solidFill>
                  <a:srgbClr val="FF0000"/>
                </a:solidFill>
              </a:rPr>
              <a:t> 41 </a:t>
            </a:r>
            <a:r>
              <a:rPr lang="en-US" dirty="0"/>
              <a:t>criteria</a:t>
            </a:r>
          </a:p>
          <a:p>
            <a:pPr marL="0" indent="0">
              <a:buNone/>
            </a:pPr>
            <a:endParaRPr lang="en-US" dirty="0"/>
          </a:p>
          <a:p>
            <a:pPr marL="0" indent="0">
              <a:buNone/>
            </a:pPr>
            <a:endParaRPr lang="en-US" dirty="0"/>
          </a:p>
          <a:p>
            <a:endParaRPr lang="en-US" dirty="0"/>
          </a:p>
          <a:p>
            <a:endParaRPr lang="en-US" dirty="0"/>
          </a:p>
          <a:p>
            <a:pPr marL="0" indent="0">
              <a:buNone/>
            </a:pPr>
            <a:endParaRPr lang="en-US" dirty="0"/>
          </a:p>
          <a:p>
            <a:endParaRPr lang="en-US" dirty="0"/>
          </a:p>
          <a:p>
            <a:endParaRPr lang="en-US" dirty="0"/>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3314290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Unreinforced Masonry Building </a:t>
            </a:r>
            <a:br>
              <a:rPr lang="en-US" dirty="0"/>
            </a:br>
            <a:r>
              <a:rPr lang="en-US" dirty="0"/>
              <a:t>Placarding and Tenant Notification Ordinance</a:t>
            </a:r>
          </a:p>
        </p:txBody>
      </p:sp>
      <p:sp>
        <p:nvSpPr>
          <p:cNvPr id="3" name="TextBox 2"/>
          <p:cNvSpPr txBox="1"/>
          <p:nvPr/>
        </p:nvSpPr>
        <p:spPr>
          <a:xfrm>
            <a:off x="451296" y="5334983"/>
            <a:ext cx="101055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 </a:t>
            </a:r>
          </a:p>
        </p:txBody>
      </p:sp>
      <p:sp>
        <p:nvSpPr>
          <p:cNvPr id="6" name="TextBox 5"/>
          <p:cNvSpPr txBox="1"/>
          <p:nvPr/>
        </p:nvSpPr>
        <p:spPr>
          <a:xfrm>
            <a:off x="122548" y="6150144"/>
            <a:ext cx="1196261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October 3, 2018</a:t>
            </a:r>
          </a:p>
        </p:txBody>
      </p:sp>
      <p:pic>
        <p:nvPicPr>
          <p:cNvPr id="2" name="Picture 1"/>
          <p:cNvPicPr>
            <a:picLocks noChangeAspect="1"/>
          </p:cNvPicPr>
          <p:nvPr/>
        </p:nvPicPr>
        <p:blipFill rotWithShape="1">
          <a:blip r:embed="rId3"/>
          <a:srcRect b="22272"/>
          <a:stretch/>
        </p:blipFill>
        <p:spPr>
          <a:xfrm>
            <a:off x="1563053" y="3363029"/>
            <a:ext cx="3167974" cy="1733586"/>
          </a:xfrm>
          <a:prstGeom prst="rect">
            <a:avLst/>
          </a:prstGeom>
        </p:spPr>
      </p:pic>
      <p:pic>
        <p:nvPicPr>
          <p:cNvPr id="4" name="Picture 3"/>
          <p:cNvPicPr>
            <a:picLocks noChangeAspect="1"/>
          </p:cNvPicPr>
          <p:nvPr/>
        </p:nvPicPr>
        <p:blipFill rotWithShape="1">
          <a:blip r:embed="rId4"/>
          <a:srcRect t="4696"/>
          <a:stretch/>
        </p:blipFill>
        <p:spPr>
          <a:xfrm>
            <a:off x="4939749" y="3374794"/>
            <a:ext cx="2882348" cy="1721821"/>
          </a:xfrm>
          <a:prstGeom prst="rect">
            <a:avLst/>
          </a:prstGeom>
        </p:spPr>
      </p:pic>
      <p:pic>
        <p:nvPicPr>
          <p:cNvPr id="5" name="Picture 4"/>
          <p:cNvPicPr>
            <a:picLocks noChangeAspect="1"/>
          </p:cNvPicPr>
          <p:nvPr/>
        </p:nvPicPr>
        <p:blipFill>
          <a:blip r:embed="rId5"/>
          <a:stretch>
            <a:fillRect/>
          </a:stretch>
        </p:blipFill>
        <p:spPr>
          <a:xfrm>
            <a:off x="8030819" y="3329089"/>
            <a:ext cx="2801970" cy="1767526"/>
          </a:xfrm>
          <a:prstGeom prst="rect">
            <a:avLst/>
          </a:prstGeom>
        </p:spPr>
      </p:pic>
    </p:spTree>
    <p:extLst>
      <p:ext uri="{BB962C8B-B14F-4D97-AF65-F5344CB8AC3E}">
        <p14:creationId xmlns:p14="http://schemas.microsoft.com/office/powerpoint/2010/main" val="3469937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City Council Resolution  </a:t>
            </a:r>
          </a:p>
        </p:txBody>
      </p:sp>
      <p:sp>
        <p:nvSpPr>
          <p:cNvPr id="4" name="Content Placeholder 3"/>
          <p:cNvSpPr>
            <a:spLocks noGrp="1"/>
          </p:cNvSpPr>
          <p:nvPr>
            <p:ph idx="1"/>
          </p:nvPr>
        </p:nvSpPr>
        <p:spPr/>
        <p:txBody>
          <a:bodyPr/>
          <a:lstStyle/>
          <a:p>
            <a:pPr marL="0" indent="0">
              <a:buNone/>
            </a:pPr>
            <a:endParaRPr lang="en-US" dirty="0"/>
          </a:p>
          <a:p>
            <a:pPr marL="0" indent="0">
              <a:buNone/>
            </a:pPr>
            <a:r>
              <a:rPr lang="en-US" dirty="0"/>
              <a:t>In June 2018, the City Council passed Resolution No. 37364 directing City staff to draft an ordinance that would: </a:t>
            </a:r>
          </a:p>
          <a:p>
            <a:pPr marL="0" indent="0">
              <a:buNone/>
            </a:pPr>
            <a:endParaRPr lang="en-US" dirty="0"/>
          </a:p>
          <a:p>
            <a:pPr lvl="1"/>
            <a:r>
              <a:rPr lang="en-US" dirty="0"/>
              <a:t>Require a placard on all URM buildings that have not been retrofitted to prevent collapse in the event of a “major earthquake”  </a:t>
            </a:r>
          </a:p>
          <a:p>
            <a:pPr lvl="1"/>
            <a:endParaRPr lang="en-US" sz="2000" dirty="0"/>
          </a:p>
          <a:p>
            <a:pPr lvl="1"/>
            <a:r>
              <a:rPr lang="en-US" dirty="0"/>
              <a:t>Require URM building owners to notify tenants/renters through rental agreements that their building is an unreinforced masonry building.</a:t>
            </a:r>
          </a:p>
          <a:p>
            <a:pPr lvl="1"/>
            <a:endParaRPr lang="en-US" sz="2000" dirty="0"/>
          </a:p>
          <a:p>
            <a:pPr lvl="1"/>
            <a:r>
              <a:rPr lang="en-US" dirty="0"/>
              <a:t>Strengthen existing triggers in Title 24.85 requiring seismic retrofits of URM buildings </a:t>
            </a:r>
            <a:endParaRPr lang="en-US" sz="2000" dirty="0"/>
          </a:p>
          <a:p>
            <a:pPr marL="0" indent="0">
              <a:buNone/>
            </a:pPr>
            <a:endParaRPr lang="en-US"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801207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The Proposed Ordinance</a:t>
            </a:r>
          </a:p>
        </p:txBody>
      </p:sp>
      <p:sp>
        <p:nvSpPr>
          <p:cNvPr id="4" name="Content Placeholder 3"/>
          <p:cNvSpPr>
            <a:spLocks noGrp="1"/>
          </p:cNvSpPr>
          <p:nvPr>
            <p:ph idx="1"/>
          </p:nvPr>
        </p:nvSpPr>
        <p:spPr/>
        <p:txBody>
          <a:bodyPr/>
          <a:lstStyle/>
          <a:p>
            <a:pPr marL="0" indent="0">
              <a:buNone/>
            </a:pPr>
            <a:r>
              <a:rPr lang="en-US" b="1" dirty="0"/>
              <a:t>PLACARDING REQUIREMENTS</a:t>
            </a:r>
            <a:r>
              <a:rPr lang="en-US" dirty="0"/>
              <a:t> </a:t>
            </a:r>
            <a:endParaRPr lang="en-US" sz="2000" dirty="0"/>
          </a:p>
          <a:p>
            <a:pPr marL="0" indent="0">
              <a:buNone/>
            </a:pPr>
            <a:endParaRPr lang="en-US" dirty="0"/>
          </a:p>
          <a:p>
            <a:r>
              <a:rPr lang="en-US" dirty="0"/>
              <a:t>An 8”x10” durable placard</a:t>
            </a:r>
          </a:p>
          <a:p>
            <a:pPr marL="0" indent="0">
              <a:buNone/>
            </a:pPr>
            <a:endParaRPr lang="en-US" dirty="0"/>
          </a:p>
          <a:p>
            <a:r>
              <a:rPr lang="en-US" dirty="0"/>
              <a:t>Lettering in a 50-point bold font </a:t>
            </a:r>
          </a:p>
          <a:p>
            <a:pPr marL="0" indent="0">
              <a:buNone/>
            </a:pPr>
            <a:endParaRPr lang="en-US" dirty="0"/>
          </a:p>
          <a:p>
            <a:r>
              <a:rPr lang="en-US" dirty="0"/>
              <a:t>Posted in a conspicuous location on the exterior at the main entrance with the following message:  </a:t>
            </a:r>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725900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Placard Wording </a:t>
            </a:r>
          </a:p>
        </p:txBody>
      </p:sp>
      <p:sp>
        <p:nvSpPr>
          <p:cNvPr id="4" name="Content Placeholder 3"/>
          <p:cNvSpPr>
            <a:spLocks noGrp="1"/>
          </p:cNvSpPr>
          <p:nvPr>
            <p:ph idx="1"/>
          </p:nvPr>
        </p:nvSpPr>
        <p:spPr/>
        <p:txBody>
          <a:bodyPr/>
          <a:lstStyle/>
          <a:p>
            <a:pPr marL="0" indent="0" algn="ctr">
              <a:buNone/>
            </a:pPr>
            <a:endParaRPr lang="en-US" sz="5000" b="1" dirty="0"/>
          </a:p>
          <a:p>
            <a:pPr marL="0" indent="0" algn="ctr">
              <a:buNone/>
            </a:pPr>
            <a:r>
              <a:rPr lang="en-US" sz="5000" b="1" dirty="0"/>
              <a:t>This Building is an Unreinforced Masonry Building. Unreinforced Masonry Buildings may be unsafe in an event of a Major Earthquak</a:t>
            </a:r>
            <a:r>
              <a:rPr lang="en-US" sz="5000" dirty="0"/>
              <a:t>e. </a:t>
            </a:r>
          </a:p>
          <a:p>
            <a:pPr marL="0" indent="0">
              <a:buNone/>
            </a:pPr>
            <a:endParaRPr lang="en-US" sz="5000" dirty="0"/>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1556727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The Proposed Ordinance</a:t>
            </a:r>
          </a:p>
        </p:txBody>
      </p:sp>
      <p:sp>
        <p:nvSpPr>
          <p:cNvPr id="4" name="Content Placeholder 3"/>
          <p:cNvSpPr>
            <a:spLocks noGrp="1"/>
          </p:cNvSpPr>
          <p:nvPr>
            <p:ph idx="1"/>
          </p:nvPr>
        </p:nvSpPr>
        <p:spPr/>
        <p:txBody>
          <a:bodyPr/>
          <a:lstStyle/>
          <a:p>
            <a:pPr marL="0" indent="0">
              <a:buNone/>
            </a:pPr>
            <a:r>
              <a:rPr lang="en-US" b="1" dirty="0"/>
              <a:t>PLACARDING REQUIREMENTS</a:t>
            </a:r>
            <a:r>
              <a:rPr lang="en-US" dirty="0"/>
              <a:t> </a:t>
            </a:r>
            <a:endParaRPr lang="en-US" sz="2000" dirty="0"/>
          </a:p>
          <a:p>
            <a:pPr marL="0" indent="0">
              <a:buNone/>
            </a:pPr>
            <a:endParaRPr lang="en-US" sz="2000" dirty="0"/>
          </a:p>
          <a:p>
            <a:pPr marL="0" indent="0">
              <a:buNone/>
            </a:pPr>
            <a:r>
              <a:rPr lang="en-US" dirty="0"/>
              <a:t> URM owners to post a placard according to the following timeline</a:t>
            </a:r>
            <a:r>
              <a:rPr lang="en-US"/>
              <a:t>:  </a:t>
            </a:r>
          </a:p>
          <a:p>
            <a:pPr marL="0" indent="0">
              <a:buNone/>
            </a:pPr>
            <a:endParaRPr lang="en-US" sz="2000" dirty="0"/>
          </a:p>
          <a:p>
            <a:pPr lvl="0"/>
            <a:r>
              <a:rPr lang="en-US" dirty="0"/>
              <a:t>Publicly-owned buildings: On or before January 1, 2019 </a:t>
            </a:r>
            <a:endParaRPr lang="en-US" sz="2400" dirty="0"/>
          </a:p>
          <a:p>
            <a:pPr lvl="0"/>
            <a:r>
              <a:rPr lang="en-US" dirty="0"/>
              <a:t>Non-profit buildings: On or before November 1, 2020</a:t>
            </a:r>
            <a:endParaRPr lang="en-US" sz="2400" dirty="0"/>
          </a:p>
          <a:p>
            <a:pPr lvl="0"/>
            <a:r>
              <a:rPr lang="en-US" dirty="0"/>
              <a:t>All other buildings: On or before March 1, 2019. </a:t>
            </a:r>
            <a:endParaRPr lang="en-US" sz="2400" dirty="0"/>
          </a:p>
          <a:p>
            <a:pPr marL="457200" lvl="1" indent="0">
              <a:buNone/>
            </a:pPr>
            <a:endParaRPr lang="en-US" sz="2000" dirty="0"/>
          </a:p>
          <a:p>
            <a:pPr marL="0" indent="0">
              <a:buNone/>
            </a:pPr>
            <a:r>
              <a:rPr lang="en-US" dirty="0"/>
              <a:t> </a:t>
            </a:r>
            <a:endParaRPr lang="en-US" sz="1800" dirty="0">
              <a:solidFill>
                <a:srgbClr val="FF0000"/>
              </a:solidFill>
            </a:endParaRPr>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3147374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The Proposed Ordinance</a:t>
            </a:r>
          </a:p>
        </p:txBody>
      </p:sp>
      <p:sp>
        <p:nvSpPr>
          <p:cNvPr id="4" name="Content Placeholder 3"/>
          <p:cNvSpPr>
            <a:spLocks noGrp="1"/>
          </p:cNvSpPr>
          <p:nvPr>
            <p:ph idx="1"/>
          </p:nvPr>
        </p:nvSpPr>
        <p:spPr>
          <a:xfrm>
            <a:off x="217129" y="1213381"/>
            <a:ext cx="11849179" cy="5517357"/>
          </a:xfrm>
        </p:spPr>
        <p:txBody>
          <a:bodyPr/>
          <a:lstStyle/>
          <a:p>
            <a:pPr marL="0" indent="0">
              <a:buNone/>
            </a:pPr>
            <a:r>
              <a:rPr lang="en-US" b="1" dirty="0"/>
              <a:t>TENANT NOTIFICATION REQUIREMENTS</a:t>
            </a:r>
          </a:p>
          <a:p>
            <a:pPr marL="0" indent="0">
              <a:buNone/>
            </a:pPr>
            <a:endParaRPr lang="en-US" dirty="0"/>
          </a:p>
          <a:p>
            <a:r>
              <a:rPr lang="en-US" dirty="0"/>
              <a:t> Building owner must notify </a:t>
            </a:r>
            <a:r>
              <a:rPr lang="en-US" b="1" u="sng" dirty="0"/>
              <a:t>existing tenants</a:t>
            </a:r>
            <a:r>
              <a:rPr lang="en-US" dirty="0"/>
              <a:t> and</a:t>
            </a:r>
          </a:p>
          <a:p>
            <a:endParaRPr lang="en-US" dirty="0"/>
          </a:p>
          <a:p>
            <a:r>
              <a:rPr lang="en-US" dirty="0"/>
              <a:t>Every </a:t>
            </a:r>
            <a:r>
              <a:rPr lang="en-US" b="1" dirty="0"/>
              <a:t>new</a:t>
            </a:r>
            <a:r>
              <a:rPr lang="en-US" dirty="0"/>
              <a:t> lease or rental agreement entered into </a:t>
            </a:r>
            <a:r>
              <a:rPr lang="en-US" dirty="0">
                <a:solidFill>
                  <a:schemeClr val="tx1"/>
                </a:solidFill>
              </a:rPr>
              <a:t>or renewed </a:t>
            </a:r>
            <a:r>
              <a:rPr lang="en-US" dirty="0"/>
              <a:t>must contain the statement that “This building is an Unreinforced Masonry Building. Unreinforced Masonry Buildings may be unsafe in an event of a Major Earthquake.</a:t>
            </a:r>
          </a:p>
          <a:p>
            <a:endParaRPr lang="en-US" dirty="0"/>
          </a:p>
          <a:p>
            <a:r>
              <a:rPr lang="en-US" dirty="0"/>
              <a:t>Timeline for notification into new lease or rental agreements is the same as for placarding </a:t>
            </a:r>
          </a:p>
          <a:p>
            <a:endParaRPr lang="en-US" dirty="0"/>
          </a:p>
          <a:p>
            <a:endParaRPr lang="en-US" dirty="0"/>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267193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The Proposed Ordinance</a:t>
            </a:r>
          </a:p>
        </p:txBody>
      </p:sp>
      <p:sp>
        <p:nvSpPr>
          <p:cNvPr id="4" name="Content Placeholder 3"/>
          <p:cNvSpPr>
            <a:spLocks noGrp="1"/>
          </p:cNvSpPr>
          <p:nvPr>
            <p:ph idx="1"/>
          </p:nvPr>
        </p:nvSpPr>
        <p:spPr>
          <a:xfrm>
            <a:off x="217129" y="1213381"/>
            <a:ext cx="11849179" cy="5517357"/>
          </a:xfrm>
        </p:spPr>
        <p:txBody>
          <a:bodyPr/>
          <a:lstStyle/>
          <a:p>
            <a:pPr marL="0" indent="0">
              <a:buNone/>
            </a:pPr>
            <a:r>
              <a:rPr lang="en-US" b="1" dirty="0"/>
              <a:t>Placarding and Tenant Notification Requirements  </a:t>
            </a:r>
          </a:p>
          <a:p>
            <a:pPr marL="0" indent="0">
              <a:buNone/>
            </a:pPr>
            <a:endParaRPr lang="en-US" dirty="0"/>
          </a:p>
          <a:p>
            <a:pPr marL="0" indent="0">
              <a:buNone/>
            </a:pPr>
            <a:r>
              <a:rPr lang="en-US" dirty="0"/>
              <a:t>Building owners must record an agreement not to remove the placard and acknowledgment of compliance with tenant notification requirements</a:t>
            </a:r>
          </a:p>
          <a:p>
            <a:endParaRPr lang="en-US" dirty="0"/>
          </a:p>
          <a:p>
            <a:endParaRPr lang="en-US" dirty="0"/>
          </a:p>
          <a:p>
            <a:pPr marL="0" indent="0">
              <a:buNone/>
            </a:pPr>
            <a:endParaRPr lang="en-US" dirty="0"/>
          </a:p>
          <a:p>
            <a:endParaRPr lang="en-US" dirty="0"/>
          </a:p>
          <a:p>
            <a:endParaRPr lang="en-US" dirty="0"/>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2174148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 The Proposed Ordinance</a:t>
            </a:r>
          </a:p>
        </p:txBody>
      </p:sp>
      <p:sp>
        <p:nvSpPr>
          <p:cNvPr id="4" name="Content Placeholder 3"/>
          <p:cNvSpPr>
            <a:spLocks noGrp="1"/>
          </p:cNvSpPr>
          <p:nvPr>
            <p:ph idx="1"/>
          </p:nvPr>
        </p:nvSpPr>
        <p:spPr>
          <a:xfrm>
            <a:off x="217129" y="1213381"/>
            <a:ext cx="11849179" cy="5517357"/>
          </a:xfrm>
        </p:spPr>
        <p:txBody>
          <a:bodyPr/>
          <a:lstStyle/>
          <a:p>
            <a:pPr marL="0" indent="0">
              <a:buNone/>
            </a:pPr>
            <a:r>
              <a:rPr lang="en-US" b="1" dirty="0"/>
              <a:t>Exceptions to Placarding and Tenant Notification Requirements  </a:t>
            </a:r>
          </a:p>
          <a:p>
            <a:pPr marL="0" indent="0">
              <a:buNone/>
            </a:pPr>
            <a:endParaRPr lang="en-US" dirty="0"/>
          </a:p>
          <a:p>
            <a:pPr marL="0" indent="0">
              <a:buNone/>
            </a:pPr>
            <a:r>
              <a:rPr lang="en-US" sz="2000" dirty="0"/>
              <a:t>Buildings that have been retrofitted to the following standards will not require a placard or tenant notification: </a:t>
            </a:r>
          </a:p>
          <a:p>
            <a:pPr marL="0" indent="0">
              <a:buNone/>
            </a:pPr>
            <a:endParaRPr lang="en-US" sz="2000" dirty="0"/>
          </a:p>
          <a:p>
            <a:pPr marL="457200" lvl="0" indent="-457200">
              <a:buFont typeface="+mj-lt"/>
              <a:buAutoNum type="arabicPeriod"/>
            </a:pPr>
            <a:r>
              <a:rPr lang="en-US" sz="2000" dirty="0"/>
              <a:t>Collapse prevention standard for BSE-2 seismic hazards or life safety for BSE-1 seismic hazard as defined in American Society of Civil Engineers (ASCE) 41-17 or ASCE 41-13  </a:t>
            </a:r>
          </a:p>
          <a:p>
            <a:pPr marL="0" lvl="0" indent="0">
              <a:buNone/>
            </a:pPr>
            <a:endParaRPr lang="en-US" sz="2000" dirty="0"/>
          </a:p>
          <a:p>
            <a:pPr marL="457200" lvl="0" indent="-457200">
              <a:buFont typeface="+mj-lt"/>
              <a:buAutoNum type="arabicPeriod" startAt="2"/>
            </a:pPr>
            <a:r>
              <a:rPr lang="en-US" sz="2000" dirty="0"/>
              <a:t>Buildings that were retrofitted before January 1, 2018 are grandfathered in if they were retrofitted using either:</a:t>
            </a:r>
          </a:p>
          <a:p>
            <a:pPr marL="0" indent="0">
              <a:buNone/>
            </a:pPr>
            <a:r>
              <a:rPr lang="en-US" sz="2000" dirty="0"/>
              <a:t>	a.	Life Safety standard using FEMA 178, FEMA 310, or ASCE 31; or</a:t>
            </a:r>
          </a:p>
          <a:p>
            <a:pPr marL="0" indent="0">
              <a:buNone/>
            </a:pPr>
            <a:r>
              <a:rPr lang="en-US" sz="2000" dirty="0"/>
              <a:t>	b.	Oregon Structural Specialty Code 1993 edition or later</a:t>
            </a:r>
          </a:p>
          <a:p>
            <a:pPr marL="0" indent="0">
              <a:buNone/>
            </a:pPr>
            <a:r>
              <a:rPr lang="en-US" dirty="0"/>
              <a:t> </a:t>
            </a:r>
          </a:p>
          <a:p>
            <a:pPr marL="0" indent="0">
              <a:buNone/>
            </a:pPr>
            <a:endParaRPr lang="en-US" dirty="0"/>
          </a:p>
          <a:p>
            <a:endParaRPr lang="en-US" dirty="0"/>
          </a:p>
          <a:p>
            <a:pPr marL="0" indent="0">
              <a:buNone/>
            </a:pPr>
            <a:endParaRPr lang="en-US" dirty="0"/>
          </a:p>
          <a:p>
            <a:endParaRPr lang="en-US" dirty="0"/>
          </a:p>
          <a:p>
            <a:endParaRPr lang="en-US" dirty="0"/>
          </a:p>
          <a:p>
            <a:pPr marL="0" indent="0">
              <a:buNone/>
            </a:pPr>
            <a:endParaRPr lang="en-US" sz="2000" dirty="0"/>
          </a:p>
        </p:txBody>
      </p:sp>
      <p:sp>
        <p:nvSpPr>
          <p:cNvPr id="9" name="Text Placeholder 8"/>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192357801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12015</TotalTime>
  <Words>1091</Words>
  <Application>Microsoft Office PowerPoint</Application>
  <PresentationFormat>Widescreen</PresentationFormat>
  <Paragraphs>159</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Yu Gothic UI Light</vt:lpstr>
      <vt:lpstr>Arial</vt:lpstr>
      <vt:lpstr>Calibri</vt:lpstr>
      <vt:lpstr>Gill Sans</vt:lpstr>
      <vt:lpstr>Swis721 Cn BT</vt:lpstr>
      <vt:lpstr>Custom Design</vt:lpstr>
      <vt:lpstr>PowerPoint Presentation</vt:lpstr>
      <vt:lpstr>Unreinforced Masonry Building  Placarding and Tenant Notification Ordinance</vt:lpstr>
      <vt:lpstr> City Council Resolution  </vt:lpstr>
      <vt:lpstr> The Proposed Ordinance</vt:lpstr>
      <vt:lpstr> Placard Wording </vt:lpstr>
      <vt:lpstr> The Proposed Ordinance</vt:lpstr>
      <vt:lpstr> The Proposed Ordinance</vt:lpstr>
      <vt:lpstr> The Proposed Ordinance</vt:lpstr>
      <vt:lpstr> The Proposed Ordinance</vt:lpstr>
      <vt:lpstr> Implementation Plan </vt:lpstr>
      <vt:lpstr> Appeals</vt:lpstr>
      <vt:lpstr> Enforcement </vt:lpstr>
      <vt:lpstr> STRENGTHENING EXISTING SEISMIC TRIGGERS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Papaefthimiou, Jonna</dc:creator>
  <cp:lastModifiedBy>Kumar, Amit</cp:lastModifiedBy>
  <cp:revision>423</cp:revision>
  <dcterms:created xsi:type="dcterms:W3CDTF">2018-04-05T21:56:11Z</dcterms:created>
  <dcterms:modified xsi:type="dcterms:W3CDTF">2018-10-02T17:19:08Z</dcterms:modified>
</cp:coreProperties>
</file>