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0" r:id="rId3"/>
    <p:sldId id="277" r:id="rId4"/>
    <p:sldId id="295" r:id="rId5"/>
    <p:sldId id="284" r:id="rId6"/>
    <p:sldId id="289" r:id="rId7"/>
    <p:sldId id="288" r:id="rId8"/>
    <p:sldId id="293" r:id="rId9"/>
    <p:sldId id="294" r:id="rId10"/>
    <p:sldId id="291" r:id="rId11"/>
    <p:sldId id="287" r:id="rId12"/>
  </p:sldIdLst>
  <p:sldSz cx="9144000" cy="6858000" type="screen4x3"/>
  <p:notesSz cx="7302500" cy="9588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3A2F"/>
    <a:srgbClr val="115F5C"/>
    <a:srgbClr val="B03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30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4417" cy="479425"/>
          </a:xfrm>
          <a:prstGeom prst="rect">
            <a:avLst/>
          </a:prstGeom>
        </p:spPr>
        <p:txBody>
          <a:bodyPr vert="horz" lIns="96515" tIns="48257" rIns="96515" bIns="48257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36393" y="0"/>
            <a:ext cx="3164417" cy="479425"/>
          </a:xfrm>
          <a:prstGeom prst="rect">
            <a:avLst/>
          </a:prstGeom>
        </p:spPr>
        <p:txBody>
          <a:bodyPr vert="horz" lIns="96515" tIns="48257" rIns="96515" bIns="48257" rtlCol="0"/>
          <a:lstStyle>
            <a:lvl1pPr algn="r">
              <a:defRPr sz="1300"/>
            </a:lvl1pPr>
          </a:lstStyle>
          <a:p>
            <a:fld id="{2239CCD4-7123-4BD2-A70E-03B9738221DB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4125" y="719138"/>
            <a:ext cx="4794250" cy="3595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15" tIns="48257" rIns="96515" bIns="4825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0250" y="4554538"/>
            <a:ext cx="5842000" cy="4314825"/>
          </a:xfrm>
          <a:prstGeom prst="rect">
            <a:avLst/>
          </a:prstGeom>
        </p:spPr>
        <p:txBody>
          <a:bodyPr vert="horz" lIns="96515" tIns="48257" rIns="96515" bIns="4825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07411"/>
            <a:ext cx="3164417" cy="479425"/>
          </a:xfrm>
          <a:prstGeom prst="rect">
            <a:avLst/>
          </a:prstGeom>
        </p:spPr>
        <p:txBody>
          <a:bodyPr vert="horz" lIns="96515" tIns="48257" rIns="96515" bIns="48257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36393" y="9107411"/>
            <a:ext cx="3164417" cy="479425"/>
          </a:xfrm>
          <a:prstGeom prst="rect">
            <a:avLst/>
          </a:prstGeom>
        </p:spPr>
        <p:txBody>
          <a:bodyPr vert="horz" lIns="96515" tIns="48257" rIns="96515" bIns="48257" rtlCol="0" anchor="b"/>
          <a:lstStyle>
            <a:lvl1pPr algn="r">
              <a:defRPr sz="1300"/>
            </a:lvl1pPr>
          </a:lstStyle>
          <a:p>
            <a:fld id="{6A590CC9-018A-47FE-88BC-5777FF50E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0CC9-018A-47FE-88BC-5777FF50EC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63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 image: First Baptist Church, Portland (listed on current URM). Center image: July 21, 2018 article (Oregonian) showing top 25 areas for residential demolitions. This shows</a:t>
            </a:r>
            <a:r>
              <a:rPr lang="en-US" baseline="0" dirty="0"/>
              <a:t> Lents-Foster, the #1 area with 4.45% of single-family homes demolished. No survey ever done in most of this area, like the #3 area (122</a:t>
            </a:r>
            <a:r>
              <a:rPr lang="en-US" baseline="30000" dirty="0"/>
              <a:t>nd</a:t>
            </a:r>
            <a:r>
              <a:rPr lang="en-US" baseline="0" dirty="0"/>
              <a:t>-Division). </a:t>
            </a:r>
            <a:r>
              <a:rPr lang="en-US" dirty="0"/>
              <a:t>Lower image: recent garage conversion project to ADU in Irvington HD.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0CC9-018A-47FE-88BC-5777FF50EC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30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Photos: Vancouver Avenue First Baptist Church,</a:t>
            </a:r>
            <a:r>
              <a:rPr lang="en-US" baseline="0" dirty="0"/>
              <a:t> added to the NR in 2016 by Raymond </a:t>
            </a:r>
            <a:r>
              <a:rPr lang="en-US" baseline="0" dirty="0" err="1"/>
              <a:t>Burell</a:t>
            </a:r>
            <a:r>
              <a:rPr lang="en-US" baseline="0" dirty="0"/>
              <a:t>. </a:t>
            </a:r>
          </a:p>
          <a:p>
            <a:r>
              <a:rPr lang="en-US" baseline="0" dirty="0"/>
              <a:t>An example of a new single-family house that replaced a much smaller single-family house.  </a:t>
            </a:r>
          </a:p>
          <a:p>
            <a:r>
              <a:rPr lang="en-US" baseline="0" dirty="0"/>
              <a:t>Cultural festival in Eugene circa 2012.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0CC9-018A-47FE-88BC-5777FF50EC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30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Lower: 1963 clearing for I-5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0CC9-018A-47FE-88BC-5777FF50EC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454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a series of maps done by City of Portland, 1936: “The Neighborhood Pattern of the City as defined by Foreign-Born</a:t>
            </a:r>
            <a:r>
              <a:rPr lang="en-US" baseline="0" dirty="0"/>
              <a:t> and Racial Occupancy”. Lower image: a page from the 2016 internal conversions report (City of Portland) illustrating a typical 2.5-story Foursquare building type (this was shown divided into either 7 units or 4 units in the study). </a:t>
            </a:r>
            <a:r>
              <a:rPr lang="en-US" dirty="0" err="1"/>
              <a:t>Avg</a:t>
            </a:r>
            <a:r>
              <a:rPr lang="en-US" dirty="0"/>
              <a:t> house size has grown over 1000 SF from</a:t>
            </a:r>
            <a:r>
              <a:rPr lang="en-US" baseline="0" dirty="0"/>
              <a:t> 1972 (first time data was avail- 1660 SF then)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0CC9-018A-47FE-88BC-5777FF50EC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94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7C87B-8C9A-40A7-A6F6-E7F5D7666262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B8C9-013E-4B54-BD3F-9342648FC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208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7C87B-8C9A-40A7-A6F6-E7F5D7666262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B8C9-013E-4B54-BD3F-9342648FC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07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7C87B-8C9A-40A7-A6F6-E7F5D7666262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B8C9-013E-4B54-BD3F-9342648FC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96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7C87B-8C9A-40A7-A6F6-E7F5D7666262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B8C9-013E-4B54-BD3F-9342648FC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30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7C87B-8C9A-40A7-A6F6-E7F5D7666262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B8C9-013E-4B54-BD3F-9342648FC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25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7C87B-8C9A-40A7-A6F6-E7F5D7666262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B8C9-013E-4B54-BD3F-9342648FC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9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7C87B-8C9A-40A7-A6F6-E7F5D7666262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B8C9-013E-4B54-BD3F-9342648FC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4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7C87B-8C9A-40A7-A6F6-E7F5D7666262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B8C9-013E-4B54-BD3F-9342648FC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24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7C87B-8C9A-40A7-A6F6-E7F5D7666262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B8C9-013E-4B54-BD3F-9342648FC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41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7C87B-8C9A-40A7-A6F6-E7F5D7666262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B8C9-013E-4B54-BD3F-9342648FC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14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7C87B-8C9A-40A7-A6F6-E7F5D7666262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B8C9-013E-4B54-BD3F-9342648FC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05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7C87B-8C9A-40A7-A6F6-E7F5D7666262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8B8C9-013E-4B54-BD3F-9342648FC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2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5" r="1164"/>
          <a:stretch/>
        </p:blipFill>
        <p:spPr>
          <a:xfrm>
            <a:off x="1274532" y="0"/>
            <a:ext cx="6594932" cy="38845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733800"/>
            <a:ext cx="9144000" cy="83099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State of the City Preservation Report 2018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Portland Historic Landmarks Commission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9"/>
          <a:stretch/>
        </p:blipFill>
        <p:spPr>
          <a:xfrm>
            <a:off x="1295400" y="4564797"/>
            <a:ext cx="3276600" cy="2125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6" t="11406" r="9086" b="5568"/>
          <a:stretch/>
        </p:blipFill>
        <p:spPr>
          <a:xfrm>
            <a:off x="4726870" y="4564797"/>
            <a:ext cx="3142594" cy="21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24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45068"/>
            <a:ext cx="9144000" cy="36933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SEEKING  SUPPORT  IN 2019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76800" y="1355834"/>
            <a:ext cx="40386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2"/>
                </a:solidFill>
              </a:rPr>
              <a:t>Historic resource inventory update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$80K is a modest request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 Plan specifically supports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Critical for planning growth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Move towards preservation equity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Combat gentrification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99"/>
            <a:ext cx="3660695" cy="473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74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990599"/>
            <a:ext cx="7620000" cy="44012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Thank you 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Questions?</a:t>
            </a:r>
          </a:p>
          <a:p>
            <a:pPr algn="ctr"/>
            <a:endParaRPr lang="en-US" sz="4000" dirty="0"/>
          </a:p>
          <a:p>
            <a:pPr algn="ctr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78978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36850"/>
            <a:ext cx="9144000" cy="36933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WHO ARE WE?               </a:t>
            </a:r>
          </a:p>
        </p:txBody>
      </p:sp>
      <p:sp>
        <p:nvSpPr>
          <p:cNvPr id="4" name="Oval 3"/>
          <p:cNvSpPr/>
          <p:nvPr/>
        </p:nvSpPr>
        <p:spPr>
          <a:xfrm>
            <a:off x="2839649" y="4877946"/>
            <a:ext cx="1125908" cy="1071785"/>
          </a:xfrm>
          <a:prstGeom prst="ellipse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654624" y="4879014"/>
            <a:ext cx="1125908" cy="1071785"/>
          </a:xfrm>
          <a:prstGeom prst="ellipse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636919" y="4876800"/>
            <a:ext cx="1125908" cy="1071785"/>
          </a:xfrm>
          <a:prstGeom prst="ellipse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448111" y="4875658"/>
            <a:ext cx="1125908" cy="1071785"/>
          </a:xfrm>
          <a:prstGeom prst="ellipse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34189" y="4876800"/>
            <a:ext cx="1125908" cy="1071785"/>
          </a:xfrm>
          <a:prstGeom prst="ellipse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654624" y="4955582"/>
            <a:ext cx="110881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Ernestina 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Fuenmayor</a:t>
            </a:r>
          </a:p>
          <a:p>
            <a:pPr algn="ctr"/>
            <a:endParaRPr lang="en-US" sz="1100" b="1" dirty="0">
              <a:solidFill>
                <a:schemeClr val="bg1"/>
              </a:solidFill>
            </a:endParaRP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Historian/ Architect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48111" y="4942189"/>
            <a:ext cx="112590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Maya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Foty</a:t>
            </a:r>
          </a:p>
          <a:p>
            <a:pPr algn="ctr"/>
            <a:endParaRPr lang="en-US" sz="1100" b="1" dirty="0">
              <a:solidFill>
                <a:schemeClr val="bg1"/>
              </a:solidFill>
            </a:endParaRP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Preservation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Architect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282387-6DF8-4C25-9D5C-50A667674ED1}"/>
              </a:ext>
            </a:extLst>
          </p:cNvPr>
          <p:cNvSpPr txBox="1"/>
          <p:nvPr/>
        </p:nvSpPr>
        <p:spPr>
          <a:xfrm>
            <a:off x="422348" y="5026829"/>
            <a:ext cx="11259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Annie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Mahoney</a:t>
            </a:r>
          </a:p>
          <a:p>
            <a:pPr algn="ctr"/>
            <a:endParaRPr lang="en-US" sz="1100" b="1" dirty="0">
              <a:solidFill>
                <a:schemeClr val="bg1"/>
              </a:solidFill>
            </a:endParaRP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Architect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F13677-2DAF-4943-8BC2-8FF049B0C335}"/>
              </a:ext>
            </a:extLst>
          </p:cNvPr>
          <p:cNvSpPr txBox="1"/>
          <p:nvPr/>
        </p:nvSpPr>
        <p:spPr>
          <a:xfrm>
            <a:off x="1634291" y="5032792"/>
            <a:ext cx="11259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Wendy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Chung</a:t>
            </a:r>
          </a:p>
          <a:p>
            <a:pPr algn="ctr"/>
            <a:endParaRPr lang="en-US" sz="1100" b="1" dirty="0">
              <a:solidFill>
                <a:schemeClr val="bg1"/>
              </a:solidFill>
            </a:endParaRP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Attorney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6B26503-5EFF-4902-BE6E-CFCDC190523D}"/>
              </a:ext>
            </a:extLst>
          </p:cNvPr>
          <p:cNvSpPr/>
          <p:nvPr/>
        </p:nvSpPr>
        <p:spPr>
          <a:xfrm>
            <a:off x="5249164" y="4875658"/>
            <a:ext cx="1125908" cy="1071785"/>
          </a:xfrm>
          <a:prstGeom prst="ellipse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822631" y="5053739"/>
            <a:ext cx="1116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Matthew 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Roman</a:t>
            </a:r>
          </a:p>
          <a:p>
            <a:pPr algn="ctr"/>
            <a:endParaRPr lang="en-US" sz="1100" b="1" dirty="0">
              <a:solidFill>
                <a:schemeClr val="bg1"/>
              </a:solidFill>
            </a:endParaRP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Designer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6096000"/>
            <a:ext cx="8534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With special thanks to:  </a:t>
            </a:r>
            <a:r>
              <a:rPr lang="en-US" sz="1600" b="1" dirty="0"/>
              <a:t>Hillary Adam</a:t>
            </a:r>
            <a:r>
              <a:rPr lang="en-US" sz="1600" dirty="0"/>
              <a:t>, BDS staff to PHLC; </a:t>
            </a:r>
            <a:r>
              <a:rPr lang="en-US" sz="1600" b="1" dirty="0"/>
              <a:t>BDS Design &amp; Historic Review staff</a:t>
            </a:r>
            <a:r>
              <a:rPr lang="en-US" sz="1600" dirty="0"/>
              <a:t>;</a:t>
            </a:r>
            <a:r>
              <a:rPr lang="en-US" sz="1600" b="1" dirty="0"/>
              <a:t> </a:t>
            </a:r>
            <a:r>
              <a:rPr lang="en-US" sz="1600" dirty="0"/>
              <a:t>and </a:t>
            </a:r>
          </a:p>
          <a:p>
            <a:r>
              <a:rPr lang="en-US" sz="1600" b="1" dirty="0"/>
              <a:t>		   Brandon Spencer-Hartle, </a:t>
            </a:r>
            <a:r>
              <a:rPr lang="en-US" sz="1600" dirty="0"/>
              <a:t>BPS Historic Resources Program Manager</a:t>
            </a:r>
          </a:p>
          <a:p>
            <a:r>
              <a:rPr lang="en-US" sz="1600" dirty="0"/>
              <a:t>	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0" t="15938" r="8945" b="56169"/>
          <a:stretch/>
        </p:blipFill>
        <p:spPr>
          <a:xfrm>
            <a:off x="852322" y="1093076"/>
            <a:ext cx="7487599" cy="3665028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300C31F3-973B-4083-B103-34028DBD905F}"/>
              </a:ext>
            </a:extLst>
          </p:cNvPr>
          <p:cNvSpPr/>
          <p:nvPr/>
        </p:nvSpPr>
        <p:spPr>
          <a:xfrm>
            <a:off x="4033168" y="4881621"/>
            <a:ext cx="1125908" cy="1071785"/>
          </a:xfrm>
          <a:prstGeom prst="ellipse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059518" y="4944478"/>
            <a:ext cx="109955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Vice-Chair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Kristen Minor</a:t>
            </a:r>
          </a:p>
          <a:p>
            <a:pPr algn="ctr"/>
            <a:endParaRPr lang="en-US" sz="1100" b="1" dirty="0">
              <a:solidFill>
                <a:schemeClr val="bg1"/>
              </a:solidFill>
            </a:endParaRP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Planner / Architect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49164" y="5026827"/>
            <a:ext cx="11259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Chair 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Kirk Ranzetta</a:t>
            </a:r>
          </a:p>
          <a:p>
            <a:pPr algn="ctr"/>
            <a:endParaRPr lang="en-US" sz="1100" b="1" dirty="0">
              <a:solidFill>
                <a:schemeClr val="bg1"/>
              </a:solidFill>
            </a:endParaRP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Historian</a:t>
            </a:r>
          </a:p>
        </p:txBody>
      </p:sp>
      <p:sp>
        <p:nvSpPr>
          <p:cNvPr id="6" name="Rectangle 5"/>
          <p:cNvSpPr/>
          <p:nvPr/>
        </p:nvSpPr>
        <p:spPr>
          <a:xfrm>
            <a:off x="2340246" y="4267200"/>
            <a:ext cx="4538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Portland Historic Landmarks Commission 2018</a:t>
            </a:r>
          </a:p>
        </p:txBody>
      </p:sp>
    </p:spTree>
    <p:extLst>
      <p:ext uri="{BB962C8B-B14F-4D97-AF65-F5344CB8AC3E}">
        <p14:creationId xmlns:p14="http://schemas.microsoft.com/office/powerpoint/2010/main" val="1878516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45068"/>
            <a:ext cx="9131105" cy="36933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WHAT DO WE DO?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59"/>
          <a:stretch/>
        </p:blipFill>
        <p:spPr>
          <a:xfrm>
            <a:off x="5114925" y="848711"/>
            <a:ext cx="3876674" cy="2575034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OffAxis1Right"/>
            <a:lightRig rig="threePt" dir="t"/>
          </a:scene3d>
        </p:spPr>
      </p:pic>
      <p:sp>
        <p:nvSpPr>
          <p:cNvPr id="6" name="TextBox 5"/>
          <p:cNvSpPr txBox="1"/>
          <p:nvPr/>
        </p:nvSpPr>
        <p:spPr>
          <a:xfrm>
            <a:off x="304800" y="990600"/>
            <a:ext cx="51054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Land Use Decisions </a:t>
            </a:r>
          </a:p>
          <a:p>
            <a:r>
              <a:rPr lang="en-US" dirty="0"/>
              <a:t>	</a:t>
            </a:r>
            <a:r>
              <a:rPr lang="en-US" sz="1600" dirty="0"/>
              <a:t>-Type III Alterations, Demolitions, and New 	construction in Historic Districts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Recommendations to City Council </a:t>
            </a:r>
          </a:p>
          <a:p>
            <a:r>
              <a:rPr lang="en-US" dirty="0"/>
              <a:t>	</a:t>
            </a:r>
            <a:r>
              <a:rPr lang="en-US" sz="1600" dirty="0"/>
              <a:t>-Adoption of new Guidelines for Districts</a:t>
            </a:r>
          </a:p>
          <a:p>
            <a:r>
              <a:rPr lang="en-US" sz="1600" dirty="0"/>
              <a:t>	-Type IV Demolition Reviews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Advice on Historic Preservation Matters</a:t>
            </a:r>
          </a:p>
          <a:p>
            <a:r>
              <a:rPr lang="en-US" dirty="0"/>
              <a:t>	</a:t>
            </a:r>
            <a:r>
              <a:rPr lang="en-US" sz="1600" dirty="0"/>
              <a:t>-Design Commission </a:t>
            </a:r>
          </a:p>
          <a:p>
            <a:r>
              <a:rPr lang="en-US" sz="1600" dirty="0"/>
              <a:t>	-Hearings Officer</a:t>
            </a:r>
          </a:p>
          <a:p>
            <a:r>
              <a:rPr lang="en-US" sz="1600" dirty="0"/>
              <a:t>	-Planning &amp; Sustainability Commission </a:t>
            </a:r>
          </a:p>
          <a:p>
            <a:r>
              <a:rPr lang="en-US" sz="1600" dirty="0"/>
              <a:t>	-Portland Development Commission </a:t>
            </a:r>
          </a:p>
          <a:p>
            <a:r>
              <a:rPr lang="en-US" sz="1600" dirty="0"/>
              <a:t>	-Portland City Council</a:t>
            </a:r>
          </a:p>
          <a:p>
            <a:r>
              <a:rPr lang="en-US" sz="1600" dirty="0"/>
              <a:t>	-City Bureaus and other committees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3190" y="4953000"/>
            <a:ext cx="873840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Establish/Remove (or Recommend) Local Landmark Designations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Recommend the Establishment/Amendment of Historic Districts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Initiate and coordinate preservation and outreach programs within &amp; outside of the City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2326">
            <a:off x="6296734" y="2338469"/>
            <a:ext cx="2633900" cy="276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26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138" y="575846"/>
            <a:ext cx="9131105" cy="36933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WHAT WE SEEK FROM CITY COUNCIL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" y="1219200"/>
            <a:ext cx="471651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LET THE PHLC BE PART OF THE SOLUTION</a:t>
            </a:r>
          </a:p>
          <a:p>
            <a:r>
              <a:rPr lang="en-US" dirty="0"/>
              <a:t>Preservation  is not an enemy of increased density or affordable housing.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URM ORDINANCE </a:t>
            </a:r>
          </a:p>
          <a:p>
            <a:r>
              <a:rPr lang="en-US" dirty="0"/>
              <a:t>A mandatory requirement is important, but needs incentives, help for owners. 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FUND THE HRI</a:t>
            </a:r>
          </a:p>
          <a:p>
            <a:r>
              <a:rPr lang="en-US" dirty="0"/>
              <a:t>Demolition continues.  Help under-represented communities identify &amp; preserve what’s important. Information is critical to assigning value.</a:t>
            </a:r>
            <a:endParaRPr lang="en-US" sz="2000" dirty="0"/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PORTLAND’S UNIQUE PLACES</a:t>
            </a:r>
          </a:p>
          <a:p>
            <a:r>
              <a:rPr lang="en-US" dirty="0"/>
              <a:t>RIP and BHBD can and should allow for new development to reflect existing character. Encourage rehabilitation &amp; adaptive reuse.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7" t="20671" r="4621" b="12024"/>
          <a:stretch/>
        </p:blipFill>
        <p:spPr bwMode="auto">
          <a:xfrm>
            <a:off x="5578211" y="945179"/>
            <a:ext cx="3341619" cy="202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kristenm\Downloads\ehQyCh5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214" y="4939179"/>
            <a:ext cx="3341620" cy="191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image.oregonlive.com/home/olive-media/width960/img/portland_impact/photo/2blents-fosterpng-f9d666e20bf5959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210" y="2971801"/>
            <a:ext cx="3343099" cy="199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786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45068"/>
            <a:ext cx="9144000" cy="36933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  YEAR*  OF  PHLC  ACCOMPLISHMENTS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143000"/>
            <a:ext cx="84582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Providing advocacy recommendations for the 2035 Comprehensive Plan, DOZA, RIP, Better Housing By Design, and other ongoing legislative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Holding 21 public hearings (with assistance from staff) (7 Type III, 7 DARs, 2 NR nominations, 20 briefings, 1 retreat)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Staff performed (54 Type 1 Cases, 40 Type Ix, 93 Type II)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Participation in various subcommittees, including Historic Resources Project, DRAC, Semi-Quarterly Cross-Commission Chair Meetings, and RACC art murals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Collaboration with Design Commission in reviews, including Portland Art Museum DAR, Wells Fargo and PacWest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Providing advice and input on various bureau or agency projects, including the URM ordinance, SW Corridor Transit, PBOT Vertical Infrastructure in the ROW and Cellular Antennas, and Burnside Bridge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Collaborating with U of O to create a studio for grad students in architecture examining the New Chinatown/</a:t>
            </a:r>
            <a:r>
              <a:rPr lang="en-US" dirty="0" err="1"/>
              <a:t>Japantown</a:t>
            </a:r>
            <a:r>
              <a:rPr lang="en-US" dirty="0"/>
              <a:t> Historic District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lvl="1"/>
            <a:r>
              <a:rPr lang="en-US" dirty="0"/>
              <a:t>          * </a:t>
            </a:r>
            <a:r>
              <a:rPr lang="en-US" sz="1600" dirty="0"/>
              <a:t>(Approximately 10 months)</a:t>
            </a:r>
          </a:p>
        </p:txBody>
      </p:sp>
    </p:spTree>
    <p:extLst>
      <p:ext uri="{BB962C8B-B14F-4D97-AF65-F5344CB8AC3E}">
        <p14:creationId xmlns:p14="http://schemas.microsoft.com/office/powerpoint/2010/main" val="281007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45068"/>
            <a:ext cx="9144000" cy="36933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PROJECT  HIGHLIGHTS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19600" y="1858843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story mixed-use building by Allied Works (rendering by Allied Works) in the Historic Alphabet District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419600" y="3962400"/>
            <a:ext cx="434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1913 </a:t>
            </a:r>
            <a:r>
              <a:rPr lang="en-US" dirty="0" err="1"/>
              <a:t>Ocobock</a:t>
            </a:r>
            <a:r>
              <a:rPr lang="en-US" dirty="0"/>
              <a:t> Mansion was saved from demolition in 2016 by a determined group of neighborhood activists who purchased the historic home and have been converting it for use as communal living. (Photo from the Facebook page, “Save the Historic </a:t>
            </a:r>
            <a:r>
              <a:rPr lang="en-US" dirty="0" err="1"/>
              <a:t>Ocobock</a:t>
            </a:r>
            <a:r>
              <a:rPr lang="en-US" dirty="0"/>
              <a:t> Mansion from Demolition.”)</a:t>
            </a:r>
          </a:p>
        </p:txBody>
      </p:sp>
      <p:pic>
        <p:nvPicPr>
          <p:cNvPr id="1026" name="Picture 2" descr="Image may contain: hou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7"/>
          <a:stretch/>
        </p:blipFill>
        <p:spPr bwMode="auto">
          <a:xfrm>
            <a:off x="0" y="3733800"/>
            <a:ext cx="3635334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"/>
          <a:stretch/>
        </p:blipFill>
        <p:spPr>
          <a:xfrm>
            <a:off x="-28456" y="1275215"/>
            <a:ext cx="3663790" cy="209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12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138" y="575846"/>
            <a:ext cx="9131105" cy="36933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PRIORITIES AND GOALS for 2019</a:t>
            </a:r>
          </a:p>
        </p:txBody>
      </p:sp>
      <p:sp>
        <p:nvSpPr>
          <p:cNvPr id="4" name="Oval 3"/>
          <p:cNvSpPr/>
          <p:nvPr/>
        </p:nvSpPr>
        <p:spPr>
          <a:xfrm>
            <a:off x="470338" y="1217712"/>
            <a:ext cx="861211" cy="843185"/>
          </a:xfrm>
          <a:prstGeom prst="ellipse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5" name="Oval 4"/>
          <p:cNvSpPr/>
          <p:nvPr/>
        </p:nvSpPr>
        <p:spPr>
          <a:xfrm>
            <a:off x="470338" y="2513112"/>
            <a:ext cx="861211" cy="843185"/>
          </a:xfrm>
          <a:prstGeom prst="ellipse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6" name="Oval 5"/>
          <p:cNvSpPr/>
          <p:nvPr/>
        </p:nvSpPr>
        <p:spPr>
          <a:xfrm>
            <a:off x="470338" y="3808512"/>
            <a:ext cx="861211" cy="843185"/>
          </a:xfrm>
          <a:prstGeom prst="ellipse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7" name="Oval 6"/>
          <p:cNvSpPr/>
          <p:nvPr/>
        </p:nvSpPr>
        <p:spPr>
          <a:xfrm>
            <a:off x="470337" y="5103912"/>
            <a:ext cx="861211" cy="843185"/>
          </a:xfrm>
          <a:prstGeom prst="ellipse">
            <a:avLst/>
          </a:prstGeom>
          <a:solidFill>
            <a:schemeClr val="tx2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39918" y="1440841"/>
            <a:ext cx="403859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ENSURE HISTORIC PRESERVATION BENEFITS ALL CITIZENS </a:t>
            </a:r>
          </a:p>
          <a:p>
            <a:r>
              <a:rPr lang="en-US" dirty="0"/>
              <a:t>Recognize and protect important places</a:t>
            </a:r>
          </a:p>
          <a:p>
            <a:endParaRPr lang="en-US" sz="2800" dirty="0"/>
          </a:p>
          <a:p>
            <a:r>
              <a:rPr lang="en-US" dirty="0"/>
              <a:t>ENGAGE WITH OUR COMMUNITY</a:t>
            </a:r>
          </a:p>
          <a:p>
            <a:r>
              <a:rPr lang="en-US" dirty="0"/>
              <a:t>Reach out to listen and educate</a:t>
            </a:r>
          </a:p>
          <a:p>
            <a:endParaRPr lang="en-US" sz="2000" dirty="0"/>
          </a:p>
          <a:p>
            <a:endParaRPr lang="en-US" sz="2800" dirty="0"/>
          </a:p>
          <a:p>
            <a:r>
              <a:rPr lang="en-US" dirty="0"/>
              <a:t>ADVOCATE for LOCAL/ STATE INCENTIVES</a:t>
            </a:r>
          </a:p>
          <a:p>
            <a:r>
              <a:rPr lang="en-US" dirty="0"/>
              <a:t>Support rehabilitation &amp; adaptive reuse</a:t>
            </a:r>
          </a:p>
          <a:p>
            <a:endParaRPr lang="en-US" sz="2000" dirty="0"/>
          </a:p>
          <a:p>
            <a:endParaRPr lang="en-US" sz="2800" dirty="0"/>
          </a:p>
          <a:p>
            <a:r>
              <a:rPr lang="en-US" dirty="0"/>
              <a:t>SUPPORT PORTLAND’S UNIQUE PLACES</a:t>
            </a:r>
          </a:p>
          <a:p>
            <a:r>
              <a:rPr lang="en-US" dirty="0"/>
              <a:t>Developer-driven and development-driven solutions by themselves are not working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3" t="9501" r="17032" b="62759"/>
          <a:stretch/>
        </p:blipFill>
        <p:spPr>
          <a:xfrm>
            <a:off x="5504575" y="2999070"/>
            <a:ext cx="3639668" cy="2174192"/>
          </a:xfrm>
          <a:prstGeom prst="rect">
            <a:avLst/>
          </a:prstGeom>
        </p:spPr>
      </p:pic>
      <p:pic>
        <p:nvPicPr>
          <p:cNvPr id="2052" name="Picture 4" descr="13048082_1222139194464710_1650251661310421639_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1" b="3324"/>
          <a:stretch/>
        </p:blipFill>
        <p:spPr bwMode="auto">
          <a:xfrm>
            <a:off x="5598080" y="945178"/>
            <a:ext cx="3545920" cy="217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cdn-images-1.medium.com/max/1600/1*QdM_sF-1cc1jDAtumIfOlA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983" y="5139103"/>
            <a:ext cx="3538037" cy="171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466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45068"/>
            <a:ext cx="9144000" cy="36933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PROMOTE LIVIBILITY AND AFFORDABILITY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19600" y="1676401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Preserving Historic Multifamily Housing</a:t>
            </a:r>
          </a:p>
          <a:p>
            <a:r>
              <a:rPr lang="en-US" dirty="0"/>
              <a:t>	Sustainability</a:t>
            </a:r>
          </a:p>
          <a:p>
            <a:r>
              <a:rPr lang="en-US" dirty="0"/>
              <a:t>	Affordability &amp; economic diversity</a:t>
            </a:r>
          </a:p>
          <a:p>
            <a:r>
              <a:rPr lang="en-US" dirty="0"/>
              <a:t>	Character and livability 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419600" y="3962400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Gentrification and Historic Preservation</a:t>
            </a:r>
          </a:p>
          <a:p>
            <a:pPr lvl="1"/>
            <a:r>
              <a:rPr lang="en-US" dirty="0"/>
              <a:t>	Affordable = Vulnerable</a:t>
            </a:r>
          </a:p>
          <a:p>
            <a:pPr lvl="1"/>
            <a:r>
              <a:rPr lang="en-US" dirty="0"/>
              <a:t>	Loss of cultural stories &amp; places</a:t>
            </a:r>
          </a:p>
          <a:p>
            <a:pPr lvl="1"/>
            <a:r>
              <a:rPr lang="en-US" dirty="0"/>
              <a:t>	Give communities a voice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6" b="14334"/>
          <a:stretch/>
        </p:blipFill>
        <p:spPr>
          <a:xfrm>
            <a:off x="8350" y="1076153"/>
            <a:ext cx="3663790" cy="2476957"/>
          </a:xfrm>
          <a:prstGeom prst="rect">
            <a:avLst/>
          </a:prstGeom>
        </p:spPr>
      </p:pic>
      <p:pic>
        <p:nvPicPr>
          <p:cNvPr id="8" name="Picture 2" descr="C:\Users\kristenm\AppData\Local\Temp\City Auditor - Archives &amp; Records Management - Auditor s Historical Records - A2004-001.1013   Aerial view of the clearance of the right-of-way for I-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3660695" cy="291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665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45068"/>
            <a:ext cx="9144000" cy="36933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PROMOTE LIVIBILITY AND AFFORDABILITY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19600" y="1858843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Equity and Inclusion</a:t>
            </a:r>
          </a:p>
          <a:p>
            <a:r>
              <a:rPr lang="en-US" dirty="0"/>
              <a:t>	Support vulnerable populations</a:t>
            </a:r>
          </a:p>
          <a:p>
            <a:r>
              <a:rPr lang="en-US" dirty="0"/>
              <a:t>	More “missing middle” housing</a:t>
            </a:r>
          </a:p>
          <a:p>
            <a:r>
              <a:rPr lang="en-US" dirty="0"/>
              <a:t>	Identify culturally important places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9600" y="3886200"/>
            <a:ext cx="441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Historic Preservation </a:t>
            </a:r>
            <a:r>
              <a:rPr lang="en-US" dirty="0"/>
              <a:t>can Increase Density</a:t>
            </a:r>
          </a:p>
          <a:p>
            <a:r>
              <a:rPr lang="en-US" dirty="0"/>
              <a:t>	Address code barriers</a:t>
            </a:r>
          </a:p>
          <a:p>
            <a:r>
              <a:rPr lang="en-US" dirty="0"/>
              <a:t>	Incentivize conversions, not demo</a:t>
            </a:r>
          </a:p>
          <a:p>
            <a:r>
              <a:rPr lang="en-US" dirty="0"/>
              <a:t>	New houses bigger, families smaller</a:t>
            </a:r>
          </a:p>
          <a:p>
            <a:r>
              <a:rPr lang="en-US" dirty="0"/>
              <a:t>	Developers are profit-driven</a:t>
            </a:r>
          </a:p>
          <a:p>
            <a:r>
              <a:rPr lang="en-US" dirty="0"/>
              <a:t>	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6" b="14334"/>
          <a:stretch/>
        </p:blipFill>
        <p:spPr>
          <a:xfrm>
            <a:off x="0" y="1143000"/>
            <a:ext cx="3663790" cy="24769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8" t="1188" r="919" b="49951"/>
          <a:stretch/>
        </p:blipFill>
        <p:spPr>
          <a:xfrm>
            <a:off x="5256" y="953498"/>
            <a:ext cx="3655439" cy="3152695"/>
          </a:xfrm>
          <a:prstGeom prst="rect">
            <a:avLst/>
          </a:prstGeom>
          <a:ln w="12700">
            <a:solidFill>
              <a:schemeClr val="accent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" r="1663" b="2754"/>
          <a:stretch/>
        </p:blipFill>
        <p:spPr>
          <a:xfrm>
            <a:off x="5256" y="4209364"/>
            <a:ext cx="3655439" cy="2389574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226713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12669</TotalTime>
  <Words>770</Words>
  <Application>Microsoft Office PowerPoint</Application>
  <PresentationFormat>On-screen Show (4:3)</PresentationFormat>
  <Paragraphs>156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Engeman</dc:creator>
  <cp:lastModifiedBy>Adam, Hillary</cp:lastModifiedBy>
  <cp:revision>144</cp:revision>
  <cp:lastPrinted>2015-11-17T17:02:19Z</cp:lastPrinted>
  <dcterms:created xsi:type="dcterms:W3CDTF">2015-10-28T22:45:27Z</dcterms:created>
  <dcterms:modified xsi:type="dcterms:W3CDTF">2018-10-10T19:25:41Z</dcterms:modified>
</cp:coreProperties>
</file>