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Override4.xml" ContentType="application/vnd.openxmlformats-officedocument.themeOverrid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0" r:id="rId2"/>
    <p:sldMasterId id="2147483652" r:id="rId3"/>
    <p:sldMasterId id="2147483962" r:id="rId4"/>
  </p:sldMasterIdLst>
  <p:notesMasterIdLst>
    <p:notesMasterId r:id="rId24"/>
  </p:notesMasterIdLst>
  <p:handoutMasterIdLst>
    <p:handoutMasterId r:id="rId25"/>
  </p:handoutMasterIdLst>
  <p:sldIdLst>
    <p:sldId id="256" r:id="rId5"/>
    <p:sldId id="422" r:id="rId6"/>
    <p:sldId id="445" r:id="rId7"/>
    <p:sldId id="447" r:id="rId8"/>
    <p:sldId id="409" r:id="rId9"/>
    <p:sldId id="437" r:id="rId10"/>
    <p:sldId id="451" r:id="rId11"/>
    <p:sldId id="265" r:id="rId12"/>
    <p:sldId id="452" r:id="rId13"/>
    <p:sldId id="453" r:id="rId14"/>
    <p:sldId id="454" r:id="rId15"/>
    <p:sldId id="458" r:id="rId16"/>
    <p:sldId id="455" r:id="rId17"/>
    <p:sldId id="457" r:id="rId18"/>
    <p:sldId id="449" r:id="rId19"/>
    <p:sldId id="450" r:id="rId20"/>
    <p:sldId id="444" r:id="rId21"/>
    <p:sldId id="257" r:id="rId22"/>
    <p:sldId id="459" r:id="rId23"/>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en, Jill" initials="CJ" lastIdx="1" clrIdx="0">
    <p:extLst>
      <p:ext uri="{19B8F6BF-5375-455C-9EA6-DF929625EA0E}">
        <p15:presenceInfo xmlns:p15="http://schemas.microsoft.com/office/powerpoint/2012/main" userId="S-1-5-21-1562068243-3890762121-1459926415-823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121B"/>
    <a:srgbClr val="F7C68C"/>
    <a:srgbClr val="BAA07F"/>
    <a:srgbClr val="D5C6B2"/>
    <a:srgbClr val="CCD5DE"/>
    <a:srgbClr val="E58E1A"/>
    <a:srgbClr val="754200"/>
    <a:srgbClr val="4D4D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60" autoAdjust="0"/>
    <p:restoredTop sz="62591" autoAdjust="0"/>
  </p:normalViewPr>
  <p:slideViewPr>
    <p:cSldViewPr snapToGrid="0">
      <p:cViewPr varScale="1">
        <p:scale>
          <a:sx n="32" d="100"/>
          <a:sy n="32" d="100"/>
        </p:scale>
        <p:origin x="562" y="34"/>
      </p:cViewPr>
      <p:guideLst>
        <p:guide orient="horz" pos="648"/>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3" d="100"/>
          <a:sy n="83" d="100"/>
        </p:scale>
        <p:origin x="2316" y="60"/>
      </p:cViewPr>
      <p:guideLst/>
    </p:cSldViewPr>
  </p:notesViewPr>
  <p:gridSpacing cx="75895" cy="75895"/>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DF33B40-0890-48F0-84F5-6287D94D84BD}" type="slidenum">
              <a:rPr lang="en-US" smtClean="0"/>
              <a:t>‹#›</a:t>
            </a:fld>
            <a:endParaRPr lang="en-US"/>
          </a:p>
        </p:txBody>
      </p:sp>
    </p:spTree>
    <p:extLst>
      <p:ext uri="{BB962C8B-B14F-4D97-AF65-F5344CB8AC3E}">
        <p14:creationId xmlns:p14="http://schemas.microsoft.com/office/powerpoint/2010/main" val="175749458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eaLnBrk="1" hangingPunct="1">
              <a:defRPr sz="1200"/>
            </a:lvl1pPr>
          </a:lstStyle>
          <a:p>
            <a:pPr>
              <a:defRPr/>
            </a:pPr>
            <a:endParaRPr lang="en-US" altLang="en-US"/>
          </a:p>
        </p:txBody>
      </p:sp>
      <p:sp>
        <p:nvSpPr>
          <p:cNvPr id="34819" name="Rectangle 3"/>
          <p:cNvSpPr>
            <a:spLocks noGrp="1" noChangeArrowheads="1"/>
          </p:cNvSpPr>
          <p:nvPr>
            <p:ph type="dt" idx="1"/>
          </p:nvPr>
        </p:nvSpPr>
        <p:spPr bwMode="auto">
          <a:xfrm>
            <a:off x="3970938" y="0"/>
            <a:ext cx="3037840" cy="464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endParaRPr lang="en-US" altLang="en-US"/>
          </a:p>
        </p:txBody>
      </p:sp>
      <p:sp>
        <p:nvSpPr>
          <p:cNvPr id="8196"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34821" name="Rectangle 5"/>
          <p:cNvSpPr>
            <a:spLocks noGrp="1" noChangeArrowheads="1"/>
          </p:cNvSpPr>
          <p:nvPr>
            <p:ph type="body" sz="quarter" idx="3"/>
          </p:nvPr>
        </p:nvSpPr>
        <p:spPr bwMode="auto">
          <a:xfrm>
            <a:off x="701040" y="4415790"/>
            <a:ext cx="5608320" cy="41833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34822" name="Rectangle 6"/>
          <p:cNvSpPr>
            <a:spLocks noGrp="1" noChangeArrowheads="1"/>
          </p:cNvSpPr>
          <p:nvPr>
            <p:ph type="ftr" sz="quarter" idx="4"/>
          </p:nvPr>
        </p:nvSpPr>
        <p:spPr bwMode="auto">
          <a:xfrm>
            <a:off x="0" y="8829967"/>
            <a:ext cx="3037840" cy="464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eaLnBrk="1" hangingPunct="1">
              <a:defRPr sz="1200"/>
            </a:lvl1pPr>
          </a:lstStyle>
          <a:p>
            <a:pPr>
              <a:defRPr/>
            </a:pPr>
            <a:endParaRPr lang="en-US" altLang="en-US"/>
          </a:p>
        </p:txBody>
      </p:sp>
      <p:sp>
        <p:nvSpPr>
          <p:cNvPr id="34823" name="Rectangle 7"/>
          <p:cNvSpPr>
            <a:spLocks noGrp="1" noChangeArrowheads="1"/>
          </p:cNvSpPr>
          <p:nvPr>
            <p:ph type="sldNum" sz="quarter" idx="5"/>
          </p:nvPr>
        </p:nvSpPr>
        <p:spPr bwMode="auto">
          <a:xfrm>
            <a:off x="3970938" y="8829967"/>
            <a:ext cx="3037840" cy="464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4D8AF2EB-9126-4E8F-AA43-49D219CFCC60}" type="slidenum">
              <a:rPr lang="en-US" altLang="en-US"/>
              <a:pPr>
                <a:defRPr/>
              </a:pPr>
              <a:t>‹#›</a:t>
            </a:fld>
            <a:endParaRPr lang="en-US" altLang="en-US"/>
          </a:p>
        </p:txBody>
      </p:sp>
    </p:spTree>
    <p:extLst>
      <p:ext uri="{BB962C8B-B14F-4D97-AF65-F5344CB8AC3E}">
        <p14:creationId xmlns:p14="http://schemas.microsoft.com/office/powerpoint/2010/main" val="2847459643"/>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p:spPr>
        <p:txBody>
          <a:bodyPr/>
          <a:lstStyle/>
          <a:p>
            <a:r>
              <a:rPr lang="en-US" sz="1200" b="1" kern="1200" dirty="0">
                <a:solidFill>
                  <a:schemeClr val="tx1"/>
                </a:solidFill>
                <a:effectLst/>
                <a:latin typeface="Arial" panose="020B0604020202020204" pitchFamily="34" charset="0"/>
                <a:ea typeface="+mn-ea"/>
                <a:cs typeface="+mn-cs"/>
              </a:rPr>
              <a:t>Eric</a:t>
            </a:r>
          </a:p>
          <a:p>
            <a:endParaRPr lang="en-US" sz="1200" b="1" kern="1200" dirty="0">
              <a:solidFill>
                <a:schemeClr val="tx1"/>
              </a:solidFill>
              <a:effectLst/>
              <a:latin typeface="Arial" panose="020B0604020202020204" pitchFamily="34" charset="0"/>
              <a:ea typeface="+mn-ea"/>
              <a:cs typeface="+mn-cs"/>
            </a:endParaRPr>
          </a:p>
          <a:p>
            <a:r>
              <a:rPr lang="en-US" sz="1200" b="0" kern="1200" dirty="0">
                <a:solidFill>
                  <a:schemeClr val="tx1"/>
                </a:solidFill>
                <a:effectLst/>
                <a:latin typeface="Arial" panose="020B0604020202020204" pitchFamily="34" charset="0"/>
                <a:ea typeface="+mn-ea"/>
                <a:cs typeface="+mn-cs"/>
              </a:rPr>
              <a:t>Thank you for considering today’s resolution to adopt a housing strategy for the SW Corridor.  </a:t>
            </a:r>
          </a:p>
          <a:p>
            <a:endParaRPr lang="en-US" sz="1200" b="0" kern="1200" dirty="0">
              <a:solidFill>
                <a:schemeClr val="tx1"/>
              </a:solidFill>
              <a:effectLst/>
              <a:latin typeface="Arial" panose="020B0604020202020204" pitchFamily="34" charset="0"/>
              <a:ea typeface="+mn-ea"/>
              <a:cs typeface="+mn-cs"/>
            </a:endParaRPr>
          </a:p>
          <a:p>
            <a:r>
              <a:rPr lang="en-US" sz="1200" b="0" kern="1200" dirty="0">
                <a:solidFill>
                  <a:schemeClr val="tx1"/>
                </a:solidFill>
                <a:effectLst/>
                <a:latin typeface="Arial" panose="020B0604020202020204" pitchFamily="34" charset="0"/>
                <a:ea typeface="+mn-ea"/>
                <a:cs typeface="+mn-cs"/>
              </a:rPr>
              <a:t>This in an important step as we plan to expand the region’s transit system into this corridor. New transit is critical to bringing better access to more housing, education, and job opportunities.</a:t>
            </a:r>
          </a:p>
          <a:p>
            <a:endParaRPr lang="en-US" sz="1200" b="0" kern="1200" dirty="0">
              <a:solidFill>
                <a:schemeClr val="tx1"/>
              </a:solidFill>
              <a:effectLst/>
              <a:latin typeface="Arial" panose="020B0604020202020204" pitchFamily="34" charset="0"/>
              <a:ea typeface="+mn-ea"/>
              <a:cs typeface="+mn-cs"/>
            </a:endParaRPr>
          </a:p>
          <a:p>
            <a:r>
              <a:rPr lang="en-US" sz="1200" b="0" kern="1200" dirty="0">
                <a:solidFill>
                  <a:schemeClr val="tx1"/>
                </a:solidFill>
                <a:effectLst/>
                <a:latin typeface="Arial" panose="020B0604020202020204" pitchFamily="34" charset="0"/>
                <a:ea typeface="+mn-ea"/>
                <a:cs typeface="+mn-cs"/>
              </a:rPr>
              <a:t>However, we know displacement risk from the rising cost of living and lack of affordable housing threatens the existing economic and cultural diversity in the corridor. Displacement harms households and disrupts communities as well as creating obstacles to achieving the region’s long-range growth plans.  If households who are most dependent on transit are displaced out of the corridor, they will be forced to buy cars, contributing to congestion and carbon emissions, and resulting in a loss of ridership for the transit system. </a:t>
            </a:r>
          </a:p>
          <a:p>
            <a:endParaRPr lang="en-US" sz="1200" b="0" kern="1200" dirty="0">
              <a:solidFill>
                <a:schemeClr val="tx1"/>
              </a:solidFill>
              <a:effectLst/>
              <a:latin typeface="Arial" panose="020B0604020202020204" pitchFamily="34" charset="0"/>
              <a:ea typeface="+mn-ea"/>
              <a:cs typeface="+mn-cs"/>
            </a:endParaRPr>
          </a:p>
          <a:p>
            <a:r>
              <a:rPr lang="en-US" sz="1200" b="0" kern="1200" dirty="0">
                <a:solidFill>
                  <a:schemeClr val="tx1"/>
                </a:solidFill>
                <a:effectLst/>
                <a:latin typeface="Arial" panose="020B0604020202020204" pitchFamily="34" charset="0"/>
                <a:ea typeface="+mn-ea"/>
                <a:cs typeface="+mn-cs"/>
              </a:rPr>
              <a:t>We want to get ahead of the predictable cycle of real estate speculation and market pressures to help ensure there are new housing choices available when the light rail comes.</a:t>
            </a:r>
          </a:p>
          <a:p>
            <a:endParaRPr lang="en-US" sz="1200" b="0" kern="1200" dirty="0">
              <a:solidFill>
                <a:schemeClr val="tx1"/>
              </a:solidFill>
              <a:effectLst/>
              <a:latin typeface="Arial" panose="020B0604020202020204" pitchFamily="34" charset="0"/>
              <a:ea typeface="+mn-ea"/>
              <a:cs typeface="+mn-cs"/>
            </a:endParaRPr>
          </a:p>
          <a:p>
            <a:r>
              <a:rPr lang="en-US" sz="1200" b="0" kern="1200" dirty="0">
                <a:solidFill>
                  <a:schemeClr val="tx1"/>
                </a:solidFill>
                <a:effectLst/>
                <a:latin typeface="Arial" panose="020B0604020202020204" pitchFamily="34" charset="0"/>
                <a:ea typeface="+mn-ea"/>
                <a:cs typeface="+mn-cs"/>
              </a:rPr>
              <a:t>In 2016 Council directed us to develop a housing strategy in relation to the light project. We teamed up with the City of Tigard to develop a unified, strategic approach to housing for the entire SW corridor.  </a:t>
            </a:r>
          </a:p>
          <a:p>
            <a:endParaRPr lang="en-US" sz="1200" b="0" kern="1200" dirty="0">
              <a:solidFill>
                <a:schemeClr val="tx1"/>
              </a:solidFill>
              <a:effectLst/>
              <a:latin typeface="Arial" panose="020B0604020202020204" pitchFamily="34" charset="0"/>
              <a:ea typeface="+mn-ea"/>
              <a:cs typeface="+mn-cs"/>
            </a:endParaRPr>
          </a:p>
          <a:p>
            <a:r>
              <a:rPr lang="en-US" sz="1200" b="0" kern="1200" dirty="0">
                <a:solidFill>
                  <a:schemeClr val="tx1"/>
                </a:solidFill>
                <a:effectLst/>
                <a:latin typeface="Arial" panose="020B0604020202020204" pitchFamily="34" charset="0"/>
                <a:ea typeface="+mn-ea"/>
                <a:cs typeface="+mn-cs"/>
              </a:rPr>
              <a:t>At last month’s work session you heard about the corridors housing needs and the goals we are proposing.  Today, you will hear how we will work with our partners to meet our goals </a:t>
            </a:r>
          </a:p>
          <a:p>
            <a:endParaRPr lang="en-US" b="0" dirty="0"/>
          </a:p>
          <a:p>
            <a:pPr eaLnBrk="1" hangingPunct="1"/>
            <a:endParaRPr lang="en-US" altLang="en-US" dirty="0"/>
          </a:p>
        </p:txBody>
      </p:sp>
      <p:sp>
        <p:nvSpPr>
          <p:cNvPr id="1024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FA6A81-1EF8-4AC4-8CC5-FDB2C50303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Date Placeholder 1">
            <a:extLst>
              <a:ext uri="{FF2B5EF4-FFF2-40B4-BE49-F238E27FC236}">
                <a16:creationId xmlns:a16="http://schemas.microsoft.com/office/drawing/2014/main" id="{F01EC3D5-E72D-45E5-9763-39341B8EC910}"/>
              </a:ext>
            </a:extLst>
          </p:cNvPr>
          <p:cNvSpPr>
            <a:spLocks noGrp="1"/>
          </p:cNvSpPr>
          <p:nvPr>
            <p:ph type="dt" idx="10"/>
          </p:nvPr>
        </p:nvSpPr>
        <p:spPr/>
        <p:txBody>
          <a:bodyPr/>
          <a:lstStyle/>
          <a:p>
            <a:pPr>
              <a:defRPr/>
            </a:pPr>
            <a:endParaRPr lang="en-US" altLang="en-US"/>
          </a:p>
        </p:txBody>
      </p:sp>
    </p:spTree>
    <p:extLst>
      <p:ext uri="{BB962C8B-B14F-4D97-AF65-F5344CB8AC3E}">
        <p14:creationId xmlns:p14="http://schemas.microsoft.com/office/powerpoint/2010/main" val="1654217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Shannon</a:t>
            </a:r>
          </a:p>
          <a:p>
            <a:endParaRPr lang="en-US" b="1" dirty="0"/>
          </a:p>
          <a:p>
            <a:r>
              <a:rPr lang="en-US" b="0" dirty="0"/>
              <a:t>We have preliminary agreement with TriMet on an MOU for acquiring remnant land parcels after the completion of the light rail project. </a:t>
            </a:r>
          </a:p>
          <a:p>
            <a:endParaRPr lang="en-US" b="0" dirty="0"/>
          </a:p>
          <a:p>
            <a:r>
              <a:rPr lang="en-US" b="0" dirty="0"/>
              <a:t>We are also working with BPS on station area planning for publicly owned sites in the corridor, Eric Engstrom will talk about this in a few minutes.</a:t>
            </a:r>
          </a:p>
          <a:p>
            <a:pPr marL="457200" lvl="1" indent="0">
              <a:buFont typeface="Arial" panose="020B0604020202020204" pitchFamily="34" charset="0"/>
              <a:buNone/>
            </a:pPr>
            <a:endParaRPr lang="en-US" sz="2800" dirty="0">
              <a:solidFill>
                <a:srgbClr val="434F69"/>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60131391-FC3C-4143-A5E2-959D6D3EA7B9}" type="slidenum">
              <a:rPr lang="en-US" smtClean="0"/>
              <a:t>10</a:t>
            </a:fld>
            <a:endParaRPr lang="en-US"/>
          </a:p>
        </p:txBody>
      </p:sp>
      <p:sp>
        <p:nvSpPr>
          <p:cNvPr id="5" name="Date Placeholder 4">
            <a:extLst>
              <a:ext uri="{FF2B5EF4-FFF2-40B4-BE49-F238E27FC236}">
                <a16:creationId xmlns:a16="http://schemas.microsoft.com/office/drawing/2014/main" id="{B3320A85-C15A-478C-B7FA-51D897DC9D95}"/>
              </a:ext>
            </a:extLst>
          </p:cNvPr>
          <p:cNvSpPr>
            <a:spLocks noGrp="1"/>
          </p:cNvSpPr>
          <p:nvPr>
            <p:ph type="dt" idx="11"/>
          </p:nvPr>
        </p:nvSpPr>
        <p:spPr/>
        <p:txBody>
          <a:bodyPr/>
          <a:lstStyle/>
          <a:p>
            <a:pPr>
              <a:defRPr/>
            </a:pPr>
            <a:endParaRPr lang="en-US" altLang="en-US"/>
          </a:p>
        </p:txBody>
      </p:sp>
    </p:spTree>
    <p:extLst>
      <p:ext uri="{BB962C8B-B14F-4D97-AF65-F5344CB8AC3E}">
        <p14:creationId xmlns:p14="http://schemas.microsoft.com/office/powerpoint/2010/main" val="2317570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Shannon</a:t>
            </a:r>
          </a:p>
          <a:p>
            <a:endParaRPr lang="en-US" b="1" dirty="0"/>
          </a:p>
          <a:p>
            <a:r>
              <a:rPr lang="en-US" b="0" dirty="0"/>
              <a:t>Review conceptual agreement, the MOU language should be complete prior to the LPA vote next week.</a:t>
            </a:r>
          </a:p>
        </p:txBody>
      </p:sp>
      <p:sp>
        <p:nvSpPr>
          <p:cNvPr id="4" name="Slide Number Placeholder 3"/>
          <p:cNvSpPr>
            <a:spLocks noGrp="1"/>
          </p:cNvSpPr>
          <p:nvPr>
            <p:ph type="sldNum" sz="quarter" idx="10"/>
          </p:nvPr>
        </p:nvSpPr>
        <p:spPr/>
        <p:txBody>
          <a:bodyPr/>
          <a:lstStyle/>
          <a:p>
            <a:pPr>
              <a:defRPr/>
            </a:pPr>
            <a:fld id="{4D8AF2EB-9126-4E8F-AA43-49D219CFCC60}" type="slidenum">
              <a:rPr lang="en-US" altLang="en-US" smtClean="0"/>
              <a:pPr>
                <a:defRPr/>
              </a:pPr>
              <a:t>11</a:t>
            </a:fld>
            <a:endParaRPr lang="en-US" altLang="en-US"/>
          </a:p>
        </p:txBody>
      </p:sp>
      <p:sp>
        <p:nvSpPr>
          <p:cNvPr id="5" name="Date Placeholder 4">
            <a:extLst>
              <a:ext uri="{FF2B5EF4-FFF2-40B4-BE49-F238E27FC236}">
                <a16:creationId xmlns:a16="http://schemas.microsoft.com/office/drawing/2014/main" id="{61C5FC5C-81F0-46BC-AF37-A568014F997A}"/>
              </a:ext>
            </a:extLst>
          </p:cNvPr>
          <p:cNvSpPr>
            <a:spLocks noGrp="1"/>
          </p:cNvSpPr>
          <p:nvPr>
            <p:ph type="dt" idx="11"/>
          </p:nvPr>
        </p:nvSpPr>
        <p:spPr/>
        <p:txBody>
          <a:bodyPr/>
          <a:lstStyle/>
          <a:p>
            <a:pPr>
              <a:defRPr/>
            </a:pPr>
            <a:endParaRPr lang="en-US" altLang="en-US"/>
          </a:p>
        </p:txBody>
      </p:sp>
    </p:spTree>
    <p:extLst>
      <p:ext uri="{BB962C8B-B14F-4D97-AF65-F5344CB8AC3E}">
        <p14:creationId xmlns:p14="http://schemas.microsoft.com/office/powerpoint/2010/main" val="4112119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Kimberly</a:t>
            </a:r>
          </a:p>
          <a:p>
            <a:r>
              <a:rPr lang="en-US" dirty="0"/>
              <a:t>Shannon has talked about the need for anti-displacement services for residents along the SW Corridor, we need to be equally mindful of the impacts on small, local businesses</a:t>
            </a:r>
          </a:p>
          <a:p>
            <a:r>
              <a:rPr lang="en-US" dirty="0"/>
              <a:t>As you’ll see from this slide, we estimate there are almost 1,000 businesses located within a ¼ mile of the corridor that stand to benefit from proximity to the transit improvements</a:t>
            </a:r>
          </a:p>
          <a:p>
            <a:r>
              <a:rPr lang="en-US" dirty="0"/>
              <a:t>Please also note that, using information from the Environmental Impact Statement, there are approximately 350 business whose property could be directly and negatively impacted by construction, almost 70 percent of which have fewer than 10 employees</a:t>
            </a:r>
          </a:p>
          <a:p>
            <a:r>
              <a:rPr lang="en-US" dirty="0"/>
              <a:t>As the City’s economic development agency, Prosper Portland is committed to creating affordability solutions for small businesses</a:t>
            </a:r>
          </a:p>
          <a:p>
            <a:endParaRPr lang="en-US" dirty="0"/>
          </a:p>
        </p:txBody>
      </p:sp>
      <p:sp>
        <p:nvSpPr>
          <p:cNvPr id="4" name="Slide Number Placeholder 3"/>
          <p:cNvSpPr>
            <a:spLocks noGrp="1"/>
          </p:cNvSpPr>
          <p:nvPr>
            <p:ph type="sldNum" sz="quarter" idx="10"/>
          </p:nvPr>
        </p:nvSpPr>
        <p:spPr/>
        <p:txBody>
          <a:bodyPr/>
          <a:lstStyle/>
          <a:p>
            <a:pPr>
              <a:defRPr/>
            </a:pPr>
            <a:fld id="{4D8AF2EB-9126-4E8F-AA43-49D219CFCC60}" type="slidenum">
              <a:rPr lang="en-US" altLang="en-US" smtClean="0"/>
              <a:pPr>
                <a:defRPr/>
              </a:pPr>
              <a:t>12</a:t>
            </a:fld>
            <a:endParaRPr lang="en-US" altLang="en-US"/>
          </a:p>
        </p:txBody>
      </p:sp>
      <p:sp>
        <p:nvSpPr>
          <p:cNvPr id="5" name="Date Placeholder 4">
            <a:extLst>
              <a:ext uri="{FF2B5EF4-FFF2-40B4-BE49-F238E27FC236}">
                <a16:creationId xmlns:a16="http://schemas.microsoft.com/office/drawing/2014/main" id="{C60416E7-434D-4D36-861B-B7510F5829AD}"/>
              </a:ext>
            </a:extLst>
          </p:cNvPr>
          <p:cNvSpPr>
            <a:spLocks noGrp="1"/>
          </p:cNvSpPr>
          <p:nvPr>
            <p:ph type="dt" idx="11"/>
          </p:nvPr>
        </p:nvSpPr>
        <p:spPr/>
        <p:txBody>
          <a:bodyPr/>
          <a:lstStyle/>
          <a:p>
            <a:pPr>
              <a:defRPr/>
            </a:pPr>
            <a:endParaRPr lang="en-US" altLang="en-US"/>
          </a:p>
        </p:txBody>
      </p:sp>
    </p:spTree>
    <p:extLst>
      <p:ext uri="{BB962C8B-B14F-4D97-AF65-F5344CB8AC3E}">
        <p14:creationId xmlns:p14="http://schemas.microsoft.com/office/powerpoint/2010/main" val="4046105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Kimberly </a:t>
            </a:r>
            <a:endParaRPr lang="en-US" b="1" dirty="0"/>
          </a:p>
          <a:p>
            <a:r>
              <a:rPr lang="en-US" b="1" dirty="0"/>
              <a:t>As you are aware, there is a 15% cap on the acres and assessed value within the City of Portland that can be within a tax increment finance district; as of today, there are 2,517 acres or $3.5 B in assessed value available within the City of Portland for new or expanded tax increment finance districts</a:t>
            </a:r>
          </a:p>
          <a:p>
            <a:endParaRPr lang="en-US" b="1" dirty="0"/>
          </a:p>
          <a:p>
            <a:r>
              <a:rPr lang="en-US" b="1" dirty="0"/>
              <a:t>We have modeled two potential tax increment finance districts – one at approximately 930 acres the other at approximately 500 acres</a:t>
            </a:r>
          </a:p>
          <a:p>
            <a:r>
              <a:rPr lang="en-US" b="1" dirty="0"/>
              <a:t>The larger district, as modeled, would yield approximately:</a:t>
            </a:r>
          </a:p>
          <a:p>
            <a:r>
              <a:rPr lang="en-US" b="1" dirty="0"/>
              <a:t>$54 M for Portland Housing Bureau investments, funding an estimated 240 affordable housing units, or 21 % of the stretch targets of 1,400 new and preserved units</a:t>
            </a:r>
          </a:p>
          <a:p>
            <a:endParaRPr lang="en-US" b="1" dirty="0"/>
          </a:p>
          <a:p>
            <a:r>
              <a:rPr lang="en-US" b="1" dirty="0"/>
              <a:t>Likewise, $66M for Prosper Portland would allow us to provide approximately 400 business loans and grants over 20 years</a:t>
            </a:r>
          </a:p>
          <a:p>
            <a:r>
              <a:rPr lang="en-US" b="1" dirty="0"/>
              <a:t>If 10% of the TIF resources were devoted to the City’s share of the local match for the transit project, that would yield approximately $12M</a:t>
            </a:r>
          </a:p>
          <a:p>
            <a:r>
              <a:rPr lang="en-US" b="1" dirty="0"/>
              <a:t>Please note that expected property acquisitions could remove approximately 20 percent of taxable properties off the rolls, which would adversely affect available TIF funding</a:t>
            </a:r>
          </a:p>
          <a:p>
            <a:endParaRPr lang="en-US" b="1" dirty="0"/>
          </a:p>
        </p:txBody>
      </p:sp>
      <p:sp>
        <p:nvSpPr>
          <p:cNvPr id="4" name="Slide Number Placeholder 3"/>
          <p:cNvSpPr>
            <a:spLocks noGrp="1"/>
          </p:cNvSpPr>
          <p:nvPr>
            <p:ph type="sldNum" sz="quarter" idx="10"/>
          </p:nvPr>
        </p:nvSpPr>
        <p:spPr/>
        <p:txBody>
          <a:bodyPr/>
          <a:lstStyle/>
          <a:p>
            <a:pPr>
              <a:defRPr/>
            </a:pPr>
            <a:fld id="{4D8AF2EB-9126-4E8F-AA43-49D219CFCC60}" type="slidenum">
              <a:rPr lang="en-US" altLang="en-US" smtClean="0"/>
              <a:pPr>
                <a:defRPr/>
              </a:pPr>
              <a:t>13</a:t>
            </a:fld>
            <a:endParaRPr lang="en-US" altLang="en-US"/>
          </a:p>
        </p:txBody>
      </p:sp>
      <p:sp>
        <p:nvSpPr>
          <p:cNvPr id="5" name="Date Placeholder 4">
            <a:extLst>
              <a:ext uri="{FF2B5EF4-FFF2-40B4-BE49-F238E27FC236}">
                <a16:creationId xmlns:a16="http://schemas.microsoft.com/office/drawing/2014/main" id="{8C7E42F8-10FE-49A6-A33D-62A5EED79695}"/>
              </a:ext>
            </a:extLst>
          </p:cNvPr>
          <p:cNvSpPr>
            <a:spLocks noGrp="1"/>
          </p:cNvSpPr>
          <p:nvPr>
            <p:ph type="dt" idx="11"/>
          </p:nvPr>
        </p:nvSpPr>
        <p:spPr/>
        <p:txBody>
          <a:bodyPr/>
          <a:lstStyle/>
          <a:p>
            <a:pPr>
              <a:defRPr/>
            </a:pPr>
            <a:endParaRPr lang="en-US" altLang="en-US"/>
          </a:p>
        </p:txBody>
      </p:sp>
    </p:spTree>
    <p:extLst>
      <p:ext uri="{BB962C8B-B14F-4D97-AF65-F5344CB8AC3E}">
        <p14:creationId xmlns:p14="http://schemas.microsoft.com/office/powerpoint/2010/main" val="2245008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Kimberly</a:t>
            </a:r>
          </a:p>
          <a:p>
            <a:r>
              <a:rPr lang="en-US" dirty="0"/>
              <a:t>Of the currently available acreage City-wide, Prosper Portland intends to reserve these acres for new and expanded TIF districts in the Neighborhood Prosperity Network and East Portland</a:t>
            </a:r>
          </a:p>
          <a:p>
            <a:r>
              <a:rPr lang="en-US" dirty="0"/>
              <a:t>When debt in the Airport Way district will be paid off by June 2020, which will free up 885 acres for expanded or new TIF districts, including acreage for a potential SW corridor district</a:t>
            </a:r>
          </a:p>
          <a:p>
            <a:endParaRPr lang="en-US" dirty="0"/>
          </a:p>
        </p:txBody>
      </p:sp>
      <p:sp>
        <p:nvSpPr>
          <p:cNvPr id="4" name="Slide Number Placeholder 3"/>
          <p:cNvSpPr>
            <a:spLocks noGrp="1"/>
          </p:cNvSpPr>
          <p:nvPr>
            <p:ph type="sldNum" sz="quarter" idx="10"/>
          </p:nvPr>
        </p:nvSpPr>
        <p:spPr/>
        <p:txBody>
          <a:bodyPr/>
          <a:lstStyle/>
          <a:p>
            <a:pPr>
              <a:defRPr/>
            </a:pPr>
            <a:fld id="{4D8AF2EB-9126-4E8F-AA43-49D219CFCC60}" type="slidenum">
              <a:rPr lang="en-US" altLang="en-US" smtClean="0"/>
              <a:pPr>
                <a:defRPr/>
              </a:pPr>
              <a:t>14</a:t>
            </a:fld>
            <a:endParaRPr lang="en-US" altLang="en-US"/>
          </a:p>
        </p:txBody>
      </p:sp>
      <p:sp>
        <p:nvSpPr>
          <p:cNvPr id="5" name="Date Placeholder 4">
            <a:extLst>
              <a:ext uri="{FF2B5EF4-FFF2-40B4-BE49-F238E27FC236}">
                <a16:creationId xmlns:a16="http://schemas.microsoft.com/office/drawing/2014/main" id="{584796A1-B99A-4473-B49E-D9A69F53A524}"/>
              </a:ext>
            </a:extLst>
          </p:cNvPr>
          <p:cNvSpPr>
            <a:spLocks noGrp="1"/>
          </p:cNvSpPr>
          <p:nvPr>
            <p:ph type="dt" idx="11"/>
          </p:nvPr>
        </p:nvSpPr>
        <p:spPr/>
        <p:txBody>
          <a:bodyPr/>
          <a:lstStyle/>
          <a:p>
            <a:pPr>
              <a:defRPr/>
            </a:pPr>
            <a:endParaRPr lang="en-US" altLang="en-US"/>
          </a:p>
        </p:txBody>
      </p:sp>
    </p:spTree>
    <p:extLst>
      <p:ext uri="{BB962C8B-B14F-4D97-AF65-F5344CB8AC3E}">
        <p14:creationId xmlns:p14="http://schemas.microsoft.com/office/powerpoint/2010/main" val="3238631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mn-ea"/>
                <a:cs typeface="+mn-cs"/>
              </a:rPr>
              <a:t>Eric</a:t>
            </a:r>
          </a:p>
          <a:p>
            <a:endParaRPr lang="en-US" sz="1200" b="1" kern="1200" dirty="0">
              <a:solidFill>
                <a:schemeClr val="tx1"/>
              </a:solidFill>
              <a:effectLst/>
              <a:latin typeface="Arial" panose="020B0604020202020204" pitchFamily="34" charset="0"/>
              <a:ea typeface="+mn-ea"/>
              <a:cs typeface="+mn-cs"/>
            </a:endParaRPr>
          </a:p>
          <a:p>
            <a:r>
              <a:rPr lang="en-US" sz="1200" b="1" kern="1200" dirty="0">
                <a:solidFill>
                  <a:schemeClr val="tx1"/>
                </a:solidFill>
                <a:effectLst/>
                <a:latin typeface="Arial" panose="020B0604020202020204" pitchFamily="34" charset="0"/>
                <a:ea typeface="+mn-ea"/>
                <a:cs typeface="+mn-cs"/>
              </a:rPr>
              <a:t>Getting the land uses around the stations right and prioritizing affordable housing on publicly owned land are critical to achieving our housing targets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mn-ea"/>
                <a:cs typeface="+mn-cs"/>
              </a:rPr>
              <a:t>With the help of a Metro 2040 grant BPS is gearing up to lead station area planning in the West Portland Town Center and in South Portland along Gibbs and </a:t>
            </a:r>
            <a:r>
              <a:rPr lang="en-US" sz="1200" b="1" kern="1200" dirty="0" err="1">
                <a:solidFill>
                  <a:schemeClr val="tx1"/>
                </a:solidFill>
                <a:effectLst/>
                <a:latin typeface="Arial" panose="020B0604020202020204" pitchFamily="34" charset="0"/>
                <a:ea typeface="+mn-ea"/>
                <a:cs typeface="+mn-cs"/>
              </a:rPr>
              <a:t>Barbur</a:t>
            </a:r>
            <a:r>
              <a:rPr lang="en-US" sz="1200" b="1" kern="1200" dirty="0">
                <a:solidFill>
                  <a:schemeClr val="tx1"/>
                </a:solidFill>
                <a:effectLst/>
                <a:latin typeface="Arial" panose="020B0604020202020204" pitchFamily="34" charset="0"/>
                <a:ea typeface="+mn-ea"/>
                <a:cs typeface="+mn-cs"/>
              </a:rPr>
              <a:t> station.</a:t>
            </a:r>
          </a:p>
          <a:p>
            <a:endParaRPr lang="en-US" sz="1200" kern="1200" dirty="0">
              <a:solidFill>
                <a:schemeClr val="tx1"/>
              </a:solidFill>
              <a:effectLst/>
              <a:latin typeface="Arial" panose="020B0604020202020204" pitchFamily="34" charset="0"/>
              <a:ea typeface="+mn-ea"/>
              <a:cs typeface="+mn-cs"/>
            </a:endParaRPr>
          </a:p>
          <a:p>
            <a:r>
              <a:rPr lang="en-US" sz="1200" b="1" kern="1200" dirty="0">
                <a:solidFill>
                  <a:schemeClr val="tx1"/>
                </a:solidFill>
                <a:effectLst/>
                <a:latin typeface="Arial" panose="020B0604020202020204" pitchFamily="34" charset="0"/>
                <a:ea typeface="+mn-ea"/>
                <a:cs typeface="+mn-cs"/>
              </a:rPr>
              <a:t>A few publicly owned properties have already been identified as having the potential for redevelopment. We will be exploring redevelopment scenarios through the station area planning</a:t>
            </a:r>
          </a:p>
          <a:p>
            <a:endParaRPr lang="en-US" sz="1200" b="1" kern="1200" dirty="0">
              <a:solidFill>
                <a:schemeClr val="tx1"/>
              </a:solidFill>
              <a:effectLst/>
              <a:latin typeface="Arial" panose="020B0604020202020204" pitchFamily="34" charset="0"/>
              <a:ea typeface="+mn-ea"/>
              <a:cs typeface="+mn-cs"/>
            </a:endParaRPr>
          </a:p>
          <a:p>
            <a:r>
              <a:rPr lang="en-US" sz="1200" b="1" kern="1200" dirty="0">
                <a:solidFill>
                  <a:schemeClr val="tx1"/>
                </a:solidFill>
                <a:effectLst/>
                <a:latin typeface="Arial" panose="020B0604020202020204" pitchFamily="34" charset="0"/>
                <a:ea typeface="+mn-ea"/>
                <a:cs typeface="+mn-cs"/>
              </a:rPr>
              <a:t>Ross Island Bridgehead sites.</a:t>
            </a:r>
            <a:r>
              <a:rPr lang="en-US" sz="1200" kern="1200" dirty="0">
                <a:solidFill>
                  <a:schemeClr val="tx1"/>
                </a:solidFill>
                <a:effectLst/>
                <a:latin typeface="Arial" panose="020B0604020202020204" pitchFamily="34" charset="0"/>
                <a:ea typeface="+mn-ea"/>
                <a:cs typeface="+mn-cs"/>
              </a:rPr>
              <a:t>  The Oregon Department of Transportation and the City of Portland owns the land under portions of the Ross Island Bridgehead. Should the bridgehead be reconfigured, an estimated 2-3 acres of land could be available for redevelopment. This land could support 300-450 units of housing under the current zoning regulations. </a:t>
            </a:r>
          </a:p>
          <a:p>
            <a:pPr lvl="0"/>
            <a:endParaRPr lang="en-US" sz="1200" b="1" kern="1200" dirty="0">
              <a:solidFill>
                <a:schemeClr val="tx1"/>
              </a:solidFill>
              <a:effectLst/>
              <a:latin typeface="Arial" panose="020B0604020202020204" pitchFamily="34" charset="0"/>
              <a:ea typeface="+mn-ea"/>
              <a:cs typeface="+mn-cs"/>
            </a:endParaRPr>
          </a:p>
          <a:p>
            <a:pPr lvl="0"/>
            <a:r>
              <a:rPr lang="en-US" sz="1200" b="1" kern="1200" dirty="0">
                <a:solidFill>
                  <a:schemeClr val="tx1"/>
                </a:solidFill>
                <a:effectLst/>
                <a:latin typeface="Arial" panose="020B0604020202020204" pitchFamily="34" charset="0"/>
                <a:ea typeface="+mn-ea"/>
                <a:cs typeface="+mn-cs"/>
              </a:rPr>
              <a:t>Barbur Transit Center.</a:t>
            </a:r>
            <a:r>
              <a:rPr lang="en-US" sz="1200" kern="1200" dirty="0">
                <a:solidFill>
                  <a:schemeClr val="tx1"/>
                </a:solidFill>
                <a:effectLst/>
                <a:latin typeface="Arial" panose="020B0604020202020204" pitchFamily="34" charset="0"/>
                <a:ea typeface="+mn-ea"/>
                <a:cs typeface="+mn-cs"/>
              </a:rPr>
              <a:t> The Oregon Department of Transportation owns the Barbur Transit Center. If the transit center is redeveloped to include a light rail station and mixed-use building(s) then an estimated 100-200 units of housing could be built on a portion of the over five-acre site under the current zoning regulations. </a:t>
            </a:r>
          </a:p>
          <a:p>
            <a:pPr lvl="0"/>
            <a:endParaRPr lang="en-US" sz="1200" b="1" kern="1200" dirty="0">
              <a:solidFill>
                <a:schemeClr val="tx1"/>
              </a:solidFill>
              <a:effectLst/>
              <a:latin typeface="Arial" panose="020B0604020202020204" pitchFamily="34" charset="0"/>
              <a:ea typeface="+mn-ea"/>
              <a:cs typeface="+mn-cs"/>
            </a:endParaRPr>
          </a:p>
          <a:p>
            <a:pPr lvl="0"/>
            <a:r>
              <a:rPr lang="en-US" sz="1200" b="1" kern="1200" dirty="0">
                <a:solidFill>
                  <a:schemeClr val="tx1"/>
                </a:solidFill>
                <a:effectLst/>
                <a:latin typeface="Arial" panose="020B0604020202020204" pitchFamily="34" charset="0"/>
                <a:ea typeface="+mn-ea"/>
                <a:cs typeface="+mn-cs"/>
              </a:rPr>
              <a:t>Portland Community College Sylvania Campus</a:t>
            </a:r>
            <a:r>
              <a:rPr lang="en-US" sz="1200" kern="1200" dirty="0">
                <a:solidFill>
                  <a:schemeClr val="tx1"/>
                </a:solidFill>
                <a:effectLst/>
                <a:latin typeface="Arial" panose="020B0604020202020204" pitchFamily="34" charset="0"/>
                <a:ea typeface="+mn-ea"/>
                <a:cs typeface="+mn-cs"/>
              </a:rPr>
              <a:t>. The Portland Community College Board of Directors is interested in the development of affordable housing on the Sylvania Campus just a short walk to the light rail station on 53rd Avenue.</a:t>
            </a:r>
          </a:p>
          <a:p>
            <a:pPr lvl="0"/>
            <a:endParaRPr lang="en-US" sz="1200" b="1" kern="1200" dirty="0">
              <a:solidFill>
                <a:schemeClr val="tx1"/>
              </a:solidFill>
              <a:effectLst/>
              <a:latin typeface="Arial" panose="020B0604020202020204" pitchFamily="34" charset="0"/>
              <a:ea typeface="+mn-ea"/>
              <a:cs typeface="+mn-cs"/>
            </a:endParaRPr>
          </a:p>
          <a:p>
            <a:pPr lvl="0"/>
            <a:r>
              <a:rPr lang="en-US" sz="1200" b="1" kern="1200" dirty="0">
                <a:solidFill>
                  <a:schemeClr val="tx1"/>
                </a:solidFill>
                <a:effectLst/>
                <a:latin typeface="Arial" panose="020B0604020202020204" pitchFamily="34" charset="0"/>
                <a:ea typeface="+mn-ea"/>
                <a:cs typeface="+mn-cs"/>
              </a:rPr>
              <a:t>Tigard Transit Center</a:t>
            </a:r>
            <a:r>
              <a:rPr lang="en-US" sz="1200" kern="1200" dirty="0">
                <a:solidFill>
                  <a:schemeClr val="tx1"/>
                </a:solidFill>
                <a:effectLst/>
                <a:latin typeface="Arial" panose="020B0604020202020204" pitchFamily="34" charset="0"/>
                <a:ea typeface="+mn-ea"/>
                <a:cs typeface="+mn-cs"/>
              </a:rPr>
              <a:t>. The TriMet-owned Tigard Transit Center is a potential affordable housing redevelopment site when the bus transit center functions are relocated with a new light rail station in Downtown Tigard. Sean Farrelly from Tigard will tell you a little more about their work.</a:t>
            </a:r>
          </a:p>
          <a:p>
            <a:pPr lvl="0"/>
            <a:endParaRPr lang="en-US" sz="120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4D8AF2EB-9126-4E8F-AA43-49D219CFCC60}" type="slidenum">
              <a:rPr lang="en-US" altLang="en-US" smtClean="0"/>
              <a:pPr>
                <a:defRPr/>
              </a:pPr>
              <a:t>15</a:t>
            </a:fld>
            <a:endParaRPr lang="en-US" altLang="en-US"/>
          </a:p>
        </p:txBody>
      </p:sp>
      <p:sp>
        <p:nvSpPr>
          <p:cNvPr id="5" name="Date Placeholder 4">
            <a:extLst>
              <a:ext uri="{FF2B5EF4-FFF2-40B4-BE49-F238E27FC236}">
                <a16:creationId xmlns:a16="http://schemas.microsoft.com/office/drawing/2014/main" id="{9E611D9A-1144-46FE-AED4-B0BC0CA81208}"/>
              </a:ext>
            </a:extLst>
          </p:cNvPr>
          <p:cNvSpPr>
            <a:spLocks noGrp="1"/>
          </p:cNvSpPr>
          <p:nvPr>
            <p:ph type="dt" idx="11"/>
          </p:nvPr>
        </p:nvSpPr>
        <p:spPr/>
        <p:txBody>
          <a:bodyPr/>
          <a:lstStyle/>
          <a:p>
            <a:pPr>
              <a:defRPr/>
            </a:pPr>
            <a:endParaRPr lang="en-US" altLang="en-US"/>
          </a:p>
        </p:txBody>
      </p:sp>
    </p:spTree>
    <p:extLst>
      <p:ext uri="{BB962C8B-B14F-4D97-AF65-F5344CB8AC3E}">
        <p14:creationId xmlns:p14="http://schemas.microsoft.com/office/powerpoint/2010/main" val="3949290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mn-ea"/>
                <a:cs typeface="+mn-cs"/>
              </a:rPr>
              <a:t>Eric</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mn-ea"/>
                <a:cs typeface="+mn-cs"/>
              </a:rPr>
              <a:t>The local governments participating in developing this housing strategy acknowledge that past transit-related housing strategies were not successful in large part because they failed to enforce accountability measures or resource community organizations to play an active role in these measures during implementation. We are planning for this time to be different.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mn-ea"/>
                <a:cs typeface="+mn-cs"/>
              </a:rPr>
              <a:t>The organizations involved in the planning process are forming a Community Preservation Workgroup to focus on the anti-displacement measures in the strategy.  With metro’s help BPS will resource this group to 1) expand efforts to engage low-income households and communities of color and 2) advise government partners to implement and report on progress.  There is a budget proposal in fall BMP to match resources we have secured from Metro to do this work.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mn-ea"/>
                <a:cs typeface="+mn-cs"/>
              </a:rPr>
              <a:t>In addition, Portland, Tigard, Washington County, </a:t>
            </a:r>
            <a:r>
              <a:rPr lang="en-US" sz="1200" b="1" kern="1200" dirty="0" err="1">
                <a:solidFill>
                  <a:schemeClr val="tx1"/>
                </a:solidFill>
                <a:effectLst/>
                <a:latin typeface="Arial" panose="020B0604020202020204" pitchFamily="34" charset="0"/>
                <a:ea typeface="+mn-ea"/>
                <a:cs typeface="+mn-cs"/>
              </a:rPr>
              <a:t>TriMet</a:t>
            </a:r>
            <a:r>
              <a:rPr lang="en-US" sz="1200" b="1" kern="1200" dirty="0">
                <a:solidFill>
                  <a:schemeClr val="tx1"/>
                </a:solidFill>
                <a:effectLst/>
                <a:latin typeface="Arial" panose="020B0604020202020204" pitchFamily="34" charset="0"/>
                <a:ea typeface="+mn-ea"/>
                <a:cs typeface="+mn-cs"/>
              </a:rPr>
              <a:t> and Metro have agreed to form a staff level Equitable TOD Workgroup to coordinate the activities of the MOU like station area planning and planning for opportunity sites.  This group will provide opportunities for regular input from the Community Preservation Workgroup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mn-ea"/>
                <a:cs typeface="+mn-cs"/>
              </a:rPr>
              <a:t>This will allow for greater coordination and accountability.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kern="1200" dirty="0">
                <a:solidFill>
                  <a:schemeClr val="tx1"/>
                </a:solidFill>
                <a:effectLst/>
                <a:latin typeface="Arial" panose="020B0604020202020204" pitchFamily="34" charset="0"/>
                <a:ea typeface="+mn-ea"/>
                <a:cs typeface="+mn-cs"/>
              </a:rPr>
              <a:t>Pass to Ryan to introduce Sean, Malu, and Dave</a:t>
            </a:r>
            <a:endParaRPr lang="en-US" b="1" i="1" dirty="0"/>
          </a:p>
        </p:txBody>
      </p:sp>
      <p:sp>
        <p:nvSpPr>
          <p:cNvPr id="4" name="Slide Number Placeholder 3"/>
          <p:cNvSpPr>
            <a:spLocks noGrp="1"/>
          </p:cNvSpPr>
          <p:nvPr>
            <p:ph type="sldNum" sz="quarter" idx="10"/>
          </p:nvPr>
        </p:nvSpPr>
        <p:spPr/>
        <p:txBody>
          <a:bodyPr/>
          <a:lstStyle/>
          <a:p>
            <a:pPr>
              <a:defRPr/>
            </a:pPr>
            <a:fld id="{4D8AF2EB-9126-4E8F-AA43-49D219CFCC60}" type="slidenum">
              <a:rPr lang="en-US" altLang="en-US" smtClean="0"/>
              <a:pPr>
                <a:defRPr/>
              </a:pPr>
              <a:t>16</a:t>
            </a:fld>
            <a:endParaRPr lang="en-US" altLang="en-US"/>
          </a:p>
        </p:txBody>
      </p:sp>
      <p:sp>
        <p:nvSpPr>
          <p:cNvPr id="5" name="Date Placeholder 4">
            <a:extLst>
              <a:ext uri="{FF2B5EF4-FFF2-40B4-BE49-F238E27FC236}">
                <a16:creationId xmlns:a16="http://schemas.microsoft.com/office/drawing/2014/main" id="{E07FA1CB-F8FD-468C-9964-61B1B9B71FCC}"/>
              </a:ext>
            </a:extLst>
          </p:cNvPr>
          <p:cNvSpPr>
            <a:spLocks noGrp="1"/>
          </p:cNvSpPr>
          <p:nvPr>
            <p:ph type="dt" idx="11"/>
          </p:nvPr>
        </p:nvSpPr>
        <p:spPr/>
        <p:txBody>
          <a:bodyPr/>
          <a:lstStyle/>
          <a:p>
            <a:pPr>
              <a:defRPr/>
            </a:pPr>
            <a:endParaRPr lang="en-US" altLang="en-US"/>
          </a:p>
        </p:txBody>
      </p:sp>
    </p:spTree>
    <p:extLst>
      <p:ext uri="{BB962C8B-B14F-4D97-AF65-F5344CB8AC3E}">
        <p14:creationId xmlns:p14="http://schemas.microsoft.com/office/powerpoint/2010/main" val="3251586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Sean:</a:t>
            </a:r>
          </a:p>
          <a:p>
            <a:pPr marL="228600" indent="-228600">
              <a:buAutoNum type="arabicPeriod"/>
            </a:pPr>
            <a:r>
              <a:rPr lang="en-US" sz="1200" kern="1200" dirty="0">
                <a:solidFill>
                  <a:schemeClr val="tx1"/>
                </a:solidFill>
                <a:effectLst/>
                <a:latin typeface="Arial" panose="020B0604020202020204" pitchFamily="34" charset="0"/>
                <a:ea typeface="+mn-ea"/>
                <a:cs typeface="+mn-cs"/>
              </a:rPr>
              <a:t>This strategy is important to Tigard</a:t>
            </a:r>
          </a:p>
          <a:p>
            <a:pPr marL="228600" indent="-228600">
              <a:buAutoNum type="arabicPeriod"/>
            </a:pPr>
            <a:r>
              <a:rPr lang="en-US" sz="1200" kern="1200" dirty="0">
                <a:solidFill>
                  <a:schemeClr val="tx1"/>
                </a:solidFill>
                <a:effectLst/>
                <a:latin typeface="Arial" panose="020B0604020202020204" pitchFamily="34" charset="0"/>
                <a:ea typeface="+mn-ea"/>
                <a:cs typeface="+mn-cs"/>
              </a:rPr>
              <a:t>We’ve begun implementation (URA, SDC waiver, pre-dev on sites, </a:t>
            </a:r>
            <a:r>
              <a:rPr lang="en-US" sz="1200" kern="1200" dirty="0" err="1">
                <a:solidFill>
                  <a:schemeClr val="tx1"/>
                </a:solidFill>
                <a:effectLst/>
                <a:latin typeface="Arial" panose="020B0604020202020204" pitchFamily="34" charset="0"/>
                <a:ea typeface="+mn-ea"/>
                <a:cs typeface="+mn-cs"/>
              </a:rPr>
              <a:t>etc</a:t>
            </a:r>
            <a:r>
              <a:rPr lang="en-US" sz="1200" kern="1200" dirty="0">
                <a:solidFill>
                  <a:schemeClr val="tx1"/>
                </a:solidFill>
                <a:effectLst/>
                <a:latin typeface="Arial" panose="020B0604020202020204" pitchFamily="34" charset="0"/>
                <a:ea typeface="+mn-ea"/>
                <a:cs typeface="+mn-cs"/>
              </a:rPr>
              <a:t>…)</a:t>
            </a:r>
          </a:p>
          <a:p>
            <a:pPr marL="228600" indent="-228600">
              <a:buAutoNum type="arabicPeriod"/>
            </a:pPr>
            <a:r>
              <a:rPr lang="en-US" sz="1200" kern="1200" dirty="0">
                <a:solidFill>
                  <a:schemeClr val="tx1"/>
                </a:solidFill>
                <a:effectLst/>
                <a:latin typeface="Arial" panose="020B0604020202020204" pitchFamily="34" charset="0"/>
                <a:ea typeface="+mn-ea"/>
                <a:cs typeface="+mn-cs"/>
              </a:rPr>
              <a:t>We are excited to work with community partners and other jurisdictions on the MOU. </a:t>
            </a:r>
            <a:endParaRPr lang="en-US" dirty="0"/>
          </a:p>
          <a:p>
            <a:endParaRPr lang="en-US" dirty="0"/>
          </a:p>
          <a:p>
            <a:r>
              <a:rPr lang="en-US" dirty="0"/>
              <a:t>Malu:</a:t>
            </a:r>
          </a:p>
          <a:p>
            <a:pPr marL="228600" indent="-228600">
              <a:buAutoNum type="arabicPeriod"/>
            </a:pPr>
            <a:r>
              <a:rPr lang="en-US" dirty="0"/>
              <a:t>This housing strategy is an important part of the overall planning for the corridor.  SWEDS continues to build on this housing strategy and expand planning to also include job creation, small business support, and workforce development</a:t>
            </a:r>
          </a:p>
          <a:p>
            <a:pPr marL="228600" indent="-228600">
              <a:buAutoNum type="arabicPeriod"/>
            </a:pPr>
            <a:r>
              <a:rPr lang="en-US" dirty="0"/>
              <a:t>Metro is also continuing to play a role in equitable TOD through its TOD Program.  We hope to play an active role in securing some properties near future light rail stations. </a:t>
            </a:r>
          </a:p>
          <a:p>
            <a:pPr marL="228600" indent="-228600">
              <a:buAutoNum type="arabicPeriod"/>
            </a:pPr>
            <a:r>
              <a:rPr lang="en-US" dirty="0"/>
              <a:t>We also hope to expand our role in housing if the voters approve a regional housing bond.  If it passes we will work with local jurisdictions to invest in their housing priorities like the SW Corridor Equitable Housing Strategy. </a:t>
            </a:r>
          </a:p>
          <a:p>
            <a:pPr marL="0" indent="0">
              <a:buNone/>
            </a:pPr>
            <a:endParaRPr lang="en-US" dirty="0"/>
          </a:p>
          <a:p>
            <a:r>
              <a:rPr lang="en-US" dirty="0"/>
              <a:t>Dave:</a:t>
            </a:r>
          </a:p>
          <a:p>
            <a:r>
              <a:rPr lang="en-US" sz="1200" kern="1200" dirty="0">
                <a:solidFill>
                  <a:schemeClr val="tx1"/>
                </a:solidFill>
                <a:effectLst/>
                <a:latin typeface="Arial" panose="020B0604020202020204" pitchFamily="34" charset="0"/>
                <a:ea typeface="+mn-ea"/>
                <a:cs typeface="+mn-cs"/>
              </a:rPr>
              <a:t>1.  </a:t>
            </a:r>
            <a:r>
              <a:rPr lang="en-US" sz="1200" kern="1200" dirty="0" err="1">
                <a:solidFill>
                  <a:schemeClr val="tx1"/>
                </a:solidFill>
                <a:effectLst/>
                <a:latin typeface="Arial" panose="020B0604020202020204" pitchFamily="34" charset="0"/>
                <a:ea typeface="+mn-ea"/>
                <a:cs typeface="+mn-cs"/>
              </a:rPr>
              <a:t>TriMet</a:t>
            </a:r>
            <a:r>
              <a:rPr lang="en-US" sz="1200" kern="1200" dirty="0">
                <a:solidFill>
                  <a:schemeClr val="tx1"/>
                </a:solidFill>
                <a:effectLst/>
                <a:latin typeface="Arial" panose="020B0604020202020204" pitchFamily="34" charset="0"/>
                <a:ea typeface="+mn-ea"/>
                <a:cs typeface="+mn-cs"/>
              </a:rPr>
              <a:t> supports the MOU -  we want to be part of the effort to meet the corridor’s housing targets</a:t>
            </a:r>
          </a:p>
          <a:p>
            <a:r>
              <a:rPr lang="en-US" sz="1200" kern="1200" dirty="0">
                <a:solidFill>
                  <a:schemeClr val="tx1"/>
                </a:solidFill>
                <a:effectLst/>
                <a:latin typeface="Arial" panose="020B0604020202020204" pitchFamily="34" charset="0"/>
                <a:ea typeface="+mn-ea"/>
                <a:cs typeface="+mn-cs"/>
              </a:rPr>
              <a:t>2.  This builds on what </a:t>
            </a:r>
            <a:r>
              <a:rPr lang="en-US" sz="1200" kern="1200" dirty="0" err="1">
                <a:solidFill>
                  <a:schemeClr val="tx1"/>
                </a:solidFill>
                <a:effectLst/>
                <a:latin typeface="Arial" panose="020B0604020202020204" pitchFamily="34" charset="0"/>
                <a:ea typeface="+mn-ea"/>
                <a:cs typeface="+mn-cs"/>
              </a:rPr>
              <a:t>TriMet</a:t>
            </a:r>
            <a:r>
              <a:rPr lang="en-US" sz="1200" kern="1200" dirty="0">
                <a:solidFill>
                  <a:schemeClr val="tx1"/>
                </a:solidFill>
                <a:effectLst/>
                <a:latin typeface="Arial" panose="020B0604020202020204" pitchFamily="34" charset="0"/>
                <a:ea typeface="+mn-ea"/>
                <a:cs typeface="+mn-cs"/>
              </a:rPr>
              <a:t> is doing today - 495 affordable units underdevelopment  w 180 more anticipated. </a:t>
            </a:r>
          </a:p>
          <a:p>
            <a:r>
              <a:rPr lang="en-US" sz="1200" kern="1200" dirty="0">
                <a:solidFill>
                  <a:schemeClr val="tx1"/>
                </a:solidFill>
                <a:effectLst/>
                <a:latin typeface="Arial" panose="020B0604020202020204" pitchFamily="34" charset="0"/>
                <a:ea typeface="+mn-ea"/>
                <a:cs typeface="+mn-cs"/>
              </a:rPr>
              <a:t>3.  Adoption of the low income fare</a:t>
            </a:r>
          </a:p>
          <a:p>
            <a:endParaRPr lang="en-US" dirty="0"/>
          </a:p>
        </p:txBody>
      </p:sp>
      <p:sp>
        <p:nvSpPr>
          <p:cNvPr id="4" name="Slide Number Placeholder 3"/>
          <p:cNvSpPr>
            <a:spLocks noGrp="1"/>
          </p:cNvSpPr>
          <p:nvPr>
            <p:ph type="sldNum" sz="quarter" idx="10"/>
          </p:nvPr>
        </p:nvSpPr>
        <p:spPr/>
        <p:txBody>
          <a:bodyPr/>
          <a:lstStyle/>
          <a:p>
            <a:pPr>
              <a:defRPr/>
            </a:pPr>
            <a:fld id="{4D8AF2EB-9126-4E8F-AA43-49D219CFCC60}" type="slidenum">
              <a:rPr lang="en-US" altLang="en-US" smtClean="0"/>
              <a:pPr>
                <a:defRPr/>
              </a:pPr>
              <a:t>17</a:t>
            </a:fld>
            <a:endParaRPr lang="en-US" altLang="en-US"/>
          </a:p>
        </p:txBody>
      </p:sp>
      <p:sp>
        <p:nvSpPr>
          <p:cNvPr id="5" name="Date Placeholder 4">
            <a:extLst>
              <a:ext uri="{FF2B5EF4-FFF2-40B4-BE49-F238E27FC236}">
                <a16:creationId xmlns:a16="http://schemas.microsoft.com/office/drawing/2014/main" id="{3BFF0413-1CA8-42A7-AA61-E0EDD230A55E}"/>
              </a:ext>
            </a:extLst>
          </p:cNvPr>
          <p:cNvSpPr>
            <a:spLocks noGrp="1"/>
          </p:cNvSpPr>
          <p:nvPr>
            <p:ph type="dt" idx="11"/>
          </p:nvPr>
        </p:nvSpPr>
        <p:spPr/>
        <p:txBody>
          <a:bodyPr/>
          <a:lstStyle/>
          <a:p>
            <a:pPr>
              <a:defRPr/>
            </a:pPr>
            <a:endParaRPr lang="en-US" altLang="en-US"/>
          </a:p>
        </p:txBody>
      </p:sp>
    </p:spTree>
    <p:extLst>
      <p:ext uri="{BB962C8B-B14F-4D97-AF65-F5344CB8AC3E}">
        <p14:creationId xmlns:p14="http://schemas.microsoft.com/office/powerpoint/2010/main" val="1738856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Ryan, just a reminder of what this resolution does:</a:t>
            </a:r>
          </a:p>
          <a:p>
            <a:pPr marL="228600" indent="-228600">
              <a:buAutoNum type="arabicPeriod"/>
            </a:pPr>
            <a:r>
              <a:rPr lang="en-US" b="0" dirty="0"/>
              <a:t>Adopts the housing strategy as binding city policy</a:t>
            </a:r>
          </a:p>
          <a:p>
            <a:pPr marL="228600" indent="-228600">
              <a:buAutoNum type="arabicPeriod"/>
            </a:pPr>
            <a:r>
              <a:rPr lang="en-US" sz="1200" b="0" kern="1200" dirty="0">
                <a:solidFill>
                  <a:schemeClr val="tx1"/>
                </a:solidFill>
                <a:effectLst/>
                <a:latin typeface="Arial" panose="020B0604020202020204" pitchFamily="34" charset="0"/>
                <a:ea typeface="+mn-ea"/>
                <a:cs typeface="+mn-cs"/>
              </a:rPr>
              <a:t>Directs City Bureaus to work with community-based organizations, to report to City Council before each budget cycle on the progress and near term priorities of the strategy</a:t>
            </a:r>
          </a:p>
          <a:p>
            <a:pPr marL="228600" indent="-228600">
              <a:buAutoNum type="arabicPeriod"/>
            </a:pPr>
            <a:r>
              <a:rPr lang="en-US" sz="1200" b="0" kern="1200" dirty="0">
                <a:solidFill>
                  <a:schemeClr val="tx1"/>
                </a:solidFill>
                <a:effectLst/>
                <a:latin typeface="Arial" panose="020B0604020202020204" pitchFamily="34" charset="0"/>
                <a:ea typeface="+mn-ea"/>
                <a:cs typeface="+mn-cs"/>
              </a:rPr>
              <a:t>Directs City bureaus to bring a financing plan back to City Council</a:t>
            </a:r>
          </a:p>
          <a:p>
            <a:pPr marL="228600" indent="-228600">
              <a:buAutoNum type="arabicPeriod"/>
            </a:pPr>
            <a:r>
              <a:rPr lang="en-US" sz="1200" b="0" kern="1200" dirty="0">
                <a:solidFill>
                  <a:schemeClr val="tx1"/>
                </a:solidFill>
                <a:effectLst/>
                <a:latin typeface="Arial" panose="020B0604020202020204" pitchFamily="34" charset="0"/>
                <a:ea typeface="+mn-ea"/>
                <a:cs typeface="+mn-cs"/>
              </a:rPr>
              <a:t>Directs BPS to conduct station area planning </a:t>
            </a:r>
          </a:p>
          <a:p>
            <a:pPr marL="228600" indent="-228600">
              <a:buAutoNum type="arabicPeriod"/>
            </a:pPr>
            <a:r>
              <a:rPr lang="en-US" sz="1200" b="0" kern="1200" dirty="0">
                <a:solidFill>
                  <a:schemeClr val="tx1"/>
                </a:solidFill>
                <a:effectLst/>
                <a:latin typeface="Arial" panose="020B0604020202020204" pitchFamily="34" charset="0"/>
                <a:ea typeface="+mn-ea"/>
                <a:cs typeface="+mn-cs"/>
              </a:rPr>
              <a:t>Directs the City bureaus to advance racial equity through their work with Metro on SWEDS and a regional housing bond </a:t>
            </a:r>
          </a:p>
          <a:p>
            <a:pPr marL="0" indent="0">
              <a:buNone/>
            </a:pPr>
            <a:endParaRPr lang="en-US" sz="1200" b="1" kern="1200" dirty="0">
              <a:solidFill>
                <a:schemeClr val="tx1"/>
              </a:solidFill>
              <a:effectLst/>
              <a:latin typeface="Arial" panose="020B0604020202020204" pitchFamily="34" charset="0"/>
              <a:ea typeface="+mn-ea"/>
              <a:cs typeface="+mn-cs"/>
            </a:endParaRPr>
          </a:p>
          <a:p>
            <a:pPr marL="0" indent="0">
              <a:buNone/>
            </a:pPr>
            <a:r>
              <a:rPr lang="en-US" sz="1200" b="1" kern="1200" dirty="0">
                <a:solidFill>
                  <a:schemeClr val="tx1"/>
                </a:solidFill>
                <a:effectLst/>
                <a:latin typeface="Arial" panose="020B0604020202020204" pitchFamily="34" charset="0"/>
                <a:ea typeface="+mn-ea"/>
                <a:cs typeface="+mn-cs"/>
              </a:rPr>
              <a:t>Next is public testimony</a:t>
            </a:r>
            <a:endParaRPr lang="en-US" b="1" dirty="0"/>
          </a:p>
        </p:txBody>
      </p:sp>
      <p:sp>
        <p:nvSpPr>
          <p:cNvPr id="4" name="Slide Number Placeholder 3"/>
          <p:cNvSpPr>
            <a:spLocks noGrp="1"/>
          </p:cNvSpPr>
          <p:nvPr>
            <p:ph type="sldNum" sz="quarter" idx="10"/>
          </p:nvPr>
        </p:nvSpPr>
        <p:spPr/>
        <p:txBody>
          <a:bodyPr/>
          <a:lstStyle/>
          <a:p>
            <a:fld id="{60131391-FC3C-4143-A5E2-959D6D3EA7B9}" type="slidenum">
              <a:rPr lang="en-US" smtClean="0"/>
              <a:t>18</a:t>
            </a:fld>
            <a:endParaRPr lang="en-US"/>
          </a:p>
        </p:txBody>
      </p:sp>
      <p:sp>
        <p:nvSpPr>
          <p:cNvPr id="5" name="Date Placeholder 4">
            <a:extLst>
              <a:ext uri="{FF2B5EF4-FFF2-40B4-BE49-F238E27FC236}">
                <a16:creationId xmlns:a16="http://schemas.microsoft.com/office/drawing/2014/main" id="{A8834449-1D48-4248-9524-A08932B597F4}"/>
              </a:ext>
            </a:extLst>
          </p:cNvPr>
          <p:cNvSpPr>
            <a:spLocks noGrp="1"/>
          </p:cNvSpPr>
          <p:nvPr>
            <p:ph type="dt" idx="11"/>
          </p:nvPr>
        </p:nvSpPr>
        <p:spPr/>
        <p:txBody>
          <a:bodyPr/>
          <a:lstStyle/>
          <a:p>
            <a:pPr>
              <a:defRPr/>
            </a:pPr>
            <a:endParaRPr lang="en-US" altLang="en-US"/>
          </a:p>
        </p:txBody>
      </p:sp>
    </p:spTree>
    <p:extLst>
      <p:ext uri="{BB962C8B-B14F-4D97-AF65-F5344CB8AC3E}">
        <p14:creationId xmlns:p14="http://schemas.microsoft.com/office/powerpoint/2010/main" val="872967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400" b="1" kern="1200" dirty="0">
                <a:solidFill>
                  <a:schemeClr val="tx1"/>
                </a:solidFill>
                <a:effectLst/>
                <a:latin typeface="Arial" panose="020B0604020202020204" pitchFamily="34" charset="0"/>
                <a:ea typeface="+mn-ea"/>
                <a:cs typeface="+mn-cs"/>
              </a:rPr>
              <a:t>Ryan</a:t>
            </a:r>
          </a:p>
          <a:p>
            <a:endParaRPr lang="en-US" sz="1400" b="1" kern="1200" dirty="0">
              <a:solidFill>
                <a:schemeClr val="tx1"/>
              </a:solidFill>
              <a:effectLst/>
              <a:latin typeface="Arial" panose="020B0604020202020204" pitchFamily="34" charset="0"/>
              <a:ea typeface="+mn-ea"/>
              <a:cs typeface="+mn-cs"/>
            </a:endParaRPr>
          </a:p>
          <a:p>
            <a:r>
              <a:rPr lang="en-US" sz="1400" b="1" kern="1200" dirty="0">
                <a:solidFill>
                  <a:schemeClr val="tx1"/>
                </a:solidFill>
                <a:effectLst/>
                <a:latin typeface="Arial" panose="020B0604020202020204" pitchFamily="34" charset="0"/>
                <a:ea typeface="+mn-ea"/>
                <a:cs typeface="+mn-cs"/>
              </a:rPr>
              <a:t>Today we are here to affirm the City’s commitment to equitable growth by adopting this housing strategy and directing City bureaus to begin implementation.  </a:t>
            </a:r>
          </a:p>
          <a:p>
            <a:endParaRPr lang="en-US" sz="1400" b="1" kern="1200" dirty="0">
              <a:solidFill>
                <a:schemeClr val="tx1"/>
              </a:solidFill>
              <a:effectLst/>
              <a:latin typeface="Arial" panose="020B0604020202020204" pitchFamily="34" charset="0"/>
              <a:ea typeface="+mn-ea"/>
              <a:cs typeface="+mn-cs"/>
            </a:endParaRPr>
          </a:p>
          <a:p>
            <a:r>
              <a:rPr lang="en-US" sz="1400" b="1" kern="1200" dirty="0">
                <a:solidFill>
                  <a:schemeClr val="tx1"/>
                </a:solidFill>
                <a:effectLst/>
                <a:latin typeface="Arial" panose="020B0604020202020204" pitchFamily="34" charset="0"/>
                <a:ea typeface="+mn-ea"/>
                <a:cs typeface="+mn-cs"/>
              </a:rPr>
              <a:t>In doing so we should recognize how much of a team effort this will be….</a:t>
            </a:r>
          </a:p>
          <a:p>
            <a:endParaRPr lang="en-US" sz="1400" b="1" kern="1200" dirty="0">
              <a:solidFill>
                <a:schemeClr val="tx1"/>
              </a:solidFill>
              <a:effectLst/>
              <a:latin typeface="Arial" panose="020B0604020202020204" pitchFamily="34" charset="0"/>
              <a:ea typeface="+mn-ea"/>
              <a:cs typeface="+mn-cs"/>
            </a:endParaRPr>
          </a:p>
          <a:p>
            <a:r>
              <a:rPr lang="en-US" sz="1400" b="1" kern="1200" dirty="0">
                <a:solidFill>
                  <a:schemeClr val="tx1"/>
                </a:solidFill>
                <a:effectLst/>
                <a:latin typeface="Arial" panose="020B0604020202020204" pitchFamily="34" charset="0"/>
                <a:ea typeface="+mn-ea"/>
                <a:cs typeface="+mn-cs"/>
              </a:rPr>
              <a:t>Our community partners are here to share why this is the right approach and what role they will play in implementation.  </a:t>
            </a:r>
          </a:p>
          <a:p>
            <a:endParaRPr lang="en-US" sz="1400" b="1"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1" kern="1200" dirty="0">
                <a:solidFill>
                  <a:schemeClr val="tx1"/>
                </a:solidFill>
                <a:effectLst/>
                <a:latin typeface="Arial" panose="020B0604020202020204" pitchFamily="34" charset="0"/>
                <a:ea typeface="+mn-ea"/>
                <a:cs typeface="+mn-cs"/>
              </a:rPr>
              <a:t>The bureau’s taking a leadership role in implementation are here to describe the actions they will take.</a:t>
            </a:r>
          </a:p>
          <a:p>
            <a:endParaRPr lang="en-US" sz="1400" b="1" kern="1200" dirty="0">
              <a:solidFill>
                <a:schemeClr val="tx1"/>
              </a:solidFill>
              <a:effectLst/>
              <a:latin typeface="Arial" panose="020B0604020202020204" pitchFamily="34" charset="0"/>
              <a:ea typeface="+mn-ea"/>
              <a:cs typeface="+mn-cs"/>
            </a:endParaRPr>
          </a:p>
          <a:p>
            <a:r>
              <a:rPr lang="en-US" sz="1400" b="1" kern="1200" dirty="0">
                <a:solidFill>
                  <a:schemeClr val="tx1"/>
                </a:solidFill>
                <a:effectLst/>
                <a:latin typeface="Arial" panose="020B0604020202020204" pitchFamily="34" charset="0"/>
                <a:ea typeface="+mn-ea"/>
                <a:cs typeface="+mn-cs"/>
              </a:rPr>
              <a:t>You also will hear from our institutional partners who are here to describe how they are contributing to the solution.  </a:t>
            </a:r>
          </a:p>
          <a:p>
            <a:pPr lvl="0"/>
            <a:endParaRPr lang="en-US" sz="1200" b="1" kern="1200" dirty="0">
              <a:solidFill>
                <a:schemeClr val="tx1"/>
              </a:solidFill>
              <a:effectLst/>
              <a:latin typeface="Arial" panose="020B0604020202020204" pitchFamily="34" charset="0"/>
              <a:ea typeface="+mn-ea"/>
              <a:cs typeface="+mn-cs"/>
            </a:endParaRPr>
          </a:p>
          <a:p>
            <a:pPr lvl="0"/>
            <a:r>
              <a:rPr lang="en-US" sz="1200" b="1" kern="1200" dirty="0">
                <a:solidFill>
                  <a:schemeClr val="tx1"/>
                </a:solidFill>
                <a:effectLst/>
                <a:latin typeface="Arial" panose="020B0604020202020204" pitchFamily="34" charset="0"/>
                <a:ea typeface="+mn-ea"/>
                <a:cs typeface="+mn-cs"/>
              </a:rPr>
              <a:t>Public testimony</a:t>
            </a:r>
          </a:p>
          <a:p>
            <a:pPr lvl="0"/>
            <a:endParaRPr lang="en-US" sz="1200" b="1" kern="1200" dirty="0">
              <a:solidFill>
                <a:schemeClr val="tx1"/>
              </a:solidFill>
              <a:effectLst/>
              <a:latin typeface="Arial" panose="020B0604020202020204" pitchFamily="34" charset="0"/>
              <a:ea typeface="+mn-ea"/>
              <a:cs typeface="+mn-cs"/>
            </a:endParaRPr>
          </a:p>
          <a:p>
            <a:pPr lvl="0"/>
            <a:r>
              <a:rPr lang="en-US" sz="1200" b="1" kern="1200" dirty="0">
                <a:solidFill>
                  <a:schemeClr val="tx1"/>
                </a:solidFill>
                <a:effectLst/>
                <a:latin typeface="Arial" panose="020B0604020202020204" pitchFamily="34" charset="0"/>
                <a:ea typeface="+mn-ea"/>
                <a:cs typeface="+mn-cs"/>
              </a:rPr>
              <a:t>Council Q&amp;A/Discussion</a:t>
            </a:r>
          </a:p>
          <a:p>
            <a:pPr lvl="0"/>
            <a:endParaRPr lang="en-US" sz="1200" b="1" kern="1200" dirty="0">
              <a:solidFill>
                <a:schemeClr val="tx1"/>
              </a:solidFill>
              <a:effectLst/>
              <a:latin typeface="Arial" panose="020B0604020202020204" pitchFamily="34" charset="0"/>
              <a:ea typeface="+mn-ea"/>
              <a:cs typeface="+mn-cs"/>
            </a:endParaRPr>
          </a:p>
          <a:p>
            <a:pPr lvl="0"/>
            <a:r>
              <a:rPr lang="en-US" sz="1200" b="1" kern="1200" dirty="0">
                <a:solidFill>
                  <a:schemeClr val="tx1"/>
                </a:solidFill>
                <a:effectLst/>
                <a:latin typeface="Arial" panose="020B0604020202020204" pitchFamily="34" charset="0"/>
                <a:ea typeface="+mn-ea"/>
                <a:cs typeface="+mn-cs"/>
              </a:rPr>
              <a:t>Council Action</a:t>
            </a:r>
          </a:p>
          <a:p>
            <a:endParaRPr lang="en-US" sz="1400" b="1" kern="1200" dirty="0">
              <a:solidFill>
                <a:schemeClr val="tx1"/>
              </a:solidFill>
              <a:effectLst/>
              <a:latin typeface="Arial" panose="020B0604020202020204" pitchFamily="34" charset="0"/>
              <a:ea typeface="+mn-ea"/>
              <a:cs typeface="+mn-cs"/>
            </a:endParaRPr>
          </a:p>
          <a:p>
            <a:endParaRPr lang="en-US" sz="1400" b="1" kern="1200" dirty="0">
              <a:solidFill>
                <a:schemeClr val="tx1"/>
              </a:solidFill>
              <a:effectLst/>
              <a:latin typeface="Arial" panose="020B0604020202020204" pitchFamily="34" charset="0"/>
              <a:ea typeface="+mn-ea"/>
              <a:cs typeface="+mn-cs"/>
            </a:endParaRPr>
          </a:p>
          <a:p>
            <a:endParaRPr lang="en-US" sz="1400" kern="1200" dirty="0">
              <a:solidFill>
                <a:schemeClr val="tx1"/>
              </a:solidFill>
              <a:effectLst/>
              <a:latin typeface="Arial" panose="020B0604020202020204" pitchFamily="34" charset="0"/>
              <a:ea typeface="+mn-ea"/>
              <a:cs typeface="+mn-cs"/>
            </a:endParaRPr>
          </a:p>
          <a:p>
            <a:endParaRPr lang="en-US" b="1" dirty="0"/>
          </a:p>
          <a:p>
            <a:endParaRPr lang="en-US" dirty="0"/>
          </a:p>
        </p:txBody>
      </p:sp>
      <p:sp>
        <p:nvSpPr>
          <p:cNvPr id="4" name="Slide Number Placeholder 3"/>
          <p:cNvSpPr>
            <a:spLocks noGrp="1"/>
          </p:cNvSpPr>
          <p:nvPr>
            <p:ph type="sldNum" sz="quarter" idx="10"/>
          </p:nvPr>
        </p:nvSpPr>
        <p:spPr/>
        <p:txBody>
          <a:bodyPr/>
          <a:lstStyle/>
          <a:p>
            <a:pPr>
              <a:defRPr/>
            </a:pPr>
            <a:fld id="{4D8AF2EB-9126-4E8F-AA43-49D219CFCC60}" type="slidenum">
              <a:rPr lang="en-US" altLang="en-US" smtClean="0"/>
              <a:pPr>
                <a:defRPr/>
              </a:pPr>
              <a:t>2</a:t>
            </a:fld>
            <a:endParaRPr lang="en-US" altLang="en-US"/>
          </a:p>
        </p:txBody>
      </p:sp>
      <p:sp>
        <p:nvSpPr>
          <p:cNvPr id="5" name="Date Placeholder 4">
            <a:extLst>
              <a:ext uri="{FF2B5EF4-FFF2-40B4-BE49-F238E27FC236}">
                <a16:creationId xmlns:a16="http://schemas.microsoft.com/office/drawing/2014/main" id="{6C2515F4-F7F2-4785-9EE1-A32FD0568643}"/>
              </a:ext>
            </a:extLst>
          </p:cNvPr>
          <p:cNvSpPr>
            <a:spLocks noGrp="1"/>
          </p:cNvSpPr>
          <p:nvPr>
            <p:ph type="dt" idx="11"/>
          </p:nvPr>
        </p:nvSpPr>
        <p:spPr/>
        <p:txBody>
          <a:bodyPr/>
          <a:lstStyle/>
          <a:p>
            <a:pPr>
              <a:defRPr/>
            </a:pPr>
            <a:endParaRPr lang="en-US" altLang="en-US"/>
          </a:p>
        </p:txBody>
      </p:sp>
    </p:spTree>
    <p:extLst>
      <p:ext uri="{BB962C8B-B14F-4D97-AF65-F5344CB8AC3E}">
        <p14:creationId xmlns:p14="http://schemas.microsoft.com/office/powerpoint/2010/main" val="1158367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mn-ea"/>
                <a:cs typeface="+mn-cs"/>
              </a:rPr>
              <a:t>Ryan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mn-ea"/>
                <a:cs typeface="+mn-cs"/>
              </a:rPr>
              <a:t>We worked with a lot of partners. An endorsement letter from our advisory group is included in the final strategy which you can find in your binders.  I want to thank them for the many long work sessions and all the outreach they did to help develop this body of work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mn-ea"/>
                <a:cs typeface="+mn-cs"/>
              </a:rPr>
              <a:t>In addition, many other individual organizations and City commissions weighed in and submitted letters in support.  These letters are included on the record today.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mn-ea"/>
                <a:cs typeface="+mn-cs"/>
              </a:rPr>
              <a:t>Now we’ll hear from a few of these community partners.  I’ll introduce them as they come up to the table.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mn-ea"/>
                <a:cs typeface="+mn-cs"/>
              </a:rPr>
              <a:t>Allan Lazo – Executive Director of the Fair Housing Council of Oregon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mn-ea"/>
                <a:cs typeface="+mn-cs"/>
              </a:rPr>
              <a:t>Rachael Duke – Executive Director of the Community Partners for Affordable Housing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mn-ea"/>
                <a:cs typeface="+mn-cs"/>
              </a:rPr>
              <a:t>Pam Phan – Policy and Advocacy Director for the Community Alliance of Tenants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Amina Omar – tenant leader </a:t>
            </a:r>
            <a:endParaRPr lang="en-US" sz="1200" b="1" kern="1200" dirty="0">
              <a:solidFill>
                <a:schemeClr val="tx1"/>
              </a:solidFill>
              <a:effectLst/>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4D8AF2EB-9126-4E8F-AA43-49D219CFCC60}" type="slidenum">
              <a:rPr lang="en-US" altLang="en-US" smtClean="0"/>
              <a:pPr>
                <a:defRPr/>
              </a:pPr>
              <a:t>3</a:t>
            </a:fld>
            <a:endParaRPr lang="en-US" altLang="en-US"/>
          </a:p>
        </p:txBody>
      </p:sp>
      <p:sp>
        <p:nvSpPr>
          <p:cNvPr id="5" name="Date Placeholder 4">
            <a:extLst>
              <a:ext uri="{FF2B5EF4-FFF2-40B4-BE49-F238E27FC236}">
                <a16:creationId xmlns:a16="http://schemas.microsoft.com/office/drawing/2014/main" id="{4C8DBE48-4DEF-4250-B2E5-B47A2FE00630}"/>
              </a:ext>
            </a:extLst>
          </p:cNvPr>
          <p:cNvSpPr>
            <a:spLocks noGrp="1"/>
          </p:cNvSpPr>
          <p:nvPr>
            <p:ph type="dt" idx="11"/>
          </p:nvPr>
        </p:nvSpPr>
        <p:spPr/>
        <p:txBody>
          <a:bodyPr/>
          <a:lstStyle/>
          <a:p>
            <a:pPr>
              <a:defRPr/>
            </a:pPr>
            <a:endParaRPr lang="en-US" altLang="en-US"/>
          </a:p>
        </p:txBody>
      </p:sp>
    </p:spTree>
    <p:extLst>
      <p:ext uri="{BB962C8B-B14F-4D97-AF65-F5344CB8AC3E}">
        <p14:creationId xmlns:p14="http://schemas.microsoft.com/office/powerpoint/2010/main" val="1116151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Allan:</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a civil rights organization dedicated to eliminating discrimination in housing and promoting housing justice throughout Oregon, the Fair Housing Council of Oregon is strongly supportive of the SW Corridor Equitable Housing Strategy. This is a big opportunity to advance fair housing in the region and address past harms.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We are well aware of the history of racial discrimination and exclusion in and around the corridor; the areas in Southern Portland along the </a:t>
            </a:r>
            <a:r>
              <a:rPr lang="en-US" dirty="0" err="1"/>
              <a:t>Barbur</a:t>
            </a:r>
            <a:r>
              <a:rPr lang="en-US" dirty="0"/>
              <a:t> Boulevard were redlined in the 1930’s and 1940s while neighborhoods in the SW hills had private deed restrictions on properties that denied people of color the opportunity to own those properties.  This history is still with us today when we look at the racial disparities in housing cost burden, homeownership, and income in the corridor and the region. The public investments now coming to this area must be made with the explicit goals of addressing this unjust history, eliminating these disparities, and thus creating better outcome for all people. </a:t>
            </a:r>
          </a:p>
          <a:p>
            <a:endParaRPr lang="en-US" dirty="0"/>
          </a:p>
          <a:p>
            <a:r>
              <a:rPr lang="en-US" dirty="0"/>
              <a:t>The opportunity to do the right thing is now. It is not too early to take action.  Buying land for future affordable housing and purchasing existing apartment buildings along the corridor to preserve their affordability should be top priorities.  These types of capital investments must be paired with new tenant protections and services. Specifically, we hope to see targeted education and enforcement of fair housing laws in the corridor as displacement pressures rise.</a:t>
            </a:r>
          </a:p>
          <a:p>
            <a:endParaRPr lang="en-US" dirty="0"/>
          </a:p>
          <a:p>
            <a:r>
              <a:rPr lang="en-US" dirty="0"/>
              <a:t>We commend your leadership and foresight on the issues of fair housing and transit equity.  If you and your regional partners follow through on the commitments in the SW Corridor Equitable Housing Strategy you will set an example for the whole nation.</a:t>
            </a:r>
          </a:p>
          <a:p>
            <a:endParaRPr lang="en-US" dirty="0"/>
          </a:p>
          <a:p>
            <a:r>
              <a:rPr lang="en-US" b="1" dirty="0"/>
              <a:t>Rachael:</a:t>
            </a:r>
          </a:p>
          <a:p>
            <a:r>
              <a:rPr lang="en-US" sz="1200" b="0" i="0" u="none" strike="noStrike" kern="1200" baseline="0" dirty="0">
                <a:solidFill>
                  <a:schemeClr val="tx1"/>
                </a:solidFill>
                <a:latin typeface="Arial" panose="020B0604020202020204" pitchFamily="34" charset="0"/>
                <a:ea typeface="+mn-ea"/>
                <a:cs typeface="+mn-cs"/>
              </a:rPr>
              <a:t>Community Partners for Affordable Housing is pleased to support the Housing Strategy. We participated on the advisory group that helped develop the housing strategy as well as the Community Advisory Committee who worked on the Locally Preferred Alternative for the light rail project.  We see these two projects as inextricably linked.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This is a unique opportunity to meet the needs of the low-income families living in the corridor while also providing affordable housing for the thousands of families expected moving here in the next 10 years.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This strategy is particularly important to CPAH; we provide housing along the corridor- starting in Portland and ending with a senior housing community in Tigard. We know that there is great synergy between affordable housing and mass transit and we commit to ensuring all our housing communities have access to transit opportunities. CPAH and our community partners are ready to do our part. </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We need leaders like yourself to stand with us and direct resources to the corridor. New funding and community partnerships are especially critical.  We hope you will focus your early attention on a few key actions:</a:t>
            </a:r>
          </a:p>
          <a:p>
            <a:endParaRPr lang="en-US" sz="1200" b="0" i="0" u="none" strike="noStrike" kern="1200" baseline="0" dirty="0">
              <a:solidFill>
                <a:schemeClr val="tx1"/>
              </a:solidFill>
              <a:latin typeface="Arial" panose="020B0604020202020204" pitchFamily="34" charset="0"/>
              <a:ea typeface="+mn-ea"/>
              <a:cs typeface="+mn-cs"/>
            </a:endParaRPr>
          </a:p>
          <a:p>
            <a:pPr marL="228600" indent="-228600">
              <a:buAutoNum type="arabicPeriod"/>
            </a:pPr>
            <a:r>
              <a:rPr lang="en-US" sz="1200" b="0" i="0" u="none" strike="noStrike" kern="1200" baseline="0" dirty="0">
                <a:solidFill>
                  <a:schemeClr val="tx1"/>
                </a:solidFill>
                <a:latin typeface="Arial" panose="020B0604020202020204" pitchFamily="34" charset="0"/>
                <a:ea typeface="+mn-ea"/>
                <a:cs typeface="+mn-cs"/>
              </a:rPr>
              <a:t>Tie up land and prioritize it for affordable housing. </a:t>
            </a:r>
          </a:p>
          <a:p>
            <a:pPr marL="228600" indent="-228600">
              <a:buAutoNum type="arabicPeriod"/>
            </a:pPr>
            <a:r>
              <a:rPr lang="en-US" sz="1200" b="0" i="0" u="none" strike="noStrike" kern="1200" baseline="0" dirty="0">
                <a:solidFill>
                  <a:schemeClr val="tx1"/>
                </a:solidFill>
                <a:latin typeface="Arial" panose="020B0604020202020204" pitchFamily="34" charset="0"/>
                <a:ea typeface="+mn-ea"/>
                <a:cs typeface="+mn-cs"/>
              </a:rPr>
              <a:t>Create an Urban Renewal Area along the Portland portion of the corridor with a large set-aside for affordable housing. </a:t>
            </a:r>
          </a:p>
          <a:p>
            <a:pPr marL="228600" indent="-228600">
              <a:buAutoNum type="arabicPeriod"/>
            </a:pPr>
            <a:r>
              <a:rPr lang="en-US" sz="1200" b="0" i="0" u="none" strike="noStrike" baseline="0" dirty="0">
                <a:latin typeface="Arial" panose="020B0604020202020204" pitchFamily="34" charset="0"/>
              </a:rPr>
              <a:t>Fund the request from community based organizations active in the corridor to continue to engage low-income households and take an active role in implementing the housing strategy</a:t>
            </a:r>
          </a:p>
          <a:p>
            <a:endParaRPr lang="en-US" dirty="0"/>
          </a:p>
          <a:p>
            <a:r>
              <a:rPr lang="en-US" dirty="0"/>
              <a:t>It’s going to take all of us doing our part to make this strategy work so thank you again for your leadership.</a:t>
            </a:r>
          </a:p>
          <a:p>
            <a:endParaRPr lang="en-US" dirty="0"/>
          </a:p>
          <a:p>
            <a:r>
              <a:rPr lang="en-US" b="1" dirty="0"/>
              <a:t>Pam:</a:t>
            </a:r>
          </a:p>
          <a:p>
            <a:r>
              <a:rPr lang="en-US" b="0" dirty="0"/>
              <a:t>In 2018 CAT partnered with BPS to build tenant leadership in and around the area of the proposed SW Corridor transportation project. </a:t>
            </a:r>
          </a:p>
          <a:p>
            <a:pPr marL="0" indent="0">
              <a:buFont typeface="+mj-lt"/>
              <a:buNone/>
            </a:pPr>
            <a:endParaRPr lang="en-US" b="0" dirty="0"/>
          </a:p>
          <a:p>
            <a:pPr marL="0" indent="0">
              <a:buFont typeface="+mj-lt"/>
              <a:buNone/>
            </a:pPr>
            <a:r>
              <a:rPr lang="en-US" b="0" dirty="0"/>
              <a:t>As an organization, we also participated as members of the SW Corridor Equity and Housing Advisory Group, advancing our engagement approach that built skills and community among low-income tenants in SW Portland to help develop many of the anti-displacement strategies now included in the Housing Strategy. </a:t>
            </a:r>
          </a:p>
          <a:p>
            <a:pPr marL="0" indent="0">
              <a:buFont typeface="+mj-lt"/>
              <a:buNone/>
            </a:pPr>
            <a:endParaRPr lang="en-US" b="0" dirty="0"/>
          </a:p>
          <a:p>
            <a:pPr marL="0" indent="0">
              <a:buFont typeface="+mj-lt"/>
              <a:buNone/>
            </a:pPr>
            <a:r>
              <a:rPr lang="en-US" b="0" dirty="0"/>
              <a:t>In our experience, the strategy is the right menu of actions, and it is imperative that Council enact new regulations and bring new financial resources to bear to ensure the strategy’s success. It is our hope that a new model of Development-without-Displacement be used when initiating large scale public investments such as this, and that low- and moderate-income residents actually benefit from the improved public transportation and neighborhood revitalization, as opposed to being priced-out and excluded from local schools, parks, and services that benefit their lives.</a:t>
            </a:r>
          </a:p>
          <a:p>
            <a:pPr eaLnBrk="1" hangingPunct="1"/>
            <a:endParaRPr lang="en-US" altLang="en-US" b="0" dirty="0"/>
          </a:p>
          <a:p>
            <a:pPr eaLnBrk="1" hangingPunct="1"/>
            <a:r>
              <a:rPr lang="en-US" altLang="en-US" b="0" dirty="0"/>
              <a:t>We supported a cohort of tenant leaders, many of whom have lived for 15 or 20 years in the apartment buildings near the mosque in the West Portland Town Center.  </a:t>
            </a:r>
          </a:p>
          <a:p>
            <a:pPr eaLnBrk="1" hangingPunct="1"/>
            <a:endParaRPr lang="en-US" altLang="en-US" b="0" dirty="0"/>
          </a:p>
          <a:p>
            <a:pPr eaLnBrk="1" hangingPunct="1"/>
            <a:r>
              <a:rPr lang="en-US" altLang="en-US" b="0" dirty="0"/>
              <a:t>Amina is here tell you a bit more about tenants’ priorities.</a:t>
            </a:r>
          </a:p>
          <a:p>
            <a:pPr eaLnBrk="1" hangingPunct="1"/>
            <a:endParaRPr lang="en-US" altLang="en-US" b="0" dirty="0"/>
          </a:p>
          <a:p>
            <a:pPr eaLnBrk="1" hangingPunct="1"/>
            <a:r>
              <a:rPr lang="en-US" altLang="en-US" b="1" dirty="0"/>
              <a:t>Amina:</a:t>
            </a:r>
          </a:p>
          <a:p>
            <a:pPr eaLnBrk="1" hangingPunct="1"/>
            <a:r>
              <a:rPr lang="en-US" altLang="en-US" b="0" dirty="0"/>
              <a:t>We’ve raised their kids here and love our community.  We want to stay and are concerned about the current housing crisis and what change will occur with the new MAX. </a:t>
            </a:r>
          </a:p>
          <a:p>
            <a:pPr eaLnBrk="1" hangingPunct="1"/>
            <a:endParaRPr lang="en-US" altLang="en-US" b="0" dirty="0"/>
          </a:p>
          <a:p>
            <a:pPr eaLnBrk="1" hangingPunct="1"/>
            <a:r>
              <a:rPr lang="en-US" altLang="en-US" b="0" dirty="0"/>
              <a:t>If we are giving </a:t>
            </a:r>
            <a:r>
              <a:rPr lang="en-US" altLang="en-US" b="0" dirty="0" err="1"/>
              <a:t>TriMet</a:t>
            </a:r>
            <a:r>
              <a:rPr lang="en-US" altLang="en-US" b="0" dirty="0"/>
              <a:t> and our local government public money, then the we want our communities to stay mixed-income, multi-cultural, and diverse</a:t>
            </a:r>
          </a:p>
          <a:p>
            <a:pPr eaLnBrk="1" hangingPunct="1"/>
            <a:endParaRPr lang="en-US" altLang="en-US" b="0" dirty="0"/>
          </a:p>
          <a:p>
            <a:pPr eaLnBrk="1" hangingPunct="1"/>
            <a:r>
              <a:rPr lang="en-US" altLang="en-US" b="0" dirty="0"/>
              <a:t>We ask that City Council make an early priority to prevent displacement by:</a:t>
            </a:r>
          </a:p>
          <a:p>
            <a:pPr marL="228600" indent="-228600" eaLnBrk="1" hangingPunct="1">
              <a:buAutoNum type="arabicPeriod"/>
            </a:pPr>
            <a:r>
              <a:rPr lang="en-US" altLang="en-US" b="0" dirty="0"/>
              <a:t>Buying some of the affordable apartment buildings in collaboration with local tenant leaders </a:t>
            </a:r>
          </a:p>
          <a:p>
            <a:pPr marL="228600" indent="-228600" eaLnBrk="1" hangingPunct="1">
              <a:buAutoNum type="arabicPeriod"/>
            </a:pPr>
            <a:r>
              <a:rPr lang="en-US" altLang="en-US" b="0" dirty="0"/>
              <a:t>Passing new tenant protection legislation: no-fault evictions, application fees returned, no discrimination, deposit regulations</a:t>
            </a:r>
          </a:p>
          <a:p>
            <a:pPr marL="228600" indent="-228600" eaLnBrk="1" hangingPunct="1">
              <a:buAutoNum type="arabicPeriod"/>
            </a:pPr>
            <a:r>
              <a:rPr lang="en-US" altLang="en-US" b="0" dirty="0"/>
              <a:t>Identifying new resources for anti-displacement services . Legal aid, emergency rental and utility assistance, and tenant organizing and education should be targeted to tenants along the corridor as light rail planning continues</a:t>
            </a:r>
          </a:p>
          <a:p>
            <a:pPr marL="228600" indent="-228600" eaLnBrk="1" hangingPunct="1">
              <a:buAutoNum type="arabicPeriod"/>
            </a:pPr>
            <a:endParaRPr lang="en-US" altLang="en-US" b="0" dirty="0"/>
          </a:p>
          <a:p>
            <a:pPr marL="0" indent="0" eaLnBrk="1" hangingPunct="1">
              <a:buNone/>
            </a:pPr>
            <a:r>
              <a:rPr lang="en-US" altLang="en-US" b="0" dirty="0"/>
              <a:t>We want to see our neighborhoods get better transit and safer sidewalks but first we want to be sure we will not get priced out.</a:t>
            </a:r>
          </a:p>
          <a:p>
            <a:pPr marL="0" indent="0" eaLnBrk="1" hangingPunct="1">
              <a:buNone/>
            </a:pPr>
            <a:endParaRPr lang="en-US" altLang="en-US" dirty="0"/>
          </a:p>
          <a:p>
            <a:pPr marL="0" indent="0" eaLnBrk="1" hangingPunct="1">
              <a:buNone/>
            </a:pPr>
            <a:r>
              <a:rPr lang="en-US" altLang="en-US" b="1" dirty="0"/>
              <a:t>Pass to Ryan, introduce Shannon Callahan, Eric Engstrom, and Kimberly Branam</a:t>
            </a:r>
          </a:p>
          <a:p>
            <a:endParaRPr lang="en-US" b="1" dirty="0"/>
          </a:p>
        </p:txBody>
      </p:sp>
      <p:sp>
        <p:nvSpPr>
          <p:cNvPr id="4" name="Slide Number Placeholder 3"/>
          <p:cNvSpPr>
            <a:spLocks noGrp="1"/>
          </p:cNvSpPr>
          <p:nvPr>
            <p:ph type="sldNum" sz="quarter" idx="10"/>
          </p:nvPr>
        </p:nvSpPr>
        <p:spPr/>
        <p:txBody>
          <a:bodyPr/>
          <a:lstStyle/>
          <a:p>
            <a:pPr>
              <a:defRPr/>
            </a:pPr>
            <a:fld id="{4D8AF2EB-9126-4E8F-AA43-49D219CFCC60}" type="slidenum">
              <a:rPr lang="en-US" altLang="en-US" smtClean="0"/>
              <a:pPr>
                <a:defRPr/>
              </a:pPr>
              <a:t>4</a:t>
            </a:fld>
            <a:endParaRPr lang="en-US" altLang="en-US"/>
          </a:p>
        </p:txBody>
      </p:sp>
      <p:sp>
        <p:nvSpPr>
          <p:cNvPr id="5" name="Date Placeholder 4">
            <a:extLst>
              <a:ext uri="{FF2B5EF4-FFF2-40B4-BE49-F238E27FC236}">
                <a16:creationId xmlns:a16="http://schemas.microsoft.com/office/drawing/2014/main" id="{0101DFBE-0153-4ED7-98E3-CEF1AE110CDF}"/>
              </a:ext>
            </a:extLst>
          </p:cNvPr>
          <p:cNvSpPr>
            <a:spLocks noGrp="1"/>
          </p:cNvSpPr>
          <p:nvPr>
            <p:ph type="dt" idx="11"/>
          </p:nvPr>
        </p:nvSpPr>
        <p:spPr/>
        <p:txBody>
          <a:bodyPr/>
          <a:lstStyle/>
          <a:p>
            <a:pPr>
              <a:defRPr/>
            </a:pPr>
            <a:endParaRPr lang="en-US" altLang="en-US"/>
          </a:p>
        </p:txBody>
      </p:sp>
    </p:spTree>
    <p:extLst>
      <p:ext uri="{BB962C8B-B14F-4D97-AF65-F5344CB8AC3E}">
        <p14:creationId xmlns:p14="http://schemas.microsoft.com/office/powerpoint/2010/main" val="2923863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Ryan</a:t>
            </a:r>
          </a:p>
          <a:p>
            <a:endParaRPr lang="en-US" b="1" dirty="0"/>
          </a:p>
          <a:p>
            <a:r>
              <a:rPr lang="en-US" b="0" dirty="0"/>
              <a:t>As a quick reminder from our work session, I want to briefly go over our charge and how we have responded.  </a:t>
            </a:r>
          </a:p>
          <a:p>
            <a:endParaRPr lang="en-US" b="0" dirty="0"/>
          </a:p>
          <a:p>
            <a:r>
              <a:rPr lang="en-US" b="0" dirty="0"/>
              <a:t>Council asked us to develop a strategy that can work.  This strategy before you today reflects the best thinking from local and national experts AND centers the priorities of those living in the corridor who are most impacted by today’s housing crisis.</a:t>
            </a:r>
          </a:p>
          <a:p>
            <a:endParaRPr lang="en-US" b="0" dirty="0"/>
          </a:p>
          <a:p>
            <a:r>
              <a:rPr lang="en-US" b="0" dirty="0"/>
              <a:t>It sets 3 major goals and provides a roadmap to achieve them over the next ten years:</a:t>
            </a:r>
          </a:p>
          <a:p>
            <a:pPr marL="228600" indent="-228600">
              <a:buFont typeface="+mj-lt"/>
              <a:buAutoNum type="arabicPeriod"/>
            </a:pPr>
            <a:r>
              <a:rPr lang="en-US" b="0" dirty="0"/>
              <a:t>Commit and grow new resources</a:t>
            </a:r>
          </a:p>
          <a:p>
            <a:pPr marL="228600" indent="-228600">
              <a:buFont typeface="+mj-lt"/>
              <a:buAutoNum type="arabicPeriod"/>
            </a:pPr>
            <a:r>
              <a:rPr lang="en-US" b="0" dirty="0"/>
              <a:t>Prevent displacement of vulnerable households</a:t>
            </a:r>
          </a:p>
          <a:p>
            <a:pPr marL="228600" indent="-228600">
              <a:buFont typeface="+mj-lt"/>
              <a:buAutoNum type="arabicPeriod"/>
            </a:pPr>
            <a:r>
              <a:rPr lang="en-US" b="0" dirty="0"/>
              <a:t>Increase housing choices</a:t>
            </a:r>
          </a:p>
          <a:p>
            <a:endParaRPr lang="en-US" b="0" dirty="0"/>
          </a:p>
          <a:p>
            <a:r>
              <a:rPr lang="en-US" b="0" dirty="0"/>
              <a:t>Our advisory group consistently asked “Are we going to do things different this time when new light rail comes?” and “Will what we do be enough?”</a:t>
            </a:r>
          </a:p>
          <a:p>
            <a:endParaRPr lang="en-US" b="0" dirty="0"/>
          </a:p>
          <a:p>
            <a:r>
              <a:rPr lang="en-US" b="0" dirty="0"/>
              <a:t>Their major indicators of whether we will do something different is whether we </a:t>
            </a:r>
          </a:p>
          <a:p>
            <a:endParaRPr lang="en-US" b="0" dirty="0"/>
          </a:p>
          <a:p>
            <a:r>
              <a:rPr lang="en-US" b="0" dirty="0"/>
              <a:t>	1) capitalize the strategy with enough new resources and </a:t>
            </a:r>
          </a:p>
          <a:p>
            <a:r>
              <a:rPr lang="en-US" b="0" dirty="0"/>
              <a:t>	2) whether we support community partners to continue to work with us in an accountable relationship</a:t>
            </a:r>
          </a:p>
          <a:p>
            <a:endParaRPr lang="en-US" b="0" dirty="0"/>
          </a:p>
          <a:p>
            <a:r>
              <a:rPr lang="en-US" b="0" dirty="0"/>
              <a:t>To answer the question of whether what we do is enough we analyzed the need and set targets to meet a portion of that need. </a:t>
            </a:r>
          </a:p>
          <a:p>
            <a:endParaRPr lang="en-US" b="0" dirty="0"/>
          </a:p>
          <a:p>
            <a:r>
              <a:rPr lang="en-US" b="0" dirty="0"/>
              <a:t>I want to acknowledge that we have more to do to capitalize the strategy.  The strategy identifies potential sources of new resources, but many of those decisions are in the future, and some our in the control of partner agencies, or the voters – in the case of the regional housing bond.  So this action today is really a blueprint for further work.  </a:t>
            </a:r>
          </a:p>
          <a:p>
            <a:endParaRPr lang="en-US" b="0" dirty="0"/>
          </a:p>
          <a:p>
            <a:endParaRPr lang="en-US" b="0" dirty="0"/>
          </a:p>
          <a:p>
            <a:endParaRPr lang="en-US" b="0" dirty="0"/>
          </a:p>
          <a:p>
            <a:endParaRPr lang="en-US" b="0" dirty="0"/>
          </a:p>
          <a:p>
            <a:endParaRPr lang="en-US" dirty="0"/>
          </a:p>
        </p:txBody>
      </p:sp>
      <p:sp>
        <p:nvSpPr>
          <p:cNvPr id="4" name="Slide Number Placeholder 3"/>
          <p:cNvSpPr>
            <a:spLocks noGrp="1"/>
          </p:cNvSpPr>
          <p:nvPr>
            <p:ph type="sldNum" sz="quarter" idx="10"/>
          </p:nvPr>
        </p:nvSpPr>
        <p:spPr/>
        <p:txBody>
          <a:bodyPr/>
          <a:lstStyle/>
          <a:p>
            <a:pPr>
              <a:defRPr/>
            </a:pPr>
            <a:fld id="{4D8AF2EB-9126-4E8F-AA43-49D219CFCC60}" type="slidenum">
              <a:rPr lang="en-US" altLang="en-US" smtClean="0"/>
              <a:pPr>
                <a:defRPr/>
              </a:pPr>
              <a:t>5</a:t>
            </a:fld>
            <a:endParaRPr lang="en-US" altLang="en-US"/>
          </a:p>
        </p:txBody>
      </p:sp>
      <p:sp>
        <p:nvSpPr>
          <p:cNvPr id="5" name="Date Placeholder 4">
            <a:extLst>
              <a:ext uri="{FF2B5EF4-FFF2-40B4-BE49-F238E27FC236}">
                <a16:creationId xmlns:a16="http://schemas.microsoft.com/office/drawing/2014/main" id="{7E1C047E-3BA0-40C6-96EC-851BF1D2FDD1}"/>
              </a:ext>
            </a:extLst>
          </p:cNvPr>
          <p:cNvSpPr>
            <a:spLocks noGrp="1"/>
          </p:cNvSpPr>
          <p:nvPr>
            <p:ph type="dt" idx="11"/>
          </p:nvPr>
        </p:nvSpPr>
        <p:spPr/>
        <p:txBody>
          <a:bodyPr/>
          <a:lstStyle/>
          <a:p>
            <a:pPr>
              <a:defRPr/>
            </a:pPr>
            <a:endParaRPr lang="en-US" altLang="en-US"/>
          </a:p>
        </p:txBody>
      </p:sp>
    </p:spTree>
    <p:extLst>
      <p:ext uri="{BB962C8B-B14F-4D97-AF65-F5344CB8AC3E}">
        <p14:creationId xmlns:p14="http://schemas.microsoft.com/office/powerpoint/2010/main" val="1647693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mn-ea"/>
                <a:cs typeface="+mn-cs"/>
              </a:rPr>
              <a:t>Ryan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mn-ea"/>
                <a:cs typeface="+mn-cs"/>
              </a:rPr>
              <a:t>To set targets we first looked at the actual need; existing households paying more than 50% of their share on housing and future need based the estimated income distribution of future households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Arial" panose="020B0604020202020204" pitchFamily="34" charset="0"/>
              <a:ea typeface="+mn-ea"/>
              <a:cs typeface="+mn-cs"/>
            </a:endParaRPr>
          </a:p>
          <a:p>
            <a:r>
              <a:rPr lang="en-US" sz="1200" b="1" kern="1200" dirty="0">
                <a:solidFill>
                  <a:schemeClr val="tx1"/>
                </a:solidFill>
                <a:effectLst/>
                <a:latin typeface="Arial" panose="020B0604020202020204" pitchFamily="34" charset="0"/>
                <a:ea typeface="+mn-ea"/>
                <a:cs typeface="+mn-cs"/>
              </a:rPr>
              <a:t>Then Portland and Tigard each set minimum housing targets based on current financial constraints and policies. They are a great start and will roughly double the corridor’s current inventory of regulated affordable housing: 775 currently to around 1,600.  </a:t>
            </a:r>
          </a:p>
          <a:p>
            <a:endParaRPr lang="en-US" sz="1200" b="1" kern="1200" dirty="0">
              <a:solidFill>
                <a:schemeClr val="tx1"/>
              </a:solidFill>
              <a:effectLst/>
              <a:latin typeface="Arial" panose="020B0604020202020204" pitchFamily="34" charset="0"/>
              <a:ea typeface="+mn-ea"/>
              <a:cs typeface="+mn-cs"/>
            </a:endParaRPr>
          </a:p>
          <a:p>
            <a:r>
              <a:rPr lang="en-US" sz="1200" b="1" kern="1200" dirty="0">
                <a:solidFill>
                  <a:schemeClr val="tx1"/>
                </a:solidFill>
                <a:effectLst/>
                <a:latin typeface="Arial" panose="020B0604020202020204" pitchFamily="34" charset="0"/>
                <a:ea typeface="+mn-ea"/>
                <a:cs typeface="+mn-cs"/>
              </a:rPr>
              <a:t>The stretch housing targets are designed to achieve bigger policy goals; creating affordable choices at each station and preventing displacement.</a:t>
            </a:r>
          </a:p>
          <a:p>
            <a:endParaRPr lang="en-US" sz="1200" b="1" kern="1200" dirty="0">
              <a:solidFill>
                <a:schemeClr val="tx1"/>
              </a:solidFill>
              <a:effectLst/>
              <a:latin typeface="Arial" panose="020B0604020202020204" pitchFamily="34" charset="0"/>
              <a:ea typeface="+mn-ea"/>
              <a:cs typeface="+mn-cs"/>
            </a:endParaRPr>
          </a:p>
          <a:p>
            <a:r>
              <a:rPr lang="en-US" sz="1200" b="1" kern="1200" dirty="0">
                <a:solidFill>
                  <a:schemeClr val="tx1"/>
                </a:solidFill>
                <a:effectLst/>
                <a:latin typeface="Arial" panose="020B0604020202020204" pitchFamily="34" charset="0"/>
                <a:ea typeface="+mn-ea"/>
                <a:cs typeface="+mn-cs"/>
              </a:rPr>
              <a:t>That is how we developed the big </a:t>
            </a:r>
            <a:r>
              <a:rPr lang="en-US" sz="1200" b="1" u="sng" kern="1200" dirty="0">
                <a:solidFill>
                  <a:schemeClr val="tx1"/>
                </a:solidFill>
                <a:effectLst/>
                <a:latin typeface="Arial" panose="020B0604020202020204" pitchFamily="34" charset="0"/>
                <a:ea typeface="+mn-ea"/>
                <a:cs typeface="+mn-cs"/>
              </a:rPr>
              <a:t>10 X 10 goal</a:t>
            </a:r>
            <a:r>
              <a:rPr lang="en-US" sz="1200" b="1" kern="1200" dirty="0">
                <a:solidFill>
                  <a:schemeClr val="tx1"/>
                </a:solidFill>
                <a:effectLst/>
                <a:latin typeface="Arial" panose="020B0604020202020204" pitchFamily="34" charset="0"/>
                <a:ea typeface="+mn-ea"/>
                <a:cs typeface="+mn-cs"/>
              </a:rPr>
              <a:t>: One new regulated affordable building near each of the ten station that have residential zoning, and an equal number of building acquisitions where displacement risk is high.</a:t>
            </a:r>
          </a:p>
          <a:p>
            <a:endParaRPr lang="en-US" sz="1200" b="1" kern="1200" dirty="0">
              <a:solidFill>
                <a:schemeClr val="tx1"/>
              </a:solidFill>
              <a:effectLst/>
              <a:latin typeface="Arial" panose="020B0604020202020204" pitchFamily="34" charset="0"/>
              <a:ea typeface="+mn-ea"/>
              <a:cs typeface="+mn-cs"/>
            </a:endParaRPr>
          </a:p>
          <a:p>
            <a:r>
              <a:rPr lang="en-US" sz="1200" b="1" kern="1200" dirty="0">
                <a:solidFill>
                  <a:schemeClr val="tx1"/>
                </a:solidFill>
                <a:effectLst/>
                <a:latin typeface="Arial" panose="020B0604020202020204" pitchFamily="34" charset="0"/>
                <a:ea typeface="+mn-ea"/>
                <a:cs typeface="+mn-cs"/>
              </a:rPr>
              <a:t>Local partners will need to contribute resources to achieve this, and other sources can be leveraged …but the City of Portland will still need to make a significant investment.</a:t>
            </a:r>
          </a:p>
          <a:p>
            <a:endParaRPr lang="en-US" sz="1200" b="1"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mn-ea"/>
                <a:cs typeface="+mn-cs"/>
              </a:rPr>
              <a:t>Leadership from the bureaus are going to give more details on Portland’s targets and the work plan for moving this strategy into implementation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kern="1200" dirty="0">
              <a:solidFill>
                <a:schemeClr val="tx1"/>
              </a:solidFill>
              <a:effectLst/>
              <a:latin typeface="Arial" panose="020B0604020202020204" pitchFamily="34" charset="0"/>
              <a:ea typeface="+mn-ea"/>
              <a:cs typeface="+mn-cs"/>
            </a:endParaRPr>
          </a:p>
          <a:p>
            <a:endParaRPr lang="en-US" sz="1200" kern="1200" dirty="0">
              <a:solidFill>
                <a:schemeClr val="tx1"/>
              </a:solidFill>
              <a:effectLst/>
              <a:latin typeface="Arial" panose="020B0604020202020204" pitchFamily="34" charset="0"/>
              <a:ea typeface="+mn-ea"/>
              <a:cs typeface="+mn-cs"/>
            </a:endParaRPr>
          </a:p>
          <a:p>
            <a:endParaRPr lang="en-US" b="1" dirty="0"/>
          </a:p>
        </p:txBody>
      </p:sp>
      <p:sp>
        <p:nvSpPr>
          <p:cNvPr id="4" name="Slide Number Placeholder 3"/>
          <p:cNvSpPr>
            <a:spLocks noGrp="1"/>
          </p:cNvSpPr>
          <p:nvPr>
            <p:ph type="sldNum" sz="quarter" idx="10"/>
          </p:nvPr>
        </p:nvSpPr>
        <p:spPr/>
        <p:txBody>
          <a:bodyPr/>
          <a:lstStyle/>
          <a:p>
            <a:pPr>
              <a:defRPr/>
            </a:pPr>
            <a:fld id="{4D8AF2EB-9126-4E8F-AA43-49D219CFCC60}" type="slidenum">
              <a:rPr lang="en-US" altLang="en-US" smtClean="0"/>
              <a:pPr>
                <a:defRPr/>
              </a:pPr>
              <a:t>6</a:t>
            </a:fld>
            <a:endParaRPr lang="en-US" altLang="en-US"/>
          </a:p>
        </p:txBody>
      </p:sp>
      <p:sp>
        <p:nvSpPr>
          <p:cNvPr id="5" name="Date Placeholder 4">
            <a:extLst>
              <a:ext uri="{FF2B5EF4-FFF2-40B4-BE49-F238E27FC236}">
                <a16:creationId xmlns:a16="http://schemas.microsoft.com/office/drawing/2014/main" id="{3C44B224-5D24-4D80-88E0-DC60543E4842}"/>
              </a:ext>
            </a:extLst>
          </p:cNvPr>
          <p:cNvSpPr>
            <a:spLocks noGrp="1"/>
          </p:cNvSpPr>
          <p:nvPr>
            <p:ph type="dt" idx="11"/>
          </p:nvPr>
        </p:nvSpPr>
        <p:spPr/>
        <p:txBody>
          <a:bodyPr/>
          <a:lstStyle/>
          <a:p>
            <a:pPr>
              <a:defRPr/>
            </a:pPr>
            <a:endParaRPr lang="en-US" altLang="en-US"/>
          </a:p>
        </p:txBody>
      </p:sp>
    </p:spTree>
    <p:extLst>
      <p:ext uri="{BB962C8B-B14F-4D97-AF65-F5344CB8AC3E}">
        <p14:creationId xmlns:p14="http://schemas.microsoft.com/office/powerpoint/2010/main" val="1272818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dirty="0"/>
              <a:t>Shannon</a:t>
            </a:r>
          </a:p>
          <a:p>
            <a:endParaRPr lang="en-US" b="1" dirty="0"/>
          </a:p>
          <a:p>
            <a:r>
              <a:rPr lang="en-US" b="0" dirty="0"/>
              <a:t>Reminder of the Portland specific minimum and stretch targets presented during the work session. The Housing Bureau has resources to achieve the minimum targets, the bureau does not have the resources to achieve the stretch targets.</a:t>
            </a:r>
          </a:p>
          <a:p>
            <a:endParaRPr lang="en-US" b="1" dirty="0"/>
          </a:p>
          <a:p>
            <a:endParaRPr lang="en-US" b="1" dirty="0"/>
          </a:p>
          <a:p>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4D8AF2EB-9126-4E8F-AA43-49D219CFCC60}" type="slidenum">
              <a:rPr lang="en-US" altLang="en-US" smtClean="0"/>
              <a:pPr>
                <a:defRPr/>
              </a:pPr>
              <a:t>7</a:t>
            </a:fld>
            <a:endParaRPr lang="en-US" altLang="en-US"/>
          </a:p>
        </p:txBody>
      </p:sp>
      <p:sp>
        <p:nvSpPr>
          <p:cNvPr id="5" name="Date Placeholder 4">
            <a:extLst>
              <a:ext uri="{FF2B5EF4-FFF2-40B4-BE49-F238E27FC236}">
                <a16:creationId xmlns:a16="http://schemas.microsoft.com/office/drawing/2014/main" id="{C2927229-DBDF-48BA-91E9-DAD3384D0EC9}"/>
              </a:ext>
            </a:extLst>
          </p:cNvPr>
          <p:cNvSpPr>
            <a:spLocks noGrp="1"/>
          </p:cNvSpPr>
          <p:nvPr>
            <p:ph type="dt" idx="11"/>
          </p:nvPr>
        </p:nvSpPr>
        <p:spPr/>
        <p:txBody>
          <a:bodyPr/>
          <a:lstStyle/>
          <a:p>
            <a:pPr>
              <a:defRPr/>
            </a:pPr>
            <a:endParaRPr lang="en-US" altLang="en-US"/>
          </a:p>
        </p:txBody>
      </p:sp>
    </p:spTree>
    <p:extLst>
      <p:ext uri="{BB962C8B-B14F-4D97-AF65-F5344CB8AC3E}">
        <p14:creationId xmlns:p14="http://schemas.microsoft.com/office/powerpoint/2010/main" val="1481034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Shannon</a:t>
            </a:r>
          </a:p>
          <a:p>
            <a:endParaRPr lang="en-US" b="1" dirty="0"/>
          </a:p>
          <a:p>
            <a:r>
              <a:rPr lang="en-US" b="0" dirty="0"/>
              <a:t>We are currently considering using the Portland Housing Bond funds, bond funds from the Metro referral if passed, and TIF resources from and urban renewal area. </a:t>
            </a:r>
          </a:p>
          <a:p>
            <a:endParaRPr lang="en-US" b="0" dirty="0"/>
          </a:p>
          <a:p>
            <a:r>
              <a:rPr lang="en-US" b="0" dirty="0"/>
              <a:t>Kimberly Branam will be speaking to a potential URA in a few minutes.  </a:t>
            </a:r>
          </a:p>
          <a:p>
            <a:endParaRPr lang="en-US" b="0" dirty="0"/>
          </a:p>
          <a:p>
            <a:r>
              <a:rPr lang="en-US" b="0" dirty="0"/>
              <a:t>Eric Engstrom will also talk more about what strengthening partnerships looks like during implementation. </a:t>
            </a:r>
          </a:p>
        </p:txBody>
      </p:sp>
      <p:sp>
        <p:nvSpPr>
          <p:cNvPr id="4" name="Slide Number Placeholder 3"/>
          <p:cNvSpPr>
            <a:spLocks noGrp="1"/>
          </p:cNvSpPr>
          <p:nvPr>
            <p:ph type="sldNum" sz="quarter" idx="10"/>
          </p:nvPr>
        </p:nvSpPr>
        <p:spPr/>
        <p:txBody>
          <a:bodyPr/>
          <a:lstStyle/>
          <a:p>
            <a:fld id="{60131391-FC3C-4143-A5E2-959D6D3EA7B9}" type="slidenum">
              <a:rPr lang="en-US" smtClean="0"/>
              <a:t>8</a:t>
            </a:fld>
            <a:endParaRPr lang="en-US"/>
          </a:p>
        </p:txBody>
      </p:sp>
      <p:sp>
        <p:nvSpPr>
          <p:cNvPr id="5" name="Date Placeholder 4">
            <a:extLst>
              <a:ext uri="{FF2B5EF4-FFF2-40B4-BE49-F238E27FC236}">
                <a16:creationId xmlns:a16="http://schemas.microsoft.com/office/drawing/2014/main" id="{FD6CAC62-E209-4E81-8E8E-DA3293A861F9}"/>
              </a:ext>
            </a:extLst>
          </p:cNvPr>
          <p:cNvSpPr>
            <a:spLocks noGrp="1"/>
          </p:cNvSpPr>
          <p:nvPr>
            <p:ph type="dt" idx="11"/>
          </p:nvPr>
        </p:nvSpPr>
        <p:spPr/>
        <p:txBody>
          <a:bodyPr/>
          <a:lstStyle/>
          <a:p>
            <a:pPr>
              <a:defRPr/>
            </a:pPr>
            <a:endParaRPr lang="en-US" altLang="en-US"/>
          </a:p>
        </p:txBody>
      </p:sp>
    </p:spTree>
    <p:extLst>
      <p:ext uri="{BB962C8B-B14F-4D97-AF65-F5344CB8AC3E}">
        <p14:creationId xmlns:p14="http://schemas.microsoft.com/office/powerpoint/2010/main" val="4126145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Shannon</a:t>
            </a:r>
          </a:p>
          <a:p>
            <a:endParaRPr lang="en-US" b="1" dirty="0"/>
          </a:p>
          <a:p>
            <a:r>
              <a:rPr lang="en-US" dirty="0"/>
              <a:t>We are looking at the early acquisition of units through the capitalization of a land and property acquisition fund. </a:t>
            </a:r>
          </a:p>
          <a:p>
            <a:endParaRPr lang="en-US" dirty="0"/>
          </a:p>
          <a:p>
            <a:r>
              <a:rPr lang="en-US" dirty="0"/>
              <a:t>We are also looking at services packages that provide legal support, tenant counseling, landlord training, and financial services.</a:t>
            </a:r>
          </a:p>
        </p:txBody>
      </p:sp>
      <p:sp>
        <p:nvSpPr>
          <p:cNvPr id="4" name="Slide Number Placeholder 3"/>
          <p:cNvSpPr>
            <a:spLocks noGrp="1"/>
          </p:cNvSpPr>
          <p:nvPr>
            <p:ph type="sldNum" sz="quarter" idx="10"/>
          </p:nvPr>
        </p:nvSpPr>
        <p:spPr/>
        <p:txBody>
          <a:bodyPr/>
          <a:lstStyle/>
          <a:p>
            <a:fld id="{60131391-FC3C-4143-A5E2-959D6D3EA7B9}" type="slidenum">
              <a:rPr lang="en-US" smtClean="0"/>
              <a:t>9</a:t>
            </a:fld>
            <a:endParaRPr lang="en-US"/>
          </a:p>
        </p:txBody>
      </p:sp>
      <p:sp>
        <p:nvSpPr>
          <p:cNvPr id="5" name="Date Placeholder 4">
            <a:extLst>
              <a:ext uri="{FF2B5EF4-FFF2-40B4-BE49-F238E27FC236}">
                <a16:creationId xmlns:a16="http://schemas.microsoft.com/office/drawing/2014/main" id="{B82AE2E7-736E-4180-B037-9039AC24C1B1}"/>
              </a:ext>
            </a:extLst>
          </p:cNvPr>
          <p:cNvSpPr>
            <a:spLocks noGrp="1"/>
          </p:cNvSpPr>
          <p:nvPr>
            <p:ph type="dt" idx="11"/>
          </p:nvPr>
        </p:nvSpPr>
        <p:spPr/>
        <p:txBody>
          <a:bodyPr/>
          <a:lstStyle/>
          <a:p>
            <a:pPr>
              <a:defRPr/>
            </a:pPr>
            <a:endParaRPr lang="en-US" altLang="en-US"/>
          </a:p>
        </p:txBody>
      </p:sp>
    </p:spTree>
    <p:extLst>
      <p:ext uri="{BB962C8B-B14F-4D97-AF65-F5344CB8AC3E}">
        <p14:creationId xmlns:p14="http://schemas.microsoft.com/office/powerpoint/2010/main" val="10256728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hemeOverride" Target="../theme/themeOverride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3.xml"/><Relationship Id="rId1" Type="http://schemas.openxmlformats.org/officeDocument/2006/relationships/themeOverride" Target="../theme/themeOverride3.xml"/><Relationship Id="rId5" Type="http://schemas.openxmlformats.org/officeDocument/2006/relationships/image" Target="../media/image11.jpeg"/><Relationship Id="rId4" Type="http://schemas.openxmlformats.org/officeDocument/2006/relationships/image" Target="../media/image7.jpe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slideMaster" Target="../slideMasters/slideMaster4.xml"/><Relationship Id="rId1" Type="http://schemas.openxmlformats.org/officeDocument/2006/relationships/themeOverride" Target="../theme/themeOverride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022350"/>
            <a:ext cx="12192000" cy="76200"/>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pic>
        <p:nvPicPr>
          <p:cNvPr id="5" name="Picture 10" descr="ppt_title1lphotostr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5251"/>
            <a:ext cx="12192000" cy="90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1" descr="ppt_title1logos"/>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234" y="5778500"/>
            <a:ext cx="12187767"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914400" y="2057401"/>
            <a:ext cx="10363200" cy="1470025"/>
          </a:xfrm>
        </p:spPr>
        <p:txBody>
          <a:bodyPr/>
          <a:lstStyle>
            <a:lvl1pPr>
              <a:defRPr/>
            </a:lvl1pPr>
          </a:lstStyle>
          <a:p>
            <a:pPr lvl="0"/>
            <a:r>
              <a:rPr lang="en-US" altLang="en-US" noProof="0"/>
              <a:t>Click to edit Master title style</a:t>
            </a:r>
          </a:p>
        </p:txBody>
      </p:sp>
      <p:sp>
        <p:nvSpPr>
          <p:cNvPr id="10243" name="Rectangle 3"/>
          <p:cNvSpPr>
            <a:spLocks noGrp="1" noChangeArrowheads="1"/>
          </p:cNvSpPr>
          <p:nvPr>
            <p:ph type="subTitle" idx="1"/>
          </p:nvPr>
        </p:nvSpPr>
        <p:spPr>
          <a:xfrm>
            <a:off x="1828800" y="38100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Tree>
    <p:extLst>
      <p:ext uri="{BB962C8B-B14F-4D97-AF65-F5344CB8AC3E}">
        <p14:creationId xmlns:p14="http://schemas.microsoft.com/office/powerpoint/2010/main" val="224900026"/>
      </p:ext>
    </p:extLst>
  </p:cSld>
  <p:clrMapOvr>
    <a:overrideClrMapping bg1="dk2" tx1="lt1" bg2="dk1" tx2="lt2" accent1="accent1" accent2="accent2" accent3="accent3" accent4="accent4" accent5="accent5" accent6="accent6" hlink="hlink" folHlink="folHlink"/>
  </p:clrMapOvr>
  <p:transition spd="med">
    <p:strips/>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r>
              <a:rPr lang="en-US" altLang="en-US"/>
              <a:t>View&gt;Header and Footer | </a:t>
            </a:r>
            <a:fld id="{354B7468-E051-440F-BB92-F7D327925FF2}" type="slidenum">
              <a:rPr lang="en-US" altLang="en-US" smtClean="0"/>
              <a:pPr>
                <a:defRPr/>
              </a:pPr>
              <a:t>‹#›</a:t>
            </a:fld>
            <a:endParaRPr lang="en-US" altLang="en-US"/>
          </a:p>
        </p:txBody>
      </p:sp>
    </p:spTree>
    <p:extLst>
      <p:ext uri="{BB962C8B-B14F-4D97-AF65-F5344CB8AC3E}">
        <p14:creationId xmlns:p14="http://schemas.microsoft.com/office/powerpoint/2010/main" val="1678914352"/>
      </p:ext>
    </p:extLst>
  </p:cSld>
  <p:clrMapOvr>
    <a:masterClrMapping/>
  </p:clrMapOvr>
  <p:transition spd="med">
    <p:strips/>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7000" y="274639"/>
            <a:ext cx="2870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274639"/>
            <a:ext cx="8407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r>
              <a:rPr lang="en-US" altLang="en-US"/>
              <a:t>View&gt;Header and Footer | </a:t>
            </a:r>
            <a:fld id="{5BB2D1E4-48AC-46A1-9055-1B069CCFBE56}" type="slidenum">
              <a:rPr lang="en-US" altLang="en-US" smtClean="0"/>
              <a:pPr>
                <a:defRPr/>
              </a:pPr>
              <a:t>‹#›</a:t>
            </a:fld>
            <a:endParaRPr lang="en-US" altLang="en-US"/>
          </a:p>
        </p:txBody>
      </p:sp>
    </p:spTree>
    <p:extLst>
      <p:ext uri="{BB962C8B-B14F-4D97-AF65-F5344CB8AC3E}">
        <p14:creationId xmlns:p14="http://schemas.microsoft.com/office/powerpoint/2010/main" val="760608678"/>
      </p:ext>
    </p:extLst>
  </p:cSld>
  <p:clrMapOvr>
    <a:masterClrMapping/>
  </p:clrMapOvr>
  <p:transition spd="med">
    <p:strips/>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0" y="5508625"/>
            <a:ext cx="12192000" cy="76200"/>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5" name="Rectangle 6"/>
          <p:cNvSpPr>
            <a:spLocks noChangeArrowheads="1"/>
          </p:cNvSpPr>
          <p:nvPr userDrawn="1"/>
        </p:nvSpPr>
        <p:spPr bwMode="auto">
          <a:xfrm>
            <a:off x="0" y="1300163"/>
            <a:ext cx="12192000" cy="76200"/>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6" name="Rectangle 10"/>
          <p:cNvSpPr>
            <a:spLocks noChangeArrowheads="1"/>
          </p:cNvSpPr>
          <p:nvPr userDrawn="1"/>
        </p:nvSpPr>
        <p:spPr bwMode="auto">
          <a:xfrm>
            <a:off x="137584" y="104775"/>
            <a:ext cx="4019549" cy="6675438"/>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pic>
        <p:nvPicPr>
          <p:cNvPr id="7" name="Picture 14" descr="ppt_titlephstrbtm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33334" y="5646739"/>
            <a:ext cx="7878233" cy="1133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5" descr="ppt_titlephstrtops"/>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233333" y="104776"/>
            <a:ext cx="7890933" cy="1133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4" name="Rectangle 2"/>
          <p:cNvSpPr>
            <a:spLocks noGrp="1" noChangeArrowheads="1"/>
          </p:cNvSpPr>
          <p:nvPr>
            <p:ph type="ctrTitle"/>
          </p:nvPr>
        </p:nvSpPr>
        <p:spPr>
          <a:xfrm>
            <a:off x="4267200" y="1905001"/>
            <a:ext cx="7721600" cy="1470025"/>
          </a:xfrm>
        </p:spPr>
        <p:txBody>
          <a:bodyPr/>
          <a:lstStyle>
            <a:lvl1pPr>
              <a:defRPr sz="3600" b="0"/>
            </a:lvl1pPr>
          </a:lstStyle>
          <a:p>
            <a:pPr lvl="0"/>
            <a:r>
              <a:rPr lang="en-US" altLang="en-US" noProof="0"/>
              <a:t>Click to edit Master title style</a:t>
            </a:r>
          </a:p>
        </p:txBody>
      </p:sp>
      <p:sp>
        <p:nvSpPr>
          <p:cNvPr id="49155" name="Rectangle 3"/>
          <p:cNvSpPr>
            <a:spLocks noGrp="1" noChangeArrowheads="1"/>
          </p:cNvSpPr>
          <p:nvPr>
            <p:ph type="subTitle" idx="1"/>
          </p:nvPr>
        </p:nvSpPr>
        <p:spPr>
          <a:xfrm>
            <a:off x="4775200" y="3657600"/>
            <a:ext cx="6807200" cy="14478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7673" y="1712077"/>
            <a:ext cx="1374216" cy="1030662"/>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7673" y="610967"/>
            <a:ext cx="3176755" cy="765396"/>
          </a:xfrm>
          <a:prstGeom prst="rect">
            <a:avLst/>
          </a:prstGeom>
        </p:spPr>
      </p:pic>
      <p:pic>
        <p:nvPicPr>
          <p:cNvPr id="15" name="Picture 1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527980" y="1712077"/>
            <a:ext cx="1082347" cy="1030662"/>
          </a:xfrm>
          <a:prstGeom prst="rect">
            <a:avLst/>
          </a:prstGeom>
        </p:spPr>
      </p:pic>
    </p:spTree>
    <p:extLst>
      <p:ext uri="{BB962C8B-B14F-4D97-AF65-F5344CB8AC3E}">
        <p14:creationId xmlns:p14="http://schemas.microsoft.com/office/powerpoint/2010/main" val="2164480371"/>
      </p:ext>
    </p:extLst>
  </p:cSld>
  <p:clrMapOvr>
    <a:overrideClrMapping bg1="dk2" tx1="lt1" bg2="dk1" tx2="lt2" accent1="accent1" accent2="accent2" accent3="accent3" accent4="accent4" accent5="accent5" accent6="accent6" hlink="hlink" folHlink="folHlink"/>
  </p:clrMapOvr>
  <p:transition spd="med">
    <p:strips/>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03CE6F20-2776-4D95-8731-9506F0A58596}" type="slidenum">
              <a:rPr lang="en-US" altLang="en-US" smtClean="0"/>
              <a:pPr>
                <a:defRPr/>
              </a:pPr>
              <a:t>‹#›</a:t>
            </a:fld>
            <a:endParaRPr lang="en-US" altLang="en-US"/>
          </a:p>
        </p:txBody>
      </p:sp>
    </p:spTree>
    <p:extLst>
      <p:ext uri="{BB962C8B-B14F-4D97-AF65-F5344CB8AC3E}">
        <p14:creationId xmlns:p14="http://schemas.microsoft.com/office/powerpoint/2010/main" val="3715999846"/>
      </p:ext>
    </p:extLst>
  </p:cSld>
  <p:clrMapOvr>
    <a:masterClrMapping/>
  </p:clrMapOvr>
  <p:transition spd="med">
    <p:strips/>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0C184E32-AEB4-424D-BD32-62669E51D5B9}" type="slidenum">
              <a:rPr lang="en-US" altLang="en-US" smtClean="0"/>
              <a:pPr>
                <a:defRPr/>
              </a:pPr>
              <a:t>‹#›</a:t>
            </a:fld>
            <a:endParaRPr lang="en-US" altLang="en-US"/>
          </a:p>
        </p:txBody>
      </p:sp>
    </p:spTree>
    <p:extLst>
      <p:ext uri="{BB962C8B-B14F-4D97-AF65-F5344CB8AC3E}">
        <p14:creationId xmlns:p14="http://schemas.microsoft.com/office/powerpoint/2010/main" val="810907831"/>
      </p:ext>
    </p:extLst>
  </p:cSld>
  <p:clrMapOvr>
    <a:masterClrMapping/>
  </p:clrMapOvr>
  <p:transition spd="med">
    <p:strips/>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600201"/>
            <a:ext cx="5638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600201"/>
            <a:ext cx="5638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0BB94BB8-B1D6-4CCB-8271-6594E6C90A94}" type="slidenum">
              <a:rPr lang="en-US" altLang="en-US" smtClean="0"/>
              <a:pPr>
                <a:defRPr/>
              </a:pPr>
              <a:t>‹#›</a:t>
            </a:fld>
            <a:endParaRPr lang="en-US" altLang="en-US"/>
          </a:p>
        </p:txBody>
      </p:sp>
    </p:spTree>
    <p:extLst>
      <p:ext uri="{BB962C8B-B14F-4D97-AF65-F5344CB8AC3E}">
        <p14:creationId xmlns:p14="http://schemas.microsoft.com/office/powerpoint/2010/main" val="3225982028"/>
      </p:ext>
    </p:extLst>
  </p:cSld>
  <p:clrMapOvr>
    <a:masterClrMapping/>
  </p:clrMapOvr>
  <p:transition spd="med">
    <p:strips/>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5CE1A51C-A3F0-4280-B96C-0AE1E988CD6E}" type="slidenum">
              <a:rPr lang="en-US" altLang="en-US" smtClean="0"/>
              <a:pPr>
                <a:defRPr/>
              </a:pPr>
              <a:t>‹#›</a:t>
            </a:fld>
            <a:endParaRPr lang="en-US" altLang="en-US"/>
          </a:p>
        </p:txBody>
      </p:sp>
    </p:spTree>
    <p:extLst>
      <p:ext uri="{BB962C8B-B14F-4D97-AF65-F5344CB8AC3E}">
        <p14:creationId xmlns:p14="http://schemas.microsoft.com/office/powerpoint/2010/main" val="1537063929"/>
      </p:ext>
    </p:extLst>
  </p:cSld>
  <p:clrMapOvr>
    <a:masterClrMapping/>
  </p:clrMapOvr>
  <p:transition spd="med">
    <p:strips/>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D84B5FC5-403A-4B15-91C3-4A182F56B831}" type="slidenum">
              <a:rPr lang="en-US" altLang="en-US" smtClean="0"/>
              <a:pPr>
                <a:defRPr/>
              </a:pPr>
              <a:t>‹#›</a:t>
            </a:fld>
            <a:endParaRPr lang="en-US" altLang="en-US"/>
          </a:p>
        </p:txBody>
      </p:sp>
    </p:spTree>
    <p:extLst>
      <p:ext uri="{BB962C8B-B14F-4D97-AF65-F5344CB8AC3E}">
        <p14:creationId xmlns:p14="http://schemas.microsoft.com/office/powerpoint/2010/main" val="3608182766"/>
      </p:ext>
    </p:extLst>
  </p:cSld>
  <p:clrMapOvr>
    <a:masterClrMapping/>
  </p:clrMapOvr>
  <p:transition spd="med">
    <p:strips/>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C445A648-E73D-4999-831C-594956BB9481}" type="slidenum">
              <a:rPr lang="en-US" altLang="en-US" smtClean="0"/>
              <a:pPr>
                <a:defRPr/>
              </a:pPr>
              <a:t>‹#›</a:t>
            </a:fld>
            <a:endParaRPr lang="en-US" altLang="en-US"/>
          </a:p>
        </p:txBody>
      </p:sp>
    </p:spTree>
    <p:extLst>
      <p:ext uri="{BB962C8B-B14F-4D97-AF65-F5344CB8AC3E}">
        <p14:creationId xmlns:p14="http://schemas.microsoft.com/office/powerpoint/2010/main" val="4127219585"/>
      </p:ext>
    </p:extLst>
  </p:cSld>
  <p:clrMapOvr>
    <a:masterClrMapping/>
  </p:clrMapOvr>
  <p:transition spd="med">
    <p:strips/>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700B8989-5A8C-4918-A966-0C470FB08BF2}" type="slidenum">
              <a:rPr lang="en-US" altLang="en-US" smtClean="0"/>
              <a:pPr>
                <a:defRPr/>
              </a:pPr>
              <a:t>‹#›</a:t>
            </a:fld>
            <a:endParaRPr lang="en-US" altLang="en-US"/>
          </a:p>
        </p:txBody>
      </p:sp>
    </p:spTree>
    <p:extLst>
      <p:ext uri="{BB962C8B-B14F-4D97-AF65-F5344CB8AC3E}">
        <p14:creationId xmlns:p14="http://schemas.microsoft.com/office/powerpoint/2010/main" val="1963113048"/>
      </p:ext>
    </p:extLst>
  </p:cSld>
  <p:clrMapOvr>
    <a:masterClrMapping/>
  </p:clrMapOvr>
  <p:transition spd="med">
    <p:strip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r>
              <a:rPr lang="en-US" altLang="en-US"/>
              <a:t>View&gt;Header and Footer | </a:t>
            </a:r>
            <a:fld id="{0A499977-5219-48A1-B057-684B5ED75081}" type="slidenum">
              <a:rPr lang="en-US" altLang="en-US" smtClean="0"/>
              <a:pPr>
                <a:defRPr/>
              </a:pPr>
              <a:t>‹#›</a:t>
            </a:fld>
            <a:endParaRPr lang="en-US" alt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08725"/>
            <a:ext cx="12192000" cy="560832"/>
          </a:xfrm>
          <a:prstGeom prst="rect">
            <a:avLst/>
          </a:prstGeom>
        </p:spPr>
      </p:pic>
      <p:sp>
        <p:nvSpPr>
          <p:cNvPr id="6" name="Slide Number Placeholder 3"/>
          <p:cNvSpPr txBox="1">
            <a:spLocks/>
          </p:cNvSpPr>
          <p:nvPr userDrawn="1"/>
        </p:nvSpPr>
        <p:spPr bwMode="auto">
          <a:xfrm>
            <a:off x="5068621" y="6477000"/>
            <a:ext cx="7112000" cy="38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20000"/>
              </a:spcBef>
              <a:spcAft>
                <a:spcPct val="0"/>
              </a:spcAft>
              <a:buClr>
                <a:schemeClr val="accent2"/>
              </a:buClr>
              <a:buSzPct val="115000"/>
              <a:buFont typeface="Wingdings" panose="05000000000000000000" pitchFamily="2" charset="2"/>
              <a:buChar char="§"/>
              <a:defRPr sz="3200" b="1"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115000"/>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accent2"/>
              </a:buClr>
              <a:buSzPct val="115000"/>
              <a:buFont typeface="Wingdings" panose="05000000000000000000" pitchFamily="2" charset="2"/>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chemeClr val="accent2"/>
              </a:buClr>
              <a:buSzPct val="115000"/>
              <a:buFont typeface="Wingdings" panose="05000000000000000000" pitchFamily="2" charset="2"/>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chemeClr val="accent2"/>
              </a:buClr>
              <a:buSzPct val="115000"/>
              <a:buFont typeface="Wingdings" panose="05000000000000000000" pitchFamily="2" charset="2"/>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lr>
                <a:schemeClr val="accent2"/>
              </a:buClr>
              <a:buSzPct val="115000"/>
              <a:buFont typeface="Wingdings" panose="05000000000000000000" pitchFamily="2" charset="2"/>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lr>
                <a:schemeClr val="accent2"/>
              </a:buClr>
              <a:buSzPct val="115000"/>
              <a:buFont typeface="Wingdings" panose="05000000000000000000" pitchFamily="2" charset="2"/>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lr>
                <a:schemeClr val="accent2"/>
              </a:buClr>
              <a:buSzPct val="115000"/>
              <a:buFont typeface="Wingdings" panose="05000000000000000000" pitchFamily="2" charset="2"/>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lr>
                <a:schemeClr val="accent2"/>
              </a:buClr>
              <a:buSzPct val="115000"/>
              <a:buFont typeface="Wingdings" panose="05000000000000000000" pitchFamily="2" charset="2"/>
              <a:buChar char="§"/>
              <a:defRPr sz="2000" kern="1200">
                <a:solidFill>
                  <a:schemeClr val="tx1"/>
                </a:solidFill>
                <a:latin typeface="Arial" panose="020B0604020202020204" pitchFamily="34" charset="0"/>
                <a:ea typeface="+mn-ea"/>
                <a:cs typeface="+mn-cs"/>
              </a:defRPr>
            </a:lvl9pPr>
          </a:lstStyle>
          <a:p>
            <a:pPr>
              <a:spcBef>
                <a:spcPct val="0"/>
              </a:spcBef>
              <a:buClrTx/>
              <a:buSzTx/>
              <a:buFontTx/>
              <a:buNone/>
            </a:pPr>
            <a:r>
              <a:rPr lang="en-US" altLang="en-US" sz="1200" dirty="0">
                <a:solidFill>
                  <a:schemeClr val="bg1"/>
                </a:solidFill>
                <a:latin typeface="Trebuchet MS" panose="020B0603020202020204" pitchFamily="34" charset="0"/>
              </a:rPr>
              <a:t>2017 | </a:t>
            </a:r>
            <a:fld id="{89CF6173-2B31-4427-80A2-28FF28EF26EC}" type="slidenum">
              <a:rPr lang="en-US" altLang="en-US" sz="1200" smtClean="0">
                <a:solidFill>
                  <a:schemeClr val="bg1"/>
                </a:solidFill>
                <a:latin typeface="Trebuchet MS" panose="020B0603020202020204" pitchFamily="34" charset="0"/>
              </a:rPr>
              <a:pPr>
                <a:spcBef>
                  <a:spcPct val="0"/>
                </a:spcBef>
                <a:buClrTx/>
                <a:buSzTx/>
                <a:buFontTx/>
                <a:buNone/>
              </a:pPr>
              <a:t>‹#›</a:t>
            </a:fld>
            <a:endParaRPr lang="en-US" altLang="en-US" sz="12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631586146"/>
      </p:ext>
    </p:extLst>
  </p:cSld>
  <p:clrMapOvr>
    <a:masterClrMapping/>
  </p:clrMapOvr>
  <p:transition spd="med">
    <p:strips/>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5EBFD64F-C2CC-4E43-A463-A2A8DE3D3D37}" type="slidenum">
              <a:rPr lang="en-US" altLang="en-US" smtClean="0"/>
              <a:pPr>
                <a:defRPr/>
              </a:pPr>
              <a:t>‹#›</a:t>
            </a:fld>
            <a:endParaRPr lang="en-US" altLang="en-US"/>
          </a:p>
        </p:txBody>
      </p:sp>
    </p:spTree>
    <p:extLst>
      <p:ext uri="{BB962C8B-B14F-4D97-AF65-F5344CB8AC3E}">
        <p14:creationId xmlns:p14="http://schemas.microsoft.com/office/powerpoint/2010/main" val="8271381"/>
      </p:ext>
    </p:extLst>
  </p:cSld>
  <p:clrMapOvr>
    <a:masterClrMapping/>
  </p:clrMapOvr>
  <p:transition spd="med">
    <p:strips/>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DD2820A3-EA80-447F-818A-2CCB09A9B485}" type="slidenum">
              <a:rPr lang="en-US" altLang="en-US" smtClean="0"/>
              <a:pPr>
                <a:defRPr/>
              </a:pPr>
              <a:t>‹#›</a:t>
            </a:fld>
            <a:endParaRPr lang="en-US" altLang="en-US"/>
          </a:p>
        </p:txBody>
      </p:sp>
    </p:spTree>
    <p:extLst>
      <p:ext uri="{BB962C8B-B14F-4D97-AF65-F5344CB8AC3E}">
        <p14:creationId xmlns:p14="http://schemas.microsoft.com/office/powerpoint/2010/main" val="1146584802"/>
      </p:ext>
    </p:extLst>
  </p:cSld>
  <p:clrMapOvr>
    <a:masterClrMapping/>
  </p:clrMapOvr>
  <p:transition spd="med">
    <p:strips/>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7000" y="274639"/>
            <a:ext cx="2870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274639"/>
            <a:ext cx="8407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F34A9B68-3F0C-4C34-AAFA-054FBF9C84D9}" type="slidenum">
              <a:rPr lang="en-US" altLang="en-US" smtClean="0"/>
              <a:pPr>
                <a:defRPr/>
              </a:pPr>
              <a:t>‹#›</a:t>
            </a:fld>
            <a:endParaRPr lang="en-US" altLang="en-US"/>
          </a:p>
        </p:txBody>
      </p:sp>
    </p:spTree>
    <p:extLst>
      <p:ext uri="{BB962C8B-B14F-4D97-AF65-F5344CB8AC3E}">
        <p14:creationId xmlns:p14="http://schemas.microsoft.com/office/powerpoint/2010/main" val="2059386340"/>
      </p:ext>
    </p:extLst>
  </p:cSld>
  <p:clrMapOvr>
    <a:masterClrMapping/>
  </p:clrMapOvr>
  <p:transition spd="med">
    <p:strips/>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0" y="5508625"/>
            <a:ext cx="12192000" cy="76200"/>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5" name="Rectangle 6"/>
          <p:cNvSpPr>
            <a:spLocks noChangeArrowheads="1"/>
          </p:cNvSpPr>
          <p:nvPr userDrawn="1"/>
        </p:nvSpPr>
        <p:spPr bwMode="auto">
          <a:xfrm>
            <a:off x="0" y="1300163"/>
            <a:ext cx="12192000" cy="76200"/>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6" name="Rectangle 9"/>
          <p:cNvSpPr>
            <a:spLocks noChangeArrowheads="1"/>
          </p:cNvSpPr>
          <p:nvPr userDrawn="1"/>
        </p:nvSpPr>
        <p:spPr bwMode="auto">
          <a:xfrm>
            <a:off x="137584" y="104775"/>
            <a:ext cx="4019549" cy="6675438"/>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pic>
        <p:nvPicPr>
          <p:cNvPr id="7" name="Picture 14" descr="ppt_titlephstrbtm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33334" y="5646739"/>
            <a:ext cx="7878233" cy="1133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5" descr="ppt_titlephstrtops"/>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233333" y="104776"/>
            <a:ext cx="7890933" cy="1133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6" descr="ppt_title2grlogos"/>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5318" y="130176"/>
            <a:ext cx="3852333" cy="206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0" name="Rectangle 2"/>
          <p:cNvSpPr>
            <a:spLocks noGrp="1" noChangeArrowheads="1"/>
          </p:cNvSpPr>
          <p:nvPr>
            <p:ph type="ctrTitle"/>
          </p:nvPr>
        </p:nvSpPr>
        <p:spPr>
          <a:xfrm>
            <a:off x="4470400" y="1981201"/>
            <a:ext cx="7416800" cy="1470025"/>
          </a:xfrm>
        </p:spPr>
        <p:txBody>
          <a:bodyPr/>
          <a:lstStyle>
            <a:lvl1pPr>
              <a:defRPr/>
            </a:lvl1pPr>
          </a:lstStyle>
          <a:p>
            <a:pPr lvl="0"/>
            <a:r>
              <a:rPr lang="en-US" altLang="en-US" noProof="0"/>
              <a:t>Click to edit Master title style</a:t>
            </a:r>
          </a:p>
        </p:txBody>
      </p:sp>
      <p:sp>
        <p:nvSpPr>
          <p:cNvPr id="68611" name="Rectangle 3"/>
          <p:cNvSpPr>
            <a:spLocks noGrp="1" noChangeArrowheads="1"/>
          </p:cNvSpPr>
          <p:nvPr>
            <p:ph type="subTitle" idx="1"/>
          </p:nvPr>
        </p:nvSpPr>
        <p:spPr>
          <a:xfrm>
            <a:off x="4470400" y="3657600"/>
            <a:ext cx="7416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Tree>
    <p:extLst>
      <p:ext uri="{BB962C8B-B14F-4D97-AF65-F5344CB8AC3E}">
        <p14:creationId xmlns:p14="http://schemas.microsoft.com/office/powerpoint/2010/main" val="3374622053"/>
      </p:ext>
    </p:extLst>
  </p:cSld>
  <p:clrMapOvr>
    <a:overrideClrMapping bg1="dk2" tx1="lt1" bg2="dk1" tx2="lt2" accent1="accent1" accent2="accent2" accent3="accent3" accent4="accent4" accent5="accent5" accent6="accent6" hlink="hlink" folHlink="folHlink"/>
  </p:clrMapOvr>
  <p:transition spd="med">
    <p:strips/>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3AA39D94-86BD-461D-9DA7-88D4EC6441FE}" type="slidenum">
              <a:rPr lang="en-US" altLang="en-US" smtClean="0"/>
              <a:pPr>
                <a:defRPr/>
              </a:pPr>
              <a:t>‹#›</a:t>
            </a:fld>
            <a:endParaRPr lang="en-US" alt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08725"/>
            <a:ext cx="12192000" cy="560832"/>
          </a:xfrm>
          <a:prstGeom prst="rect">
            <a:avLst/>
          </a:prstGeom>
        </p:spPr>
      </p:pic>
      <p:sp>
        <p:nvSpPr>
          <p:cNvPr id="6" name="Slide Number Placeholder 3"/>
          <p:cNvSpPr txBox="1">
            <a:spLocks/>
          </p:cNvSpPr>
          <p:nvPr userDrawn="1"/>
        </p:nvSpPr>
        <p:spPr bwMode="auto">
          <a:xfrm>
            <a:off x="5068621" y="6477000"/>
            <a:ext cx="7112000" cy="38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20000"/>
              </a:spcBef>
              <a:spcAft>
                <a:spcPct val="0"/>
              </a:spcAft>
              <a:buClr>
                <a:schemeClr val="accent2"/>
              </a:buClr>
              <a:buSzPct val="115000"/>
              <a:buFont typeface="Wingdings" panose="05000000000000000000" pitchFamily="2" charset="2"/>
              <a:buChar char="§"/>
              <a:defRPr sz="3200" b="1"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115000"/>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accent2"/>
              </a:buClr>
              <a:buSzPct val="115000"/>
              <a:buFont typeface="Wingdings" panose="05000000000000000000" pitchFamily="2" charset="2"/>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chemeClr val="accent2"/>
              </a:buClr>
              <a:buSzPct val="115000"/>
              <a:buFont typeface="Wingdings" panose="05000000000000000000" pitchFamily="2" charset="2"/>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chemeClr val="accent2"/>
              </a:buClr>
              <a:buSzPct val="115000"/>
              <a:buFont typeface="Wingdings" panose="05000000000000000000" pitchFamily="2" charset="2"/>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lr>
                <a:schemeClr val="accent2"/>
              </a:buClr>
              <a:buSzPct val="115000"/>
              <a:buFont typeface="Wingdings" panose="05000000000000000000" pitchFamily="2" charset="2"/>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lr>
                <a:schemeClr val="accent2"/>
              </a:buClr>
              <a:buSzPct val="115000"/>
              <a:buFont typeface="Wingdings" panose="05000000000000000000" pitchFamily="2" charset="2"/>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lr>
                <a:schemeClr val="accent2"/>
              </a:buClr>
              <a:buSzPct val="115000"/>
              <a:buFont typeface="Wingdings" panose="05000000000000000000" pitchFamily="2" charset="2"/>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lr>
                <a:schemeClr val="accent2"/>
              </a:buClr>
              <a:buSzPct val="115000"/>
              <a:buFont typeface="Wingdings" panose="05000000000000000000" pitchFamily="2" charset="2"/>
              <a:buChar char="§"/>
              <a:defRPr sz="2000" kern="1200">
                <a:solidFill>
                  <a:schemeClr val="tx1"/>
                </a:solidFill>
                <a:latin typeface="Arial" panose="020B0604020202020204" pitchFamily="34" charset="0"/>
                <a:ea typeface="+mn-ea"/>
                <a:cs typeface="+mn-cs"/>
              </a:defRPr>
            </a:lvl9pPr>
          </a:lstStyle>
          <a:p>
            <a:pPr>
              <a:spcBef>
                <a:spcPct val="0"/>
              </a:spcBef>
              <a:buClrTx/>
              <a:buSzTx/>
              <a:buFontTx/>
              <a:buNone/>
            </a:pPr>
            <a:r>
              <a:rPr lang="en-US" altLang="en-US" sz="1200" dirty="0">
                <a:solidFill>
                  <a:schemeClr val="bg1"/>
                </a:solidFill>
                <a:latin typeface="Trebuchet MS" panose="020B0603020202020204" pitchFamily="34" charset="0"/>
              </a:rPr>
              <a:t>2017 | </a:t>
            </a:r>
            <a:fld id="{89CF6173-2B31-4427-80A2-28FF28EF26EC}" type="slidenum">
              <a:rPr lang="en-US" altLang="en-US" sz="1200" smtClean="0">
                <a:solidFill>
                  <a:schemeClr val="bg1"/>
                </a:solidFill>
                <a:latin typeface="Trebuchet MS" panose="020B0603020202020204" pitchFamily="34" charset="0"/>
              </a:rPr>
              <a:pPr>
                <a:spcBef>
                  <a:spcPct val="0"/>
                </a:spcBef>
                <a:buClrTx/>
                <a:buSzTx/>
                <a:buFontTx/>
                <a:buNone/>
              </a:pPr>
              <a:t>‹#›</a:t>
            </a:fld>
            <a:endParaRPr lang="en-US" altLang="en-US" sz="12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2769816183"/>
      </p:ext>
    </p:extLst>
  </p:cSld>
  <p:clrMapOvr>
    <a:masterClrMapping/>
  </p:clrMapOvr>
  <p:transition spd="med">
    <p:strips/>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23CDB17B-C390-481A-9F25-FD4F241F5162}" type="slidenum">
              <a:rPr lang="en-US" altLang="en-US" smtClean="0"/>
              <a:pPr>
                <a:defRPr/>
              </a:pPr>
              <a:t>‹#›</a:t>
            </a:fld>
            <a:endParaRPr lang="en-US" altLang="en-US"/>
          </a:p>
        </p:txBody>
      </p:sp>
    </p:spTree>
    <p:extLst>
      <p:ext uri="{BB962C8B-B14F-4D97-AF65-F5344CB8AC3E}">
        <p14:creationId xmlns:p14="http://schemas.microsoft.com/office/powerpoint/2010/main" val="165944666"/>
      </p:ext>
    </p:extLst>
  </p:cSld>
  <p:clrMapOvr>
    <a:masterClrMapping/>
  </p:clrMapOvr>
  <p:transition spd="med">
    <p:strips/>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600201"/>
            <a:ext cx="5638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600201"/>
            <a:ext cx="5638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A798E2E3-28EE-4739-94D7-4FE7662F900F}" type="slidenum">
              <a:rPr lang="en-US" altLang="en-US" smtClean="0"/>
              <a:pPr>
                <a:defRPr/>
              </a:pPr>
              <a:t>‹#›</a:t>
            </a:fld>
            <a:endParaRPr lang="en-US" altLang="en-US"/>
          </a:p>
        </p:txBody>
      </p:sp>
    </p:spTree>
    <p:extLst>
      <p:ext uri="{BB962C8B-B14F-4D97-AF65-F5344CB8AC3E}">
        <p14:creationId xmlns:p14="http://schemas.microsoft.com/office/powerpoint/2010/main" val="3661562154"/>
      </p:ext>
    </p:extLst>
  </p:cSld>
  <p:clrMapOvr>
    <a:masterClrMapping/>
  </p:clrMapOvr>
  <p:transition spd="med">
    <p:strips/>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589F5626-C5CC-4CA4-B0B0-6FA8C0C21D17}" type="slidenum">
              <a:rPr lang="en-US" altLang="en-US" smtClean="0"/>
              <a:pPr>
                <a:defRPr/>
              </a:pPr>
              <a:t>‹#›</a:t>
            </a:fld>
            <a:endParaRPr lang="en-US" altLang="en-US"/>
          </a:p>
        </p:txBody>
      </p:sp>
    </p:spTree>
    <p:extLst>
      <p:ext uri="{BB962C8B-B14F-4D97-AF65-F5344CB8AC3E}">
        <p14:creationId xmlns:p14="http://schemas.microsoft.com/office/powerpoint/2010/main" val="1140776020"/>
      </p:ext>
    </p:extLst>
  </p:cSld>
  <p:clrMapOvr>
    <a:masterClrMapping/>
  </p:clrMapOvr>
  <p:transition spd="med">
    <p:strips/>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15F1EC4E-B578-4BB3-A2DE-E4573EC3FD23}" type="slidenum">
              <a:rPr lang="en-US" altLang="en-US" smtClean="0"/>
              <a:pPr>
                <a:defRPr/>
              </a:pPr>
              <a:t>‹#›</a:t>
            </a:fld>
            <a:endParaRPr lang="en-US" altLang="en-US"/>
          </a:p>
        </p:txBody>
      </p:sp>
    </p:spTree>
    <p:extLst>
      <p:ext uri="{BB962C8B-B14F-4D97-AF65-F5344CB8AC3E}">
        <p14:creationId xmlns:p14="http://schemas.microsoft.com/office/powerpoint/2010/main" val="651511962"/>
      </p:ext>
    </p:extLst>
  </p:cSld>
  <p:clrMapOvr>
    <a:masterClrMapping/>
  </p:clrMapOvr>
  <p:transition spd="med">
    <p:strips/>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8E081D27-7894-45CD-B95B-CF9F1DF92F26}" type="slidenum">
              <a:rPr lang="en-US" altLang="en-US" smtClean="0"/>
              <a:pPr>
                <a:defRPr/>
              </a:pPr>
              <a:t>‹#›</a:t>
            </a:fld>
            <a:endParaRPr lang="en-US" altLang="en-US"/>
          </a:p>
        </p:txBody>
      </p:sp>
    </p:spTree>
    <p:extLst>
      <p:ext uri="{BB962C8B-B14F-4D97-AF65-F5344CB8AC3E}">
        <p14:creationId xmlns:p14="http://schemas.microsoft.com/office/powerpoint/2010/main" val="3825256092"/>
      </p:ext>
    </p:extLst>
  </p:cSld>
  <p:clrMapOvr>
    <a:masterClrMapping/>
  </p:clrMapOvr>
  <p:transition spd="med">
    <p:strip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r>
              <a:rPr lang="en-US" altLang="en-US"/>
              <a:t>View&gt;Header and Footer | </a:t>
            </a:r>
            <a:fld id="{E65884F1-BC73-4CE5-8E2A-B54B0B8A62C4}" type="slidenum">
              <a:rPr lang="en-US" altLang="en-US" smtClean="0"/>
              <a:pPr>
                <a:defRPr/>
              </a:pPr>
              <a:t>‹#›</a:t>
            </a:fld>
            <a:endParaRPr lang="en-US" altLang="en-US"/>
          </a:p>
        </p:txBody>
      </p:sp>
    </p:spTree>
    <p:extLst>
      <p:ext uri="{BB962C8B-B14F-4D97-AF65-F5344CB8AC3E}">
        <p14:creationId xmlns:p14="http://schemas.microsoft.com/office/powerpoint/2010/main" val="80293685"/>
      </p:ext>
    </p:extLst>
  </p:cSld>
  <p:clrMapOvr>
    <a:masterClrMapping/>
  </p:clrMapOvr>
  <p:transition spd="med">
    <p:strips/>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F91EF78D-943C-4C7A-85E3-73633D90F58C}" type="slidenum">
              <a:rPr lang="en-US" altLang="en-US" smtClean="0"/>
              <a:pPr>
                <a:defRPr/>
              </a:pPr>
              <a:t>‹#›</a:t>
            </a:fld>
            <a:endParaRPr lang="en-US" altLang="en-US"/>
          </a:p>
        </p:txBody>
      </p:sp>
    </p:spTree>
    <p:extLst>
      <p:ext uri="{BB962C8B-B14F-4D97-AF65-F5344CB8AC3E}">
        <p14:creationId xmlns:p14="http://schemas.microsoft.com/office/powerpoint/2010/main" val="27127552"/>
      </p:ext>
    </p:extLst>
  </p:cSld>
  <p:clrMapOvr>
    <a:masterClrMapping/>
  </p:clrMapOvr>
  <p:transition spd="med">
    <p:strips/>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CBACF084-55FB-4C30-B174-AE5B93506ED7}" type="slidenum">
              <a:rPr lang="en-US" altLang="en-US" smtClean="0"/>
              <a:pPr>
                <a:defRPr/>
              </a:pPr>
              <a:t>‹#›</a:t>
            </a:fld>
            <a:endParaRPr lang="en-US" altLang="en-US"/>
          </a:p>
        </p:txBody>
      </p:sp>
    </p:spTree>
    <p:extLst>
      <p:ext uri="{BB962C8B-B14F-4D97-AF65-F5344CB8AC3E}">
        <p14:creationId xmlns:p14="http://schemas.microsoft.com/office/powerpoint/2010/main" val="4175791610"/>
      </p:ext>
    </p:extLst>
  </p:cSld>
  <p:clrMapOvr>
    <a:masterClrMapping/>
  </p:clrMapOvr>
  <p:transition spd="med">
    <p:strips/>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DD9CDDD5-014B-49C4-AE06-0F2465FD82EA}" type="slidenum">
              <a:rPr lang="en-US" altLang="en-US" smtClean="0"/>
              <a:pPr>
                <a:defRPr/>
              </a:pPr>
              <a:t>‹#›</a:t>
            </a:fld>
            <a:endParaRPr lang="en-US" altLang="en-US"/>
          </a:p>
        </p:txBody>
      </p:sp>
    </p:spTree>
    <p:extLst>
      <p:ext uri="{BB962C8B-B14F-4D97-AF65-F5344CB8AC3E}">
        <p14:creationId xmlns:p14="http://schemas.microsoft.com/office/powerpoint/2010/main" val="2057096418"/>
      </p:ext>
    </p:extLst>
  </p:cSld>
  <p:clrMapOvr>
    <a:masterClrMapping/>
  </p:clrMapOvr>
  <p:transition spd="med">
    <p:strips/>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7000" y="274639"/>
            <a:ext cx="2870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274639"/>
            <a:ext cx="8407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DEAC78AF-54A4-4DBF-8CBE-F79412B76480}" type="slidenum">
              <a:rPr lang="en-US" altLang="en-US" smtClean="0"/>
              <a:pPr>
                <a:defRPr/>
              </a:pPr>
              <a:t>‹#›</a:t>
            </a:fld>
            <a:endParaRPr lang="en-US" altLang="en-US"/>
          </a:p>
        </p:txBody>
      </p:sp>
    </p:spTree>
    <p:extLst>
      <p:ext uri="{BB962C8B-B14F-4D97-AF65-F5344CB8AC3E}">
        <p14:creationId xmlns:p14="http://schemas.microsoft.com/office/powerpoint/2010/main" val="2723985286"/>
      </p:ext>
    </p:extLst>
  </p:cSld>
  <p:clrMapOvr>
    <a:masterClrMapping/>
  </p:clrMapOvr>
  <p:transition spd="med">
    <p:strips/>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0" y="5508625"/>
            <a:ext cx="12192000" cy="76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5" name="Rectangle 6"/>
          <p:cNvSpPr>
            <a:spLocks noChangeArrowheads="1"/>
          </p:cNvSpPr>
          <p:nvPr userDrawn="1"/>
        </p:nvSpPr>
        <p:spPr bwMode="auto">
          <a:xfrm>
            <a:off x="0" y="1300163"/>
            <a:ext cx="12192000" cy="762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
        <p:nvSpPr>
          <p:cNvPr id="6" name="Rectangle 10"/>
          <p:cNvSpPr>
            <a:spLocks noChangeArrowheads="1"/>
          </p:cNvSpPr>
          <p:nvPr userDrawn="1"/>
        </p:nvSpPr>
        <p:spPr bwMode="auto">
          <a:xfrm>
            <a:off x="137584" y="104775"/>
            <a:ext cx="4019549" cy="667543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pic>
        <p:nvPicPr>
          <p:cNvPr id="7" name="Picture 14" descr="ppt_titlephstrbtm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33334" y="5646739"/>
            <a:ext cx="7878233"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ppt_titlephstrtops"/>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233333" y="104776"/>
            <a:ext cx="7890933"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2"/>
          <p:cNvSpPr>
            <a:spLocks noGrp="1" noChangeArrowheads="1"/>
          </p:cNvSpPr>
          <p:nvPr>
            <p:ph type="ctrTitle"/>
          </p:nvPr>
        </p:nvSpPr>
        <p:spPr>
          <a:xfrm>
            <a:off x="4267200" y="1905001"/>
            <a:ext cx="7721600" cy="1470025"/>
          </a:xfrm>
        </p:spPr>
        <p:txBody>
          <a:bodyPr/>
          <a:lstStyle>
            <a:lvl1pPr>
              <a:defRPr sz="3600" b="0"/>
            </a:lvl1pPr>
          </a:lstStyle>
          <a:p>
            <a:pPr lvl="0"/>
            <a:r>
              <a:rPr lang="en-US" altLang="en-US" noProof="0"/>
              <a:t>Click to edit Master title style</a:t>
            </a:r>
          </a:p>
        </p:txBody>
      </p:sp>
      <p:sp>
        <p:nvSpPr>
          <p:cNvPr id="49155" name="Rectangle 3"/>
          <p:cNvSpPr>
            <a:spLocks noGrp="1" noChangeArrowheads="1"/>
          </p:cNvSpPr>
          <p:nvPr>
            <p:ph type="subTitle" idx="1"/>
          </p:nvPr>
        </p:nvSpPr>
        <p:spPr>
          <a:xfrm>
            <a:off x="4775200" y="3657600"/>
            <a:ext cx="6807200" cy="14478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7673" y="1712077"/>
            <a:ext cx="1374216" cy="1030662"/>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7673" y="610967"/>
            <a:ext cx="3176755" cy="765396"/>
          </a:xfrm>
          <a:prstGeom prst="rect">
            <a:avLst/>
          </a:prstGeom>
        </p:spPr>
      </p:pic>
      <p:pic>
        <p:nvPicPr>
          <p:cNvPr id="15" name="Picture 1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527980" y="1712077"/>
            <a:ext cx="1082347" cy="1030662"/>
          </a:xfrm>
          <a:prstGeom prst="rect">
            <a:avLst/>
          </a:prstGeom>
        </p:spPr>
      </p:pic>
    </p:spTree>
    <p:extLst>
      <p:ext uri="{BB962C8B-B14F-4D97-AF65-F5344CB8AC3E}">
        <p14:creationId xmlns:p14="http://schemas.microsoft.com/office/powerpoint/2010/main" val="588091418"/>
      </p:ext>
    </p:extLst>
  </p:cSld>
  <p:clrMapOvr>
    <a:overrideClrMapping bg1="dk2" tx1="lt1" bg2="dk1" tx2="lt2" accent1="accent1" accent2="accent2" accent3="accent3" accent4="accent4" accent5="accent5" accent6="accent6" hlink="hlink" folHlink="folHlink"/>
  </p:clrMapOvr>
  <p:transition spd="med">
    <p:strips/>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03CE6F20-2776-4D95-8731-9506F0A58596}" type="slidenum">
              <a:rPr lang="en-US" altLang="en-US" smtClean="0"/>
              <a:pPr>
                <a:defRPr/>
              </a:pPr>
              <a:t>‹#›</a:t>
            </a:fld>
            <a:endParaRPr lang="en-US" altLang="en-US"/>
          </a:p>
        </p:txBody>
      </p:sp>
    </p:spTree>
    <p:extLst>
      <p:ext uri="{BB962C8B-B14F-4D97-AF65-F5344CB8AC3E}">
        <p14:creationId xmlns:p14="http://schemas.microsoft.com/office/powerpoint/2010/main" val="925855181"/>
      </p:ext>
    </p:extLst>
  </p:cSld>
  <p:clrMapOvr>
    <a:masterClrMapping/>
  </p:clrMapOvr>
  <p:transition spd="med">
    <p:strips/>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0C184E32-AEB4-424D-BD32-62669E51D5B9}" type="slidenum">
              <a:rPr lang="en-US" altLang="en-US" smtClean="0"/>
              <a:pPr>
                <a:defRPr/>
              </a:pPr>
              <a:t>‹#›</a:t>
            </a:fld>
            <a:endParaRPr lang="en-US" altLang="en-US"/>
          </a:p>
        </p:txBody>
      </p:sp>
    </p:spTree>
    <p:extLst>
      <p:ext uri="{BB962C8B-B14F-4D97-AF65-F5344CB8AC3E}">
        <p14:creationId xmlns:p14="http://schemas.microsoft.com/office/powerpoint/2010/main" val="879082832"/>
      </p:ext>
    </p:extLst>
  </p:cSld>
  <p:clrMapOvr>
    <a:masterClrMapping/>
  </p:clrMapOvr>
  <p:transition spd="med">
    <p:strips/>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600201"/>
            <a:ext cx="5638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600201"/>
            <a:ext cx="5638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0BB94BB8-B1D6-4CCB-8271-6594E6C90A94}" type="slidenum">
              <a:rPr lang="en-US" altLang="en-US" smtClean="0"/>
              <a:pPr>
                <a:defRPr/>
              </a:pPr>
              <a:t>‹#›</a:t>
            </a:fld>
            <a:endParaRPr lang="en-US" altLang="en-US"/>
          </a:p>
        </p:txBody>
      </p:sp>
    </p:spTree>
    <p:extLst>
      <p:ext uri="{BB962C8B-B14F-4D97-AF65-F5344CB8AC3E}">
        <p14:creationId xmlns:p14="http://schemas.microsoft.com/office/powerpoint/2010/main" val="4117535002"/>
      </p:ext>
    </p:extLst>
  </p:cSld>
  <p:clrMapOvr>
    <a:masterClrMapping/>
  </p:clrMapOvr>
  <p:transition spd="med">
    <p:strips/>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5CE1A51C-A3F0-4280-B96C-0AE1E988CD6E}" type="slidenum">
              <a:rPr lang="en-US" altLang="en-US" smtClean="0"/>
              <a:pPr>
                <a:defRPr/>
              </a:pPr>
              <a:t>‹#›</a:t>
            </a:fld>
            <a:endParaRPr lang="en-US" altLang="en-US"/>
          </a:p>
        </p:txBody>
      </p:sp>
    </p:spTree>
    <p:extLst>
      <p:ext uri="{BB962C8B-B14F-4D97-AF65-F5344CB8AC3E}">
        <p14:creationId xmlns:p14="http://schemas.microsoft.com/office/powerpoint/2010/main" val="1695631802"/>
      </p:ext>
    </p:extLst>
  </p:cSld>
  <p:clrMapOvr>
    <a:masterClrMapping/>
  </p:clrMapOvr>
  <p:transition spd="med">
    <p:strips/>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D84B5FC5-403A-4B15-91C3-4A182F56B831}" type="slidenum">
              <a:rPr lang="en-US" altLang="en-US" smtClean="0"/>
              <a:pPr>
                <a:defRPr/>
              </a:pPr>
              <a:t>‹#›</a:t>
            </a:fld>
            <a:endParaRPr lang="en-US" altLang="en-US"/>
          </a:p>
        </p:txBody>
      </p:sp>
    </p:spTree>
    <p:extLst>
      <p:ext uri="{BB962C8B-B14F-4D97-AF65-F5344CB8AC3E}">
        <p14:creationId xmlns:p14="http://schemas.microsoft.com/office/powerpoint/2010/main" val="110110775"/>
      </p:ext>
    </p:extLst>
  </p:cSld>
  <p:clrMapOvr>
    <a:masterClrMapping/>
  </p:clrMapOvr>
  <p:transition spd="med">
    <p:strips/>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600201"/>
            <a:ext cx="5638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600201"/>
            <a:ext cx="5638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r>
              <a:rPr lang="en-US" altLang="en-US"/>
              <a:t>View&gt;Header and Footer | </a:t>
            </a:r>
            <a:fld id="{81505EA1-A14F-4BE5-9AD0-E1B32FDA04A2}" type="slidenum">
              <a:rPr lang="en-US" altLang="en-US" smtClean="0"/>
              <a:pPr>
                <a:defRPr/>
              </a:pPr>
              <a:t>‹#›</a:t>
            </a:fld>
            <a:endParaRPr lang="en-US" altLang="en-US"/>
          </a:p>
        </p:txBody>
      </p:sp>
    </p:spTree>
    <p:extLst>
      <p:ext uri="{BB962C8B-B14F-4D97-AF65-F5344CB8AC3E}">
        <p14:creationId xmlns:p14="http://schemas.microsoft.com/office/powerpoint/2010/main" val="3813448012"/>
      </p:ext>
    </p:extLst>
  </p:cSld>
  <p:clrMapOvr>
    <a:masterClrMapping/>
  </p:clrMapOvr>
  <p:transition spd="med">
    <p:strips/>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C445A648-E73D-4999-831C-594956BB9481}" type="slidenum">
              <a:rPr lang="en-US" altLang="en-US" smtClean="0"/>
              <a:pPr>
                <a:defRPr/>
              </a:pPr>
              <a:t>‹#›</a:t>
            </a:fld>
            <a:endParaRPr lang="en-US" altLang="en-US"/>
          </a:p>
        </p:txBody>
      </p:sp>
    </p:spTree>
    <p:extLst>
      <p:ext uri="{BB962C8B-B14F-4D97-AF65-F5344CB8AC3E}">
        <p14:creationId xmlns:p14="http://schemas.microsoft.com/office/powerpoint/2010/main" val="3043149013"/>
      </p:ext>
    </p:extLst>
  </p:cSld>
  <p:clrMapOvr>
    <a:masterClrMapping/>
  </p:clrMapOvr>
  <p:transition spd="med">
    <p:strips/>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700B8989-5A8C-4918-A966-0C470FB08BF2}" type="slidenum">
              <a:rPr lang="en-US" altLang="en-US" smtClean="0"/>
              <a:pPr>
                <a:defRPr/>
              </a:pPr>
              <a:t>‹#›</a:t>
            </a:fld>
            <a:endParaRPr lang="en-US" altLang="en-US"/>
          </a:p>
        </p:txBody>
      </p:sp>
    </p:spTree>
    <p:extLst>
      <p:ext uri="{BB962C8B-B14F-4D97-AF65-F5344CB8AC3E}">
        <p14:creationId xmlns:p14="http://schemas.microsoft.com/office/powerpoint/2010/main" val="4165722284"/>
      </p:ext>
    </p:extLst>
  </p:cSld>
  <p:clrMapOvr>
    <a:masterClrMapping/>
  </p:clrMapOvr>
  <p:transition spd="med">
    <p:strips/>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5EBFD64F-C2CC-4E43-A463-A2A8DE3D3D37}" type="slidenum">
              <a:rPr lang="en-US" altLang="en-US" smtClean="0"/>
              <a:pPr>
                <a:defRPr/>
              </a:pPr>
              <a:t>‹#›</a:t>
            </a:fld>
            <a:endParaRPr lang="en-US" altLang="en-US"/>
          </a:p>
        </p:txBody>
      </p:sp>
    </p:spTree>
    <p:extLst>
      <p:ext uri="{BB962C8B-B14F-4D97-AF65-F5344CB8AC3E}">
        <p14:creationId xmlns:p14="http://schemas.microsoft.com/office/powerpoint/2010/main" val="1167916877"/>
      </p:ext>
    </p:extLst>
  </p:cSld>
  <p:clrMapOvr>
    <a:masterClrMapping/>
  </p:clrMapOvr>
  <p:transition spd="med">
    <p:strips/>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DD2820A3-EA80-447F-818A-2CCB09A9B485}" type="slidenum">
              <a:rPr lang="en-US" altLang="en-US" smtClean="0"/>
              <a:pPr>
                <a:defRPr/>
              </a:pPr>
              <a:t>‹#›</a:t>
            </a:fld>
            <a:endParaRPr lang="en-US" altLang="en-US"/>
          </a:p>
        </p:txBody>
      </p:sp>
    </p:spTree>
    <p:extLst>
      <p:ext uri="{BB962C8B-B14F-4D97-AF65-F5344CB8AC3E}">
        <p14:creationId xmlns:p14="http://schemas.microsoft.com/office/powerpoint/2010/main" val="4256487978"/>
      </p:ext>
    </p:extLst>
  </p:cSld>
  <p:clrMapOvr>
    <a:masterClrMapping/>
  </p:clrMapOvr>
  <p:transition spd="med">
    <p:strips/>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7000" y="274639"/>
            <a:ext cx="2870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274639"/>
            <a:ext cx="8407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r>
              <a:rPr lang="en-US" altLang="en-US"/>
              <a:t>View&gt;Header and Footer | </a:t>
            </a:r>
            <a:fld id="{F34A9B68-3F0C-4C34-AAFA-054FBF9C84D9}" type="slidenum">
              <a:rPr lang="en-US" altLang="en-US" smtClean="0"/>
              <a:pPr>
                <a:defRPr/>
              </a:pPr>
              <a:t>‹#›</a:t>
            </a:fld>
            <a:endParaRPr lang="en-US" altLang="en-US"/>
          </a:p>
        </p:txBody>
      </p:sp>
    </p:spTree>
    <p:extLst>
      <p:ext uri="{BB962C8B-B14F-4D97-AF65-F5344CB8AC3E}">
        <p14:creationId xmlns:p14="http://schemas.microsoft.com/office/powerpoint/2010/main" val="327824290"/>
      </p:ext>
    </p:extLst>
  </p:cSld>
  <p:clrMapOvr>
    <a:masterClrMapping/>
  </p:clrMapOvr>
  <p:transition spd="med">
    <p:strips/>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r>
              <a:rPr lang="en-US" altLang="en-US"/>
              <a:t>View&gt;Header and Footer | </a:t>
            </a:r>
            <a:fld id="{4D134570-4655-4FB6-B6F9-55F03BAEF2D6}" type="slidenum">
              <a:rPr lang="en-US" altLang="en-US" smtClean="0"/>
              <a:pPr>
                <a:defRPr/>
              </a:pPr>
              <a:t>‹#›</a:t>
            </a:fld>
            <a:endParaRPr lang="en-US" altLang="en-US"/>
          </a:p>
        </p:txBody>
      </p:sp>
    </p:spTree>
    <p:extLst>
      <p:ext uri="{BB962C8B-B14F-4D97-AF65-F5344CB8AC3E}">
        <p14:creationId xmlns:p14="http://schemas.microsoft.com/office/powerpoint/2010/main" val="2508057736"/>
      </p:ext>
    </p:extLst>
  </p:cSld>
  <p:clrMapOvr>
    <a:masterClrMapping/>
  </p:clrMapOvr>
  <p:transition spd="med">
    <p:strips/>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r>
              <a:rPr lang="en-US" altLang="en-US"/>
              <a:t>View&gt;Header and Footer | </a:t>
            </a:r>
            <a:fld id="{FC9CB8C9-B808-4327-A359-49A1B32E51B3}" type="slidenum">
              <a:rPr lang="en-US" altLang="en-US" smtClean="0"/>
              <a:pPr>
                <a:defRPr/>
              </a:pPr>
              <a:t>‹#›</a:t>
            </a:fld>
            <a:endParaRPr lang="en-US" altLang="en-US"/>
          </a:p>
        </p:txBody>
      </p:sp>
    </p:spTree>
    <p:extLst>
      <p:ext uri="{BB962C8B-B14F-4D97-AF65-F5344CB8AC3E}">
        <p14:creationId xmlns:p14="http://schemas.microsoft.com/office/powerpoint/2010/main" val="1755984300"/>
      </p:ext>
    </p:extLst>
  </p:cSld>
  <p:clrMapOvr>
    <a:masterClrMapping/>
  </p:clrMapOvr>
  <p:transition spd="med">
    <p:strips/>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r>
              <a:rPr lang="en-US" altLang="en-US"/>
              <a:t>View&gt;Header and Footer | </a:t>
            </a:r>
            <a:fld id="{0D55EE14-2066-4CEE-A3DA-5DDD8D57D3AF}" type="slidenum">
              <a:rPr lang="en-US" altLang="en-US" smtClean="0"/>
              <a:pPr>
                <a:defRPr/>
              </a:pPr>
              <a:t>‹#›</a:t>
            </a:fld>
            <a:endParaRPr lang="en-US" altLang="en-US"/>
          </a:p>
        </p:txBody>
      </p:sp>
    </p:spTree>
    <p:extLst>
      <p:ext uri="{BB962C8B-B14F-4D97-AF65-F5344CB8AC3E}">
        <p14:creationId xmlns:p14="http://schemas.microsoft.com/office/powerpoint/2010/main" val="2679251783"/>
      </p:ext>
    </p:extLst>
  </p:cSld>
  <p:clrMapOvr>
    <a:masterClrMapping/>
  </p:clrMapOvr>
  <p:transition spd="med">
    <p:strips/>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r>
              <a:rPr lang="en-US" altLang="en-US"/>
              <a:t>View&gt;Header and Footer | </a:t>
            </a:r>
            <a:fld id="{17FC4184-C8E0-4DBD-94EF-8279094EB98C}" type="slidenum">
              <a:rPr lang="en-US" altLang="en-US" smtClean="0"/>
              <a:pPr>
                <a:defRPr/>
              </a:pPr>
              <a:t>‹#›</a:t>
            </a:fld>
            <a:endParaRPr lang="en-US" altLang="en-US"/>
          </a:p>
        </p:txBody>
      </p:sp>
    </p:spTree>
    <p:extLst>
      <p:ext uri="{BB962C8B-B14F-4D97-AF65-F5344CB8AC3E}">
        <p14:creationId xmlns:p14="http://schemas.microsoft.com/office/powerpoint/2010/main" val="2812240181"/>
      </p:ext>
    </p:extLst>
  </p:cSld>
  <p:clrMapOvr>
    <a:masterClrMapping/>
  </p:clrMapOvr>
  <p:transition spd="med">
    <p:strips/>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r>
              <a:rPr lang="en-US" altLang="en-US"/>
              <a:t>View&gt;Header and Footer | </a:t>
            </a:r>
            <a:fld id="{949854E2-C31C-4E0E-89C5-EF855C184F70}" type="slidenum">
              <a:rPr lang="en-US" altLang="en-US" smtClean="0"/>
              <a:pPr>
                <a:defRPr/>
              </a:pPr>
              <a:t>‹#›</a:t>
            </a:fld>
            <a:endParaRPr lang="en-US" altLang="en-US"/>
          </a:p>
        </p:txBody>
      </p:sp>
    </p:spTree>
    <p:extLst>
      <p:ext uri="{BB962C8B-B14F-4D97-AF65-F5344CB8AC3E}">
        <p14:creationId xmlns:p14="http://schemas.microsoft.com/office/powerpoint/2010/main" val="3983108733"/>
      </p:ext>
    </p:extLst>
  </p:cSld>
  <p:clrMapOvr>
    <a:masterClrMapping/>
  </p:clrMapOvr>
  <p:transition spd="med">
    <p:strips/>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userDrawn="1"/>
        </p:nvSpPr>
        <p:spPr bwMode="auto">
          <a:xfrm>
            <a:off x="0" y="0"/>
            <a:ext cx="12192000" cy="6705600"/>
          </a:xfrm>
          <a:prstGeom prst="rect">
            <a:avLst/>
          </a:prstGeom>
          <a:gradFill rotWithShape="1">
            <a:gsLst>
              <a:gs pos="0">
                <a:schemeClr val="bg1">
                  <a:alpha val="3998"/>
                </a:schemeClr>
              </a:gs>
              <a:gs pos="100000">
                <a:srgbClr val="CCD5DE">
                  <a:alpha val="76999"/>
                </a:srgb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pic>
        <p:nvPicPr>
          <p:cNvPr id="1027" name="Picture 14" descr="ppt_backgrd_bars"/>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311901"/>
            <a:ext cx="12192000" cy="55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06400" y="274638"/>
            <a:ext cx="114808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p:ph type="body" idx="1"/>
          </p:nvPr>
        </p:nvSpPr>
        <p:spPr bwMode="auto">
          <a:xfrm>
            <a:off x="406400" y="1600201"/>
            <a:ext cx="114808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5080000" y="6477000"/>
            <a:ext cx="7112000" cy="38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1">
                <a:solidFill>
                  <a:schemeClr val="bg1"/>
                </a:solidFill>
                <a:latin typeface="+mn-lt"/>
              </a:defRPr>
            </a:lvl1pPr>
          </a:lstStyle>
          <a:p>
            <a:pPr>
              <a:defRPr/>
            </a:pPr>
            <a:r>
              <a:rPr lang="en-US" altLang="en-US"/>
              <a:t>View&gt;Header and Footer | </a:t>
            </a:r>
            <a:fld id="{9AAE6666-3589-45EB-8961-DDE4A5FC55E7}" type="slidenum">
              <a:rPr lang="en-US" altLang="en-US" smtClean="0"/>
              <a:pPr>
                <a:defRPr/>
              </a:pPr>
              <a:t>‹#›</a:t>
            </a:fld>
            <a:endParaRPr lang="en-US" altLang="en-US"/>
          </a:p>
        </p:txBody>
      </p:sp>
      <p:sp>
        <p:nvSpPr>
          <p:cNvPr id="1031" name="Rectangle 7"/>
          <p:cNvSpPr>
            <a:spLocks noChangeArrowheads="1"/>
          </p:cNvSpPr>
          <p:nvPr userDrawn="1"/>
        </p:nvSpPr>
        <p:spPr bwMode="auto">
          <a:xfrm>
            <a:off x="0" y="0"/>
            <a:ext cx="12192000" cy="76200"/>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Tree>
  </p:cSld>
  <p:clrMap bg1="lt1" tx1="dk1" bg2="lt2" tx2="dk2" accent1="accent1" accent2="accent2" accent3="accent3" accent4="accent4" accent5="accent5" accent6="accent6" hlink="hlink" folHlink="folHlink"/>
  <p:sldLayoutIdLst>
    <p:sldLayoutId id="2147483909"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ransition spd="med">
    <p:strips/>
  </p:transition>
  <p:hf hdr="0" ftr="0" dt="0"/>
  <p:txStyles>
    <p:titleStyle>
      <a:lvl1pPr algn="ctr" rtl="0" eaLnBrk="0" fontAlgn="base" hangingPunct="0">
        <a:spcBef>
          <a:spcPct val="0"/>
        </a:spcBef>
        <a:spcAft>
          <a:spcPct val="0"/>
        </a:spcAft>
        <a:defRPr sz="4000" b="1" kern="1200">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Trebuchet MS" panose="020B0603020202020204" pitchFamily="34" charset="0"/>
        </a:defRPr>
      </a:lvl2pPr>
      <a:lvl3pPr algn="ctr" rtl="0" eaLnBrk="0" fontAlgn="base" hangingPunct="0">
        <a:spcBef>
          <a:spcPct val="0"/>
        </a:spcBef>
        <a:spcAft>
          <a:spcPct val="0"/>
        </a:spcAft>
        <a:defRPr sz="4000" b="1">
          <a:solidFill>
            <a:schemeClr val="tx2"/>
          </a:solidFill>
          <a:latin typeface="Trebuchet MS" panose="020B0603020202020204" pitchFamily="34" charset="0"/>
        </a:defRPr>
      </a:lvl3pPr>
      <a:lvl4pPr algn="ctr" rtl="0" eaLnBrk="0" fontAlgn="base" hangingPunct="0">
        <a:spcBef>
          <a:spcPct val="0"/>
        </a:spcBef>
        <a:spcAft>
          <a:spcPct val="0"/>
        </a:spcAft>
        <a:defRPr sz="4000" b="1">
          <a:solidFill>
            <a:schemeClr val="tx2"/>
          </a:solidFill>
          <a:latin typeface="Trebuchet MS" panose="020B0603020202020204" pitchFamily="34" charset="0"/>
        </a:defRPr>
      </a:lvl4pPr>
      <a:lvl5pPr algn="ctr" rtl="0" eaLnBrk="0" fontAlgn="base" hangingPunct="0">
        <a:spcBef>
          <a:spcPct val="0"/>
        </a:spcBef>
        <a:spcAft>
          <a:spcPct val="0"/>
        </a:spcAft>
        <a:defRPr sz="4000" b="1">
          <a:solidFill>
            <a:schemeClr val="tx2"/>
          </a:solidFill>
          <a:latin typeface="Trebuchet MS" panose="020B0603020202020204" pitchFamily="34" charset="0"/>
        </a:defRPr>
      </a:lvl5pPr>
      <a:lvl6pPr marL="457200" algn="ctr" rtl="0" fontAlgn="base">
        <a:spcBef>
          <a:spcPct val="0"/>
        </a:spcBef>
        <a:spcAft>
          <a:spcPct val="0"/>
        </a:spcAft>
        <a:defRPr sz="4000" b="1">
          <a:solidFill>
            <a:schemeClr val="tx2"/>
          </a:solidFill>
          <a:latin typeface="Trebuchet MS" panose="020B0603020202020204" pitchFamily="34" charset="0"/>
        </a:defRPr>
      </a:lvl6pPr>
      <a:lvl7pPr marL="914400" algn="ctr" rtl="0" fontAlgn="base">
        <a:spcBef>
          <a:spcPct val="0"/>
        </a:spcBef>
        <a:spcAft>
          <a:spcPct val="0"/>
        </a:spcAft>
        <a:defRPr sz="4000" b="1">
          <a:solidFill>
            <a:schemeClr val="tx2"/>
          </a:solidFill>
          <a:latin typeface="Trebuchet MS" panose="020B0603020202020204" pitchFamily="34" charset="0"/>
        </a:defRPr>
      </a:lvl7pPr>
      <a:lvl8pPr marL="1371600" algn="ctr" rtl="0" fontAlgn="base">
        <a:spcBef>
          <a:spcPct val="0"/>
        </a:spcBef>
        <a:spcAft>
          <a:spcPct val="0"/>
        </a:spcAft>
        <a:defRPr sz="4000" b="1">
          <a:solidFill>
            <a:schemeClr val="tx2"/>
          </a:solidFill>
          <a:latin typeface="Trebuchet MS" panose="020B0603020202020204" pitchFamily="34" charset="0"/>
        </a:defRPr>
      </a:lvl8pPr>
      <a:lvl9pPr marL="1828800" algn="ctr" rtl="0" fontAlgn="base">
        <a:spcBef>
          <a:spcPct val="0"/>
        </a:spcBef>
        <a:spcAft>
          <a:spcPct val="0"/>
        </a:spcAft>
        <a:defRPr sz="4000" b="1">
          <a:solidFill>
            <a:schemeClr val="tx2"/>
          </a:solidFill>
          <a:latin typeface="Trebuchet MS" panose="020B0603020202020204" pitchFamily="34" charset="0"/>
        </a:defRPr>
      </a:lvl9pPr>
    </p:titleStyle>
    <p:bodyStyle>
      <a:lvl1pPr marL="342900" indent="-342900" algn="l" rtl="0" eaLnBrk="0" fontAlgn="base" hangingPunct="0">
        <a:spcBef>
          <a:spcPct val="20000"/>
        </a:spcBef>
        <a:spcAft>
          <a:spcPct val="0"/>
        </a:spcAft>
        <a:buClr>
          <a:schemeClr val="accent2"/>
        </a:buClr>
        <a:buSzPct val="115000"/>
        <a:buFont typeface="Wingdings" panose="05000000000000000000"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115000"/>
        <a:buFont typeface="Wingdings" panose="05000000000000000000" pitchFamily="2" charset="2"/>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2"/>
        </a:buClr>
        <a:buSzPct val="115000"/>
        <a:buFont typeface="Wingdings" panose="05000000000000000000"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115000"/>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2"/>
        </a:buClr>
        <a:buSzPct val="11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5" descr="ppt_dark_backgrds"/>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2699" y="6245226"/>
            <a:ext cx="12204700"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406400" y="274638"/>
            <a:ext cx="114808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3"/>
          <p:cNvSpPr>
            <a:spLocks noGrp="1" noChangeArrowheads="1"/>
          </p:cNvSpPr>
          <p:nvPr>
            <p:ph type="body" idx="1"/>
          </p:nvPr>
        </p:nvSpPr>
        <p:spPr bwMode="auto">
          <a:xfrm>
            <a:off x="406400" y="1600201"/>
            <a:ext cx="114808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9703" name="Rectangle 7"/>
          <p:cNvSpPr>
            <a:spLocks noGrp="1" noChangeArrowheads="1"/>
          </p:cNvSpPr>
          <p:nvPr>
            <p:ph type="sldNum" sz="quarter" idx="4"/>
          </p:nvPr>
        </p:nvSpPr>
        <p:spPr bwMode="auto">
          <a:xfrm>
            <a:off x="5080000" y="6477000"/>
            <a:ext cx="7112000" cy="38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1">
                <a:latin typeface="Trebuchet MS" panose="020B0603020202020204" pitchFamily="34" charset="0"/>
              </a:defRPr>
            </a:lvl1pPr>
          </a:lstStyle>
          <a:p>
            <a:pPr>
              <a:defRPr/>
            </a:pPr>
            <a:r>
              <a:rPr lang="en-US" altLang="en-US"/>
              <a:t>View&gt;Header and Footer | </a:t>
            </a:r>
            <a:fld id="{4A4BD286-72CA-4A19-B1AA-3CE3407BC44C}" type="slidenum">
              <a:rPr lang="en-US" altLang="en-US" smtClean="0"/>
              <a:pPr>
                <a:defRPr/>
              </a:pPr>
              <a:t>‹#›</a:t>
            </a:fld>
            <a:endParaRPr lang="en-US" altLang="en-US"/>
          </a:p>
        </p:txBody>
      </p:sp>
      <p:sp>
        <p:nvSpPr>
          <p:cNvPr id="2054" name="Rectangle 11"/>
          <p:cNvSpPr>
            <a:spLocks noChangeArrowheads="1"/>
          </p:cNvSpPr>
          <p:nvPr userDrawn="1"/>
        </p:nvSpPr>
        <p:spPr bwMode="auto">
          <a:xfrm>
            <a:off x="0" y="0"/>
            <a:ext cx="12192000" cy="76200"/>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Tree>
  </p:cSld>
  <p:clrMap bg1="dk2" tx1="lt1" bg2="dk1" tx2="lt2" accent1="accent1" accent2="accent2" accent3="accent3" accent4="accent4" accent5="accent5" accent6="accent6" hlink="hlink" folHlink="folHlink"/>
  <p:sldLayoutIdLst>
    <p:sldLayoutId id="2147483911"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ransition spd="med">
    <p:strips/>
  </p:transition>
  <p:hf hdr="0" ftr="0" dt="0"/>
  <p:txStyles>
    <p:titleStyle>
      <a:lvl1pPr algn="ctr" rtl="0" eaLnBrk="0" fontAlgn="base" hangingPunct="0">
        <a:spcBef>
          <a:spcPct val="0"/>
        </a:spcBef>
        <a:spcAft>
          <a:spcPct val="0"/>
        </a:spcAft>
        <a:defRPr sz="4000" b="1" kern="1200">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panose="020B0604020202020204" pitchFamily="34" charset="0"/>
        </a:defRPr>
      </a:lvl2pPr>
      <a:lvl3pPr algn="ctr" rtl="0" eaLnBrk="0" fontAlgn="base" hangingPunct="0">
        <a:spcBef>
          <a:spcPct val="0"/>
        </a:spcBef>
        <a:spcAft>
          <a:spcPct val="0"/>
        </a:spcAft>
        <a:defRPr sz="4000" b="1">
          <a:solidFill>
            <a:schemeClr val="tx2"/>
          </a:solidFill>
          <a:latin typeface="Arial" panose="020B0604020202020204" pitchFamily="34" charset="0"/>
        </a:defRPr>
      </a:lvl3pPr>
      <a:lvl4pPr algn="ctr" rtl="0" eaLnBrk="0" fontAlgn="base" hangingPunct="0">
        <a:spcBef>
          <a:spcPct val="0"/>
        </a:spcBef>
        <a:spcAft>
          <a:spcPct val="0"/>
        </a:spcAft>
        <a:defRPr sz="4000" b="1">
          <a:solidFill>
            <a:schemeClr val="tx2"/>
          </a:solidFill>
          <a:latin typeface="Arial" panose="020B0604020202020204" pitchFamily="34" charset="0"/>
        </a:defRPr>
      </a:lvl4pPr>
      <a:lvl5pPr algn="ctr" rtl="0" eaLnBrk="0" fontAlgn="base" hangingPunct="0">
        <a:spcBef>
          <a:spcPct val="0"/>
        </a:spcBef>
        <a:spcAft>
          <a:spcPct val="0"/>
        </a:spcAft>
        <a:defRPr sz="4000" b="1">
          <a:solidFill>
            <a:schemeClr val="tx2"/>
          </a:solidFill>
          <a:latin typeface="Arial" panose="020B0604020202020204" pitchFamily="34" charset="0"/>
        </a:defRPr>
      </a:lvl5pPr>
      <a:lvl6pPr marL="457200" algn="ctr" rtl="0" fontAlgn="base">
        <a:spcBef>
          <a:spcPct val="0"/>
        </a:spcBef>
        <a:spcAft>
          <a:spcPct val="0"/>
        </a:spcAft>
        <a:defRPr sz="4000" b="1">
          <a:solidFill>
            <a:schemeClr val="tx2"/>
          </a:solidFill>
          <a:latin typeface="Arial" panose="020B0604020202020204" pitchFamily="34" charset="0"/>
        </a:defRPr>
      </a:lvl6pPr>
      <a:lvl7pPr marL="914400" algn="ctr" rtl="0" fontAlgn="base">
        <a:spcBef>
          <a:spcPct val="0"/>
        </a:spcBef>
        <a:spcAft>
          <a:spcPct val="0"/>
        </a:spcAft>
        <a:defRPr sz="4000" b="1">
          <a:solidFill>
            <a:schemeClr val="tx2"/>
          </a:solidFill>
          <a:latin typeface="Arial" panose="020B0604020202020204" pitchFamily="34" charset="0"/>
        </a:defRPr>
      </a:lvl7pPr>
      <a:lvl8pPr marL="1371600" algn="ctr" rtl="0" fontAlgn="base">
        <a:spcBef>
          <a:spcPct val="0"/>
        </a:spcBef>
        <a:spcAft>
          <a:spcPct val="0"/>
        </a:spcAft>
        <a:defRPr sz="4000" b="1">
          <a:solidFill>
            <a:schemeClr val="tx2"/>
          </a:solidFill>
          <a:latin typeface="Arial" panose="020B0604020202020204" pitchFamily="34" charset="0"/>
        </a:defRPr>
      </a:lvl8pPr>
      <a:lvl9pPr marL="1828800" algn="ctr" rtl="0" fontAlgn="base">
        <a:spcBef>
          <a:spcPct val="0"/>
        </a:spcBef>
        <a:spcAft>
          <a:spcPct val="0"/>
        </a:spcAft>
        <a:defRPr sz="40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SzPct val="115000"/>
        <a:buFont typeface="Wingdings" panose="05000000000000000000"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115000"/>
        <a:buFont typeface="Wingdings" panose="05000000000000000000" pitchFamily="2" charset="2"/>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SzPct val="115000"/>
        <a:buFont typeface="Wingdings" panose="05000000000000000000"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SzPct val="115000"/>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SzPct val="11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2" descr="ppt_backgrd_bars"/>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311901"/>
            <a:ext cx="12192000" cy="55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bwMode="auto">
          <a:xfrm>
            <a:off x="406400" y="274638"/>
            <a:ext cx="114808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3076" name="Rectangle 3"/>
          <p:cNvSpPr>
            <a:spLocks noGrp="1" noChangeArrowheads="1"/>
          </p:cNvSpPr>
          <p:nvPr>
            <p:ph type="body" idx="1"/>
          </p:nvPr>
        </p:nvSpPr>
        <p:spPr bwMode="auto">
          <a:xfrm>
            <a:off x="406400" y="1600201"/>
            <a:ext cx="114808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07" name="Rectangle 7"/>
          <p:cNvSpPr>
            <a:spLocks noGrp="1" noChangeArrowheads="1"/>
          </p:cNvSpPr>
          <p:nvPr>
            <p:ph type="sldNum" sz="quarter" idx="4"/>
          </p:nvPr>
        </p:nvSpPr>
        <p:spPr bwMode="auto">
          <a:xfrm>
            <a:off x="5080000" y="6477000"/>
            <a:ext cx="7112000" cy="38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1">
                <a:solidFill>
                  <a:schemeClr val="bg1"/>
                </a:solidFill>
                <a:latin typeface="Trebuchet MS" panose="020B0603020202020204" pitchFamily="34" charset="0"/>
              </a:defRPr>
            </a:lvl1pPr>
          </a:lstStyle>
          <a:p>
            <a:pPr>
              <a:defRPr/>
            </a:pPr>
            <a:r>
              <a:rPr lang="en-US" altLang="en-US"/>
              <a:t>View&gt;Header and Footer | </a:t>
            </a:r>
            <a:fld id="{72FEA14E-7DD4-439F-89FD-05057F235E3D}" type="slidenum">
              <a:rPr lang="en-US" altLang="en-US" smtClean="0"/>
              <a:pPr>
                <a:defRPr/>
              </a:pPr>
              <a:t>‹#›</a:t>
            </a:fld>
            <a:endParaRPr lang="en-US" altLang="en-US"/>
          </a:p>
        </p:txBody>
      </p:sp>
      <p:sp>
        <p:nvSpPr>
          <p:cNvPr id="3078" name="Rectangle 10"/>
          <p:cNvSpPr>
            <a:spLocks noChangeArrowheads="1"/>
          </p:cNvSpPr>
          <p:nvPr userDrawn="1"/>
        </p:nvSpPr>
        <p:spPr bwMode="auto">
          <a:xfrm>
            <a:off x="0" y="0"/>
            <a:ext cx="12192000" cy="76200"/>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Tree>
  </p:cSld>
  <p:clrMap bg1="lt1" tx1="dk1" bg2="lt2" tx2="dk2" accent1="accent1" accent2="accent2" accent3="accent3" accent4="accent4" accent5="accent5" accent6="accent6" hlink="hlink" folHlink="folHlink"/>
  <p:sldLayoutIdLst>
    <p:sldLayoutId id="2147483912"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spd="med">
    <p:strips/>
  </p:transition>
  <p:hf hdr="0" ftr="0" dt="0"/>
  <p:txStyles>
    <p:titleStyle>
      <a:lvl1pPr algn="ctr" rtl="0" eaLnBrk="0" fontAlgn="base" hangingPunct="0">
        <a:spcBef>
          <a:spcPct val="0"/>
        </a:spcBef>
        <a:spcAft>
          <a:spcPct val="0"/>
        </a:spcAft>
        <a:defRPr sz="4000" b="1" kern="1200">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panose="020B0604020202020204" pitchFamily="34" charset="0"/>
        </a:defRPr>
      </a:lvl2pPr>
      <a:lvl3pPr algn="ctr" rtl="0" eaLnBrk="0" fontAlgn="base" hangingPunct="0">
        <a:spcBef>
          <a:spcPct val="0"/>
        </a:spcBef>
        <a:spcAft>
          <a:spcPct val="0"/>
        </a:spcAft>
        <a:defRPr sz="4000" b="1">
          <a:solidFill>
            <a:schemeClr val="tx2"/>
          </a:solidFill>
          <a:latin typeface="Arial" panose="020B0604020202020204" pitchFamily="34" charset="0"/>
        </a:defRPr>
      </a:lvl3pPr>
      <a:lvl4pPr algn="ctr" rtl="0" eaLnBrk="0" fontAlgn="base" hangingPunct="0">
        <a:spcBef>
          <a:spcPct val="0"/>
        </a:spcBef>
        <a:spcAft>
          <a:spcPct val="0"/>
        </a:spcAft>
        <a:defRPr sz="4000" b="1">
          <a:solidFill>
            <a:schemeClr val="tx2"/>
          </a:solidFill>
          <a:latin typeface="Arial" panose="020B0604020202020204" pitchFamily="34" charset="0"/>
        </a:defRPr>
      </a:lvl4pPr>
      <a:lvl5pPr algn="ctr" rtl="0" eaLnBrk="0" fontAlgn="base" hangingPunct="0">
        <a:spcBef>
          <a:spcPct val="0"/>
        </a:spcBef>
        <a:spcAft>
          <a:spcPct val="0"/>
        </a:spcAft>
        <a:defRPr sz="4000" b="1">
          <a:solidFill>
            <a:schemeClr val="tx2"/>
          </a:solidFill>
          <a:latin typeface="Arial" panose="020B0604020202020204" pitchFamily="34" charset="0"/>
        </a:defRPr>
      </a:lvl5pPr>
      <a:lvl6pPr marL="457200" algn="ctr" rtl="0" fontAlgn="base">
        <a:spcBef>
          <a:spcPct val="0"/>
        </a:spcBef>
        <a:spcAft>
          <a:spcPct val="0"/>
        </a:spcAft>
        <a:defRPr sz="4000" b="1">
          <a:solidFill>
            <a:schemeClr val="tx2"/>
          </a:solidFill>
          <a:latin typeface="Arial" panose="020B0604020202020204" pitchFamily="34" charset="0"/>
        </a:defRPr>
      </a:lvl6pPr>
      <a:lvl7pPr marL="914400" algn="ctr" rtl="0" fontAlgn="base">
        <a:spcBef>
          <a:spcPct val="0"/>
        </a:spcBef>
        <a:spcAft>
          <a:spcPct val="0"/>
        </a:spcAft>
        <a:defRPr sz="4000" b="1">
          <a:solidFill>
            <a:schemeClr val="tx2"/>
          </a:solidFill>
          <a:latin typeface="Arial" panose="020B0604020202020204" pitchFamily="34" charset="0"/>
        </a:defRPr>
      </a:lvl7pPr>
      <a:lvl8pPr marL="1371600" algn="ctr" rtl="0" fontAlgn="base">
        <a:spcBef>
          <a:spcPct val="0"/>
        </a:spcBef>
        <a:spcAft>
          <a:spcPct val="0"/>
        </a:spcAft>
        <a:defRPr sz="4000" b="1">
          <a:solidFill>
            <a:schemeClr val="tx2"/>
          </a:solidFill>
          <a:latin typeface="Arial" panose="020B0604020202020204" pitchFamily="34" charset="0"/>
        </a:defRPr>
      </a:lvl8pPr>
      <a:lvl9pPr marL="1828800" algn="ctr" rtl="0" fontAlgn="base">
        <a:spcBef>
          <a:spcPct val="0"/>
        </a:spcBef>
        <a:spcAft>
          <a:spcPct val="0"/>
        </a:spcAft>
        <a:defRPr sz="40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accent2"/>
        </a:buClr>
        <a:buSzPct val="115000"/>
        <a:buFont typeface="Wingdings" panose="05000000000000000000"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115000"/>
        <a:buFont typeface="Wingdings" panose="05000000000000000000" pitchFamily="2" charset="2"/>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2"/>
        </a:buClr>
        <a:buSzPct val="115000"/>
        <a:buFont typeface="Wingdings" panose="05000000000000000000"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115000"/>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2"/>
        </a:buClr>
        <a:buSzPct val="11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5" descr="ppt_dark_backgrds"/>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2699" y="6245226"/>
            <a:ext cx="122047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406400" y="274638"/>
            <a:ext cx="11480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3"/>
          <p:cNvSpPr>
            <a:spLocks noGrp="1" noChangeArrowheads="1"/>
          </p:cNvSpPr>
          <p:nvPr>
            <p:ph type="body" idx="1"/>
          </p:nvPr>
        </p:nvSpPr>
        <p:spPr bwMode="auto">
          <a:xfrm>
            <a:off x="406400" y="1600201"/>
            <a:ext cx="11480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9703" name="Rectangle 7"/>
          <p:cNvSpPr>
            <a:spLocks noGrp="1" noChangeArrowheads="1"/>
          </p:cNvSpPr>
          <p:nvPr>
            <p:ph type="sldNum" sz="quarter" idx="4"/>
          </p:nvPr>
        </p:nvSpPr>
        <p:spPr bwMode="auto">
          <a:xfrm>
            <a:off x="5080000" y="6477000"/>
            <a:ext cx="7112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1">
                <a:latin typeface="Trebuchet MS" panose="020B0603020202020204" pitchFamily="34" charset="0"/>
              </a:defRPr>
            </a:lvl1pPr>
          </a:lstStyle>
          <a:p>
            <a:pPr>
              <a:defRPr/>
            </a:pPr>
            <a:r>
              <a:rPr lang="en-US" altLang="en-US"/>
              <a:t>View&gt;Header and Footer | </a:t>
            </a:r>
            <a:fld id="{4A4BD286-72CA-4A19-B1AA-3CE3407BC44C}" type="slidenum">
              <a:rPr lang="en-US" altLang="en-US" smtClean="0"/>
              <a:pPr>
                <a:defRPr/>
              </a:pPr>
              <a:t>‹#›</a:t>
            </a:fld>
            <a:endParaRPr lang="en-US" altLang="en-US"/>
          </a:p>
        </p:txBody>
      </p:sp>
      <p:sp>
        <p:nvSpPr>
          <p:cNvPr id="2054" name="Rectangle 11"/>
          <p:cNvSpPr>
            <a:spLocks noChangeArrowheads="1"/>
          </p:cNvSpPr>
          <p:nvPr userDrawn="1"/>
        </p:nvSpPr>
        <p:spPr bwMode="auto">
          <a:xfrm>
            <a:off x="0" y="0"/>
            <a:ext cx="12192000" cy="762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p>
        </p:txBody>
      </p:sp>
    </p:spTree>
    <p:extLst>
      <p:ext uri="{BB962C8B-B14F-4D97-AF65-F5344CB8AC3E}">
        <p14:creationId xmlns:p14="http://schemas.microsoft.com/office/powerpoint/2010/main" val="1075738363"/>
      </p:ext>
    </p:extLst>
  </p:cSld>
  <p:clrMap bg1="dk2" tx1="lt1" bg2="dk1"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ransition spd="med">
    <p:strips/>
  </p:transition>
  <p:hf hdr="0" ftr="0" dt="0"/>
  <p:txStyles>
    <p:titleStyle>
      <a:lvl1pPr algn="ctr" rtl="0" eaLnBrk="0" fontAlgn="base" hangingPunct="0">
        <a:spcBef>
          <a:spcPct val="0"/>
        </a:spcBef>
        <a:spcAft>
          <a:spcPct val="0"/>
        </a:spcAft>
        <a:defRPr sz="4000" b="1" kern="1200">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panose="020B0604020202020204" pitchFamily="34" charset="0"/>
        </a:defRPr>
      </a:lvl2pPr>
      <a:lvl3pPr algn="ctr" rtl="0" eaLnBrk="0" fontAlgn="base" hangingPunct="0">
        <a:spcBef>
          <a:spcPct val="0"/>
        </a:spcBef>
        <a:spcAft>
          <a:spcPct val="0"/>
        </a:spcAft>
        <a:defRPr sz="4000" b="1">
          <a:solidFill>
            <a:schemeClr val="tx2"/>
          </a:solidFill>
          <a:latin typeface="Arial" panose="020B0604020202020204" pitchFamily="34" charset="0"/>
        </a:defRPr>
      </a:lvl3pPr>
      <a:lvl4pPr algn="ctr" rtl="0" eaLnBrk="0" fontAlgn="base" hangingPunct="0">
        <a:spcBef>
          <a:spcPct val="0"/>
        </a:spcBef>
        <a:spcAft>
          <a:spcPct val="0"/>
        </a:spcAft>
        <a:defRPr sz="4000" b="1">
          <a:solidFill>
            <a:schemeClr val="tx2"/>
          </a:solidFill>
          <a:latin typeface="Arial" panose="020B0604020202020204" pitchFamily="34" charset="0"/>
        </a:defRPr>
      </a:lvl4pPr>
      <a:lvl5pPr algn="ctr" rtl="0" eaLnBrk="0" fontAlgn="base" hangingPunct="0">
        <a:spcBef>
          <a:spcPct val="0"/>
        </a:spcBef>
        <a:spcAft>
          <a:spcPct val="0"/>
        </a:spcAft>
        <a:defRPr sz="4000" b="1">
          <a:solidFill>
            <a:schemeClr val="tx2"/>
          </a:solidFill>
          <a:latin typeface="Arial" panose="020B0604020202020204" pitchFamily="34" charset="0"/>
        </a:defRPr>
      </a:lvl5pPr>
      <a:lvl6pPr marL="457200" algn="ctr" rtl="0" fontAlgn="base">
        <a:spcBef>
          <a:spcPct val="0"/>
        </a:spcBef>
        <a:spcAft>
          <a:spcPct val="0"/>
        </a:spcAft>
        <a:defRPr sz="4000" b="1">
          <a:solidFill>
            <a:schemeClr val="tx2"/>
          </a:solidFill>
          <a:latin typeface="Arial" panose="020B0604020202020204" pitchFamily="34" charset="0"/>
        </a:defRPr>
      </a:lvl6pPr>
      <a:lvl7pPr marL="914400" algn="ctr" rtl="0" fontAlgn="base">
        <a:spcBef>
          <a:spcPct val="0"/>
        </a:spcBef>
        <a:spcAft>
          <a:spcPct val="0"/>
        </a:spcAft>
        <a:defRPr sz="4000" b="1">
          <a:solidFill>
            <a:schemeClr val="tx2"/>
          </a:solidFill>
          <a:latin typeface="Arial" panose="020B0604020202020204" pitchFamily="34" charset="0"/>
        </a:defRPr>
      </a:lvl7pPr>
      <a:lvl8pPr marL="1371600" algn="ctr" rtl="0" fontAlgn="base">
        <a:spcBef>
          <a:spcPct val="0"/>
        </a:spcBef>
        <a:spcAft>
          <a:spcPct val="0"/>
        </a:spcAft>
        <a:defRPr sz="4000" b="1">
          <a:solidFill>
            <a:schemeClr val="tx2"/>
          </a:solidFill>
          <a:latin typeface="Arial" panose="020B0604020202020204" pitchFamily="34" charset="0"/>
        </a:defRPr>
      </a:lvl8pPr>
      <a:lvl9pPr marL="1828800" algn="ctr" rtl="0" fontAlgn="base">
        <a:spcBef>
          <a:spcPct val="0"/>
        </a:spcBef>
        <a:spcAft>
          <a:spcPct val="0"/>
        </a:spcAft>
        <a:defRPr sz="40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SzPct val="115000"/>
        <a:buFont typeface="Wingdings" panose="05000000000000000000"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115000"/>
        <a:buFont typeface="Wingdings" panose="05000000000000000000" pitchFamily="2" charset="2"/>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SzPct val="115000"/>
        <a:buFont typeface="Wingdings" panose="05000000000000000000"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SzPct val="115000"/>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SzPct val="11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41.jp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44.pn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3.xml"/><Relationship Id="rId16" Type="http://schemas.openxmlformats.org/officeDocument/2006/relationships/image" Target="../media/image28.png"/><Relationship Id="rId1" Type="http://schemas.openxmlformats.org/officeDocument/2006/relationships/slideLayout" Target="../slideLayouts/slideLayout2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jpeg"/><Relationship Id="rId19" Type="http://schemas.openxmlformats.org/officeDocument/2006/relationships/image" Target="../media/image31.pn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p:txBody>
          <a:bodyPr/>
          <a:lstStyle/>
          <a:p>
            <a:pPr eaLnBrk="1" hangingPunct="1"/>
            <a:r>
              <a:rPr lang="en-US" altLang="en-US" b="1" dirty="0"/>
              <a:t>Southwest Corridor Equitable Housing Strategy</a:t>
            </a:r>
          </a:p>
        </p:txBody>
      </p:sp>
      <p:sp>
        <p:nvSpPr>
          <p:cNvPr id="9219" name="Subtitle 7"/>
          <p:cNvSpPr>
            <a:spLocks noGrp="1"/>
          </p:cNvSpPr>
          <p:nvPr>
            <p:ph type="subTitle" idx="1"/>
          </p:nvPr>
        </p:nvSpPr>
        <p:spPr>
          <a:xfrm>
            <a:off x="5105400" y="3898900"/>
            <a:ext cx="5105400" cy="1447800"/>
          </a:xfrm>
        </p:spPr>
        <p:txBody>
          <a:bodyPr/>
          <a:lstStyle/>
          <a:p>
            <a:pPr eaLnBrk="1" hangingPunct="1"/>
            <a:r>
              <a:rPr lang="en-US" altLang="en-US" sz="2000" dirty="0"/>
              <a:t>Portland City Council</a:t>
            </a:r>
          </a:p>
          <a:p>
            <a:pPr eaLnBrk="1" hangingPunct="1"/>
            <a:r>
              <a:rPr lang="en-US" altLang="en-US" sz="2000" dirty="0"/>
              <a:t>October 4, 2018</a:t>
            </a:r>
          </a:p>
        </p:txBody>
      </p:sp>
      <p:pic>
        <p:nvPicPr>
          <p:cNvPr id="922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4512" y="3257434"/>
            <a:ext cx="2688195" cy="344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FBEDD53-9C2F-4D0A-8655-725DEBDB696C}"/>
              </a:ext>
            </a:extLst>
          </p:cNvPr>
          <p:cNvPicPr>
            <a:picLocks noChangeAspect="1"/>
          </p:cNvPicPr>
          <p:nvPr/>
        </p:nvPicPr>
        <p:blipFill rotWithShape="1">
          <a:blip r:embed="rId4"/>
          <a:srcRect t="9206" r="3327" b="8365"/>
          <a:stretch/>
        </p:blipFill>
        <p:spPr>
          <a:xfrm>
            <a:off x="406420" y="159559"/>
            <a:ext cx="3484380" cy="2910331"/>
          </a:xfrm>
          <a:prstGeom prst="rect">
            <a:avLst/>
          </a:prstGeom>
        </p:spPr>
      </p:pic>
    </p:spTree>
    <p:extLst>
      <p:ext uri="{BB962C8B-B14F-4D97-AF65-F5344CB8AC3E}">
        <p14:creationId xmlns:p14="http://schemas.microsoft.com/office/powerpoint/2010/main" val="2106520130"/>
      </p:ext>
    </p:extLst>
  </p:cSld>
  <p:clrMapOvr>
    <a:masterClrMapping/>
  </p:clrMapOvr>
  <p:transition spd="med">
    <p:strips/>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688341" y="1843766"/>
            <a:ext cx="10762775" cy="1885131"/>
          </a:xfrm>
          <a:prstGeom prst="rect">
            <a:avLst/>
          </a:prstGeom>
        </p:spPr>
        <p:txBody>
          <a:bodyPr vert="horz" wrap="square" lIns="0" tIns="12700" rIns="0" bIns="0" rtlCol="0">
            <a:spAutoFit/>
          </a:bodyPr>
          <a:lstStyle/>
          <a:p>
            <a:pPr marL="469900" indent="-457200">
              <a:lnSpc>
                <a:spcPct val="100000"/>
              </a:lnSpc>
              <a:spcBef>
                <a:spcPts val="100"/>
              </a:spcBef>
              <a:buFont typeface="Arial" panose="020B0604020202020204" pitchFamily="34" charset="0"/>
              <a:buChar char="•"/>
            </a:pPr>
            <a:r>
              <a:rPr lang="en-US" sz="2400" b="1" dirty="0">
                <a:solidFill>
                  <a:srgbClr val="434F69"/>
                </a:solidFill>
                <a:cs typeface="Arial" panose="020B0604020202020204" pitchFamily="34" charset="0"/>
              </a:rPr>
              <a:t>Secure and develop opportunity sites for new construction of equitable transit-oriented development</a:t>
            </a:r>
          </a:p>
          <a:p>
            <a:pPr marL="12700">
              <a:lnSpc>
                <a:spcPct val="100000"/>
              </a:lnSpc>
              <a:spcBef>
                <a:spcPts val="100"/>
              </a:spcBef>
            </a:pPr>
            <a:endParaRPr lang="en-US" sz="2400" dirty="0">
              <a:solidFill>
                <a:srgbClr val="434F69"/>
              </a:solidFill>
              <a:cs typeface="Arial" panose="020B0604020202020204" pitchFamily="34" charset="0"/>
            </a:endParaRPr>
          </a:p>
          <a:p>
            <a:pPr marL="469900" indent="-457200">
              <a:lnSpc>
                <a:spcPct val="100000"/>
              </a:lnSpc>
              <a:spcBef>
                <a:spcPts val="100"/>
              </a:spcBef>
              <a:buFont typeface="Arial" panose="020B0604020202020204" pitchFamily="34" charset="0"/>
              <a:buChar char="•"/>
            </a:pPr>
            <a:r>
              <a:rPr lang="en-US" sz="2400" b="1" dirty="0">
                <a:solidFill>
                  <a:srgbClr val="434F69"/>
                </a:solidFill>
                <a:cs typeface="Arial" panose="020B0604020202020204" pitchFamily="34" charset="0"/>
              </a:rPr>
              <a:t>Regulate land use and zoning to create affordable and market rate housing</a:t>
            </a:r>
          </a:p>
        </p:txBody>
      </p:sp>
      <p:sp>
        <p:nvSpPr>
          <p:cNvPr id="5" name="object 5"/>
          <p:cNvSpPr txBox="1">
            <a:spLocks noGrp="1"/>
          </p:cNvSpPr>
          <p:nvPr>
            <p:ph type="title"/>
          </p:nvPr>
        </p:nvSpPr>
        <p:spPr>
          <a:xfrm>
            <a:off x="688339" y="274451"/>
            <a:ext cx="10762777" cy="1305486"/>
          </a:xfrm>
          <a:prstGeom prst="rect">
            <a:avLst/>
          </a:prstGeom>
        </p:spPr>
        <p:txBody>
          <a:bodyPr vert="horz" wrap="square" lIns="0" tIns="12700" rIns="0" bIns="0" rtlCol="0">
            <a:spAutoFit/>
          </a:bodyPr>
          <a:lstStyle/>
          <a:p>
            <a:pPr marL="12700" algn="l">
              <a:lnSpc>
                <a:spcPct val="100000"/>
              </a:lnSpc>
              <a:spcBef>
                <a:spcPts val="100"/>
              </a:spcBef>
            </a:pPr>
            <a:r>
              <a:rPr lang="en-US" sz="3600" spc="-5" dirty="0"/>
              <a:t>Implementing the Strategy</a:t>
            </a:r>
            <a:br>
              <a:rPr lang="en-US" sz="3600" spc="-5" dirty="0"/>
            </a:br>
            <a:r>
              <a:rPr lang="en-US" sz="2400" spc="-5" dirty="0">
                <a:solidFill>
                  <a:schemeClr val="accent6">
                    <a:lumMod val="60000"/>
                    <a:lumOff val="40000"/>
                  </a:schemeClr>
                </a:solidFill>
              </a:rPr>
              <a:t>Goal 3. </a:t>
            </a:r>
            <a:r>
              <a:rPr lang="en-US" sz="2400" spc="-5" dirty="0">
                <a:solidFill>
                  <a:schemeClr val="accent6">
                    <a:lumMod val="60000"/>
                    <a:lumOff val="40000"/>
                  </a:schemeClr>
                </a:solidFill>
                <a:cs typeface="Arial"/>
              </a:rPr>
              <a:t>Increase choices for new homes for all household types and incomes</a:t>
            </a:r>
            <a:endParaRPr sz="2400" spc="-5" dirty="0">
              <a:solidFill>
                <a:schemeClr val="accent6">
                  <a:lumMod val="60000"/>
                  <a:lumOff val="40000"/>
                </a:schemeClr>
              </a:solidFill>
            </a:endParaRPr>
          </a:p>
        </p:txBody>
      </p:sp>
      <p:cxnSp>
        <p:nvCxnSpPr>
          <p:cNvPr id="9" name="Straight Connector 8">
            <a:extLst>
              <a:ext uri="{FF2B5EF4-FFF2-40B4-BE49-F238E27FC236}">
                <a16:creationId xmlns:a16="http://schemas.microsoft.com/office/drawing/2014/main" id="{DDF0A86A-B035-43D5-A15A-387649D5825C}"/>
              </a:ext>
            </a:extLst>
          </p:cNvPr>
          <p:cNvCxnSpPr/>
          <p:nvPr/>
        </p:nvCxnSpPr>
        <p:spPr>
          <a:xfrm>
            <a:off x="688339" y="1637184"/>
            <a:ext cx="10762777" cy="0"/>
          </a:xfrm>
          <a:prstGeom prst="line">
            <a:avLst/>
          </a:prstGeom>
          <a:ln w="38100">
            <a:solidFill>
              <a:srgbClr val="27829D"/>
            </a:solidFill>
          </a:ln>
        </p:spPr>
        <p:style>
          <a:lnRef idx="1">
            <a:schemeClr val="accent1"/>
          </a:lnRef>
          <a:fillRef idx="0">
            <a:schemeClr val="accent1"/>
          </a:fillRef>
          <a:effectRef idx="0">
            <a:schemeClr val="accent1"/>
          </a:effectRef>
          <a:fontRef idx="minor">
            <a:schemeClr val="tx1"/>
          </a:fontRef>
        </p:style>
      </p:cxnSp>
      <p:pic>
        <p:nvPicPr>
          <p:cNvPr id="10" name="Picture 4" descr="http://www.cpahinc.org/properties/assets/images/watershed/landingpage/Watershed3TwilliCarousel.png">
            <a:extLst>
              <a:ext uri="{FF2B5EF4-FFF2-40B4-BE49-F238E27FC236}">
                <a16:creationId xmlns:a16="http://schemas.microsoft.com/office/drawing/2014/main" id="{76BB60A9-93A8-4E76-BBF3-799648F13F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3489" y="3890473"/>
            <a:ext cx="3008714" cy="2290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2" descr="https://cdngeneral.rentcafe.com/dmslivecafe/3/510345/Headwaters_lobby_01.jpg?&amp;quality=85&amp;width=480&amp;mode=max">
            <a:extLst>
              <a:ext uri="{FF2B5EF4-FFF2-40B4-BE49-F238E27FC236}">
                <a16:creationId xmlns:a16="http://schemas.microsoft.com/office/drawing/2014/main" id="{87199502-1672-4223-809B-66E6DA5E8F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806" y="3893448"/>
            <a:ext cx="3008714" cy="2290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 name="Picture 14">
            <a:extLst>
              <a:ext uri="{FF2B5EF4-FFF2-40B4-BE49-F238E27FC236}">
                <a16:creationId xmlns:a16="http://schemas.microsoft.com/office/drawing/2014/main" id="{EA3FB0EF-C302-4CED-97D7-310FB5B02481}"/>
              </a:ext>
            </a:extLst>
          </p:cNvPr>
          <p:cNvPicPr>
            <a:picLocks noChangeAspect="1"/>
          </p:cNvPicPr>
          <p:nvPr/>
        </p:nvPicPr>
        <p:blipFill rotWithShape="1">
          <a:blip r:embed="rId5">
            <a:extLst>
              <a:ext uri="{28A0092B-C50C-407E-A947-70E740481C1C}">
                <a14:useLocalDpi xmlns:a14="http://schemas.microsoft.com/office/drawing/2010/main" val="0"/>
              </a:ext>
            </a:extLst>
          </a:blip>
          <a:srcRect l="27846"/>
          <a:stretch/>
        </p:blipFill>
        <p:spPr>
          <a:xfrm rot="5400000">
            <a:off x="1277113" y="3484977"/>
            <a:ext cx="2306731" cy="3008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7964753"/>
      </p:ext>
    </p:extLst>
  </p:cSld>
  <p:clrMapOvr>
    <a:masterClrMapping/>
  </p:clrMapOvr>
  <p:transition spd="med">
    <p:strips/>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5B5EC1-4171-425A-8C79-926879F297A2}"/>
              </a:ext>
            </a:extLst>
          </p:cNvPr>
          <p:cNvSpPr>
            <a:spLocks noGrp="1"/>
          </p:cNvSpPr>
          <p:nvPr>
            <p:ph idx="1"/>
          </p:nvPr>
        </p:nvSpPr>
        <p:spPr>
          <a:xfrm>
            <a:off x="406400" y="1600201"/>
            <a:ext cx="11480800" cy="4525963"/>
          </a:xfrm>
        </p:spPr>
        <p:txBody>
          <a:bodyPr/>
          <a:lstStyle/>
          <a:p>
            <a:pPr marL="0" indent="0">
              <a:spcBef>
                <a:spcPts val="1200"/>
              </a:spcBef>
              <a:spcAft>
                <a:spcPts val="1200"/>
              </a:spcAft>
              <a:buNone/>
            </a:pPr>
            <a:endParaRPr lang="en-US" dirty="0"/>
          </a:p>
          <a:p>
            <a:pPr marL="0" indent="0">
              <a:spcBef>
                <a:spcPts val="1200"/>
              </a:spcBef>
              <a:spcAft>
                <a:spcPts val="1200"/>
              </a:spcAft>
              <a:buNone/>
            </a:pPr>
            <a:r>
              <a:rPr lang="en-US" dirty="0"/>
              <a:t>Conceptual agreement on the disposition of remnant SW Corridor land</a:t>
            </a:r>
          </a:p>
          <a:p>
            <a:pPr lvl="1">
              <a:spcAft>
                <a:spcPts val="1200"/>
              </a:spcAft>
            </a:pPr>
            <a:r>
              <a:rPr lang="en-US" sz="2400" dirty="0" err="1"/>
              <a:t>TriMet</a:t>
            </a:r>
            <a:r>
              <a:rPr lang="en-US" sz="2400" dirty="0"/>
              <a:t> will offer excess property to the Housing Bureau to accommodate </a:t>
            </a:r>
            <a:r>
              <a:rPr lang="en-US" sz="2400" b="1" dirty="0"/>
              <a:t>600 to 700 affordable housing units</a:t>
            </a:r>
          </a:p>
          <a:p>
            <a:pPr lvl="1">
              <a:spcAft>
                <a:spcPts val="1200"/>
              </a:spcAft>
            </a:pPr>
            <a:r>
              <a:rPr lang="en-US" sz="2400" dirty="0"/>
              <a:t>These sites will sold at a discounted value </a:t>
            </a:r>
          </a:p>
          <a:p>
            <a:pPr lvl="1">
              <a:spcAft>
                <a:spcPts val="1200"/>
              </a:spcAft>
            </a:pPr>
            <a:r>
              <a:rPr lang="en-US" sz="2400" dirty="0"/>
              <a:t>The City of Portland will also look to maximize development potential adjacent to other light rail lines. </a:t>
            </a:r>
          </a:p>
        </p:txBody>
      </p:sp>
      <p:sp>
        <p:nvSpPr>
          <p:cNvPr id="6" name="Title 5">
            <a:extLst>
              <a:ext uri="{FF2B5EF4-FFF2-40B4-BE49-F238E27FC236}">
                <a16:creationId xmlns:a16="http://schemas.microsoft.com/office/drawing/2014/main" id="{63DBBCFA-9CE3-4108-A799-AF917433D10F}"/>
              </a:ext>
            </a:extLst>
          </p:cNvPr>
          <p:cNvSpPr>
            <a:spLocks noGrp="1"/>
          </p:cNvSpPr>
          <p:nvPr>
            <p:ph type="title"/>
          </p:nvPr>
        </p:nvSpPr>
        <p:spPr>
          <a:xfrm>
            <a:off x="406400" y="274637"/>
            <a:ext cx="11480800" cy="1325563"/>
          </a:xfrm>
        </p:spPr>
        <p:txBody>
          <a:bodyPr/>
          <a:lstStyle/>
          <a:p>
            <a:r>
              <a:rPr lang="en-US" dirty="0"/>
              <a:t>Early Implementation of Strategy:</a:t>
            </a:r>
            <a:br>
              <a:rPr lang="en-US" dirty="0"/>
            </a:br>
            <a:r>
              <a:rPr lang="en-US" i="1" dirty="0" err="1"/>
              <a:t>TriMet</a:t>
            </a:r>
            <a:r>
              <a:rPr lang="en-US" i="1" dirty="0"/>
              <a:t> MOU</a:t>
            </a:r>
            <a:endParaRPr lang="en-US" dirty="0"/>
          </a:p>
        </p:txBody>
      </p:sp>
    </p:spTree>
    <p:extLst>
      <p:ext uri="{BB962C8B-B14F-4D97-AF65-F5344CB8AC3E}">
        <p14:creationId xmlns:p14="http://schemas.microsoft.com/office/powerpoint/2010/main" val="297159510"/>
      </p:ext>
    </p:extLst>
  </p:cSld>
  <p:clrMapOvr>
    <a:masterClrMapping/>
  </p:clrMapOvr>
  <p:transition spd="med">
    <p:strips/>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A30AF-4B11-4253-A170-537C1DF6B6EA}"/>
              </a:ext>
            </a:extLst>
          </p:cNvPr>
          <p:cNvSpPr>
            <a:spLocks noGrp="1"/>
          </p:cNvSpPr>
          <p:nvPr>
            <p:ph type="title"/>
          </p:nvPr>
        </p:nvSpPr>
        <p:spPr>
          <a:xfrm>
            <a:off x="355599" y="153522"/>
            <a:ext cx="11480800" cy="1143000"/>
          </a:xfrm>
        </p:spPr>
        <p:txBody>
          <a:bodyPr/>
          <a:lstStyle/>
          <a:p>
            <a:r>
              <a:rPr lang="en-US" dirty="0"/>
              <a:t>Businesses, Employment and Wages</a:t>
            </a:r>
            <a:br>
              <a:rPr lang="en-US" dirty="0"/>
            </a:br>
            <a:endParaRPr lang="en-US" dirty="0"/>
          </a:p>
        </p:txBody>
      </p:sp>
      <p:cxnSp>
        <p:nvCxnSpPr>
          <p:cNvPr id="5" name="Straight Connector 4">
            <a:extLst>
              <a:ext uri="{FF2B5EF4-FFF2-40B4-BE49-F238E27FC236}">
                <a16:creationId xmlns:a16="http://schemas.microsoft.com/office/drawing/2014/main" id="{9F9AEEB6-BBC9-4092-93BB-90DE9CFF3038}"/>
              </a:ext>
            </a:extLst>
          </p:cNvPr>
          <p:cNvCxnSpPr/>
          <p:nvPr/>
        </p:nvCxnSpPr>
        <p:spPr>
          <a:xfrm>
            <a:off x="1524000" y="61722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C33F3F5E-7937-4583-921E-FFCD9E16BC97}"/>
              </a:ext>
            </a:extLst>
          </p:cNvPr>
          <p:cNvGraphicFramePr>
            <a:graphicFrameLocks noGrp="1"/>
          </p:cNvGraphicFramePr>
          <p:nvPr>
            <p:extLst>
              <p:ext uri="{D42A27DB-BD31-4B8C-83A1-F6EECF244321}">
                <p14:modId xmlns:p14="http://schemas.microsoft.com/office/powerpoint/2010/main" val="1341734229"/>
              </p:ext>
            </p:extLst>
          </p:nvPr>
        </p:nvGraphicFramePr>
        <p:xfrm>
          <a:off x="744583" y="1557394"/>
          <a:ext cx="9407125" cy="4041706"/>
        </p:xfrm>
        <a:graphic>
          <a:graphicData uri="http://schemas.openxmlformats.org/drawingml/2006/table">
            <a:tbl>
              <a:tblPr firstRow="1" firstCol="1" bandRow="1">
                <a:tableStyleId>{5C22544A-7EE6-4342-B048-85BDC9FD1C3A}</a:tableStyleId>
              </a:tblPr>
              <a:tblGrid>
                <a:gridCol w="1343875">
                  <a:extLst>
                    <a:ext uri="{9D8B030D-6E8A-4147-A177-3AD203B41FA5}">
                      <a16:colId xmlns:a16="http://schemas.microsoft.com/office/drawing/2014/main" val="3661571702"/>
                    </a:ext>
                  </a:extLst>
                </a:gridCol>
                <a:gridCol w="1343875">
                  <a:extLst>
                    <a:ext uri="{9D8B030D-6E8A-4147-A177-3AD203B41FA5}">
                      <a16:colId xmlns:a16="http://schemas.microsoft.com/office/drawing/2014/main" val="228877668"/>
                    </a:ext>
                  </a:extLst>
                </a:gridCol>
                <a:gridCol w="1343875">
                  <a:extLst>
                    <a:ext uri="{9D8B030D-6E8A-4147-A177-3AD203B41FA5}">
                      <a16:colId xmlns:a16="http://schemas.microsoft.com/office/drawing/2014/main" val="1031827718"/>
                    </a:ext>
                  </a:extLst>
                </a:gridCol>
                <a:gridCol w="1343875">
                  <a:extLst>
                    <a:ext uri="{9D8B030D-6E8A-4147-A177-3AD203B41FA5}">
                      <a16:colId xmlns:a16="http://schemas.microsoft.com/office/drawing/2014/main" val="2165088643"/>
                    </a:ext>
                  </a:extLst>
                </a:gridCol>
                <a:gridCol w="1343875">
                  <a:extLst>
                    <a:ext uri="{9D8B030D-6E8A-4147-A177-3AD203B41FA5}">
                      <a16:colId xmlns:a16="http://schemas.microsoft.com/office/drawing/2014/main" val="3946644014"/>
                    </a:ext>
                  </a:extLst>
                </a:gridCol>
                <a:gridCol w="1343875">
                  <a:extLst>
                    <a:ext uri="{9D8B030D-6E8A-4147-A177-3AD203B41FA5}">
                      <a16:colId xmlns:a16="http://schemas.microsoft.com/office/drawing/2014/main" val="3337436651"/>
                    </a:ext>
                  </a:extLst>
                </a:gridCol>
                <a:gridCol w="1343875">
                  <a:extLst>
                    <a:ext uri="{9D8B030D-6E8A-4147-A177-3AD203B41FA5}">
                      <a16:colId xmlns:a16="http://schemas.microsoft.com/office/drawing/2014/main" val="339656882"/>
                    </a:ext>
                  </a:extLst>
                </a:gridCol>
              </a:tblGrid>
              <a:tr h="660106">
                <a:tc>
                  <a:txBody>
                    <a:bodyPr/>
                    <a:lstStyle/>
                    <a:p>
                      <a:pPr algn="ctr"/>
                      <a:r>
                        <a:rPr lang="en-US" sz="2000" dirty="0">
                          <a:latin typeface="Franklin Gothic Medium Cond" panose="020B0606030402020204" pitchFamily="34" charset="0"/>
                        </a:rPr>
                        <a:t>Size</a:t>
                      </a:r>
                    </a:p>
                  </a:txBody>
                  <a:tcPr/>
                </a:tc>
                <a:tc>
                  <a:txBody>
                    <a:bodyPr/>
                    <a:lstStyle/>
                    <a:p>
                      <a:pPr algn="ctr"/>
                      <a:r>
                        <a:rPr lang="en-US" sz="1600" dirty="0"/>
                        <a:t>Businesses</a:t>
                      </a:r>
                    </a:p>
                  </a:txBody>
                  <a:tcPr/>
                </a:tc>
                <a:tc>
                  <a:txBody>
                    <a:bodyPr/>
                    <a:lstStyle/>
                    <a:p>
                      <a:pPr algn="ctr"/>
                      <a:r>
                        <a:rPr lang="en-US" sz="1600" dirty="0"/>
                        <a:t>Employees</a:t>
                      </a:r>
                    </a:p>
                  </a:txBody>
                  <a:tcPr/>
                </a:tc>
                <a:tc>
                  <a:txBody>
                    <a:bodyPr/>
                    <a:lstStyle/>
                    <a:p>
                      <a:pPr algn="ctr"/>
                      <a:r>
                        <a:rPr lang="en-US" sz="1600" dirty="0"/>
                        <a:t>Wages</a:t>
                      </a:r>
                    </a:p>
                  </a:txBody>
                  <a:tcPr/>
                </a:tc>
                <a:tc>
                  <a:txBody>
                    <a:bodyPr/>
                    <a:lstStyle/>
                    <a:p>
                      <a:pPr algn="ctr"/>
                      <a:r>
                        <a:rPr lang="en-US" sz="1600" dirty="0"/>
                        <a:t>Businesses</a:t>
                      </a:r>
                    </a:p>
                  </a:txBody>
                  <a:tcPr/>
                </a:tc>
                <a:tc>
                  <a:txBody>
                    <a:bodyPr/>
                    <a:lstStyle/>
                    <a:p>
                      <a:pPr algn="ctr"/>
                      <a:r>
                        <a:rPr lang="en-US" sz="1600" dirty="0"/>
                        <a:t>Employees</a:t>
                      </a:r>
                    </a:p>
                  </a:txBody>
                  <a:tcPr/>
                </a:tc>
                <a:tc>
                  <a:txBody>
                    <a:bodyPr/>
                    <a:lstStyle/>
                    <a:p>
                      <a:pPr algn="ctr"/>
                      <a:r>
                        <a:rPr lang="en-US" sz="1600" dirty="0"/>
                        <a:t>Wages</a:t>
                      </a:r>
                    </a:p>
                  </a:txBody>
                  <a:tcPr/>
                </a:tc>
                <a:extLst>
                  <a:ext uri="{0D108BD9-81ED-4DB2-BD59-A6C34878D82A}">
                    <a16:rowId xmlns:a16="http://schemas.microsoft.com/office/drawing/2014/main" val="3764689719"/>
                  </a:ext>
                </a:extLst>
              </a:tr>
              <a:tr h="422700">
                <a:tc>
                  <a:txBody>
                    <a:bodyPr/>
                    <a:lstStyle/>
                    <a:p>
                      <a:pPr algn="ctr"/>
                      <a:r>
                        <a:rPr lang="en-US" sz="1400" dirty="0">
                          <a:latin typeface="Franklin Gothic Medium Cond" panose="020B0606030402020204" pitchFamily="34" charset="0"/>
                        </a:rPr>
                        <a:t>1-4</a:t>
                      </a:r>
                    </a:p>
                  </a:txBody>
                  <a:tcPr/>
                </a:tc>
                <a:tc>
                  <a:txBody>
                    <a:bodyPr/>
                    <a:lstStyle/>
                    <a:p>
                      <a:pPr algn="ctr"/>
                      <a:r>
                        <a:rPr lang="en-US" sz="1600" dirty="0">
                          <a:latin typeface="Franklin Gothic Medium Cond" panose="020B0606030402020204" pitchFamily="34" charset="0"/>
                        </a:rPr>
                        <a:t>644</a:t>
                      </a:r>
                    </a:p>
                  </a:txBody>
                  <a:tcPr/>
                </a:tc>
                <a:tc>
                  <a:txBody>
                    <a:bodyPr/>
                    <a:lstStyle/>
                    <a:p>
                      <a:pPr algn="ctr"/>
                      <a:r>
                        <a:rPr lang="en-US" sz="1600" dirty="0">
                          <a:latin typeface="Franklin Gothic Medium Cond" panose="020B0606030402020204" pitchFamily="34" charset="0"/>
                        </a:rPr>
                        <a:t>896</a:t>
                      </a:r>
                    </a:p>
                  </a:txBody>
                  <a:tcPr/>
                </a:tc>
                <a:tc>
                  <a:txBody>
                    <a:bodyPr/>
                    <a:lstStyle/>
                    <a:p>
                      <a:pPr algn="ctr"/>
                      <a:r>
                        <a:rPr lang="en-US" sz="1600" dirty="0">
                          <a:latin typeface="Franklin Gothic Medium Cond" panose="020B0606030402020204" pitchFamily="34" charset="0"/>
                        </a:rPr>
                        <a:t>$46.4M</a:t>
                      </a:r>
                    </a:p>
                  </a:txBody>
                  <a:tcPr/>
                </a:tc>
                <a:tc>
                  <a:txBody>
                    <a:bodyPr/>
                    <a:lstStyle/>
                    <a:p>
                      <a:pPr algn="ctr"/>
                      <a:r>
                        <a:rPr lang="en-US" sz="1600" dirty="0">
                          <a:latin typeface="Franklin Gothic Medium Cond" panose="020B0606030402020204" pitchFamily="34" charset="0"/>
                        </a:rPr>
                        <a:t>183</a:t>
                      </a:r>
                    </a:p>
                  </a:txBody>
                  <a:tcPr/>
                </a:tc>
                <a:tc>
                  <a:txBody>
                    <a:bodyPr/>
                    <a:lstStyle/>
                    <a:p>
                      <a:pPr algn="ctr"/>
                      <a:r>
                        <a:rPr lang="en-US" sz="1600" dirty="0">
                          <a:latin typeface="Franklin Gothic Medium Cond" panose="020B0606030402020204" pitchFamily="34" charset="0"/>
                        </a:rPr>
                        <a:t>308</a:t>
                      </a:r>
                    </a:p>
                  </a:txBody>
                  <a:tcPr/>
                </a:tc>
                <a:tc>
                  <a:txBody>
                    <a:bodyPr/>
                    <a:lstStyle/>
                    <a:p>
                      <a:pPr algn="ctr"/>
                      <a:r>
                        <a:rPr lang="en-US" sz="1600" dirty="0">
                          <a:latin typeface="Franklin Gothic Medium Cond" panose="020B0606030402020204" pitchFamily="34" charset="0"/>
                        </a:rPr>
                        <a:t>$13.9M</a:t>
                      </a:r>
                    </a:p>
                  </a:txBody>
                  <a:tcPr/>
                </a:tc>
                <a:extLst>
                  <a:ext uri="{0D108BD9-81ED-4DB2-BD59-A6C34878D82A}">
                    <a16:rowId xmlns:a16="http://schemas.microsoft.com/office/drawing/2014/main" val="833411777"/>
                  </a:ext>
                </a:extLst>
              </a:tr>
              <a:tr h="422700">
                <a:tc>
                  <a:txBody>
                    <a:bodyPr/>
                    <a:lstStyle/>
                    <a:p>
                      <a:pPr algn="ctr"/>
                      <a:r>
                        <a:rPr lang="en-US" sz="1400" dirty="0">
                          <a:latin typeface="Franklin Gothic Medium Cond" panose="020B0606030402020204" pitchFamily="34" charset="0"/>
                        </a:rPr>
                        <a:t>5-9</a:t>
                      </a:r>
                    </a:p>
                  </a:txBody>
                  <a:tcPr/>
                </a:tc>
                <a:tc>
                  <a:txBody>
                    <a:bodyPr/>
                    <a:lstStyle/>
                    <a:p>
                      <a:pPr algn="ctr"/>
                      <a:r>
                        <a:rPr lang="en-US" sz="1600" dirty="0">
                          <a:latin typeface="Franklin Gothic Medium Cond" panose="020B0606030402020204" pitchFamily="34" charset="0"/>
                        </a:rPr>
                        <a:t>134</a:t>
                      </a:r>
                    </a:p>
                  </a:txBody>
                  <a:tcPr/>
                </a:tc>
                <a:tc>
                  <a:txBody>
                    <a:bodyPr/>
                    <a:lstStyle/>
                    <a:p>
                      <a:pPr algn="ctr"/>
                      <a:r>
                        <a:rPr lang="en-US" sz="1600" dirty="0">
                          <a:latin typeface="Franklin Gothic Medium Cond" panose="020B0606030402020204" pitchFamily="34" charset="0"/>
                        </a:rPr>
                        <a:t>881</a:t>
                      </a:r>
                    </a:p>
                  </a:txBody>
                  <a:tcPr/>
                </a:tc>
                <a:tc>
                  <a:txBody>
                    <a:bodyPr/>
                    <a:lstStyle/>
                    <a:p>
                      <a:pPr algn="ctr"/>
                      <a:r>
                        <a:rPr lang="en-US" sz="1600" dirty="0">
                          <a:latin typeface="Franklin Gothic Medium Cond" panose="020B0606030402020204" pitchFamily="34" charset="0"/>
                        </a:rPr>
                        <a:t>$43.2M</a:t>
                      </a:r>
                    </a:p>
                  </a:txBody>
                  <a:tcPr/>
                </a:tc>
                <a:tc>
                  <a:txBody>
                    <a:bodyPr/>
                    <a:lstStyle/>
                    <a:p>
                      <a:pPr algn="ctr"/>
                      <a:r>
                        <a:rPr lang="en-US" sz="1600" dirty="0">
                          <a:latin typeface="Franklin Gothic Medium Cond" panose="020B0606030402020204" pitchFamily="34" charset="0"/>
                        </a:rPr>
                        <a:t>61</a:t>
                      </a:r>
                    </a:p>
                  </a:txBody>
                  <a:tcPr/>
                </a:tc>
                <a:tc>
                  <a:txBody>
                    <a:bodyPr/>
                    <a:lstStyle/>
                    <a:p>
                      <a:pPr algn="ctr"/>
                      <a:r>
                        <a:rPr lang="en-US" sz="1600" dirty="0">
                          <a:latin typeface="Franklin Gothic Medium Cond" panose="020B0606030402020204" pitchFamily="34" charset="0"/>
                        </a:rPr>
                        <a:t>402</a:t>
                      </a:r>
                    </a:p>
                  </a:txBody>
                  <a:tcPr/>
                </a:tc>
                <a:tc>
                  <a:txBody>
                    <a:bodyPr/>
                    <a:lstStyle/>
                    <a:p>
                      <a:pPr algn="ctr"/>
                      <a:r>
                        <a:rPr lang="en-US" sz="1600" dirty="0">
                          <a:latin typeface="Franklin Gothic Medium Cond" panose="020B0606030402020204" pitchFamily="34" charset="0"/>
                        </a:rPr>
                        <a:t>$18.0M</a:t>
                      </a:r>
                    </a:p>
                  </a:txBody>
                  <a:tcPr/>
                </a:tc>
                <a:extLst>
                  <a:ext uri="{0D108BD9-81ED-4DB2-BD59-A6C34878D82A}">
                    <a16:rowId xmlns:a16="http://schemas.microsoft.com/office/drawing/2014/main" val="78484823"/>
                  </a:ext>
                </a:extLst>
              </a:tr>
              <a:tr h="422700">
                <a:tc>
                  <a:txBody>
                    <a:bodyPr/>
                    <a:lstStyle/>
                    <a:p>
                      <a:pPr algn="ctr"/>
                      <a:r>
                        <a:rPr lang="en-US" sz="1400" dirty="0">
                          <a:latin typeface="Franklin Gothic Medium Cond" panose="020B0606030402020204" pitchFamily="34" charset="0"/>
                        </a:rPr>
                        <a:t>10-19</a:t>
                      </a:r>
                    </a:p>
                  </a:txBody>
                  <a:tcPr/>
                </a:tc>
                <a:tc>
                  <a:txBody>
                    <a:bodyPr/>
                    <a:lstStyle/>
                    <a:p>
                      <a:pPr algn="ctr"/>
                      <a:r>
                        <a:rPr lang="en-US" sz="1600" dirty="0">
                          <a:latin typeface="Franklin Gothic Medium Cond" panose="020B0606030402020204" pitchFamily="34" charset="0"/>
                        </a:rPr>
                        <a:t>93</a:t>
                      </a:r>
                    </a:p>
                  </a:txBody>
                  <a:tcPr/>
                </a:tc>
                <a:tc>
                  <a:txBody>
                    <a:bodyPr/>
                    <a:lstStyle/>
                    <a:p>
                      <a:pPr algn="ctr"/>
                      <a:r>
                        <a:rPr lang="en-US" sz="1600" dirty="0">
                          <a:latin typeface="Franklin Gothic Medium Cond" panose="020B0606030402020204" pitchFamily="34" charset="0"/>
                        </a:rPr>
                        <a:t>1,233</a:t>
                      </a:r>
                    </a:p>
                  </a:txBody>
                  <a:tcPr/>
                </a:tc>
                <a:tc>
                  <a:txBody>
                    <a:bodyPr/>
                    <a:lstStyle/>
                    <a:p>
                      <a:pPr algn="ctr"/>
                      <a:r>
                        <a:rPr lang="en-US" sz="1600" dirty="0">
                          <a:latin typeface="Franklin Gothic Medium Cond" panose="020B0606030402020204" pitchFamily="34" charset="0"/>
                        </a:rPr>
                        <a:t>$51.7M</a:t>
                      </a:r>
                    </a:p>
                  </a:txBody>
                  <a:tcPr/>
                </a:tc>
                <a:tc>
                  <a:txBody>
                    <a:bodyPr/>
                    <a:lstStyle/>
                    <a:p>
                      <a:pPr algn="ctr"/>
                      <a:r>
                        <a:rPr lang="en-US" sz="1600" dirty="0">
                          <a:latin typeface="Franklin Gothic Medium Cond" panose="020B0606030402020204" pitchFamily="34" charset="0"/>
                        </a:rPr>
                        <a:t>35</a:t>
                      </a:r>
                    </a:p>
                  </a:txBody>
                  <a:tcPr/>
                </a:tc>
                <a:tc>
                  <a:txBody>
                    <a:bodyPr/>
                    <a:lstStyle/>
                    <a:p>
                      <a:pPr algn="ctr"/>
                      <a:r>
                        <a:rPr lang="en-US" sz="1600" dirty="0">
                          <a:latin typeface="Franklin Gothic Medium Cond" panose="020B0606030402020204" pitchFamily="34" charset="0"/>
                        </a:rPr>
                        <a:t>469</a:t>
                      </a:r>
                    </a:p>
                  </a:txBody>
                  <a:tcPr/>
                </a:tc>
                <a:tc>
                  <a:txBody>
                    <a:bodyPr/>
                    <a:lstStyle/>
                    <a:p>
                      <a:pPr algn="ctr"/>
                      <a:r>
                        <a:rPr lang="en-US" sz="1600" dirty="0">
                          <a:latin typeface="Franklin Gothic Medium Cond" panose="020B0606030402020204" pitchFamily="34" charset="0"/>
                        </a:rPr>
                        <a:t>$18.2M</a:t>
                      </a:r>
                    </a:p>
                  </a:txBody>
                  <a:tcPr/>
                </a:tc>
                <a:extLst>
                  <a:ext uri="{0D108BD9-81ED-4DB2-BD59-A6C34878D82A}">
                    <a16:rowId xmlns:a16="http://schemas.microsoft.com/office/drawing/2014/main" val="217372604"/>
                  </a:ext>
                </a:extLst>
              </a:tr>
              <a:tr h="422700">
                <a:tc>
                  <a:txBody>
                    <a:bodyPr/>
                    <a:lstStyle/>
                    <a:p>
                      <a:pPr algn="ctr"/>
                      <a:r>
                        <a:rPr lang="en-US" sz="1400" dirty="0">
                          <a:latin typeface="Franklin Gothic Medium Cond" panose="020B0606030402020204" pitchFamily="34" charset="0"/>
                        </a:rPr>
                        <a:t>20-49</a:t>
                      </a:r>
                    </a:p>
                  </a:txBody>
                  <a:tcPr/>
                </a:tc>
                <a:tc>
                  <a:txBody>
                    <a:bodyPr/>
                    <a:lstStyle/>
                    <a:p>
                      <a:pPr algn="ctr"/>
                      <a:r>
                        <a:rPr lang="en-US" sz="1600" dirty="0">
                          <a:latin typeface="Franklin Gothic Medium Cond" panose="020B0606030402020204" pitchFamily="34" charset="0"/>
                        </a:rPr>
                        <a:t>55</a:t>
                      </a:r>
                    </a:p>
                  </a:txBody>
                  <a:tcPr/>
                </a:tc>
                <a:tc>
                  <a:txBody>
                    <a:bodyPr/>
                    <a:lstStyle/>
                    <a:p>
                      <a:pPr algn="ctr"/>
                      <a:r>
                        <a:rPr lang="en-US" sz="1600" dirty="0">
                          <a:latin typeface="Franklin Gothic Medium Cond" panose="020B0606030402020204" pitchFamily="34" charset="0"/>
                        </a:rPr>
                        <a:t>1,642</a:t>
                      </a:r>
                    </a:p>
                  </a:txBody>
                  <a:tcPr/>
                </a:tc>
                <a:tc>
                  <a:txBody>
                    <a:bodyPr/>
                    <a:lstStyle/>
                    <a:p>
                      <a:pPr algn="ctr"/>
                      <a:r>
                        <a:rPr lang="en-US" sz="1600" dirty="0">
                          <a:latin typeface="Franklin Gothic Medium Cond" panose="020B0606030402020204" pitchFamily="34" charset="0"/>
                        </a:rPr>
                        <a:t>$86.7M</a:t>
                      </a:r>
                    </a:p>
                  </a:txBody>
                  <a:tcPr/>
                </a:tc>
                <a:tc>
                  <a:txBody>
                    <a:bodyPr/>
                    <a:lstStyle/>
                    <a:p>
                      <a:pPr algn="ctr"/>
                      <a:r>
                        <a:rPr lang="en-US" sz="1600" dirty="0">
                          <a:latin typeface="Franklin Gothic Medium Cond" panose="020B0606030402020204" pitchFamily="34" charset="0"/>
                        </a:rPr>
                        <a:t>31</a:t>
                      </a:r>
                    </a:p>
                  </a:txBody>
                  <a:tcPr/>
                </a:tc>
                <a:tc>
                  <a:txBody>
                    <a:bodyPr/>
                    <a:lstStyle/>
                    <a:p>
                      <a:pPr algn="ctr"/>
                      <a:r>
                        <a:rPr lang="en-US" sz="1600" dirty="0">
                          <a:latin typeface="Franklin Gothic Medium Cond" panose="020B0606030402020204" pitchFamily="34" charset="0"/>
                        </a:rPr>
                        <a:t>890</a:t>
                      </a:r>
                    </a:p>
                  </a:txBody>
                  <a:tcPr/>
                </a:tc>
                <a:tc>
                  <a:txBody>
                    <a:bodyPr/>
                    <a:lstStyle/>
                    <a:p>
                      <a:pPr algn="ctr"/>
                      <a:r>
                        <a:rPr lang="en-US" sz="1600" dirty="0">
                          <a:latin typeface="Franklin Gothic Medium Cond" panose="020B0606030402020204" pitchFamily="34" charset="0"/>
                        </a:rPr>
                        <a:t>$39.0M</a:t>
                      </a:r>
                    </a:p>
                  </a:txBody>
                  <a:tcPr/>
                </a:tc>
                <a:extLst>
                  <a:ext uri="{0D108BD9-81ED-4DB2-BD59-A6C34878D82A}">
                    <a16:rowId xmlns:a16="http://schemas.microsoft.com/office/drawing/2014/main" val="1128233759"/>
                  </a:ext>
                </a:extLst>
              </a:tr>
              <a:tr h="422700">
                <a:tc>
                  <a:txBody>
                    <a:bodyPr/>
                    <a:lstStyle/>
                    <a:p>
                      <a:pPr algn="ctr"/>
                      <a:r>
                        <a:rPr lang="en-US" sz="1400" dirty="0">
                          <a:latin typeface="Franklin Gothic Medium Cond" panose="020B0606030402020204" pitchFamily="34" charset="0"/>
                        </a:rPr>
                        <a:t>50-99</a:t>
                      </a:r>
                    </a:p>
                  </a:txBody>
                  <a:tcPr/>
                </a:tc>
                <a:tc>
                  <a:txBody>
                    <a:bodyPr/>
                    <a:lstStyle/>
                    <a:p>
                      <a:pPr algn="ctr"/>
                      <a:r>
                        <a:rPr lang="en-US" sz="1600" dirty="0">
                          <a:latin typeface="Franklin Gothic Medium Cond" panose="020B0606030402020204" pitchFamily="34" charset="0"/>
                        </a:rPr>
                        <a:t>28</a:t>
                      </a:r>
                    </a:p>
                  </a:txBody>
                  <a:tcPr/>
                </a:tc>
                <a:tc>
                  <a:txBody>
                    <a:bodyPr/>
                    <a:lstStyle/>
                    <a:p>
                      <a:pPr algn="ctr"/>
                      <a:r>
                        <a:rPr lang="en-US" sz="1600" dirty="0">
                          <a:latin typeface="Franklin Gothic Medium Cond" panose="020B0606030402020204" pitchFamily="34" charset="0"/>
                        </a:rPr>
                        <a:t>1,918</a:t>
                      </a:r>
                    </a:p>
                  </a:txBody>
                  <a:tcPr/>
                </a:tc>
                <a:tc>
                  <a:txBody>
                    <a:bodyPr/>
                    <a:lstStyle/>
                    <a:p>
                      <a:pPr algn="ctr"/>
                      <a:r>
                        <a:rPr lang="en-US" sz="1600" dirty="0">
                          <a:latin typeface="Franklin Gothic Medium Cond" panose="020B0606030402020204" pitchFamily="34" charset="0"/>
                        </a:rPr>
                        <a:t>$69.2M</a:t>
                      </a:r>
                    </a:p>
                  </a:txBody>
                  <a:tcPr/>
                </a:tc>
                <a:tc>
                  <a:txBody>
                    <a:bodyPr/>
                    <a:lstStyle/>
                    <a:p>
                      <a:pPr algn="ctr"/>
                      <a:r>
                        <a:rPr lang="en-US" sz="1600" dirty="0">
                          <a:latin typeface="Franklin Gothic Medium Cond" panose="020B0606030402020204" pitchFamily="34" charset="0"/>
                        </a:rPr>
                        <a:t>15</a:t>
                      </a:r>
                    </a:p>
                  </a:txBody>
                  <a:tcPr/>
                </a:tc>
                <a:tc>
                  <a:txBody>
                    <a:bodyPr/>
                    <a:lstStyle/>
                    <a:p>
                      <a:pPr algn="ctr"/>
                      <a:r>
                        <a:rPr lang="en-US" sz="1600" dirty="0">
                          <a:latin typeface="Franklin Gothic Medium Cond" panose="020B0606030402020204" pitchFamily="34" charset="0"/>
                        </a:rPr>
                        <a:t>990</a:t>
                      </a:r>
                    </a:p>
                  </a:txBody>
                  <a:tcPr/>
                </a:tc>
                <a:tc>
                  <a:txBody>
                    <a:bodyPr/>
                    <a:lstStyle/>
                    <a:p>
                      <a:pPr algn="ctr"/>
                      <a:r>
                        <a:rPr lang="en-US" sz="1600" dirty="0">
                          <a:latin typeface="Franklin Gothic Medium Cond" panose="020B0606030402020204" pitchFamily="34" charset="0"/>
                        </a:rPr>
                        <a:t>$32.0M</a:t>
                      </a:r>
                    </a:p>
                  </a:txBody>
                  <a:tcPr/>
                </a:tc>
                <a:extLst>
                  <a:ext uri="{0D108BD9-81ED-4DB2-BD59-A6C34878D82A}">
                    <a16:rowId xmlns:a16="http://schemas.microsoft.com/office/drawing/2014/main" val="3305604178"/>
                  </a:ext>
                </a:extLst>
              </a:tr>
              <a:tr h="422700">
                <a:tc>
                  <a:txBody>
                    <a:bodyPr/>
                    <a:lstStyle/>
                    <a:p>
                      <a:pPr algn="ctr"/>
                      <a:r>
                        <a:rPr lang="en-US" sz="1400" dirty="0">
                          <a:latin typeface="Franklin Gothic Medium Cond" panose="020B0606030402020204" pitchFamily="34" charset="0"/>
                        </a:rPr>
                        <a:t>100-249</a:t>
                      </a:r>
                    </a:p>
                  </a:txBody>
                  <a:tcPr/>
                </a:tc>
                <a:tc>
                  <a:txBody>
                    <a:bodyPr/>
                    <a:lstStyle/>
                    <a:p>
                      <a:pPr algn="ctr"/>
                      <a:r>
                        <a:rPr lang="en-US" sz="1600" dirty="0">
                          <a:latin typeface="Franklin Gothic Medium Cond" panose="020B0606030402020204" pitchFamily="34" charset="0"/>
                        </a:rPr>
                        <a:t>5</a:t>
                      </a:r>
                    </a:p>
                  </a:txBody>
                  <a:tcPr/>
                </a:tc>
                <a:tc>
                  <a:txBody>
                    <a:bodyPr/>
                    <a:lstStyle/>
                    <a:p>
                      <a:pPr algn="ctr"/>
                      <a:r>
                        <a:rPr lang="en-US" sz="1600" dirty="0">
                          <a:latin typeface="Franklin Gothic Medium Cond" panose="020B0606030402020204" pitchFamily="34" charset="0"/>
                        </a:rPr>
                        <a:t>761</a:t>
                      </a:r>
                    </a:p>
                  </a:txBody>
                  <a:tcPr/>
                </a:tc>
                <a:tc>
                  <a:txBody>
                    <a:bodyPr/>
                    <a:lstStyle/>
                    <a:p>
                      <a:pPr algn="ctr"/>
                      <a:r>
                        <a:rPr lang="en-US" sz="1600" dirty="0">
                          <a:latin typeface="Franklin Gothic Medium Cond" panose="020B0606030402020204" pitchFamily="34" charset="0"/>
                        </a:rPr>
                        <a:t>$56.9M</a:t>
                      </a:r>
                    </a:p>
                  </a:txBody>
                  <a:tcPr/>
                </a:tc>
                <a:tc>
                  <a:txBody>
                    <a:bodyPr/>
                    <a:lstStyle/>
                    <a:p>
                      <a:pPr algn="ctr"/>
                      <a:r>
                        <a:rPr lang="en-US" sz="1600" dirty="0">
                          <a:latin typeface="Franklin Gothic Medium Cond" panose="020B0606030402020204" pitchFamily="34" charset="0"/>
                        </a:rPr>
                        <a:t>1</a:t>
                      </a:r>
                    </a:p>
                  </a:txBody>
                  <a:tcPr/>
                </a:tc>
                <a:tc>
                  <a:txBody>
                    <a:bodyPr/>
                    <a:lstStyle/>
                    <a:p>
                      <a:pPr algn="ctr"/>
                      <a:r>
                        <a:rPr lang="en-US" sz="1600" dirty="0">
                          <a:latin typeface="Franklin Gothic Medium Cond" panose="020B0606030402020204" pitchFamily="34" charset="0"/>
                        </a:rPr>
                        <a:t>103</a:t>
                      </a:r>
                    </a:p>
                  </a:txBody>
                  <a:tcPr/>
                </a:tc>
                <a:tc>
                  <a:txBody>
                    <a:bodyPr/>
                    <a:lstStyle/>
                    <a:p>
                      <a:pPr algn="ctr"/>
                      <a:r>
                        <a:rPr lang="en-US" sz="1600" dirty="0">
                          <a:latin typeface="Franklin Gothic Medium Cond" panose="020B0606030402020204" pitchFamily="34" charset="0"/>
                        </a:rPr>
                        <a:t>$8.9M</a:t>
                      </a:r>
                    </a:p>
                  </a:txBody>
                  <a:tcPr/>
                </a:tc>
                <a:extLst>
                  <a:ext uri="{0D108BD9-81ED-4DB2-BD59-A6C34878D82A}">
                    <a16:rowId xmlns:a16="http://schemas.microsoft.com/office/drawing/2014/main" val="329626056"/>
                  </a:ext>
                </a:extLst>
              </a:tr>
              <a:tr h="422700">
                <a:tc>
                  <a:txBody>
                    <a:bodyPr/>
                    <a:lstStyle/>
                    <a:p>
                      <a:pPr algn="ctr"/>
                      <a:r>
                        <a:rPr lang="en-US" sz="1400" dirty="0">
                          <a:latin typeface="Franklin Gothic Medium Cond" panose="020B0606030402020204" pitchFamily="34" charset="0"/>
                        </a:rPr>
                        <a:t>250-499</a:t>
                      </a:r>
                    </a:p>
                  </a:txBody>
                  <a:tcPr/>
                </a:tc>
                <a:tc>
                  <a:txBody>
                    <a:bodyPr/>
                    <a:lstStyle/>
                    <a:p>
                      <a:pPr algn="ctr"/>
                      <a:r>
                        <a:rPr lang="en-US" sz="1600" dirty="0">
                          <a:latin typeface="Franklin Gothic Medium Cond" panose="020B0606030402020204" pitchFamily="34" charset="0"/>
                        </a:rPr>
                        <a:t>2</a:t>
                      </a:r>
                    </a:p>
                  </a:txBody>
                  <a:tcPr/>
                </a:tc>
                <a:tc>
                  <a:txBody>
                    <a:bodyPr/>
                    <a:lstStyle/>
                    <a:p>
                      <a:pPr algn="ctr"/>
                      <a:r>
                        <a:rPr lang="en-US" sz="1600" dirty="0">
                          <a:latin typeface="Franklin Gothic Medium Cond" panose="020B0606030402020204" pitchFamily="34" charset="0"/>
                        </a:rPr>
                        <a:t>557</a:t>
                      </a:r>
                    </a:p>
                  </a:txBody>
                  <a:tcPr/>
                </a:tc>
                <a:tc>
                  <a:txBody>
                    <a:bodyPr/>
                    <a:lstStyle/>
                    <a:p>
                      <a:pPr algn="ctr"/>
                      <a:r>
                        <a:rPr lang="en-US" sz="1600" dirty="0">
                          <a:latin typeface="Franklin Gothic Medium Cond" panose="020B0606030402020204" pitchFamily="34" charset="0"/>
                        </a:rPr>
                        <a:t>$38.5M</a:t>
                      </a:r>
                    </a:p>
                  </a:txBody>
                  <a:tcPr/>
                </a:tc>
                <a:tc>
                  <a:txBody>
                    <a:bodyPr/>
                    <a:lstStyle/>
                    <a:p>
                      <a:pPr algn="ctr"/>
                      <a:r>
                        <a:rPr lang="en-US" sz="1600" dirty="0">
                          <a:latin typeface="Franklin Gothic Medium Cond" panose="020B0606030402020204" pitchFamily="34" charset="0"/>
                        </a:rPr>
                        <a:t>1</a:t>
                      </a:r>
                    </a:p>
                  </a:txBody>
                  <a:tcPr/>
                </a:tc>
                <a:tc>
                  <a:txBody>
                    <a:bodyPr/>
                    <a:lstStyle/>
                    <a:p>
                      <a:pPr algn="ctr"/>
                      <a:r>
                        <a:rPr lang="en-US" sz="1600" dirty="0">
                          <a:latin typeface="Franklin Gothic Medium Cond" panose="020B0606030402020204" pitchFamily="34" charset="0"/>
                        </a:rPr>
                        <a:t>259</a:t>
                      </a:r>
                    </a:p>
                  </a:txBody>
                  <a:tcPr/>
                </a:tc>
                <a:tc>
                  <a:txBody>
                    <a:bodyPr/>
                    <a:lstStyle/>
                    <a:p>
                      <a:pPr algn="ctr"/>
                      <a:r>
                        <a:rPr lang="en-US" sz="1600" dirty="0">
                          <a:latin typeface="Franklin Gothic Medium Cond" panose="020B0606030402020204" pitchFamily="34" charset="0"/>
                        </a:rPr>
                        <a:t>$7.0M</a:t>
                      </a:r>
                    </a:p>
                  </a:txBody>
                  <a:tcPr/>
                </a:tc>
                <a:extLst>
                  <a:ext uri="{0D108BD9-81ED-4DB2-BD59-A6C34878D82A}">
                    <a16:rowId xmlns:a16="http://schemas.microsoft.com/office/drawing/2014/main" val="271101980"/>
                  </a:ext>
                </a:extLst>
              </a:tr>
              <a:tr h="422700">
                <a:tc>
                  <a:txBody>
                    <a:bodyPr/>
                    <a:lstStyle/>
                    <a:p>
                      <a:pPr algn="ctr"/>
                      <a:r>
                        <a:rPr lang="en-US" sz="1400" dirty="0">
                          <a:latin typeface="Franklin Gothic Medium Cond" panose="020B0606030402020204" pitchFamily="34" charset="0"/>
                        </a:rPr>
                        <a:t>500-10,000+</a:t>
                      </a:r>
                    </a:p>
                  </a:txBody>
                  <a:tcPr/>
                </a:tc>
                <a:tc>
                  <a:txBody>
                    <a:bodyPr/>
                    <a:lstStyle/>
                    <a:p>
                      <a:pPr algn="ctr"/>
                      <a:r>
                        <a:rPr lang="en-US" sz="1600" dirty="0">
                          <a:latin typeface="Franklin Gothic Medium Cond" panose="020B0606030402020204" pitchFamily="34" charset="0"/>
                        </a:rPr>
                        <a:t>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Franklin Gothic Medium Cond" panose="020B0606030402020204" pitchFamily="34" charset="0"/>
                        </a:rPr>
                        <a:t>18,758</a:t>
                      </a:r>
                    </a:p>
                  </a:txBody>
                  <a:tcPr/>
                </a:tc>
                <a:tc>
                  <a:txBody>
                    <a:bodyPr/>
                    <a:lstStyle/>
                    <a:p>
                      <a:pPr algn="ctr"/>
                      <a:r>
                        <a:rPr lang="en-US" sz="1600" dirty="0">
                          <a:latin typeface="Franklin Gothic Medium Cond" panose="020B0606030402020204" pitchFamily="34" charset="0"/>
                        </a:rPr>
                        <a:t>$1,490M</a:t>
                      </a:r>
                    </a:p>
                  </a:txBody>
                  <a:tcPr/>
                </a:tc>
                <a:tc>
                  <a:txBody>
                    <a:bodyPr/>
                    <a:lstStyle/>
                    <a:p>
                      <a:pPr algn="ctr"/>
                      <a:r>
                        <a:rPr lang="en-US" sz="1600" dirty="0">
                          <a:latin typeface="Franklin Gothic Medium Cond" panose="020B0606030402020204" pitchFamily="34" charset="0"/>
                        </a:rPr>
                        <a:t>-</a:t>
                      </a:r>
                    </a:p>
                  </a:txBody>
                  <a:tcPr/>
                </a:tc>
                <a:tc>
                  <a:txBody>
                    <a:bodyPr/>
                    <a:lstStyle/>
                    <a:p>
                      <a:pPr algn="ctr"/>
                      <a:r>
                        <a:rPr lang="en-US" sz="1600" dirty="0">
                          <a:latin typeface="Franklin Gothic Medium Cond" panose="020B0606030402020204" pitchFamily="34" charset="0"/>
                        </a:rPr>
                        <a:t>-</a:t>
                      </a:r>
                    </a:p>
                  </a:txBody>
                  <a:tcPr/>
                </a:tc>
                <a:tc>
                  <a:txBody>
                    <a:bodyPr/>
                    <a:lstStyle/>
                    <a:p>
                      <a:pPr algn="ctr"/>
                      <a:r>
                        <a:rPr lang="en-US" sz="1600" dirty="0">
                          <a:latin typeface="Franklin Gothic Medium Cond" panose="020B0606030402020204" pitchFamily="34" charset="0"/>
                        </a:rPr>
                        <a:t>-</a:t>
                      </a:r>
                    </a:p>
                  </a:txBody>
                  <a:tcPr/>
                </a:tc>
                <a:extLst>
                  <a:ext uri="{0D108BD9-81ED-4DB2-BD59-A6C34878D82A}">
                    <a16:rowId xmlns:a16="http://schemas.microsoft.com/office/drawing/2014/main" val="2143897363"/>
                  </a:ext>
                </a:extLst>
              </a:tr>
            </a:tbl>
          </a:graphicData>
        </a:graphic>
      </p:graphicFrame>
      <p:sp>
        <p:nvSpPr>
          <p:cNvPr id="7" name="Rectangle 6">
            <a:extLst>
              <a:ext uri="{FF2B5EF4-FFF2-40B4-BE49-F238E27FC236}">
                <a16:creationId xmlns:a16="http://schemas.microsoft.com/office/drawing/2014/main" id="{A657BD6B-9555-4CAC-B691-4838DD3E93C3}"/>
              </a:ext>
            </a:extLst>
          </p:cNvPr>
          <p:cNvSpPr/>
          <p:nvPr/>
        </p:nvSpPr>
        <p:spPr>
          <a:xfrm>
            <a:off x="2040295" y="1116717"/>
            <a:ext cx="4055705" cy="4186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Franklin Gothic Medium Cond" panose="020B0606030402020204" pitchFamily="34" charset="0"/>
              </a:rPr>
              <a:t>¼ MILE BUFFER</a:t>
            </a:r>
          </a:p>
        </p:txBody>
      </p:sp>
      <p:sp>
        <p:nvSpPr>
          <p:cNvPr id="8" name="Rectangle 7">
            <a:extLst>
              <a:ext uri="{FF2B5EF4-FFF2-40B4-BE49-F238E27FC236}">
                <a16:creationId xmlns:a16="http://schemas.microsoft.com/office/drawing/2014/main" id="{A5465B7D-73E8-4401-873A-133AC0D4A91C}"/>
              </a:ext>
            </a:extLst>
          </p:cNvPr>
          <p:cNvSpPr/>
          <p:nvPr/>
        </p:nvSpPr>
        <p:spPr>
          <a:xfrm>
            <a:off x="6096000" y="1122697"/>
            <a:ext cx="4055705" cy="418626"/>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Franklin Gothic Medium Cond" panose="020B0606030402020204" pitchFamily="34" charset="0"/>
              </a:rPr>
              <a:t>IMPACTED PARCELS</a:t>
            </a:r>
          </a:p>
        </p:txBody>
      </p:sp>
      <p:sp>
        <p:nvSpPr>
          <p:cNvPr id="9" name="TextBox 8">
            <a:extLst>
              <a:ext uri="{FF2B5EF4-FFF2-40B4-BE49-F238E27FC236}">
                <a16:creationId xmlns:a16="http://schemas.microsoft.com/office/drawing/2014/main" id="{CD4347D1-B959-4233-96A2-EABF22794BAC}"/>
              </a:ext>
            </a:extLst>
          </p:cNvPr>
          <p:cNvSpPr txBox="1"/>
          <p:nvPr/>
        </p:nvSpPr>
        <p:spPr>
          <a:xfrm>
            <a:off x="7595118" y="5731893"/>
            <a:ext cx="2430626" cy="369332"/>
          </a:xfrm>
          <a:prstGeom prst="rect">
            <a:avLst/>
          </a:prstGeom>
          <a:noFill/>
        </p:spPr>
        <p:txBody>
          <a:bodyPr wrap="square" rtlCol="0">
            <a:spAutoFit/>
          </a:bodyPr>
          <a:lstStyle/>
          <a:p>
            <a:r>
              <a:rPr lang="en-US" sz="900" dirty="0">
                <a:latin typeface="Franklin Gothic Medium Cond" panose="020B0606030402020204" pitchFamily="34" charset="0"/>
              </a:rPr>
              <a:t>Source: Oregon Employment Department Quarterly Census of Employment and Wages (2016)</a:t>
            </a:r>
          </a:p>
        </p:txBody>
      </p:sp>
    </p:spTree>
    <p:extLst>
      <p:ext uri="{BB962C8B-B14F-4D97-AF65-F5344CB8AC3E}">
        <p14:creationId xmlns:p14="http://schemas.microsoft.com/office/powerpoint/2010/main" val="3051014017"/>
      </p:ext>
    </p:extLst>
  </p:cSld>
  <p:clrMapOvr>
    <a:masterClrMapping/>
  </p:clrMapOvr>
  <p:transition spd="med">
    <p:strips/>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5B5EC1-4171-425A-8C79-926879F297A2}"/>
              </a:ext>
            </a:extLst>
          </p:cNvPr>
          <p:cNvSpPr>
            <a:spLocks noGrp="1"/>
          </p:cNvSpPr>
          <p:nvPr>
            <p:ph idx="1"/>
          </p:nvPr>
        </p:nvSpPr>
        <p:spPr>
          <a:xfrm>
            <a:off x="406400" y="1600201"/>
            <a:ext cx="11480800" cy="4525963"/>
          </a:xfrm>
        </p:spPr>
        <p:txBody>
          <a:bodyPr/>
          <a:lstStyle/>
          <a:p>
            <a:pPr marL="0" indent="0">
              <a:buNone/>
            </a:pPr>
            <a:endParaRPr lang="en-US" dirty="0"/>
          </a:p>
        </p:txBody>
      </p:sp>
      <p:sp>
        <p:nvSpPr>
          <p:cNvPr id="6" name="Title 5">
            <a:extLst>
              <a:ext uri="{FF2B5EF4-FFF2-40B4-BE49-F238E27FC236}">
                <a16:creationId xmlns:a16="http://schemas.microsoft.com/office/drawing/2014/main" id="{63DBBCFA-9CE3-4108-A799-AF917433D10F}"/>
              </a:ext>
            </a:extLst>
          </p:cNvPr>
          <p:cNvSpPr>
            <a:spLocks noGrp="1"/>
          </p:cNvSpPr>
          <p:nvPr>
            <p:ph type="title"/>
          </p:nvPr>
        </p:nvSpPr>
        <p:spPr>
          <a:xfrm>
            <a:off x="406400" y="274637"/>
            <a:ext cx="11480800" cy="1325563"/>
          </a:xfrm>
        </p:spPr>
        <p:txBody>
          <a:bodyPr/>
          <a:lstStyle/>
          <a:p>
            <a:r>
              <a:rPr lang="en-US" dirty="0"/>
              <a:t>Early Implementation of Strategy:</a:t>
            </a:r>
            <a:br>
              <a:rPr lang="en-US" dirty="0"/>
            </a:br>
            <a:r>
              <a:rPr lang="en-US" i="1" dirty="0"/>
              <a:t>URA Modeling</a:t>
            </a:r>
            <a:endParaRPr lang="en-US" dirty="0"/>
          </a:p>
        </p:txBody>
      </p:sp>
      <p:pic>
        <p:nvPicPr>
          <p:cNvPr id="5" name="Picture 4">
            <a:extLst>
              <a:ext uri="{FF2B5EF4-FFF2-40B4-BE49-F238E27FC236}">
                <a16:creationId xmlns:a16="http://schemas.microsoft.com/office/drawing/2014/main" id="{01F1E51B-0A5C-4904-B1F0-79C850288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270" y="1600200"/>
            <a:ext cx="3569979" cy="3968473"/>
          </a:xfrm>
          <a:prstGeom prst="rect">
            <a:avLst/>
          </a:prstGeom>
        </p:spPr>
      </p:pic>
      <p:pic>
        <p:nvPicPr>
          <p:cNvPr id="7" name="Picture 6">
            <a:extLst>
              <a:ext uri="{FF2B5EF4-FFF2-40B4-BE49-F238E27FC236}">
                <a16:creationId xmlns:a16="http://schemas.microsoft.com/office/drawing/2014/main" id="{585DCD22-AD6D-4115-89FD-AB941F001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51" y="1600200"/>
            <a:ext cx="3599384" cy="3968469"/>
          </a:xfrm>
          <a:prstGeom prst="rect">
            <a:avLst/>
          </a:prstGeom>
        </p:spPr>
      </p:pic>
      <p:pic>
        <p:nvPicPr>
          <p:cNvPr id="8" name="table">
            <a:extLst>
              <a:ext uri="{FF2B5EF4-FFF2-40B4-BE49-F238E27FC236}">
                <a16:creationId xmlns:a16="http://schemas.microsoft.com/office/drawing/2014/main" id="{56AC1F67-5E95-4597-BCDC-9BCAD45BF4B0}"/>
              </a:ext>
            </a:extLst>
          </p:cNvPr>
          <p:cNvPicPr>
            <a:picLocks noChangeAspect="1"/>
          </p:cNvPicPr>
          <p:nvPr/>
        </p:nvPicPr>
        <p:blipFill>
          <a:blip r:embed="rId5"/>
          <a:stretch>
            <a:fillRect/>
          </a:stretch>
        </p:blipFill>
        <p:spPr>
          <a:xfrm>
            <a:off x="2677886" y="3948101"/>
            <a:ext cx="5948597" cy="2288242"/>
          </a:xfrm>
          <a:prstGeom prst="rect">
            <a:avLst/>
          </a:prstGeom>
        </p:spPr>
      </p:pic>
    </p:spTree>
    <p:extLst>
      <p:ext uri="{BB962C8B-B14F-4D97-AF65-F5344CB8AC3E}">
        <p14:creationId xmlns:p14="http://schemas.microsoft.com/office/powerpoint/2010/main" val="2094954084"/>
      </p:ext>
    </p:extLst>
  </p:cSld>
  <p:clrMapOvr>
    <a:masterClrMapping/>
  </p:clrMapOvr>
  <p:transition spd="med">
    <p:strips/>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6305E-1C8B-4FAE-B67C-B44E5D91EC94}"/>
              </a:ext>
            </a:extLst>
          </p:cNvPr>
          <p:cNvSpPr>
            <a:spLocks noGrp="1"/>
          </p:cNvSpPr>
          <p:nvPr>
            <p:ph type="title"/>
          </p:nvPr>
        </p:nvSpPr>
        <p:spPr>
          <a:xfrm>
            <a:off x="1351280" y="517153"/>
            <a:ext cx="12405360" cy="1143000"/>
          </a:xfrm>
        </p:spPr>
        <p:txBody>
          <a:bodyPr/>
          <a:lstStyle/>
          <a:p>
            <a:pPr algn="l"/>
            <a:r>
              <a:rPr lang="en-US" dirty="0"/>
              <a:t>SW Corridor – East Portland </a:t>
            </a:r>
            <a:br>
              <a:rPr lang="en-US" dirty="0"/>
            </a:br>
            <a:r>
              <a:rPr lang="en-US" dirty="0"/>
              <a:t>TIF District Scenarios</a:t>
            </a:r>
            <a:br>
              <a:rPr lang="en-US" dirty="0"/>
            </a:br>
            <a:endParaRPr lang="en-US" dirty="0"/>
          </a:p>
        </p:txBody>
      </p:sp>
      <p:cxnSp>
        <p:nvCxnSpPr>
          <p:cNvPr id="5" name="Straight Connector 4">
            <a:extLst>
              <a:ext uri="{FF2B5EF4-FFF2-40B4-BE49-F238E27FC236}">
                <a16:creationId xmlns:a16="http://schemas.microsoft.com/office/drawing/2014/main" id="{D126AA10-471A-46E8-97BE-D043ED82E88F}"/>
              </a:ext>
            </a:extLst>
          </p:cNvPr>
          <p:cNvCxnSpPr/>
          <p:nvPr/>
        </p:nvCxnSpPr>
        <p:spPr>
          <a:xfrm>
            <a:off x="1524000" y="61722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sp>
        <p:nvSpPr>
          <p:cNvPr id="7" name="Footer Placeholder 5">
            <a:extLst>
              <a:ext uri="{FF2B5EF4-FFF2-40B4-BE49-F238E27FC236}">
                <a16:creationId xmlns:a16="http://schemas.microsoft.com/office/drawing/2014/main" id="{9A71BFBA-02D0-43C3-A405-010B83A32EAF}"/>
              </a:ext>
            </a:extLst>
          </p:cNvPr>
          <p:cNvSpPr txBox="1">
            <a:spLocks/>
          </p:cNvSpPr>
          <p:nvPr/>
        </p:nvSpPr>
        <p:spPr>
          <a:xfrm>
            <a:off x="4038600" y="6356071"/>
            <a:ext cx="6400800" cy="365125"/>
          </a:xfr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endParaRPr lang="en-US" dirty="0">
              <a:solidFill>
                <a:prstClr val="black">
                  <a:tint val="75000"/>
                </a:prstClr>
              </a:solidFill>
            </a:endParaRPr>
          </a:p>
        </p:txBody>
      </p:sp>
      <p:sp>
        <p:nvSpPr>
          <p:cNvPr id="9" name="TextBox 8">
            <a:extLst>
              <a:ext uri="{FF2B5EF4-FFF2-40B4-BE49-F238E27FC236}">
                <a16:creationId xmlns:a16="http://schemas.microsoft.com/office/drawing/2014/main" id="{DBC24F8C-57FD-4E42-AE2E-3B6E6B3D4F88}"/>
              </a:ext>
            </a:extLst>
          </p:cNvPr>
          <p:cNvSpPr txBox="1"/>
          <p:nvPr/>
        </p:nvSpPr>
        <p:spPr>
          <a:xfrm>
            <a:off x="1828800" y="1714835"/>
            <a:ext cx="3970116" cy="400110"/>
          </a:xfrm>
          <a:prstGeom prst="rect">
            <a:avLst/>
          </a:prstGeom>
          <a:noFill/>
        </p:spPr>
        <p:txBody>
          <a:bodyPr wrap="square" rtlCol="0">
            <a:spAutoFit/>
          </a:bodyPr>
          <a:lstStyle/>
          <a:p>
            <a:r>
              <a:rPr lang="en-US" sz="2000" b="1" dirty="0"/>
              <a:t>Total Available URA Acreage (2018)</a:t>
            </a:r>
          </a:p>
        </p:txBody>
      </p:sp>
      <p:sp>
        <p:nvSpPr>
          <p:cNvPr id="10" name="TextBox 9">
            <a:extLst>
              <a:ext uri="{FF2B5EF4-FFF2-40B4-BE49-F238E27FC236}">
                <a16:creationId xmlns:a16="http://schemas.microsoft.com/office/drawing/2014/main" id="{005BD0E0-C60D-4681-8FBD-C47E948B2E34}"/>
              </a:ext>
            </a:extLst>
          </p:cNvPr>
          <p:cNvSpPr txBox="1"/>
          <p:nvPr/>
        </p:nvSpPr>
        <p:spPr>
          <a:xfrm>
            <a:off x="7041184" y="1714835"/>
            <a:ext cx="2488734" cy="400110"/>
          </a:xfrm>
          <a:prstGeom prst="rect">
            <a:avLst/>
          </a:prstGeom>
          <a:noFill/>
        </p:spPr>
        <p:txBody>
          <a:bodyPr wrap="square" rtlCol="0">
            <a:spAutoFit/>
          </a:bodyPr>
          <a:lstStyle/>
          <a:p>
            <a:r>
              <a:rPr lang="en-US" sz="2000" b="1" dirty="0"/>
              <a:t>2,517 acres</a:t>
            </a:r>
          </a:p>
        </p:txBody>
      </p:sp>
      <p:sp>
        <p:nvSpPr>
          <p:cNvPr id="11" name="TextBox 10">
            <a:extLst>
              <a:ext uri="{FF2B5EF4-FFF2-40B4-BE49-F238E27FC236}">
                <a16:creationId xmlns:a16="http://schemas.microsoft.com/office/drawing/2014/main" id="{EB1E4E2A-5A19-4708-8E64-6BFC062247DD}"/>
              </a:ext>
            </a:extLst>
          </p:cNvPr>
          <p:cNvSpPr txBox="1"/>
          <p:nvPr/>
        </p:nvSpPr>
        <p:spPr>
          <a:xfrm>
            <a:off x="3111731" y="4161233"/>
            <a:ext cx="2895529" cy="1015663"/>
          </a:xfrm>
          <a:prstGeom prst="rect">
            <a:avLst/>
          </a:prstGeom>
          <a:noFill/>
        </p:spPr>
        <p:txBody>
          <a:bodyPr wrap="square" rtlCol="0">
            <a:spAutoFit/>
          </a:bodyPr>
          <a:lstStyle/>
          <a:p>
            <a:r>
              <a:rPr lang="en-US" sz="2000" dirty="0"/>
              <a:t>SW Corridor Example 1</a:t>
            </a:r>
          </a:p>
          <a:p>
            <a:endParaRPr lang="en-US" sz="2000" dirty="0"/>
          </a:p>
          <a:p>
            <a:r>
              <a:rPr lang="en-US" sz="2000" dirty="0"/>
              <a:t>SW Corridor Example 2</a:t>
            </a:r>
          </a:p>
        </p:txBody>
      </p:sp>
      <p:sp>
        <p:nvSpPr>
          <p:cNvPr id="12" name="TextBox 11">
            <a:extLst>
              <a:ext uri="{FF2B5EF4-FFF2-40B4-BE49-F238E27FC236}">
                <a16:creationId xmlns:a16="http://schemas.microsoft.com/office/drawing/2014/main" id="{516E021C-82E9-4ECA-A898-329EDAEC2CB0}"/>
              </a:ext>
            </a:extLst>
          </p:cNvPr>
          <p:cNvSpPr txBox="1"/>
          <p:nvPr/>
        </p:nvSpPr>
        <p:spPr>
          <a:xfrm>
            <a:off x="7041184" y="4161233"/>
            <a:ext cx="2488734" cy="1015663"/>
          </a:xfrm>
          <a:prstGeom prst="rect">
            <a:avLst/>
          </a:prstGeom>
          <a:noFill/>
        </p:spPr>
        <p:txBody>
          <a:bodyPr wrap="square" rtlCol="0">
            <a:spAutoFit/>
          </a:bodyPr>
          <a:lstStyle/>
          <a:p>
            <a:r>
              <a:rPr lang="en-US" sz="2000" dirty="0"/>
              <a:t>  932 acres</a:t>
            </a:r>
          </a:p>
          <a:p>
            <a:endParaRPr lang="en-US" sz="2000" dirty="0"/>
          </a:p>
          <a:p>
            <a:r>
              <a:rPr lang="en-US" sz="2000" dirty="0"/>
              <a:t>  498 acres</a:t>
            </a:r>
          </a:p>
        </p:txBody>
      </p:sp>
      <p:sp>
        <p:nvSpPr>
          <p:cNvPr id="13" name="TextBox 12">
            <a:extLst>
              <a:ext uri="{FF2B5EF4-FFF2-40B4-BE49-F238E27FC236}">
                <a16:creationId xmlns:a16="http://schemas.microsoft.com/office/drawing/2014/main" id="{38195674-3D9D-49C1-B859-4F6605ED83AD}"/>
              </a:ext>
            </a:extLst>
          </p:cNvPr>
          <p:cNvSpPr txBox="1"/>
          <p:nvPr/>
        </p:nvSpPr>
        <p:spPr>
          <a:xfrm>
            <a:off x="1828800" y="2376428"/>
            <a:ext cx="4267200" cy="707886"/>
          </a:xfrm>
          <a:prstGeom prst="rect">
            <a:avLst/>
          </a:prstGeom>
          <a:noFill/>
        </p:spPr>
        <p:txBody>
          <a:bodyPr wrap="square" rtlCol="0">
            <a:spAutoFit/>
          </a:bodyPr>
          <a:lstStyle/>
          <a:p>
            <a:r>
              <a:rPr lang="en-US" sz="2000" b="1" dirty="0"/>
              <a:t>Reservation for Neighborhood Prosperity Network &amp; East Portland</a:t>
            </a:r>
          </a:p>
        </p:txBody>
      </p:sp>
      <p:sp>
        <p:nvSpPr>
          <p:cNvPr id="14" name="TextBox 13">
            <a:extLst>
              <a:ext uri="{FF2B5EF4-FFF2-40B4-BE49-F238E27FC236}">
                <a16:creationId xmlns:a16="http://schemas.microsoft.com/office/drawing/2014/main" id="{348C1C48-48AA-43B8-8A97-0B3E8CC64F07}"/>
              </a:ext>
            </a:extLst>
          </p:cNvPr>
          <p:cNvSpPr txBox="1"/>
          <p:nvPr/>
        </p:nvSpPr>
        <p:spPr>
          <a:xfrm>
            <a:off x="7041184" y="2391554"/>
            <a:ext cx="2488734" cy="400110"/>
          </a:xfrm>
          <a:prstGeom prst="rect">
            <a:avLst/>
          </a:prstGeom>
          <a:noFill/>
        </p:spPr>
        <p:txBody>
          <a:bodyPr wrap="square" rtlCol="0">
            <a:spAutoFit/>
          </a:bodyPr>
          <a:lstStyle/>
          <a:p>
            <a:r>
              <a:rPr lang="en-US" sz="2000" b="1" dirty="0"/>
              <a:t>2,500 acres</a:t>
            </a:r>
          </a:p>
        </p:txBody>
      </p:sp>
      <p:sp>
        <p:nvSpPr>
          <p:cNvPr id="15" name="TextBox 14">
            <a:extLst>
              <a:ext uri="{FF2B5EF4-FFF2-40B4-BE49-F238E27FC236}">
                <a16:creationId xmlns:a16="http://schemas.microsoft.com/office/drawing/2014/main" id="{CF0F80DB-860C-423E-AEB5-5E1E32FBE6F5}"/>
              </a:ext>
            </a:extLst>
          </p:cNvPr>
          <p:cNvSpPr txBox="1"/>
          <p:nvPr/>
        </p:nvSpPr>
        <p:spPr>
          <a:xfrm>
            <a:off x="1828800" y="3441320"/>
            <a:ext cx="4062714" cy="400110"/>
          </a:xfrm>
          <a:prstGeom prst="rect">
            <a:avLst/>
          </a:prstGeom>
          <a:noFill/>
        </p:spPr>
        <p:txBody>
          <a:bodyPr wrap="square" rtlCol="0">
            <a:spAutoFit/>
          </a:bodyPr>
          <a:lstStyle/>
          <a:p>
            <a:r>
              <a:rPr lang="en-US" sz="2000" b="1" dirty="0"/>
              <a:t>Total Available URA Acreage (2020)</a:t>
            </a:r>
          </a:p>
        </p:txBody>
      </p:sp>
      <p:sp>
        <p:nvSpPr>
          <p:cNvPr id="16" name="TextBox 15">
            <a:extLst>
              <a:ext uri="{FF2B5EF4-FFF2-40B4-BE49-F238E27FC236}">
                <a16:creationId xmlns:a16="http://schemas.microsoft.com/office/drawing/2014/main" id="{C2998CC5-C41B-4E8E-8061-229B47B8525E}"/>
              </a:ext>
            </a:extLst>
          </p:cNvPr>
          <p:cNvSpPr txBox="1"/>
          <p:nvPr/>
        </p:nvSpPr>
        <p:spPr>
          <a:xfrm>
            <a:off x="7041184" y="3441320"/>
            <a:ext cx="2488734" cy="400110"/>
          </a:xfrm>
          <a:prstGeom prst="rect">
            <a:avLst/>
          </a:prstGeom>
          <a:noFill/>
        </p:spPr>
        <p:txBody>
          <a:bodyPr wrap="square" rtlCol="0">
            <a:spAutoFit/>
          </a:bodyPr>
          <a:lstStyle/>
          <a:p>
            <a:r>
              <a:rPr lang="en-US" sz="2000" b="1" dirty="0"/>
              <a:t>3,465 acres</a:t>
            </a:r>
          </a:p>
        </p:txBody>
      </p:sp>
    </p:spTree>
    <p:extLst>
      <p:ext uri="{BB962C8B-B14F-4D97-AF65-F5344CB8AC3E}">
        <p14:creationId xmlns:p14="http://schemas.microsoft.com/office/powerpoint/2010/main" val="477469957"/>
      </p:ext>
    </p:extLst>
  </p:cSld>
  <p:clrMapOvr>
    <a:masterClrMapping/>
  </p:clrMapOvr>
  <p:transition spd="med">
    <p:strips/>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28991DB-CCDC-4B2A-8961-87FDC8300FE7}"/>
              </a:ext>
            </a:extLst>
          </p:cNvPr>
          <p:cNvPicPr>
            <a:picLocks noGrp="1"/>
          </p:cNvPicPr>
          <p:nvPr>
            <p:ph idx="1"/>
          </p:nvPr>
        </p:nvPicPr>
        <p:blipFill>
          <a:blip r:embed="rId3"/>
          <a:stretch>
            <a:fillRect/>
          </a:stretch>
        </p:blipFill>
        <p:spPr>
          <a:xfrm>
            <a:off x="1620837" y="1600200"/>
            <a:ext cx="9051926" cy="4525963"/>
          </a:xfrm>
          <a:prstGeom prst="rect">
            <a:avLst/>
          </a:prstGeom>
        </p:spPr>
      </p:pic>
      <p:sp>
        <p:nvSpPr>
          <p:cNvPr id="7" name="Title 5">
            <a:extLst>
              <a:ext uri="{FF2B5EF4-FFF2-40B4-BE49-F238E27FC236}">
                <a16:creationId xmlns:a16="http://schemas.microsoft.com/office/drawing/2014/main" id="{087F438D-FB47-4EBB-A83D-6A6131DCB6AD}"/>
              </a:ext>
            </a:extLst>
          </p:cNvPr>
          <p:cNvSpPr txBox="1">
            <a:spLocks/>
          </p:cNvSpPr>
          <p:nvPr/>
        </p:nvSpPr>
        <p:spPr bwMode="auto">
          <a:xfrm>
            <a:off x="406400" y="274637"/>
            <a:ext cx="11480800" cy="1325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panose="020B0604020202020204" pitchFamily="34" charset="0"/>
              </a:defRPr>
            </a:lvl2pPr>
            <a:lvl3pPr algn="ctr" rtl="0" eaLnBrk="0" fontAlgn="base" hangingPunct="0">
              <a:spcBef>
                <a:spcPct val="0"/>
              </a:spcBef>
              <a:spcAft>
                <a:spcPct val="0"/>
              </a:spcAft>
              <a:defRPr sz="4000" b="1">
                <a:solidFill>
                  <a:schemeClr val="tx2"/>
                </a:solidFill>
                <a:latin typeface="Arial" panose="020B0604020202020204" pitchFamily="34" charset="0"/>
              </a:defRPr>
            </a:lvl3pPr>
            <a:lvl4pPr algn="ctr" rtl="0" eaLnBrk="0" fontAlgn="base" hangingPunct="0">
              <a:spcBef>
                <a:spcPct val="0"/>
              </a:spcBef>
              <a:spcAft>
                <a:spcPct val="0"/>
              </a:spcAft>
              <a:defRPr sz="4000" b="1">
                <a:solidFill>
                  <a:schemeClr val="tx2"/>
                </a:solidFill>
                <a:latin typeface="Arial" panose="020B0604020202020204" pitchFamily="34" charset="0"/>
              </a:defRPr>
            </a:lvl4pPr>
            <a:lvl5pPr algn="ctr" rtl="0" eaLnBrk="0" fontAlgn="base" hangingPunct="0">
              <a:spcBef>
                <a:spcPct val="0"/>
              </a:spcBef>
              <a:spcAft>
                <a:spcPct val="0"/>
              </a:spcAft>
              <a:defRPr sz="4000" b="1">
                <a:solidFill>
                  <a:schemeClr val="tx2"/>
                </a:solidFill>
                <a:latin typeface="Arial" panose="020B0604020202020204" pitchFamily="34" charset="0"/>
              </a:defRPr>
            </a:lvl5pPr>
            <a:lvl6pPr marL="457200" algn="ctr" rtl="0" fontAlgn="base">
              <a:spcBef>
                <a:spcPct val="0"/>
              </a:spcBef>
              <a:spcAft>
                <a:spcPct val="0"/>
              </a:spcAft>
              <a:defRPr sz="4000" b="1">
                <a:solidFill>
                  <a:schemeClr val="tx2"/>
                </a:solidFill>
                <a:latin typeface="Arial" panose="020B0604020202020204" pitchFamily="34" charset="0"/>
              </a:defRPr>
            </a:lvl6pPr>
            <a:lvl7pPr marL="914400" algn="ctr" rtl="0" fontAlgn="base">
              <a:spcBef>
                <a:spcPct val="0"/>
              </a:spcBef>
              <a:spcAft>
                <a:spcPct val="0"/>
              </a:spcAft>
              <a:defRPr sz="4000" b="1">
                <a:solidFill>
                  <a:schemeClr val="tx2"/>
                </a:solidFill>
                <a:latin typeface="Arial" panose="020B0604020202020204" pitchFamily="34" charset="0"/>
              </a:defRPr>
            </a:lvl7pPr>
            <a:lvl8pPr marL="1371600" algn="ctr" rtl="0" fontAlgn="base">
              <a:spcBef>
                <a:spcPct val="0"/>
              </a:spcBef>
              <a:spcAft>
                <a:spcPct val="0"/>
              </a:spcAft>
              <a:defRPr sz="4000" b="1">
                <a:solidFill>
                  <a:schemeClr val="tx2"/>
                </a:solidFill>
                <a:latin typeface="Arial" panose="020B0604020202020204" pitchFamily="34" charset="0"/>
              </a:defRPr>
            </a:lvl8pPr>
            <a:lvl9pPr marL="1828800" algn="ctr" rtl="0" fontAlgn="base">
              <a:spcBef>
                <a:spcPct val="0"/>
              </a:spcBef>
              <a:spcAft>
                <a:spcPct val="0"/>
              </a:spcAft>
              <a:defRPr sz="4000" b="1">
                <a:solidFill>
                  <a:schemeClr val="tx2"/>
                </a:solidFill>
                <a:latin typeface="Arial" panose="020B0604020202020204" pitchFamily="34" charset="0"/>
              </a:defRPr>
            </a:lvl9pPr>
          </a:lstStyle>
          <a:p>
            <a:r>
              <a:rPr lang="en-US" dirty="0"/>
              <a:t>Early Implementation of Strategy:</a:t>
            </a:r>
            <a:br>
              <a:rPr lang="en-US" dirty="0"/>
            </a:br>
            <a:r>
              <a:rPr lang="en-US" i="1" dirty="0"/>
              <a:t>Station Area Planning &amp; Public Land</a:t>
            </a:r>
            <a:endParaRPr lang="en-US" dirty="0"/>
          </a:p>
        </p:txBody>
      </p:sp>
      <p:sp>
        <p:nvSpPr>
          <p:cNvPr id="2" name="Star: 5 Points 1">
            <a:extLst>
              <a:ext uri="{FF2B5EF4-FFF2-40B4-BE49-F238E27FC236}">
                <a16:creationId xmlns:a16="http://schemas.microsoft.com/office/drawing/2014/main" id="{A048E271-DA60-4D69-80B3-87C60FC22DB3}"/>
              </a:ext>
            </a:extLst>
          </p:cNvPr>
          <p:cNvSpPr/>
          <p:nvPr/>
        </p:nvSpPr>
        <p:spPr>
          <a:xfrm>
            <a:off x="9949912" y="1600200"/>
            <a:ext cx="722851" cy="70904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2090179A-E074-4163-B607-E0B65CFB379D}"/>
              </a:ext>
            </a:extLst>
          </p:cNvPr>
          <p:cNvSpPr/>
          <p:nvPr/>
        </p:nvSpPr>
        <p:spPr>
          <a:xfrm>
            <a:off x="5440766" y="4356315"/>
            <a:ext cx="722851" cy="70904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1385F18C-C4EB-41BA-AD89-151F09624C5B}"/>
              </a:ext>
            </a:extLst>
          </p:cNvPr>
          <p:cNvSpPr/>
          <p:nvPr/>
        </p:nvSpPr>
        <p:spPr>
          <a:xfrm>
            <a:off x="4321444" y="5158351"/>
            <a:ext cx="722851" cy="70904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CA41A96D-544F-4698-B569-374FF9CDA2B4}"/>
              </a:ext>
            </a:extLst>
          </p:cNvPr>
          <p:cNvSpPr/>
          <p:nvPr/>
        </p:nvSpPr>
        <p:spPr>
          <a:xfrm>
            <a:off x="1519237" y="5065362"/>
            <a:ext cx="722851" cy="70904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5286104"/>
      </p:ext>
    </p:extLst>
  </p:cSld>
  <p:clrMapOvr>
    <a:masterClrMapping/>
  </p:clrMapOvr>
  <p:transition spd="med">
    <p:strips/>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ED4BE-1CDC-47CA-AE03-5CF73DEC5397}"/>
              </a:ext>
            </a:extLst>
          </p:cNvPr>
          <p:cNvSpPr>
            <a:spLocks noGrp="1"/>
          </p:cNvSpPr>
          <p:nvPr>
            <p:ph type="title"/>
          </p:nvPr>
        </p:nvSpPr>
        <p:spPr/>
        <p:txBody>
          <a:bodyPr/>
          <a:lstStyle/>
          <a:p>
            <a:r>
              <a:rPr lang="en-US" dirty="0"/>
              <a:t>Next Steps:</a:t>
            </a:r>
            <a:br>
              <a:rPr lang="en-US" dirty="0"/>
            </a:br>
            <a:r>
              <a:rPr lang="en-US" dirty="0"/>
              <a:t>Ongoing Coordination Through MOU</a:t>
            </a:r>
          </a:p>
        </p:txBody>
      </p:sp>
      <p:pic>
        <p:nvPicPr>
          <p:cNvPr id="5" name="Content Placeholder 4">
            <a:extLst>
              <a:ext uri="{FF2B5EF4-FFF2-40B4-BE49-F238E27FC236}">
                <a16:creationId xmlns:a16="http://schemas.microsoft.com/office/drawing/2014/main" id="{D3BC3AC2-1542-4541-ACA1-9EA048A49B14}"/>
              </a:ext>
            </a:extLst>
          </p:cNvPr>
          <p:cNvPicPr>
            <a:picLocks noGrp="1"/>
          </p:cNvPicPr>
          <p:nvPr>
            <p:ph idx="1"/>
          </p:nvPr>
        </p:nvPicPr>
        <p:blipFill rotWithShape="1">
          <a:blip r:embed="rId3"/>
          <a:srcRect l="-446" t="13081"/>
          <a:stretch/>
        </p:blipFill>
        <p:spPr bwMode="auto">
          <a:xfrm>
            <a:off x="1171731" y="1417638"/>
            <a:ext cx="9848538" cy="43921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95374377"/>
      </p:ext>
    </p:extLst>
  </p:cSld>
  <p:clrMapOvr>
    <a:masterClrMapping/>
  </p:clrMapOvr>
  <p:transition spd="med">
    <p:strips/>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B2BA7-1442-4BFB-8CC4-42FF7A9DC836}"/>
              </a:ext>
            </a:extLst>
          </p:cNvPr>
          <p:cNvSpPr>
            <a:spLocks noGrp="1"/>
          </p:cNvSpPr>
          <p:nvPr>
            <p:ph type="title"/>
          </p:nvPr>
        </p:nvSpPr>
        <p:spPr/>
        <p:txBody>
          <a:bodyPr/>
          <a:lstStyle/>
          <a:p>
            <a:r>
              <a:rPr lang="en-US" dirty="0"/>
              <a:t>Jurisdictional Partners</a:t>
            </a:r>
          </a:p>
        </p:txBody>
      </p:sp>
      <p:sp>
        <p:nvSpPr>
          <p:cNvPr id="3" name="Content Placeholder 2">
            <a:extLst>
              <a:ext uri="{FF2B5EF4-FFF2-40B4-BE49-F238E27FC236}">
                <a16:creationId xmlns:a16="http://schemas.microsoft.com/office/drawing/2014/main" id="{1B2DB903-7DD3-4A9E-8E52-1C8E1A31DEA9}"/>
              </a:ext>
            </a:extLst>
          </p:cNvPr>
          <p:cNvSpPr>
            <a:spLocks noGrp="1"/>
          </p:cNvSpPr>
          <p:nvPr>
            <p:ph idx="1"/>
          </p:nvPr>
        </p:nvSpPr>
        <p:spPr>
          <a:xfrm>
            <a:off x="1756228" y="1542145"/>
            <a:ext cx="9492343" cy="4525963"/>
          </a:xfrm>
        </p:spPr>
        <p:txBody>
          <a:bodyPr/>
          <a:lstStyle/>
          <a:p>
            <a:r>
              <a:rPr lang="en-US" dirty="0"/>
              <a:t>Sean Farrelly - City of Tigard Redevelopment Project Manager</a:t>
            </a:r>
          </a:p>
          <a:p>
            <a:pPr marL="0" indent="0">
              <a:buNone/>
            </a:pPr>
            <a:endParaRPr lang="en-US" dirty="0"/>
          </a:p>
          <a:p>
            <a:r>
              <a:rPr lang="en-US" dirty="0"/>
              <a:t>Malu Wilkerson - Metro Investment Areas Manager</a:t>
            </a:r>
          </a:p>
          <a:p>
            <a:pPr marL="0" indent="0">
              <a:buNone/>
            </a:pPr>
            <a:endParaRPr lang="en-US" dirty="0"/>
          </a:p>
          <a:p>
            <a:r>
              <a:rPr lang="en-US" dirty="0"/>
              <a:t>Dave Unsworth - </a:t>
            </a:r>
            <a:r>
              <a:rPr lang="en-US" dirty="0" err="1"/>
              <a:t>TriMet</a:t>
            </a:r>
            <a:r>
              <a:rPr lang="en-US" dirty="0"/>
              <a:t> Director of Project Development and Permitting</a:t>
            </a:r>
          </a:p>
        </p:txBody>
      </p:sp>
    </p:spTree>
    <p:extLst>
      <p:ext uri="{BB962C8B-B14F-4D97-AF65-F5344CB8AC3E}">
        <p14:creationId xmlns:p14="http://schemas.microsoft.com/office/powerpoint/2010/main" val="1063240944"/>
      </p:ext>
    </p:extLst>
  </p:cSld>
  <p:clrMapOvr>
    <a:masterClrMapping/>
  </p:clrMapOvr>
  <p:transition spd="med">
    <p:strips/>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1E232-0152-4F38-968C-00F1C56224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135" y="108489"/>
            <a:ext cx="9534919" cy="6199322"/>
          </a:xfrm>
          <a:prstGeom prst="rect">
            <a:avLst/>
          </a:prstGeom>
        </p:spPr>
      </p:pic>
      <p:sp>
        <p:nvSpPr>
          <p:cNvPr id="3" name="object 3"/>
          <p:cNvSpPr/>
          <p:nvPr/>
        </p:nvSpPr>
        <p:spPr>
          <a:xfrm>
            <a:off x="1388744" y="235131"/>
            <a:ext cx="4707256" cy="1227909"/>
          </a:xfrm>
          <a:custGeom>
            <a:avLst/>
            <a:gdLst/>
            <a:ahLst/>
            <a:cxnLst/>
            <a:rect l="l" t="t" r="r" b="b"/>
            <a:pathLst>
              <a:path w="5667375" h="5140960">
                <a:moveTo>
                  <a:pt x="0" y="5140680"/>
                </a:moveTo>
                <a:lnTo>
                  <a:pt x="5667019" y="5140680"/>
                </a:lnTo>
                <a:lnTo>
                  <a:pt x="5667019" y="0"/>
                </a:lnTo>
                <a:lnTo>
                  <a:pt x="0" y="0"/>
                </a:lnTo>
                <a:lnTo>
                  <a:pt x="0" y="5140680"/>
                </a:lnTo>
                <a:close/>
              </a:path>
            </a:pathLst>
          </a:custGeom>
          <a:solidFill>
            <a:schemeClr val="accent2">
              <a:lumMod val="75000"/>
            </a:schemeClr>
          </a:solidFill>
        </p:spPr>
        <p:txBody>
          <a:bodyPr wrap="square" lIns="0" tIns="0" rIns="0" bIns="0" rtlCol="0"/>
          <a:lstStyle/>
          <a:p>
            <a:endParaRPr/>
          </a:p>
        </p:txBody>
      </p:sp>
      <p:sp>
        <p:nvSpPr>
          <p:cNvPr id="6" name="object 6"/>
          <p:cNvSpPr txBox="1">
            <a:spLocks noGrp="1"/>
          </p:cNvSpPr>
          <p:nvPr>
            <p:ph type="title"/>
          </p:nvPr>
        </p:nvSpPr>
        <p:spPr>
          <a:xfrm>
            <a:off x="1371915" y="550189"/>
            <a:ext cx="4707257" cy="736355"/>
          </a:xfrm>
          <a:prstGeom prst="rect">
            <a:avLst/>
          </a:prstGeom>
        </p:spPr>
        <p:txBody>
          <a:bodyPr vert="horz" wrap="square" lIns="0" tIns="90805" rIns="0" bIns="0" rtlCol="0">
            <a:spAutoFit/>
          </a:bodyPr>
          <a:lstStyle/>
          <a:p>
            <a:pPr marL="12700" marR="5080" algn="ctr">
              <a:lnSpc>
                <a:spcPts val="4730"/>
              </a:lnSpc>
              <a:spcBef>
                <a:spcPts val="715"/>
              </a:spcBef>
            </a:pPr>
            <a:r>
              <a:rPr lang="en-US" sz="6400" spc="-5" dirty="0">
                <a:solidFill>
                  <a:srgbClr val="FFFFFF"/>
                </a:solidFill>
              </a:rPr>
              <a:t>Discussion</a:t>
            </a:r>
            <a:endParaRPr sz="6400" dirty="0"/>
          </a:p>
        </p:txBody>
      </p:sp>
      <p:sp>
        <p:nvSpPr>
          <p:cNvPr id="7" name="object 7"/>
          <p:cNvSpPr txBox="1"/>
          <p:nvPr/>
        </p:nvSpPr>
        <p:spPr>
          <a:xfrm>
            <a:off x="428142" y="2750882"/>
            <a:ext cx="3967479" cy="401392"/>
          </a:xfrm>
          <a:prstGeom prst="rect">
            <a:avLst/>
          </a:prstGeom>
        </p:spPr>
        <p:txBody>
          <a:bodyPr vert="horz" wrap="square" lIns="0" tIns="31750" rIns="0" bIns="0" rtlCol="0">
            <a:spAutoFit/>
          </a:bodyPr>
          <a:lstStyle/>
          <a:p>
            <a:pPr marL="12700">
              <a:lnSpc>
                <a:spcPct val="100000"/>
              </a:lnSpc>
              <a:spcBef>
                <a:spcPts val="250"/>
              </a:spcBef>
            </a:pPr>
            <a:endParaRPr sz="2400" dirty="0">
              <a:latin typeface="Arial"/>
              <a:cs typeface="Arial"/>
            </a:endParaRPr>
          </a:p>
        </p:txBody>
      </p:sp>
    </p:spTree>
    <p:extLst>
      <p:ext uri="{BB962C8B-B14F-4D97-AF65-F5344CB8AC3E}">
        <p14:creationId xmlns:p14="http://schemas.microsoft.com/office/powerpoint/2010/main" val="1463792379"/>
      </p:ext>
    </p:extLst>
  </p:cSld>
  <p:clrMapOvr>
    <a:masterClrMapping/>
  </p:clrMapOvr>
  <p:transition spd="med">
    <p:strips/>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0C72A-FE7C-4BAC-ACBF-D2CBAEAD48F4}"/>
              </a:ext>
            </a:extLst>
          </p:cNvPr>
          <p:cNvSpPr>
            <a:spLocks noGrp="1"/>
          </p:cNvSpPr>
          <p:nvPr>
            <p:ph type="title"/>
          </p:nvPr>
        </p:nvSpPr>
        <p:spPr/>
        <p:txBody>
          <a:bodyPr/>
          <a:lstStyle/>
          <a:p>
            <a:r>
              <a:rPr lang="en-US" dirty="0"/>
              <a:t>Portland City Council </a:t>
            </a:r>
          </a:p>
        </p:txBody>
      </p:sp>
      <p:sp>
        <p:nvSpPr>
          <p:cNvPr id="3" name="Content Placeholder 2">
            <a:extLst>
              <a:ext uri="{FF2B5EF4-FFF2-40B4-BE49-F238E27FC236}">
                <a16:creationId xmlns:a16="http://schemas.microsoft.com/office/drawing/2014/main" id="{D43C887C-B8E1-40DE-ADDD-1D70CF6E6B35}"/>
              </a:ext>
            </a:extLst>
          </p:cNvPr>
          <p:cNvSpPr>
            <a:spLocks noGrp="1"/>
          </p:cNvSpPr>
          <p:nvPr>
            <p:ph idx="1"/>
          </p:nvPr>
        </p:nvSpPr>
        <p:spPr>
          <a:xfrm>
            <a:off x="406400" y="1417639"/>
            <a:ext cx="11480800" cy="4708526"/>
          </a:xfrm>
        </p:spPr>
        <p:txBody>
          <a:bodyPr/>
          <a:lstStyle/>
          <a:p>
            <a:r>
              <a:rPr lang="en-US" dirty="0"/>
              <a:t>Due to technical difficulties the captioning system is no longer working – we apologize who rely on captioning. </a:t>
            </a:r>
          </a:p>
          <a:p>
            <a:r>
              <a:rPr lang="en-US" dirty="0"/>
              <a:t>Because we have lots of people her today in the chamber to make their presentations and give their public testimony we have decided to continue with the meeting. </a:t>
            </a:r>
          </a:p>
          <a:p>
            <a:r>
              <a:rPr lang="en-US" dirty="0"/>
              <a:t>We will make certain that all rebroadcasts of this meeting include captioning. </a:t>
            </a:r>
          </a:p>
          <a:p>
            <a:r>
              <a:rPr lang="en-US" dirty="0"/>
              <a:t>Rebroadcasts times will be posted on the Mayor’s website. </a:t>
            </a:r>
          </a:p>
          <a:p>
            <a:endParaRPr lang="en-US" dirty="0"/>
          </a:p>
        </p:txBody>
      </p:sp>
      <p:sp>
        <p:nvSpPr>
          <p:cNvPr id="4" name="Slide Number Placeholder 3">
            <a:extLst>
              <a:ext uri="{FF2B5EF4-FFF2-40B4-BE49-F238E27FC236}">
                <a16:creationId xmlns:a16="http://schemas.microsoft.com/office/drawing/2014/main" id="{2C85B45B-71F0-406C-AD4A-708CFB144F40}"/>
              </a:ext>
            </a:extLst>
          </p:cNvPr>
          <p:cNvSpPr>
            <a:spLocks noGrp="1"/>
          </p:cNvSpPr>
          <p:nvPr>
            <p:ph type="sldNum" sz="quarter" idx="10"/>
          </p:nvPr>
        </p:nvSpPr>
        <p:spPr/>
        <p:txBody>
          <a:bodyPr/>
          <a:lstStyle/>
          <a:p>
            <a:pPr>
              <a:defRPr/>
            </a:pPr>
            <a:r>
              <a:rPr lang="en-US" altLang="en-US"/>
              <a:t>View&gt;Header and Footer | </a:t>
            </a:r>
            <a:fld id="{3AA39D94-86BD-461D-9DA7-88D4EC6441FE}" type="slidenum">
              <a:rPr lang="en-US" altLang="en-US" smtClean="0"/>
              <a:pPr>
                <a:defRPr/>
              </a:pPr>
              <a:t>19</a:t>
            </a:fld>
            <a:endParaRPr lang="en-US" altLang="en-US"/>
          </a:p>
        </p:txBody>
      </p:sp>
    </p:spTree>
    <p:extLst>
      <p:ext uri="{BB962C8B-B14F-4D97-AF65-F5344CB8AC3E}">
        <p14:creationId xmlns:p14="http://schemas.microsoft.com/office/powerpoint/2010/main" val="2826187487"/>
      </p:ext>
    </p:extLst>
  </p:cSld>
  <p:clrMapOvr>
    <a:masterClrMapping/>
  </p:clrMapOvr>
  <p:transition spd="med">
    <p:strips/>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86ECEB5-AABD-4E11-AB0C-A645B3F914D6}"/>
              </a:ext>
            </a:extLst>
          </p:cNvPr>
          <p:cNvSpPr txBox="1"/>
          <p:nvPr/>
        </p:nvSpPr>
        <p:spPr>
          <a:xfrm>
            <a:off x="827314" y="289679"/>
            <a:ext cx="4534394" cy="5447645"/>
          </a:xfrm>
          <a:prstGeom prst="rect">
            <a:avLst/>
          </a:prstGeom>
          <a:noFill/>
        </p:spPr>
        <p:txBody>
          <a:bodyPr wrap="square" rtlCol="0">
            <a:spAutoFit/>
          </a:bodyPr>
          <a:lstStyle/>
          <a:p>
            <a:r>
              <a:rPr lang="en-US" sz="2400" b="1" dirty="0"/>
              <a:t>City Council Resolution:</a:t>
            </a:r>
          </a:p>
          <a:p>
            <a:endParaRPr lang="en-US" sz="2400" b="1" dirty="0"/>
          </a:p>
          <a:p>
            <a:pPr marL="342900" indent="-342900">
              <a:buFont typeface="Arial" panose="020B0604020202020204" pitchFamily="34" charset="0"/>
              <a:buChar char="•"/>
            </a:pPr>
            <a:r>
              <a:rPr lang="en-US" sz="2400" dirty="0"/>
              <a:t>Affirms City’s commitment to equitable growth</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Adopts the housing strategy and goals for the Southwest Corridor</a:t>
            </a:r>
          </a:p>
          <a:p>
            <a:endParaRPr lang="en-US" sz="2400" dirty="0"/>
          </a:p>
          <a:p>
            <a:pPr marL="342900" indent="-342900">
              <a:buFont typeface="Arial" panose="020B0604020202020204" pitchFamily="34" charset="0"/>
              <a:buChar char="•"/>
            </a:pPr>
            <a:r>
              <a:rPr lang="en-US" sz="2400" dirty="0"/>
              <a:t>Directs bureau’s early actions to implement and report on progress</a:t>
            </a:r>
          </a:p>
          <a:p>
            <a:endParaRPr lang="en-US" sz="2400" dirty="0"/>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endParaRPr lang="en-US" b="1" dirty="0"/>
          </a:p>
        </p:txBody>
      </p:sp>
      <p:pic>
        <p:nvPicPr>
          <p:cNvPr id="7" name="Picture 6" descr="C:\Users\rcurren\AppData\Local\Microsoft\Windows\INetCache\Content.Word\swc-plan-cover.jpg">
            <a:extLst>
              <a:ext uri="{FF2B5EF4-FFF2-40B4-BE49-F238E27FC236}">
                <a16:creationId xmlns:a16="http://schemas.microsoft.com/office/drawing/2014/main" id="{748E6A82-EE5C-4660-B74E-AF652B8A8E3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505158" y="289680"/>
            <a:ext cx="4381793" cy="57442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64355"/>
      </p:ext>
    </p:extLst>
  </p:cSld>
  <p:clrMapOvr>
    <a:masterClrMapping/>
  </p:clrMapOvr>
  <p:transition spd="med">
    <p:strips/>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6033E-55A4-4D02-80E6-C3D0BEEE09B5}"/>
              </a:ext>
            </a:extLst>
          </p:cNvPr>
          <p:cNvSpPr>
            <a:spLocks noGrp="1"/>
          </p:cNvSpPr>
          <p:nvPr>
            <p:ph type="title"/>
          </p:nvPr>
        </p:nvSpPr>
        <p:spPr/>
        <p:txBody>
          <a:bodyPr/>
          <a:lstStyle/>
          <a:p>
            <a:r>
              <a:rPr lang="en-US" dirty="0"/>
              <a:t>Broad Support</a:t>
            </a:r>
          </a:p>
        </p:txBody>
      </p:sp>
      <p:pic>
        <p:nvPicPr>
          <p:cNvPr id="5" name="Picture 4">
            <a:extLst>
              <a:ext uri="{FF2B5EF4-FFF2-40B4-BE49-F238E27FC236}">
                <a16:creationId xmlns:a16="http://schemas.microsoft.com/office/drawing/2014/main" id="{CA89BB7E-1A03-4348-891C-87D02337BA6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04959" y="1559420"/>
            <a:ext cx="1214120" cy="988218"/>
          </a:xfrm>
          <a:prstGeom prst="rect">
            <a:avLst/>
          </a:prstGeom>
          <a:noFill/>
          <a:ln>
            <a:noFill/>
          </a:ln>
        </p:spPr>
      </p:pic>
      <p:pic>
        <p:nvPicPr>
          <p:cNvPr id="6" name="Picture 5">
            <a:extLst>
              <a:ext uri="{FF2B5EF4-FFF2-40B4-BE49-F238E27FC236}">
                <a16:creationId xmlns:a16="http://schemas.microsoft.com/office/drawing/2014/main" id="{66D8B9B4-2CE5-4877-AB7D-252BD98C253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6524" y="1847223"/>
            <a:ext cx="1762038" cy="531718"/>
          </a:xfrm>
          <a:prstGeom prst="rect">
            <a:avLst/>
          </a:prstGeom>
          <a:noFill/>
          <a:ln>
            <a:noFill/>
          </a:ln>
        </p:spPr>
      </p:pic>
      <p:pic>
        <p:nvPicPr>
          <p:cNvPr id="7" name="Picture 6">
            <a:extLst>
              <a:ext uri="{FF2B5EF4-FFF2-40B4-BE49-F238E27FC236}">
                <a16:creationId xmlns:a16="http://schemas.microsoft.com/office/drawing/2014/main" id="{7D8A3F1E-2680-474A-90E1-2B9DFD02A8A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1558" y="1934856"/>
            <a:ext cx="1450159" cy="524412"/>
          </a:xfrm>
          <a:prstGeom prst="rect">
            <a:avLst/>
          </a:prstGeom>
          <a:noFill/>
          <a:ln>
            <a:noFill/>
          </a:ln>
        </p:spPr>
      </p:pic>
      <p:pic>
        <p:nvPicPr>
          <p:cNvPr id="8" name="Picture 7">
            <a:extLst>
              <a:ext uri="{FF2B5EF4-FFF2-40B4-BE49-F238E27FC236}">
                <a16:creationId xmlns:a16="http://schemas.microsoft.com/office/drawing/2014/main" id="{B632A52C-153C-459B-AD32-DFC3FF89E19F}"/>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2364" y="1847223"/>
            <a:ext cx="1915392" cy="626968"/>
          </a:xfrm>
          <a:prstGeom prst="rect">
            <a:avLst/>
          </a:prstGeom>
          <a:noFill/>
          <a:ln>
            <a:noFill/>
          </a:ln>
        </p:spPr>
      </p:pic>
      <p:pic>
        <p:nvPicPr>
          <p:cNvPr id="9" name="Picture 8">
            <a:extLst>
              <a:ext uri="{FF2B5EF4-FFF2-40B4-BE49-F238E27FC236}">
                <a16:creationId xmlns:a16="http://schemas.microsoft.com/office/drawing/2014/main" id="{FEFC3B10-3A36-462B-A574-925FC0FEB21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400" y="3168518"/>
            <a:ext cx="1413610" cy="778656"/>
          </a:xfrm>
          <a:prstGeom prst="rect">
            <a:avLst/>
          </a:prstGeom>
          <a:noFill/>
          <a:ln>
            <a:noFill/>
          </a:ln>
        </p:spPr>
      </p:pic>
      <p:pic>
        <p:nvPicPr>
          <p:cNvPr id="10" name="Picture 9">
            <a:extLst>
              <a:ext uri="{FF2B5EF4-FFF2-40B4-BE49-F238E27FC236}">
                <a16:creationId xmlns:a16="http://schemas.microsoft.com/office/drawing/2014/main" id="{04864467-0617-4CCB-B891-623FD111F0F2}"/>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60567" y="1878479"/>
            <a:ext cx="1762038" cy="441617"/>
          </a:xfrm>
          <a:prstGeom prst="rect">
            <a:avLst/>
          </a:prstGeom>
          <a:noFill/>
          <a:ln>
            <a:noFill/>
          </a:ln>
        </p:spPr>
      </p:pic>
      <p:pic>
        <p:nvPicPr>
          <p:cNvPr id="11" name="Picture 10">
            <a:extLst>
              <a:ext uri="{FF2B5EF4-FFF2-40B4-BE49-F238E27FC236}">
                <a16:creationId xmlns:a16="http://schemas.microsoft.com/office/drawing/2014/main" id="{813B05EE-73F5-4D0D-A862-4941833BA53E}"/>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4398" y="4754643"/>
            <a:ext cx="1244681" cy="794273"/>
          </a:xfrm>
          <a:prstGeom prst="rect">
            <a:avLst/>
          </a:prstGeom>
          <a:noFill/>
          <a:ln>
            <a:noFill/>
          </a:ln>
        </p:spPr>
      </p:pic>
      <p:pic>
        <p:nvPicPr>
          <p:cNvPr id="25" name="Picture 24">
            <a:extLst>
              <a:ext uri="{FF2B5EF4-FFF2-40B4-BE49-F238E27FC236}">
                <a16:creationId xmlns:a16="http://schemas.microsoft.com/office/drawing/2014/main" id="{8D7C934C-3F9D-4070-B276-5C79B085DC41}"/>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23864" y="3168518"/>
            <a:ext cx="1127442" cy="1019652"/>
          </a:xfrm>
          <a:prstGeom prst="rect">
            <a:avLst/>
          </a:prstGeom>
          <a:noFill/>
          <a:ln>
            <a:noFill/>
          </a:ln>
        </p:spPr>
      </p:pic>
      <p:pic>
        <p:nvPicPr>
          <p:cNvPr id="26" name="Picture 25">
            <a:extLst>
              <a:ext uri="{FF2B5EF4-FFF2-40B4-BE49-F238E27FC236}">
                <a16:creationId xmlns:a16="http://schemas.microsoft.com/office/drawing/2014/main" id="{8EADD37C-B267-448A-978E-9E09FE41EFA0}"/>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35332" y="3077369"/>
            <a:ext cx="1127442" cy="869805"/>
          </a:xfrm>
          <a:prstGeom prst="rect">
            <a:avLst/>
          </a:prstGeom>
          <a:noFill/>
          <a:ln>
            <a:noFill/>
          </a:ln>
        </p:spPr>
      </p:pic>
      <p:pic>
        <p:nvPicPr>
          <p:cNvPr id="27" name="Picture 26">
            <a:extLst>
              <a:ext uri="{FF2B5EF4-FFF2-40B4-BE49-F238E27FC236}">
                <a16:creationId xmlns:a16="http://schemas.microsoft.com/office/drawing/2014/main" id="{2CD7F8B1-D771-4D17-9B3F-6CCE2E546720}"/>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08021" y="3036021"/>
            <a:ext cx="1341311" cy="1152149"/>
          </a:xfrm>
          <a:prstGeom prst="rect">
            <a:avLst/>
          </a:prstGeom>
          <a:noFill/>
          <a:ln>
            <a:noFill/>
          </a:ln>
        </p:spPr>
      </p:pic>
      <p:pic>
        <p:nvPicPr>
          <p:cNvPr id="28" name="Picture 27">
            <a:extLst>
              <a:ext uri="{FF2B5EF4-FFF2-40B4-BE49-F238E27FC236}">
                <a16:creationId xmlns:a16="http://schemas.microsoft.com/office/drawing/2014/main" id="{DD35F8A4-B74A-4970-A8E6-04B53711EAEB}"/>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19489" y="3045171"/>
            <a:ext cx="1642413" cy="1143000"/>
          </a:xfrm>
          <a:prstGeom prst="rect">
            <a:avLst/>
          </a:prstGeom>
          <a:noFill/>
          <a:ln>
            <a:noFill/>
          </a:ln>
        </p:spPr>
      </p:pic>
      <p:sp>
        <p:nvSpPr>
          <p:cNvPr id="14" name="Rectangle 13">
            <a:extLst>
              <a:ext uri="{FF2B5EF4-FFF2-40B4-BE49-F238E27FC236}">
                <a16:creationId xmlns:a16="http://schemas.microsoft.com/office/drawing/2014/main" id="{332A4A4E-B659-4810-9C6E-4DA3002B07E2}"/>
              </a:ext>
            </a:extLst>
          </p:cNvPr>
          <p:cNvSpPr/>
          <p:nvPr/>
        </p:nvSpPr>
        <p:spPr>
          <a:xfrm>
            <a:off x="1924240" y="4754643"/>
            <a:ext cx="1790510" cy="923330"/>
          </a:xfrm>
          <a:prstGeom prst="rect">
            <a:avLst/>
          </a:prstGeom>
        </p:spPr>
        <p:txBody>
          <a:bodyPr wrap="square">
            <a:spAutoFit/>
          </a:bodyPr>
          <a:lstStyle/>
          <a:p>
            <a:pPr algn="ctr"/>
            <a:r>
              <a:rPr lang="en-US" b="1" dirty="0">
                <a:latin typeface="Times New Roman" panose="02020603050405020304" pitchFamily="18" charset="0"/>
                <a:ea typeface="Arial" panose="020B0604020202020204" pitchFamily="34" charset="0"/>
              </a:rPr>
              <a:t>Winkler</a:t>
            </a:r>
            <a:r>
              <a:rPr lang="en-US" dirty="0">
                <a:latin typeface="Times New Roman" panose="02020603050405020304" pitchFamily="18" charset="0"/>
                <a:ea typeface="Arial" panose="020B0604020202020204" pitchFamily="34" charset="0"/>
              </a:rPr>
              <a:t> </a:t>
            </a:r>
            <a:r>
              <a:rPr lang="en-US" b="1" dirty="0">
                <a:latin typeface="Times New Roman" panose="02020603050405020304" pitchFamily="18" charset="0"/>
                <a:ea typeface="Arial" panose="020B0604020202020204" pitchFamily="34" charset="0"/>
              </a:rPr>
              <a:t>Development Corporation</a:t>
            </a:r>
            <a:endParaRPr lang="en-US" dirty="0"/>
          </a:p>
        </p:txBody>
      </p:sp>
      <p:sp>
        <p:nvSpPr>
          <p:cNvPr id="15" name="TextBox 14">
            <a:extLst>
              <a:ext uri="{FF2B5EF4-FFF2-40B4-BE49-F238E27FC236}">
                <a16:creationId xmlns:a16="http://schemas.microsoft.com/office/drawing/2014/main" id="{50405370-2BDB-4741-8977-F2ADB90C3C99}"/>
              </a:ext>
            </a:extLst>
          </p:cNvPr>
          <p:cNvSpPr txBox="1"/>
          <p:nvPr/>
        </p:nvSpPr>
        <p:spPr>
          <a:xfrm>
            <a:off x="5823428" y="5376968"/>
            <a:ext cx="1915392" cy="830997"/>
          </a:xfrm>
          <a:prstGeom prst="rect">
            <a:avLst/>
          </a:prstGeom>
          <a:noFill/>
        </p:spPr>
        <p:txBody>
          <a:bodyPr wrap="square" rtlCol="0">
            <a:spAutoFit/>
          </a:bodyPr>
          <a:lstStyle/>
          <a:p>
            <a:r>
              <a:rPr lang="en-US" sz="1600" dirty="0"/>
              <a:t>Planning and Sustainability Commission</a:t>
            </a:r>
          </a:p>
        </p:txBody>
      </p:sp>
      <p:pic>
        <p:nvPicPr>
          <p:cNvPr id="17" name="Picture 16">
            <a:extLst>
              <a:ext uri="{FF2B5EF4-FFF2-40B4-BE49-F238E27FC236}">
                <a16:creationId xmlns:a16="http://schemas.microsoft.com/office/drawing/2014/main" id="{FE1045CB-099B-4C5A-B5CC-7FBB202BCED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13537" y="1578749"/>
            <a:ext cx="930217" cy="1182723"/>
          </a:xfrm>
          <a:prstGeom prst="rect">
            <a:avLst/>
          </a:prstGeom>
        </p:spPr>
      </p:pic>
      <p:pic>
        <p:nvPicPr>
          <p:cNvPr id="18" name="Picture 17">
            <a:extLst>
              <a:ext uri="{FF2B5EF4-FFF2-40B4-BE49-F238E27FC236}">
                <a16:creationId xmlns:a16="http://schemas.microsoft.com/office/drawing/2014/main" id="{37A38225-DC4F-4B77-A732-F7157C0442C4}"/>
              </a:ext>
            </a:extLst>
          </p:cNvPr>
          <p:cNvPicPr>
            <a:picLocks noChangeAspect="1"/>
          </p:cNvPicPr>
          <p:nvPr/>
        </p:nvPicPr>
        <p:blipFill>
          <a:blip r:embed="rId15"/>
          <a:stretch>
            <a:fillRect/>
          </a:stretch>
        </p:blipFill>
        <p:spPr>
          <a:xfrm>
            <a:off x="9566575" y="3185302"/>
            <a:ext cx="2342665" cy="870991"/>
          </a:xfrm>
          <a:prstGeom prst="rect">
            <a:avLst/>
          </a:prstGeom>
        </p:spPr>
      </p:pic>
      <p:pic>
        <p:nvPicPr>
          <p:cNvPr id="3" name="Picture 2">
            <a:extLst>
              <a:ext uri="{FF2B5EF4-FFF2-40B4-BE49-F238E27FC236}">
                <a16:creationId xmlns:a16="http://schemas.microsoft.com/office/drawing/2014/main" id="{939BE0F5-219E-427D-92D4-DD5B91ADEB12}"/>
              </a:ext>
            </a:extLst>
          </p:cNvPr>
          <p:cNvPicPr>
            <a:picLocks noChangeAspect="1"/>
          </p:cNvPicPr>
          <p:nvPr/>
        </p:nvPicPr>
        <p:blipFill>
          <a:blip r:embed="rId16"/>
          <a:stretch>
            <a:fillRect/>
          </a:stretch>
        </p:blipFill>
        <p:spPr>
          <a:xfrm>
            <a:off x="10185268" y="4587614"/>
            <a:ext cx="1595748" cy="1306197"/>
          </a:xfrm>
          <a:prstGeom prst="rect">
            <a:avLst/>
          </a:prstGeom>
        </p:spPr>
      </p:pic>
      <p:pic>
        <p:nvPicPr>
          <p:cNvPr id="4" name="Picture 3">
            <a:extLst>
              <a:ext uri="{FF2B5EF4-FFF2-40B4-BE49-F238E27FC236}">
                <a16:creationId xmlns:a16="http://schemas.microsoft.com/office/drawing/2014/main" id="{DF01F628-86ED-4E05-A246-29D50D629294}"/>
              </a:ext>
            </a:extLst>
          </p:cNvPr>
          <p:cNvPicPr>
            <a:picLocks noChangeAspect="1"/>
          </p:cNvPicPr>
          <p:nvPr/>
        </p:nvPicPr>
        <p:blipFill>
          <a:blip r:embed="rId17"/>
          <a:stretch>
            <a:fillRect/>
          </a:stretch>
        </p:blipFill>
        <p:spPr>
          <a:xfrm>
            <a:off x="7583459" y="4923144"/>
            <a:ext cx="2191488" cy="830839"/>
          </a:xfrm>
          <a:prstGeom prst="rect">
            <a:avLst/>
          </a:prstGeom>
        </p:spPr>
      </p:pic>
      <p:pic>
        <p:nvPicPr>
          <p:cNvPr id="13" name="Picture 12">
            <a:extLst>
              <a:ext uri="{FF2B5EF4-FFF2-40B4-BE49-F238E27FC236}">
                <a16:creationId xmlns:a16="http://schemas.microsoft.com/office/drawing/2014/main" id="{A0D439FD-4A83-4B82-8AAA-2E80D026CC88}"/>
              </a:ext>
            </a:extLst>
          </p:cNvPr>
          <p:cNvPicPr>
            <a:picLocks noChangeAspect="1"/>
          </p:cNvPicPr>
          <p:nvPr/>
        </p:nvPicPr>
        <p:blipFill rotWithShape="1">
          <a:blip r:embed="rId18"/>
          <a:srcRect l="7685" t="17512" r="8631" b="19282"/>
          <a:stretch/>
        </p:blipFill>
        <p:spPr>
          <a:xfrm>
            <a:off x="5823428" y="4436875"/>
            <a:ext cx="1244681" cy="940093"/>
          </a:xfrm>
          <a:prstGeom prst="rect">
            <a:avLst/>
          </a:prstGeom>
        </p:spPr>
      </p:pic>
      <p:pic>
        <p:nvPicPr>
          <p:cNvPr id="16" name="Picture 15">
            <a:extLst>
              <a:ext uri="{FF2B5EF4-FFF2-40B4-BE49-F238E27FC236}">
                <a16:creationId xmlns:a16="http://schemas.microsoft.com/office/drawing/2014/main" id="{3D3D640B-0622-4C61-A897-5BCD2F3957E4}"/>
              </a:ext>
            </a:extLst>
          </p:cNvPr>
          <p:cNvPicPr>
            <a:picLocks noChangeAspect="1"/>
          </p:cNvPicPr>
          <p:nvPr/>
        </p:nvPicPr>
        <p:blipFill>
          <a:blip r:embed="rId19"/>
          <a:stretch>
            <a:fillRect/>
          </a:stretch>
        </p:blipFill>
        <p:spPr>
          <a:xfrm>
            <a:off x="3870308" y="4958972"/>
            <a:ext cx="1459793" cy="563480"/>
          </a:xfrm>
          <a:prstGeom prst="rect">
            <a:avLst/>
          </a:prstGeom>
        </p:spPr>
      </p:pic>
    </p:spTree>
    <p:extLst>
      <p:ext uri="{BB962C8B-B14F-4D97-AF65-F5344CB8AC3E}">
        <p14:creationId xmlns:p14="http://schemas.microsoft.com/office/powerpoint/2010/main" val="3544655831"/>
      </p:ext>
    </p:extLst>
  </p:cSld>
  <p:clrMapOvr>
    <a:masterClrMapping/>
  </p:clrMapOvr>
  <p:transition spd="med">
    <p:strips/>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5B5EC1-4171-425A-8C79-926879F297A2}"/>
              </a:ext>
            </a:extLst>
          </p:cNvPr>
          <p:cNvSpPr>
            <a:spLocks noGrp="1"/>
          </p:cNvSpPr>
          <p:nvPr>
            <p:ph idx="1"/>
          </p:nvPr>
        </p:nvSpPr>
        <p:spPr>
          <a:xfrm>
            <a:off x="406400" y="1600201"/>
            <a:ext cx="11480800" cy="4525963"/>
          </a:xfrm>
        </p:spPr>
        <p:txBody>
          <a:bodyPr/>
          <a:lstStyle/>
          <a:p>
            <a:r>
              <a:rPr lang="en-US" dirty="0"/>
              <a:t>Allan Lazo –Fair Housing Council of Oregon</a:t>
            </a:r>
          </a:p>
          <a:p>
            <a:pPr marL="0" indent="0">
              <a:buNone/>
            </a:pPr>
            <a:endParaRPr lang="en-US" dirty="0"/>
          </a:p>
          <a:p>
            <a:r>
              <a:rPr lang="en-US" dirty="0"/>
              <a:t>Rachael Duke –Community Partners for Affordable Housing</a:t>
            </a:r>
          </a:p>
          <a:p>
            <a:pPr marL="0" indent="0">
              <a:buNone/>
            </a:pPr>
            <a:endParaRPr lang="en-US" dirty="0"/>
          </a:p>
          <a:p>
            <a:r>
              <a:rPr lang="en-US" dirty="0"/>
              <a:t>Pam Phan and Amina Omar– Community Alliance of Tenants</a:t>
            </a:r>
          </a:p>
        </p:txBody>
      </p:sp>
      <p:sp>
        <p:nvSpPr>
          <p:cNvPr id="6" name="Title 5">
            <a:extLst>
              <a:ext uri="{FF2B5EF4-FFF2-40B4-BE49-F238E27FC236}">
                <a16:creationId xmlns:a16="http://schemas.microsoft.com/office/drawing/2014/main" id="{63DBBCFA-9CE3-4108-A799-AF917433D10F}"/>
              </a:ext>
            </a:extLst>
          </p:cNvPr>
          <p:cNvSpPr>
            <a:spLocks noGrp="1"/>
          </p:cNvSpPr>
          <p:nvPr>
            <p:ph type="title"/>
          </p:nvPr>
        </p:nvSpPr>
        <p:spPr/>
        <p:txBody>
          <a:bodyPr/>
          <a:lstStyle/>
          <a:p>
            <a:r>
              <a:rPr lang="en-US" dirty="0"/>
              <a:t>Invited Community Partners</a:t>
            </a:r>
          </a:p>
        </p:txBody>
      </p:sp>
    </p:spTree>
    <p:extLst>
      <p:ext uri="{BB962C8B-B14F-4D97-AF65-F5344CB8AC3E}">
        <p14:creationId xmlns:p14="http://schemas.microsoft.com/office/powerpoint/2010/main" val="4109210720"/>
      </p:ext>
    </p:extLst>
  </p:cSld>
  <p:clrMapOvr>
    <a:masterClrMapping/>
  </p:clrMapOvr>
  <p:transition spd="med">
    <p:strips/>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77EA92-4A8F-47E4-9055-966D32D3D5D6}"/>
              </a:ext>
            </a:extLst>
          </p:cNvPr>
          <p:cNvSpPr>
            <a:spLocks noGrp="1"/>
          </p:cNvSpPr>
          <p:nvPr>
            <p:ph type="title"/>
          </p:nvPr>
        </p:nvSpPr>
        <p:spPr>
          <a:xfrm>
            <a:off x="1055131" y="268941"/>
            <a:ext cx="10112497" cy="1143000"/>
          </a:xfrm>
        </p:spPr>
        <p:txBody>
          <a:bodyPr/>
          <a:lstStyle/>
          <a:p>
            <a:r>
              <a:rPr lang="en-US" sz="3600" dirty="0"/>
              <a:t>Major Goals</a:t>
            </a:r>
          </a:p>
        </p:txBody>
      </p:sp>
      <p:pic>
        <p:nvPicPr>
          <p:cNvPr id="4" name="Picture 3">
            <a:extLst>
              <a:ext uri="{FF2B5EF4-FFF2-40B4-BE49-F238E27FC236}">
                <a16:creationId xmlns:a16="http://schemas.microsoft.com/office/drawing/2014/main" id="{19C04CAE-7EA8-400A-9851-0FFE54E36E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131" y="1651784"/>
            <a:ext cx="9924827" cy="4074459"/>
          </a:xfrm>
          <a:prstGeom prst="rect">
            <a:avLst/>
          </a:prstGeom>
        </p:spPr>
      </p:pic>
    </p:spTree>
    <p:extLst>
      <p:ext uri="{BB962C8B-B14F-4D97-AF65-F5344CB8AC3E}">
        <p14:creationId xmlns:p14="http://schemas.microsoft.com/office/powerpoint/2010/main" val="2392177471"/>
      </p:ext>
    </p:extLst>
  </p:cSld>
  <p:clrMapOvr>
    <a:masterClrMapping/>
  </p:clrMapOvr>
  <p:transition spd="med">
    <p:strips/>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92430B-D5B9-4F9E-B21E-8FDF49CC0CD3}"/>
              </a:ext>
            </a:extLst>
          </p:cNvPr>
          <p:cNvSpPr/>
          <p:nvPr/>
        </p:nvSpPr>
        <p:spPr>
          <a:xfrm>
            <a:off x="5457826" y="4248150"/>
            <a:ext cx="66675" cy="838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EB60AE-C652-4C25-8829-D3B78767E7BC}"/>
              </a:ext>
            </a:extLst>
          </p:cNvPr>
          <p:cNvSpPr/>
          <p:nvPr/>
        </p:nvSpPr>
        <p:spPr>
          <a:xfrm rot="10800000">
            <a:off x="5600696" y="5848349"/>
            <a:ext cx="85728" cy="1524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8556C7F-A5A4-4BAF-8F55-C7A22A3A7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688" y="207818"/>
            <a:ext cx="8464530" cy="6349279"/>
          </a:xfrm>
          <a:prstGeom prst="rect">
            <a:avLst/>
          </a:prstGeom>
        </p:spPr>
      </p:pic>
    </p:spTree>
    <p:extLst>
      <p:ext uri="{BB962C8B-B14F-4D97-AF65-F5344CB8AC3E}">
        <p14:creationId xmlns:p14="http://schemas.microsoft.com/office/powerpoint/2010/main" val="755015006"/>
      </p:ext>
    </p:extLst>
  </p:cSld>
  <p:clrMapOvr>
    <a:masterClrMapping/>
  </p:clrMapOvr>
  <p:transition spd="med">
    <p:strips/>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77EA92-4A8F-47E4-9055-966D32D3D5D6}"/>
              </a:ext>
            </a:extLst>
          </p:cNvPr>
          <p:cNvSpPr>
            <a:spLocks noGrp="1"/>
          </p:cNvSpPr>
          <p:nvPr>
            <p:ph type="title"/>
          </p:nvPr>
        </p:nvSpPr>
        <p:spPr>
          <a:xfrm>
            <a:off x="1055131" y="268941"/>
            <a:ext cx="10112497" cy="1143000"/>
          </a:xfrm>
        </p:spPr>
        <p:txBody>
          <a:bodyPr/>
          <a:lstStyle/>
          <a:p>
            <a:r>
              <a:rPr lang="en-US" sz="3600" dirty="0"/>
              <a:t>Affordable Housing Production Targets</a:t>
            </a:r>
          </a:p>
        </p:txBody>
      </p:sp>
      <p:graphicFrame>
        <p:nvGraphicFramePr>
          <p:cNvPr id="3" name="Table 2">
            <a:extLst>
              <a:ext uri="{FF2B5EF4-FFF2-40B4-BE49-F238E27FC236}">
                <a16:creationId xmlns:a16="http://schemas.microsoft.com/office/drawing/2014/main" id="{C681CB23-AE37-4C07-89B4-0B263F7BB3D9}"/>
              </a:ext>
            </a:extLst>
          </p:cNvPr>
          <p:cNvGraphicFramePr>
            <a:graphicFrameLocks noGrp="1"/>
          </p:cNvGraphicFramePr>
          <p:nvPr>
            <p:extLst>
              <p:ext uri="{D42A27DB-BD31-4B8C-83A1-F6EECF244321}">
                <p14:modId xmlns:p14="http://schemas.microsoft.com/office/powerpoint/2010/main" val="4156329056"/>
              </p:ext>
            </p:extLst>
          </p:nvPr>
        </p:nvGraphicFramePr>
        <p:xfrm>
          <a:off x="1354183" y="2125562"/>
          <a:ext cx="9483634" cy="3264408"/>
        </p:xfrm>
        <a:graphic>
          <a:graphicData uri="http://schemas.openxmlformats.org/drawingml/2006/table">
            <a:tbl>
              <a:tblPr firstRow="1" firstCol="1" bandRow="1">
                <a:tableStyleId>{5C22544A-7EE6-4342-B048-85BDC9FD1C3A}</a:tableStyleId>
              </a:tblPr>
              <a:tblGrid>
                <a:gridCol w="1623830">
                  <a:extLst>
                    <a:ext uri="{9D8B030D-6E8A-4147-A177-3AD203B41FA5}">
                      <a16:colId xmlns:a16="http://schemas.microsoft.com/office/drawing/2014/main" val="582386266"/>
                    </a:ext>
                  </a:extLst>
                </a:gridCol>
                <a:gridCol w="4120542">
                  <a:extLst>
                    <a:ext uri="{9D8B030D-6E8A-4147-A177-3AD203B41FA5}">
                      <a16:colId xmlns:a16="http://schemas.microsoft.com/office/drawing/2014/main" val="2519139658"/>
                    </a:ext>
                  </a:extLst>
                </a:gridCol>
                <a:gridCol w="3739262">
                  <a:extLst>
                    <a:ext uri="{9D8B030D-6E8A-4147-A177-3AD203B41FA5}">
                      <a16:colId xmlns:a16="http://schemas.microsoft.com/office/drawing/2014/main" val="3799511731"/>
                    </a:ext>
                  </a:extLst>
                </a:gridCol>
              </a:tblGrid>
              <a:tr h="660400">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2200" kern="1200">
                          <a:effectLst/>
                        </a:rPr>
                        <a:t>Minimum Targets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2400" kern="1200">
                          <a:effectLst/>
                        </a:rPr>
                        <a:t>Stretch Targets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72176935"/>
                  </a:ext>
                </a:extLst>
              </a:tr>
              <a:tr h="422910">
                <a:tc>
                  <a:txBody>
                    <a:bodyPr/>
                    <a:lstStyle/>
                    <a:p>
                      <a:pPr marL="0" marR="0" algn="ctr">
                        <a:lnSpc>
                          <a:spcPct val="107000"/>
                        </a:lnSpc>
                        <a:spcBef>
                          <a:spcPts val="0"/>
                        </a:spcBef>
                        <a:spcAft>
                          <a:spcPts val="0"/>
                        </a:spcAft>
                      </a:pPr>
                      <a:r>
                        <a:rPr lang="en-US" sz="2400" kern="1200" dirty="0">
                          <a:effectLst/>
                        </a:rPr>
                        <a:t>Portland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rPr>
                        <a:t>150 through inclusionary housing</a:t>
                      </a:r>
                      <a:endParaRPr lang="en-US" sz="1100" dirty="0">
                        <a:effectLst/>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rPr>
                        <a:t>150-200 acquired or converted</a:t>
                      </a:r>
                    </a:p>
                    <a:p>
                      <a:pPr marL="0" marR="0" lvl="0" indent="0">
                        <a:lnSpc>
                          <a:spcPct val="107000"/>
                        </a:lnSpc>
                        <a:spcBef>
                          <a:spcPts val="0"/>
                        </a:spcBef>
                        <a:spcAft>
                          <a:spcPts val="0"/>
                        </a:spcAft>
                        <a:buFont typeface="Symbol" panose="05050102010706020507" pitchFamily="18" charset="2"/>
                        <a:buNone/>
                      </a:pPr>
                      <a:endParaRPr lang="en-US" sz="1100" dirty="0">
                        <a:effectLst/>
                      </a:endParaRPr>
                    </a:p>
                    <a:p>
                      <a:pPr marL="342900" marR="0" lvl="0" indent="-342900">
                        <a:lnSpc>
                          <a:spcPct val="107000"/>
                        </a:lnSpc>
                        <a:spcBef>
                          <a:spcPts val="0"/>
                        </a:spcBef>
                        <a:spcAft>
                          <a:spcPts val="0"/>
                        </a:spcAft>
                        <a:buFont typeface="Symbol" panose="05050102010706020507" pitchFamily="18" charset="2"/>
                        <a:buChar char=""/>
                      </a:pPr>
                      <a:r>
                        <a:rPr lang="en-US" sz="1800" b="1" dirty="0">
                          <a:effectLst/>
                        </a:rPr>
                        <a:t>Total: 300-350 homes</a:t>
                      </a:r>
                      <a:endParaRPr lang="en-US" sz="1100" b="1" dirty="0">
                        <a:effectLst/>
                      </a:endParaRPr>
                    </a:p>
                    <a:p>
                      <a:pPr marL="0" marR="0">
                        <a:lnSpc>
                          <a:spcPct val="107000"/>
                        </a:lnSpc>
                        <a:spcBef>
                          <a:spcPts val="0"/>
                        </a:spcBef>
                        <a:spcAft>
                          <a:spcPts val="0"/>
                        </a:spcAft>
                      </a:pPr>
                      <a:r>
                        <a:rPr lang="en-US" sz="1800" dirty="0">
                          <a:effectLst/>
                        </a:rPr>
                        <a:t> </a:t>
                      </a:r>
                      <a:endParaRPr lang="en-US" sz="1100" dirty="0">
                        <a:effectLst/>
                      </a:endParaRPr>
                    </a:p>
                    <a:p>
                      <a:pPr marL="0" marR="0">
                        <a:lnSpc>
                          <a:spcPct val="107000"/>
                        </a:lnSpc>
                        <a:spcBef>
                          <a:spcPts val="0"/>
                        </a:spcBef>
                        <a:spcAft>
                          <a:spcPts val="0"/>
                        </a:spcAft>
                      </a:pPr>
                      <a:endParaRPr lang="en-US" sz="1800" dirty="0">
                        <a:effectLst/>
                      </a:endParaRPr>
                    </a:p>
                    <a:p>
                      <a:pPr marL="0" marR="0">
                        <a:lnSpc>
                          <a:spcPct val="107000"/>
                        </a:lnSpc>
                        <a:spcBef>
                          <a:spcPts val="0"/>
                        </a:spcBef>
                        <a:spcAft>
                          <a:spcPts val="0"/>
                        </a:spcAft>
                      </a:pPr>
                      <a:endParaRPr lang="en-US" sz="1800" dirty="0">
                        <a:effectLst/>
                      </a:endParaRPr>
                    </a:p>
                    <a:p>
                      <a:pPr marL="0" marR="0">
                        <a:lnSpc>
                          <a:spcPct val="107000"/>
                        </a:lnSpc>
                        <a:spcBef>
                          <a:spcPts val="0"/>
                        </a:spcBef>
                        <a:spcAft>
                          <a:spcPts val="0"/>
                        </a:spcAft>
                      </a:pPr>
                      <a:r>
                        <a:rPr lang="en-US" sz="1800" dirty="0">
                          <a:effectLst/>
                        </a:rPr>
                        <a:t>Meets up to 14% of Portland’s need in the corridor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rPr>
                        <a:t>550 constructed</a:t>
                      </a:r>
                      <a:endParaRPr lang="en-US" sz="1100" dirty="0">
                        <a:effectLst/>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rPr>
                        <a:t>150 through inclusionary zoning</a:t>
                      </a:r>
                      <a:endParaRPr lang="en-US" sz="1100" dirty="0">
                        <a:effectLst/>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rPr>
                        <a:t>350-700 acquired or converted</a:t>
                      </a:r>
                    </a:p>
                    <a:p>
                      <a:pPr marL="0" marR="0" lvl="0" indent="0">
                        <a:lnSpc>
                          <a:spcPct val="107000"/>
                        </a:lnSpc>
                        <a:spcBef>
                          <a:spcPts val="0"/>
                        </a:spcBef>
                        <a:spcAft>
                          <a:spcPts val="0"/>
                        </a:spcAft>
                        <a:buFont typeface="Symbol" panose="05050102010706020507" pitchFamily="18" charset="2"/>
                        <a:buNone/>
                      </a:pPr>
                      <a:endParaRPr lang="en-US" sz="1100" dirty="0">
                        <a:effectLst/>
                      </a:endParaRPr>
                    </a:p>
                    <a:p>
                      <a:pPr marL="342900" marR="0" lvl="0" indent="-342900">
                        <a:lnSpc>
                          <a:spcPct val="107000"/>
                        </a:lnSpc>
                        <a:spcBef>
                          <a:spcPts val="0"/>
                        </a:spcBef>
                        <a:spcAft>
                          <a:spcPts val="0"/>
                        </a:spcAft>
                        <a:buFont typeface="Symbol" panose="05050102010706020507" pitchFamily="18" charset="2"/>
                        <a:buChar char=""/>
                      </a:pPr>
                      <a:r>
                        <a:rPr lang="en-US" sz="1800" b="1" dirty="0">
                          <a:effectLst/>
                        </a:rPr>
                        <a:t>Total: 1,050 – 1,400 homes</a:t>
                      </a:r>
                      <a:endParaRPr lang="en-US" sz="1100" b="1" dirty="0">
                        <a:effectLst/>
                      </a:endParaRPr>
                    </a:p>
                    <a:p>
                      <a:pPr marL="0" marR="0">
                        <a:lnSpc>
                          <a:spcPct val="107000"/>
                        </a:lnSpc>
                        <a:spcBef>
                          <a:spcPts val="0"/>
                        </a:spcBef>
                        <a:spcAft>
                          <a:spcPts val="0"/>
                        </a:spcAft>
                      </a:pPr>
                      <a:r>
                        <a:rPr lang="en-US" sz="1800" dirty="0">
                          <a:effectLst/>
                        </a:rPr>
                        <a:t> </a:t>
                      </a:r>
                      <a:endParaRPr lang="en-US" sz="1100" dirty="0">
                        <a:effectLst/>
                      </a:endParaRPr>
                    </a:p>
                    <a:p>
                      <a:pPr marL="0" marR="0">
                        <a:lnSpc>
                          <a:spcPct val="107000"/>
                        </a:lnSpc>
                        <a:spcBef>
                          <a:spcPts val="0"/>
                        </a:spcBef>
                        <a:spcAft>
                          <a:spcPts val="0"/>
                        </a:spcAft>
                      </a:pPr>
                      <a:r>
                        <a:rPr lang="en-US" sz="1800" dirty="0">
                          <a:effectLst/>
                        </a:rPr>
                        <a:t>Meets 39 to 53% of Portland’s need in the corridor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616587012"/>
                  </a:ext>
                </a:extLst>
              </a:tr>
            </a:tbl>
          </a:graphicData>
        </a:graphic>
      </p:graphicFrame>
    </p:spTree>
    <p:extLst>
      <p:ext uri="{BB962C8B-B14F-4D97-AF65-F5344CB8AC3E}">
        <p14:creationId xmlns:p14="http://schemas.microsoft.com/office/powerpoint/2010/main" val="3740498795"/>
      </p:ext>
    </p:extLst>
  </p:cSld>
  <p:clrMapOvr>
    <a:masterClrMapping/>
  </p:clrMapOvr>
  <p:transition spd="med">
    <p:strips/>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8472B69-70D5-40F8-A5CF-024948EFC7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8256" y="2034844"/>
            <a:ext cx="3377828" cy="22518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bject 4"/>
          <p:cNvSpPr txBox="1"/>
          <p:nvPr/>
        </p:nvSpPr>
        <p:spPr>
          <a:xfrm>
            <a:off x="688341" y="1843766"/>
            <a:ext cx="3085901" cy="3770263"/>
          </a:xfrm>
          <a:prstGeom prst="rect">
            <a:avLst/>
          </a:prstGeom>
        </p:spPr>
        <p:txBody>
          <a:bodyPr vert="horz" wrap="square" lIns="0" tIns="12700" rIns="0" bIns="0" rtlCol="0">
            <a:spAutoFit/>
          </a:bodyPr>
          <a:lstStyle/>
          <a:p>
            <a:pPr marL="355600" indent="-342900">
              <a:lnSpc>
                <a:spcPct val="100000"/>
              </a:lnSpc>
              <a:spcBef>
                <a:spcPts val="100"/>
              </a:spcBef>
              <a:buFont typeface="Arial" panose="020B0604020202020204" pitchFamily="34" charset="0"/>
              <a:buChar char="•"/>
            </a:pPr>
            <a:r>
              <a:rPr lang="en-US" sz="2400" b="1" dirty="0">
                <a:solidFill>
                  <a:srgbClr val="434F69"/>
                </a:solidFill>
                <a:cs typeface="Arial" panose="020B0604020202020204" pitchFamily="34" charset="0"/>
              </a:rPr>
              <a:t>Grow new resources for the long-term</a:t>
            </a:r>
          </a:p>
          <a:p>
            <a:pPr marL="355600" indent="-342900">
              <a:lnSpc>
                <a:spcPct val="100000"/>
              </a:lnSpc>
              <a:spcBef>
                <a:spcPts val="100"/>
              </a:spcBef>
              <a:buFont typeface="Arial" panose="020B0604020202020204" pitchFamily="34" charset="0"/>
              <a:buChar char="•"/>
            </a:pPr>
            <a:endParaRPr lang="en-US" sz="2400" b="1" dirty="0">
              <a:solidFill>
                <a:srgbClr val="434F69"/>
              </a:solidFill>
              <a:cs typeface="Arial" panose="020B0604020202020204" pitchFamily="34" charset="0"/>
            </a:endParaRPr>
          </a:p>
          <a:p>
            <a:pPr marL="355600" indent="-342900">
              <a:lnSpc>
                <a:spcPct val="100000"/>
              </a:lnSpc>
              <a:spcBef>
                <a:spcPts val="100"/>
              </a:spcBef>
              <a:buFont typeface="Arial" panose="020B0604020202020204" pitchFamily="34" charset="0"/>
              <a:buChar char="•"/>
            </a:pPr>
            <a:r>
              <a:rPr lang="en-US" sz="2400" b="1" dirty="0">
                <a:solidFill>
                  <a:srgbClr val="434F69"/>
                </a:solidFill>
                <a:cs typeface="Arial" panose="020B0604020202020204" pitchFamily="34" charset="0"/>
              </a:rPr>
              <a:t>Prioritize existing resources early</a:t>
            </a:r>
          </a:p>
          <a:p>
            <a:pPr marL="355600" indent="-342900">
              <a:lnSpc>
                <a:spcPct val="100000"/>
              </a:lnSpc>
              <a:spcBef>
                <a:spcPts val="100"/>
              </a:spcBef>
              <a:buFont typeface="Arial" panose="020B0604020202020204" pitchFamily="34" charset="0"/>
              <a:buChar char="•"/>
            </a:pPr>
            <a:endParaRPr lang="en-US" sz="2400" b="1" dirty="0">
              <a:solidFill>
                <a:srgbClr val="434F69"/>
              </a:solidFill>
              <a:cs typeface="Arial" panose="020B0604020202020204" pitchFamily="34" charset="0"/>
            </a:endParaRPr>
          </a:p>
          <a:p>
            <a:pPr marL="355600" indent="-342900">
              <a:lnSpc>
                <a:spcPct val="100000"/>
              </a:lnSpc>
              <a:spcBef>
                <a:spcPts val="100"/>
              </a:spcBef>
              <a:buFont typeface="Arial" panose="020B0604020202020204" pitchFamily="34" charset="0"/>
              <a:buChar char="•"/>
            </a:pPr>
            <a:r>
              <a:rPr lang="en-US" sz="2400" b="1" dirty="0">
                <a:solidFill>
                  <a:srgbClr val="434F69"/>
                </a:solidFill>
                <a:cs typeface="Arial" panose="020B0604020202020204" pitchFamily="34" charset="0"/>
              </a:rPr>
              <a:t>Strengthen partnerships</a:t>
            </a:r>
          </a:p>
          <a:p>
            <a:pPr marL="355600" indent="-342900">
              <a:lnSpc>
                <a:spcPct val="100000"/>
              </a:lnSpc>
              <a:spcBef>
                <a:spcPts val="100"/>
              </a:spcBef>
              <a:buFont typeface="Arial" panose="020B0604020202020204" pitchFamily="34" charset="0"/>
              <a:buChar char="•"/>
            </a:pPr>
            <a:endParaRPr lang="en-US" sz="2400" dirty="0">
              <a:solidFill>
                <a:srgbClr val="434F69"/>
              </a:solidFill>
              <a:latin typeface="Arial" panose="020B0604020202020204" pitchFamily="34" charset="0"/>
              <a:cs typeface="Arial" panose="020B0604020202020204" pitchFamily="34" charset="0"/>
            </a:endParaRPr>
          </a:p>
        </p:txBody>
      </p:sp>
      <p:sp>
        <p:nvSpPr>
          <p:cNvPr id="5" name="object 5"/>
          <p:cNvSpPr txBox="1">
            <a:spLocks noGrp="1"/>
          </p:cNvSpPr>
          <p:nvPr>
            <p:ph type="title"/>
          </p:nvPr>
        </p:nvSpPr>
        <p:spPr>
          <a:xfrm>
            <a:off x="688339" y="274451"/>
            <a:ext cx="10762777" cy="1305486"/>
          </a:xfrm>
          <a:prstGeom prst="rect">
            <a:avLst/>
          </a:prstGeom>
        </p:spPr>
        <p:txBody>
          <a:bodyPr vert="horz" wrap="square" lIns="0" tIns="12700" rIns="0" bIns="0" rtlCol="0">
            <a:spAutoFit/>
          </a:bodyPr>
          <a:lstStyle/>
          <a:p>
            <a:pPr marL="12700" algn="l">
              <a:lnSpc>
                <a:spcPct val="100000"/>
              </a:lnSpc>
              <a:spcBef>
                <a:spcPts val="100"/>
              </a:spcBef>
            </a:pPr>
            <a:r>
              <a:rPr lang="en-US" sz="3600" spc="-5" dirty="0"/>
              <a:t>Implementing the Strategy</a:t>
            </a:r>
            <a:br>
              <a:rPr lang="en-US" sz="3600" spc="-5" dirty="0"/>
            </a:br>
            <a:r>
              <a:rPr lang="en-US" sz="2400" spc="-5" dirty="0">
                <a:solidFill>
                  <a:schemeClr val="accent6">
                    <a:lumMod val="60000"/>
                    <a:lumOff val="40000"/>
                  </a:schemeClr>
                </a:solidFill>
              </a:rPr>
              <a:t>Goal 1. Commit early financial resources to address the near-term housing crisis and long-term needs</a:t>
            </a:r>
            <a:endParaRPr sz="2400" spc="-5" dirty="0">
              <a:solidFill>
                <a:schemeClr val="accent6">
                  <a:lumMod val="60000"/>
                  <a:lumOff val="40000"/>
                </a:schemeClr>
              </a:solidFill>
            </a:endParaRPr>
          </a:p>
        </p:txBody>
      </p:sp>
      <p:cxnSp>
        <p:nvCxnSpPr>
          <p:cNvPr id="9" name="Straight Connector 8">
            <a:extLst>
              <a:ext uri="{FF2B5EF4-FFF2-40B4-BE49-F238E27FC236}">
                <a16:creationId xmlns:a16="http://schemas.microsoft.com/office/drawing/2014/main" id="{DDF0A86A-B035-43D5-A15A-387649D5825C}"/>
              </a:ext>
            </a:extLst>
          </p:cNvPr>
          <p:cNvCxnSpPr/>
          <p:nvPr/>
        </p:nvCxnSpPr>
        <p:spPr>
          <a:xfrm>
            <a:off x="688339" y="1637184"/>
            <a:ext cx="10762777" cy="0"/>
          </a:xfrm>
          <a:prstGeom prst="line">
            <a:avLst/>
          </a:prstGeom>
          <a:ln w="38100">
            <a:solidFill>
              <a:srgbClr val="27829D"/>
            </a:solidFill>
          </a:ln>
        </p:spPr>
        <p:style>
          <a:lnRef idx="1">
            <a:schemeClr val="accent1"/>
          </a:lnRef>
          <a:fillRef idx="0">
            <a:schemeClr val="accent1"/>
          </a:fillRef>
          <a:effectRef idx="0">
            <a:schemeClr val="accent1"/>
          </a:effectRef>
          <a:fontRef idx="minor">
            <a:schemeClr val="tx1"/>
          </a:fontRef>
        </p:style>
      </p:cxnSp>
      <p:pic>
        <p:nvPicPr>
          <p:cNvPr id="4098" name="Picture 2" descr="http://www.homeforward.org/sites/default/files/StephensCreek-Site-Aerial_0.jpg">
            <a:extLst>
              <a:ext uri="{FF2B5EF4-FFF2-40B4-BE49-F238E27FC236}">
                <a16:creationId xmlns:a16="http://schemas.microsoft.com/office/drawing/2014/main" id="{81F147EF-9556-431B-B572-046F134953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2443" y="3697213"/>
            <a:ext cx="3764915" cy="2371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2" descr="http://www.homeforward.org/sites/default/files/Location%20Pic_Stephens%20Creek%20Crossing_CLR.jpg">
            <a:extLst>
              <a:ext uri="{FF2B5EF4-FFF2-40B4-BE49-F238E27FC236}">
                <a16:creationId xmlns:a16="http://schemas.microsoft.com/office/drawing/2014/main" id="{86B0940F-DD16-4B16-B9CD-2723E6AD8D7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257" r="13153"/>
          <a:stretch/>
        </p:blipFill>
        <p:spPr bwMode="auto">
          <a:xfrm>
            <a:off x="7696200" y="1752605"/>
            <a:ext cx="3536315" cy="24391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 name="Picture 13">
            <a:extLst>
              <a:ext uri="{FF2B5EF4-FFF2-40B4-BE49-F238E27FC236}">
                <a16:creationId xmlns:a16="http://schemas.microsoft.com/office/drawing/2014/main" id="{08EB30A0-7593-41CE-B5BC-3E9F004E99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29800" y="3578754"/>
            <a:ext cx="1850190" cy="2490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5190368"/>
      </p:ext>
    </p:extLst>
  </p:cSld>
  <p:clrMapOvr>
    <a:masterClrMapping/>
  </p:clrMapOvr>
  <p:transition spd="med">
    <p:strips/>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688341" y="1843766"/>
            <a:ext cx="10762775" cy="1146468"/>
          </a:xfrm>
          <a:prstGeom prst="rect">
            <a:avLst/>
          </a:prstGeom>
        </p:spPr>
        <p:txBody>
          <a:bodyPr vert="horz" wrap="square" lIns="0" tIns="12700" rIns="0" bIns="0" rtlCol="0">
            <a:spAutoFit/>
          </a:bodyPr>
          <a:lstStyle/>
          <a:p>
            <a:pPr marL="355600" indent="-342900">
              <a:lnSpc>
                <a:spcPct val="100000"/>
              </a:lnSpc>
              <a:spcBef>
                <a:spcPts val="100"/>
              </a:spcBef>
              <a:buFont typeface="Arial" panose="020B0604020202020204" pitchFamily="34" charset="0"/>
              <a:buChar char="•"/>
            </a:pPr>
            <a:r>
              <a:rPr lang="en-US" sz="2400" b="1" dirty="0">
                <a:solidFill>
                  <a:srgbClr val="434F69"/>
                </a:solidFill>
                <a:cs typeface="Arial" panose="020B0604020202020204" pitchFamily="34" charset="0"/>
              </a:rPr>
              <a:t>Preserve existing unregulated affordable rental housing</a:t>
            </a:r>
          </a:p>
          <a:p>
            <a:pPr marL="355600" indent="-342900">
              <a:lnSpc>
                <a:spcPct val="100000"/>
              </a:lnSpc>
              <a:spcBef>
                <a:spcPts val="100"/>
              </a:spcBef>
              <a:buFont typeface="Arial" panose="020B0604020202020204" pitchFamily="34" charset="0"/>
              <a:buChar char="•"/>
            </a:pPr>
            <a:endParaRPr lang="en-US" sz="2400" dirty="0">
              <a:solidFill>
                <a:srgbClr val="434F69"/>
              </a:solidFill>
              <a:cs typeface="Arial" panose="020B0604020202020204" pitchFamily="34" charset="0"/>
            </a:endParaRPr>
          </a:p>
          <a:p>
            <a:pPr marL="355600" indent="-342900">
              <a:lnSpc>
                <a:spcPct val="100000"/>
              </a:lnSpc>
              <a:spcBef>
                <a:spcPts val="100"/>
              </a:spcBef>
              <a:buFont typeface="Arial" panose="020B0604020202020204" pitchFamily="34" charset="0"/>
              <a:buChar char="•"/>
            </a:pPr>
            <a:r>
              <a:rPr lang="en-US" sz="2400" b="1" dirty="0">
                <a:solidFill>
                  <a:srgbClr val="434F69"/>
                </a:solidFill>
                <a:cs typeface="Arial" panose="020B0604020202020204" pitchFamily="34" charset="0"/>
              </a:rPr>
              <a:t>Strengthen tenant protections and provide anti-displacement services</a:t>
            </a:r>
          </a:p>
        </p:txBody>
      </p:sp>
      <p:sp>
        <p:nvSpPr>
          <p:cNvPr id="5" name="object 5"/>
          <p:cNvSpPr txBox="1">
            <a:spLocks noGrp="1"/>
          </p:cNvSpPr>
          <p:nvPr>
            <p:ph type="title"/>
          </p:nvPr>
        </p:nvSpPr>
        <p:spPr>
          <a:xfrm>
            <a:off x="688339" y="459117"/>
            <a:ext cx="10762777" cy="936154"/>
          </a:xfrm>
          <a:prstGeom prst="rect">
            <a:avLst/>
          </a:prstGeom>
        </p:spPr>
        <p:txBody>
          <a:bodyPr vert="horz" wrap="square" lIns="0" tIns="12700" rIns="0" bIns="0" rtlCol="0">
            <a:spAutoFit/>
          </a:bodyPr>
          <a:lstStyle/>
          <a:p>
            <a:pPr marL="12700" algn="l">
              <a:lnSpc>
                <a:spcPct val="100000"/>
              </a:lnSpc>
              <a:spcBef>
                <a:spcPts val="100"/>
              </a:spcBef>
            </a:pPr>
            <a:r>
              <a:rPr lang="en-US" sz="3600" spc="-5" dirty="0"/>
              <a:t>Implementing the Strategy</a:t>
            </a:r>
            <a:br>
              <a:rPr lang="en-US" sz="3600" spc="-5" dirty="0"/>
            </a:br>
            <a:r>
              <a:rPr lang="en-US" sz="2400" spc="-5" dirty="0">
                <a:solidFill>
                  <a:schemeClr val="accent6">
                    <a:lumMod val="60000"/>
                    <a:lumOff val="40000"/>
                  </a:schemeClr>
                </a:solidFill>
              </a:rPr>
              <a:t>Goal 2. </a:t>
            </a:r>
            <a:r>
              <a:rPr lang="en-US" sz="2400" spc="-5" dirty="0">
                <a:solidFill>
                  <a:schemeClr val="accent6">
                    <a:lumMod val="60000"/>
                    <a:lumOff val="40000"/>
                  </a:schemeClr>
                </a:solidFill>
                <a:cs typeface="Arial"/>
              </a:rPr>
              <a:t>Prevent residential and cultural displacement</a:t>
            </a:r>
            <a:endParaRPr sz="2400" spc="-5" dirty="0">
              <a:solidFill>
                <a:schemeClr val="accent6">
                  <a:lumMod val="60000"/>
                  <a:lumOff val="40000"/>
                </a:schemeClr>
              </a:solidFill>
            </a:endParaRPr>
          </a:p>
        </p:txBody>
      </p:sp>
      <p:cxnSp>
        <p:nvCxnSpPr>
          <p:cNvPr id="9" name="Straight Connector 8">
            <a:extLst>
              <a:ext uri="{FF2B5EF4-FFF2-40B4-BE49-F238E27FC236}">
                <a16:creationId xmlns:a16="http://schemas.microsoft.com/office/drawing/2014/main" id="{DDF0A86A-B035-43D5-A15A-387649D5825C}"/>
              </a:ext>
            </a:extLst>
          </p:cNvPr>
          <p:cNvCxnSpPr/>
          <p:nvPr/>
        </p:nvCxnSpPr>
        <p:spPr>
          <a:xfrm>
            <a:off x="688339" y="1637184"/>
            <a:ext cx="10762777" cy="0"/>
          </a:xfrm>
          <a:prstGeom prst="line">
            <a:avLst/>
          </a:prstGeom>
          <a:ln w="38100">
            <a:solidFill>
              <a:srgbClr val="27829D"/>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F12C968-1D3B-4451-AE5A-E1C89A1CB97D}"/>
              </a:ext>
            </a:extLst>
          </p:cNvPr>
          <p:cNvPicPr>
            <a:picLocks noChangeAspect="1"/>
          </p:cNvPicPr>
          <p:nvPr/>
        </p:nvPicPr>
        <p:blipFill rotWithShape="1">
          <a:blip r:embed="rId3"/>
          <a:srcRect l="8832" t="32154" r="13792" b="31953"/>
          <a:stretch/>
        </p:blipFill>
        <p:spPr>
          <a:xfrm>
            <a:off x="2188527" y="4038108"/>
            <a:ext cx="7543800" cy="1901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60104884"/>
      </p:ext>
    </p:extLst>
  </p:cSld>
  <p:clrMapOvr>
    <a:masterClrMapping/>
  </p:clrMapOvr>
  <p:transition spd="med">
    <p:strips/>
  </p:transition>
</p:sld>
</file>

<file path=ppt/theme/theme1.xml><?xml version="1.0" encoding="utf-8"?>
<a:theme xmlns:a="http://schemas.openxmlformats.org/drawingml/2006/main" name="general master">
  <a:themeElements>
    <a:clrScheme name="">
      <a:dk1>
        <a:srgbClr val="000000"/>
      </a:dk1>
      <a:lt1>
        <a:srgbClr val="FFFFFF"/>
      </a:lt1>
      <a:dk2>
        <a:srgbClr val="000000"/>
      </a:dk2>
      <a:lt2>
        <a:srgbClr val="808080"/>
      </a:lt2>
      <a:accent1>
        <a:srgbClr val="B2BFCE"/>
      </a:accent1>
      <a:accent2>
        <a:srgbClr val="33557D"/>
      </a:accent2>
      <a:accent3>
        <a:srgbClr val="FFFFFF"/>
      </a:accent3>
      <a:accent4>
        <a:srgbClr val="000000"/>
      </a:accent4>
      <a:accent5>
        <a:srgbClr val="D5DCE3"/>
      </a:accent5>
      <a:accent6>
        <a:srgbClr val="2D4C71"/>
      </a:accent6>
      <a:hlink>
        <a:srgbClr val="69AA61"/>
      </a:hlink>
      <a:folHlink>
        <a:srgbClr val="C6DFC3"/>
      </a:folHlink>
    </a:clrScheme>
    <a:fontScheme name="general maste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general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eneral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eneral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eneral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eneral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eneral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eneral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eneral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eneral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eneral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eneral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neral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eneral master 13">
        <a:dk1>
          <a:srgbClr val="000000"/>
        </a:dk1>
        <a:lt1>
          <a:srgbClr val="FFFFFF"/>
        </a:lt1>
        <a:dk2>
          <a:srgbClr val="000000"/>
        </a:dk2>
        <a:lt2>
          <a:srgbClr val="808080"/>
        </a:lt2>
        <a:accent1>
          <a:srgbClr val="B7BDC7"/>
        </a:accent1>
        <a:accent2>
          <a:srgbClr val="707B8F"/>
        </a:accent2>
        <a:accent3>
          <a:srgbClr val="FFFFFF"/>
        </a:accent3>
        <a:accent4>
          <a:srgbClr val="000000"/>
        </a:accent4>
        <a:accent5>
          <a:srgbClr val="D8DBE0"/>
        </a:accent5>
        <a:accent6>
          <a:srgbClr val="656F81"/>
        </a:accent6>
        <a:hlink>
          <a:srgbClr val="65AD63"/>
        </a:hlink>
        <a:folHlink>
          <a:srgbClr val="B2D6B1"/>
        </a:folHlink>
      </a:clrScheme>
      <a:clrMap bg1="lt1" tx1="dk1" bg2="lt2" tx2="dk2" accent1="accent1" accent2="accent2" accent3="accent3" accent4="accent4" accent5="accent5" accent6="accent6" hlink="hlink" folHlink="folHlink"/>
    </a:extraClrScheme>
    <a:extraClrScheme>
      <a:clrScheme name="general master 14">
        <a:dk1>
          <a:srgbClr val="3E3E5C"/>
        </a:dk1>
        <a:lt1>
          <a:srgbClr val="FFFFFF"/>
        </a:lt1>
        <a:dk2>
          <a:srgbClr val="4C5A73"/>
        </a:dk2>
        <a:lt2>
          <a:srgbClr val="FFFFFF"/>
        </a:lt2>
        <a:accent1>
          <a:srgbClr val="60597B"/>
        </a:accent1>
        <a:accent2>
          <a:srgbClr val="6666FF"/>
        </a:accent2>
        <a:accent3>
          <a:srgbClr val="B2B5BC"/>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eneral master 15">
        <a:dk1>
          <a:srgbClr val="3E3E5C"/>
        </a:dk1>
        <a:lt1>
          <a:srgbClr val="FFFFFF"/>
        </a:lt1>
        <a:dk2>
          <a:srgbClr val="4C5A73"/>
        </a:dk2>
        <a:lt2>
          <a:srgbClr val="FFFFFF"/>
        </a:lt2>
        <a:accent1>
          <a:srgbClr val="A83422"/>
        </a:accent1>
        <a:accent2>
          <a:srgbClr val="5F3200"/>
        </a:accent2>
        <a:accent3>
          <a:srgbClr val="B2B5BC"/>
        </a:accent3>
        <a:accent4>
          <a:srgbClr val="DADADA"/>
        </a:accent4>
        <a:accent5>
          <a:srgbClr val="D1AEAB"/>
        </a:accent5>
        <a:accent6>
          <a:srgbClr val="552C00"/>
        </a:accent6>
        <a:hlink>
          <a:srgbClr val="CA7618"/>
        </a:hlink>
        <a:folHlink>
          <a:srgbClr val="FFFF99"/>
        </a:folHlink>
      </a:clrScheme>
      <a:clrMap bg1="dk2" tx1="lt1" bg2="dk1" tx2="lt2" accent1="accent1" accent2="accent2" accent3="accent3" accent4="accent4" accent5="accent5" accent6="accent6" hlink="hlink" folHlink="folHlink"/>
    </a:extraClrScheme>
    <a:extraClrScheme>
      <a:clrScheme name="general master 16">
        <a:dk1>
          <a:srgbClr val="3E3E5C"/>
        </a:dk1>
        <a:lt1>
          <a:srgbClr val="FFFFFF"/>
        </a:lt1>
        <a:dk2>
          <a:srgbClr val="4C5A73"/>
        </a:dk2>
        <a:lt2>
          <a:srgbClr val="FFFFFF"/>
        </a:lt2>
        <a:accent1>
          <a:srgbClr val="A83422"/>
        </a:accent1>
        <a:accent2>
          <a:srgbClr val="5F3200"/>
        </a:accent2>
        <a:accent3>
          <a:srgbClr val="B2B5BC"/>
        </a:accent3>
        <a:accent4>
          <a:srgbClr val="DADADA"/>
        </a:accent4>
        <a:accent5>
          <a:srgbClr val="D1AEAB"/>
        </a:accent5>
        <a:accent6>
          <a:srgbClr val="552C00"/>
        </a:accent6>
        <a:hlink>
          <a:srgbClr val="CA7618"/>
        </a:hlink>
        <a:folHlink>
          <a:srgbClr val="4D4D4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ark-color-photo partner master">
  <a:themeElements>
    <a:clrScheme name="">
      <a:dk1>
        <a:srgbClr val="3E3E5C"/>
      </a:dk1>
      <a:lt1>
        <a:srgbClr val="FFFFFF"/>
      </a:lt1>
      <a:dk2>
        <a:srgbClr val="002B5C"/>
      </a:dk2>
      <a:lt2>
        <a:srgbClr val="FFFFFF"/>
      </a:lt2>
      <a:accent1>
        <a:srgbClr val="B2BFCE"/>
      </a:accent1>
      <a:accent2>
        <a:srgbClr val="33557D"/>
      </a:accent2>
      <a:accent3>
        <a:srgbClr val="AAACB5"/>
      </a:accent3>
      <a:accent4>
        <a:srgbClr val="DADADA"/>
      </a:accent4>
      <a:accent5>
        <a:srgbClr val="D5DCE3"/>
      </a:accent5>
      <a:accent6>
        <a:srgbClr val="2D4C71"/>
      </a:accent6>
      <a:hlink>
        <a:srgbClr val="69AA61"/>
      </a:hlink>
      <a:folHlink>
        <a:srgbClr val="C6DFC3"/>
      </a:folHlink>
    </a:clrScheme>
    <a:fontScheme name="dark-color-photo partne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ark-color-photo partner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rk-color-photo partner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rk-color-photo partner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rk-color-photo partner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rk-color-photo partner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rk-color-photo partner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rk-color-photo partner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rk-color-photo partner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rk-color-photo partner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rk-color-photo partner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rk-color-photo partner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rk-color-photo partner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ark-color-photo partner master 13">
        <a:dk1>
          <a:srgbClr val="3E3E5C"/>
        </a:dk1>
        <a:lt1>
          <a:srgbClr val="FFFFFF"/>
        </a:lt1>
        <a:dk2>
          <a:srgbClr val="4C5A73"/>
        </a:dk2>
        <a:lt2>
          <a:srgbClr val="FFFFFF"/>
        </a:lt2>
        <a:accent1>
          <a:srgbClr val="60597B"/>
        </a:accent1>
        <a:accent2>
          <a:srgbClr val="6666FF"/>
        </a:accent2>
        <a:accent3>
          <a:srgbClr val="B2B5BC"/>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rk-color-photo partner master 14">
        <a:dk1>
          <a:srgbClr val="3E3E5C"/>
        </a:dk1>
        <a:lt1>
          <a:srgbClr val="FFFFFF"/>
        </a:lt1>
        <a:dk2>
          <a:srgbClr val="4C5A73"/>
        </a:dk2>
        <a:lt2>
          <a:srgbClr val="FFFFFF"/>
        </a:lt2>
        <a:accent1>
          <a:srgbClr val="A83422"/>
        </a:accent1>
        <a:accent2>
          <a:srgbClr val="5F3200"/>
        </a:accent2>
        <a:accent3>
          <a:srgbClr val="B2B5BC"/>
        </a:accent3>
        <a:accent4>
          <a:srgbClr val="DADADA"/>
        </a:accent4>
        <a:accent5>
          <a:srgbClr val="D1AEAB"/>
        </a:accent5>
        <a:accent6>
          <a:srgbClr val="552C00"/>
        </a:accent6>
        <a:hlink>
          <a:srgbClr val="CA7618"/>
        </a:hlink>
        <a:folHlink>
          <a:srgbClr val="FFFF99"/>
        </a:folHlink>
      </a:clrScheme>
      <a:clrMap bg1="dk2" tx1="lt1" bg2="dk1" tx2="lt2" accent1="accent1" accent2="accent2" accent3="accent3" accent4="accent4" accent5="accent5" accent6="accent6" hlink="hlink" folHlink="folHlink"/>
    </a:extraClrScheme>
    <a:extraClrScheme>
      <a:clrScheme name="dark-color-photo partner master 15">
        <a:dk1>
          <a:srgbClr val="3E3E5C"/>
        </a:dk1>
        <a:lt1>
          <a:srgbClr val="FFFFFF"/>
        </a:lt1>
        <a:dk2>
          <a:srgbClr val="4C5A73"/>
        </a:dk2>
        <a:lt2>
          <a:srgbClr val="FFFFFF"/>
        </a:lt2>
        <a:accent1>
          <a:srgbClr val="A83422"/>
        </a:accent1>
        <a:accent2>
          <a:srgbClr val="5F3200"/>
        </a:accent2>
        <a:accent3>
          <a:srgbClr val="B2B5BC"/>
        </a:accent3>
        <a:accent4>
          <a:srgbClr val="DADADA"/>
        </a:accent4>
        <a:accent5>
          <a:srgbClr val="D1AEAB"/>
        </a:accent5>
        <a:accent6>
          <a:srgbClr val="552C00"/>
        </a:accent6>
        <a:hlink>
          <a:srgbClr val="CA7618"/>
        </a:hlink>
        <a:folHlink>
          <a:srgbClr val="4D4D4F"/>
        </a:folHlink>
      </a:clrScheme>
      <a:clrMap bg1="dk2" tx1="lt1" bg2="dk1" tx2="lt2" accent1="accent1" accent2="accent2" accent3="accent3" accent4="accent4" accent5="accent5" accent6="accent6" hlink="hlink" folHlink="folHlink"/>
    </a:extraClrScheme>
    <a:extraClrScheme>
      <a:clrScheme name="dark-color-photo partner master 16">
        <a:dk1>
          <a:srgbClr val="000000"/>
        </a:dk1>
        <a:lt1>
          <a:srgbClr val="FFFFFF"/>
        </a:lt1>
        <a:dk2>
          <a:srgbClr val="000000"/>
        </a:dk2>
        <a:lt2>
          <a:srgbClr val="808080"/>
        </a:lt2>
        <a:accent1>
          <a:srgbClr val="B2BFCE"/>
        </a:accent1>
        <a:accent2>
          <a:srgbClr val="33557D"/>
        </a:accent2>
        <a:accent3>
          <a:srgbClr val="FFFFFF"/>
        </a:accent3>
        <a:accent4>
          <a:srgbClr val="000000"/>
        </a:accent4>
        <a:accent5>
          <a:srgbClr val="D5DCE3"/>
        </a:accent5>
        <a:accent6>
          <a:srgbClr val="2D4C71"/>
        </a:accent6>
        <a:hlink>
          <a:srgbClr val="69AA61"/>
        </a:hlink>
        <a:folHlink>
          <a:srgbClr val="C6DFC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gray partner master">
  <a:themeElements>
    <a:clrScheme name="white-gray partner master 15">
      <a:dk1>
        <a:srgbClr val="000000"/>
      </a:dk1>
      <a:lt1>
        <a:srgbClr val="FFFFFF"/>
      </a:lt1>
      <a:dk2>
        <a:srgbClr val="000000"/>
      </a:dk2>
      <a:lt2>
        <a:srgbClr val="808080"/>
      </a:lt2>
      <a:accent1>
        <a:srgbClr val="B2BFCE"/>
      </a:accent1>
      <a:accent2>
        <a:srgbClr val="33557D"/>
      </a:accent2>
      <a:accent3>
        <a:srgbClr val="FFFFFF"/>
      </a:accent3>
      <a:accent4>
        <a:srgbClr val="000000"/>
      </a:accent4>
      <a:accent5>
        <a:srgbClr val="D5DCE3"/>
      </a:accent5>
      <a:accent6>
        <a:srgbClr val="2D4C71"/>
      </a:accent6>
      <a:hlink>
        <a:srgbClr val="69AA61"/>
      </a:hlink>
      <a:folHlink>
        <a:srgbClr val="C6DFC3"/>
      </a:folHlink>
    </a:clrScheme>
    <a:fontScheme name="white-gray partne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white-gray partner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gray partner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gray partner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gray partner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gray partner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gray partner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gray partner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gray partner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gray partner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gray partner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gray partner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gray partner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gray partner master 13">
        <a:dk1>
          <a:srgbClr val="000000"/>
        </a:dk1>
        <a:lt1>
          <a:srgbClr val="FFFFFF"/>
        </a:lt1>
        <a:dk2>
          <a:srgbClr val="000000"/>
        </a:dk2>
        <a:lt2>
          <a:srgbClr val="808080"/>
        </a:lt2>
        <a:accent1>
          <a:srgbClr val="B7BDC7"/>
        </a:accent1>
        <a:accent2>
          <a:srgbClr val="707B8F"/>
        </a:accent2>
        <a:accent3>
          <a:srgbClr val="FFFFFF"/>
        </a:accent3>
        <a:accent4>
          <a:srgbClr val="000000"/>
        </a:accent4>
        <a:accent5>
          <a:srgbClr val="D8DBE0"/>
        </a:accent5>
        <a:accent6>
          <a:srgbClr val="656F81"/>
        </a:accent6>
        <a:hlink>
          <a:srgbClr val="65AD63"/>
        </a:hlink>
        <a:folHlink>
          <a:srgbClr val="B2D6B1"/>
        </a:folHlink>
      </a:clrScheme>
      <a:clrMap bg1="lt1" tx1="dk1" bg2="lt2" tx2="dk2" accent1="accent1" accent2="accent2" accent3="accent3" accent4="accent4" accent5="accent5" accent6="accent6" hlink="hlink" folHlink="folHlink"/>
    </a:extraClrScheme>
    <a:extraClrScheme>
      <a:clrScheme name="white-gray partner master 14">
        <a:dk1>
          <a:srgbClr val="3E3E5C"/>
        </a:dk1>
        <a:lt1>
          <a:srgbClr val="FFFFFF"/>
        </a:lt1>
        <a:dk2>
          <a:srgbClr val="4C5A73"/>
        </a:dk2>
        <a:lt2>
          <a:srgbClr val="FFFFFF"/>
        </a:lt2>
        <a:accent1>
          <a:srgbClr val="A83422"/>
        </a:accent1>
        <a:accent2>
          <a:srgbClr val="5F3200"/>
        </a:accent2>
        <a:accent3>
          <a:srgbClr val="B2B5BC"/>
        </a:accent3>
        <a:accent4>
          <a:srgbClr val="DADADA"/>
        </a:accent4>
        <a:accent5>
          <a:srgbClr val="D1AEAB"/>
        </a:accent5>
        <a:accent6>
          <a:srgbClr val="552C00"/>
        </a:accent6>
        <a:hlink>
          <a:srgbClr val="CA7618"/>
        </a:hlink>
        <a:folHlink>
          <a:srgbClr val="4D4D4F"/>
        </a:folHlink>
      </a:clrScheme>
      <a:clrMap bg1="dk2" tx1="lt1" bg2="dk1" tx2="lt2" accent1="accent1" accent2="accent2" accent3="accent3" accent4="accent4" accent5="accent5" accent6="accent6" hlink="hlink" folHlink="folHlink"/>
    </a:extraClrScheme>
    <a:extraClrScheme>
      <a:clrScheme name="white-gray partner master 15">
        <a:dk1>
          <a:srgbClr val="000000"/>
        </a:dk1>
        <a:lt1>
          <a:srgbClr val="FFFFFF"/>
        </a:lt1>
        <a:dk2>
          <a:srgbClr val="000000"/>
        </a:dk2>
        <a:lt2>
          <a:srgbClr val="808080"/>
        </a:lt2>
        <a:accent1>
          <a:srgbClr val="B2BFCE"/>
        </a:accent1>
        <a:accent2>
          <a:srgbClr val="33557D"/>
        </a:accent2>
        <a:accent3>
          <a:srgbClr val="FFFFFF"/>
        </a:accent3>
        <a:accent4>
          <a:srgbClr val="000000"/>
        </a:accent4>
        <a:accent5>
          <a:srgbClr val="D5DCE3"/>
        </a:accent5>
        <a:accent6>
          <a:srgbClr val="2D4C71"/>
        </a:accent6>
        <a:hlink>
          <a:srgbClr val="69AA61"/>
        </a:hlink>
        <a:folHlink>
          <a:srgbClr val="C6DFC3"/>
        </a:folHlink>
      </a:clrScheme>
      <a:clrMap bg1="lt1" tx1="dk1" bg2="lt2" tx2="dk2" accent1="accent1" accent2="accent2" accent3="accent3" accent4="accent4" accent5="accent5" accent6="accent6" hlink="hlink" folHlink="folHlink"/>
    </a:extraClrScheme>
    <a:extraClrScheme>
      <a:clrScheme name="white-gray partner master 16">
        <a:dk1>
          <a:srgbClr val="3E3E5C"/>
        </a:dk1>
        <a:lt1>
          <a:srgbClr val="FFFFFF"/>
        </a:lt1>
        <a:dk2>
          <a:srgbClr val="002B5C"/>
        </a:dk2>
        <a:lt2>
          <a:srgbClr val="FFFFFF"/>
        </a:lt2>
        <a:accent1>
          <a:srgbClr val="B2BFCE"/>
        </a:accent1>
        <a:accent2>
          <a:srgbClr val="33557D"/>
        </a:accent2>
        <a:accent3>
          <a:srgbClr val="AAACB5"/>
        </a:accent3>
        <a:accent4>
          <a:srgbClr val="DADADA"/>
        </a:accent4>
        <a:accent5>
          <a:srgbClr val="D5DCE3"/>
        </a:accent5>
        <a:accent6>
          <a:srgbClr val="2D4C71"/>
        </a:accent6>
        <a:hlink>
          <a:srgbClr val="CA7618"/>
        </a:hlink>
        <a:folHlink>
          <a:srgbClr val="C6DFC3"/>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ark-color-photo partner master">
  <a:themeElements>
    <a:clrScheme name="">
      <a:dk1>
        <a:srgbClr val="3E3E5C"/>
      </a:dk1>
      <a:lt1>
        <a:srgbClr val="FFFFFF"/>
      </a:lt1>
      <a:dk2>
        <a:srgbClr val="002B5C"/>
      </a:dk2>
      <a:lt2>
        <a:srgbClr val="FFFFFF"/>
      </a:lt2>
      <a:accent1>
        <a:srgbClr val="B2BFCE"/>
      </a:accent1>
      <a:accent2>
        <a:srgbClr val="33557D"/>
      </a:accent2>
      <a:accent3>
        <a:srgbClr val="AAACB5"/>
      </a:accent3>
      <a:accent4>
        <a:srgbClr val="DADADA"/>
      </a:accent4>
      <a:accent5>
        <a:srgbClr val="D5DCE3"/>
      </a:accent5>
      <a:accent6>
        <a:srgbClr val="2D4C71"/>
      </a:accent6>
      <a:hlink>
        <a:srgbClr val="69AA61"/>
      </a:hlink>
      <a:folHlink>
        <a:srgbClr val="C6DFC3"/>
      </a:folHlink>
    </a:clrScheme>
    <a:fontScheme name="dark-color-photo partne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ark-color-photo partner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rk-color-photo partner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rk-color-photo partner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rk-color-photo partner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rk-color-photo partner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rk-color-photo partner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rk-color-photo partner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rk-color-photo partner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rk-color-photo partner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rk-color-photo partner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rk-color-photo partner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rk-color-photo partner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ark-color-photo partner master 13">
        <a:dk1>
          <a:srgbClr val="3E3E5C"/>
        </a:dk1>
        <a:lt1>
          <a:srgbClr val="FFFFFF"/>
        </a:lt1>
        <a:dk2>
          <a:srgbClr val="4C5A73"/>
        </a:dk2>
        <a:lt2>
          <a:srgbClr val="FFFFFF"/>
        </a:lt2>
        <a:accent1>
          <a:srgbClr val="60597B"/>
        </a:accent1>
        <a:accent2>
          <a:srgbClr val="6666FF"/>
        </a:accent2>
        <a:accent3>
          <a:srgbClr val="B2B5BC"/>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rk-color-photo partner master 14">
        <a:dk1>
          <a:srgbClr val="3E3E5C"/>
        </a:dk1>
        <a:lt1>
          <a:srgbClr val="FFFFFF"/>
        </a:lt1>
        <a:dk2>
          <a:srgbClr val="4C5A73"/>
        </a:dk2>
        <a:lt2>
          <a:srgbClr val="FFFFFF"/>
        </a:lt2>
        <a:accent1>
          <a:srgbClr val="A83422"/>
        </a:accent1>
        <a:accent2>
          <a:srgbClr val="5F3200"/>
        </a:accent2>
        <a:accent3>
          <a:srgbClr val="B2B5BC"/>
        </a:accent3>
        <a:accent4>
          <a:srgbClr val="DADADA"/>
        </a:accent4>
        <a:accent5>
          <a:srgbClr val="D1AEAB"/>
        </a:accent5>
        <a:accent6>
          <a:srgbClr val="552C00"/>
        </a:accent6>
        <a:hlink>
          <a:srgbClr val="CA7618"/>
        </a:hlink>
        <a:folHlink>
          <a:srgbClr val="FFFF99"/>
        </a:folHlink>
      </a:clrScheme>
      <a:clrMap bg1="dk2" tx1="lt1" bg2="dk1" tx2="lt2" accent1="accent1" accent2="accent2" accent3="accent3" accent4="accent4" accent5="accent5" accent6="accent6" hlink="hlink" folHlink="folHlink"/>
    </a:extraClrScheme>
    <a:extraClrScheme>
      <a:clrScheme name="dark-color-photo partner master 15">
        <a:dk1>
          <a:srgbClr val="3E3E5C"/>
        </a:dk1>
        <a:lt1>
          <a:srgbClr val="FFFFFF"/>
        </a:lt1>
        <a:dk2>
          <a:srgbClr val="4C5A73"/>
        </a:dk2>
        <a:lt2>
          <a:srgbClr val="FFFFFF"/>
        </a:lt2>
        <a:accent1>
          <a:srgbClr val="A83422"/>
        </a:accent1>
        <a:accent2>
          <a:srgbClr val="5F3200"/>
        </a:accent2>
        <a:accent3>
          <a:srgbClr val="B2B5BC"/>
        </a:accent3>
        <a:accent4>
          <a:srgbClr val="DADADA"/>
        </a:accent4>
        <a:accent5>
          <a:srgbClr val="D1AEAB"/>
        </a:accent5>
        <a:accent6>
          <a:srgbClr val="552C00"/>
        </a:accent6>
        <a:hlink>
          <a:srgbClr val="CA7618"/>
        </a:hlink>
        <a:folHlink>
          <a:srgbClr val="4D4D4F"/>
        </a:folHlink>
      </a:clrScheme>
      <a:clrMap bg1="dk2" tx1="lt1" bg2="dk1" tx2="lt2" accent1="accent1" accent2="accent2" accent3="accent3" accent4="accent4" accent5="accent5" accent6="accent6" hlink="hlink" folHlink="folHlink"/>
    </a:extraClrScheme>
    <a:extraClrScheme>
      <a:clrScheme name="dark-color-photo partner master 16">
        <a:dk1>
          <a:srgbClr val="000000"/>
        </a:dk1>
        <a:lt1>
          <a:srgbClr val="FFFFFF"/>
        </a:lt1>
        <a:dk2>
          <a:srgbClr val="000000"/>
        </a:dk2>
        <a:lt2>
          <a:srgbClr val="808080"/>
        </a:lt2>
        <a:accent1>
          <a:srgbClr val="B2BFCE"/>
        </a:accent1>
        <a:accent2>
          <a:srgbClr val="33557D"/>
        </a:accent2>
        <a:accent3>
          <a:srgbClr val="FFFFFF"/>
        </a:accent3>
        <a:accent4>
          <a:srgbClr val="000000"/>
        </a:accent4>
        <a:accent5>
          <a:srgbClr val="D5DCE3"/>
        </a:accent5>
        <a:accent6>
          <a:srgbClr val="2D4C71"/>
        </a:accent6>
        <a:hlink>
          <a:srgbClr val="69AA61"/>
        </a:hlink>
        <a:folHlink>
          <a:srgbClr val="C6DFC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3E3E5C"/>
    </a:dk1>
    <a:lt1>
      <a:srgbClr val="FFFFFF"/>
    </a:lt1>
    <a:dk2>
      <a:srgbClr val="002B5C"/>
    </a:dk2>
    <a:lt2>
      <a:srgbClr val="FFFFFF"/>
    </a:lt2>
    <a:accent1>
      <a:srgbClr val="B2BFCE"/>
    </a:accent1>
    <a:accent2>
      <a:srgbClr val="33557D"/>
    </a:accent2>
    <a:accent3>
      <a:srgbClr val="AAACB5"/>
    </a:accent3>
    <a:accent4>
      <a:srgbClr val="DADADA"/>
    </a:accent4>
    <a:accent5>
      <a:srgbClr val="D5DCE3"/>
    </a:accent5>
    <a:accent6>
      <a:srgbClr val="2D4C71"/>
    </a:accent6>
    <a:hlink>
      <a:srgbClr val="69AA61"/>
    </a:hlink>
    <a:folHlink>
      <a:srgbClr val="C6DFC3"/>
    </a:folHlink>
  </a:clrScheme>
</a:themeOverride>
</file>

<file path=ppt/theme/themeOverride2.xml><?xml version="1.0" encoding="utf-8"?>
<a:themeOverride xmlns:a="http://schemas.openxmlformats.org/drawingml/2006/main">
  <a:clrScheme name="">
    <a:dk1>
      <a:srgbClr val="808080"/>
    </a:dk1>
    <a:lt1>
      <a:srgbClr val="FFFFFF"/>
    </a:lt1>
    <a:dk2>
      <a:srgbClr val="002B5C"/>
    </a:dk2>
    <a:lt2>
      <a:srgbClr val="FFFFFF"/>
    </a:lt2>
    <a:accent1>
      <a:srgbClr val="B2BFCE"/>
    </a:accent1>
    <a:accent2>
      <a:srgbClr val="33557D"/>
    </a:accent2>
    <a:accent3>
      <a:srgbClr val="AAACB5"/>
    </a:accent3>
    <a:accent4>
      <a:srgbClr val="DADADA"/>
    </a:accent4>
    <a:accent5>
      <a:srgbClr val="D5DCE3"/>
    </a:accent5>
    <a:accent6>
      <a:srgbClr val="2D4C71"/>
    </a:accent6>
    <a:hlink>
      <a:srgbClr val="69AA61"/>
    </a:hlink>
    <a:folHlink>
      <a:srgbClr val="C6DFC3"/>
    </a:folHlink>
  </a:clrScheme>
</a:themeOverride>
</file>

<file path=ppt/theme/themeOverride3.xml><?xml version="1.0" encoding="utf-8"?>
<a:themeOverride xmlns:a="http://schemas.openxmlformats.org/drawingml/2006/main">
  <a:clrScheme name="">
    <a:dk1>
      <a:srgbClr val="3E3E5C"/>
    </a:dk1>
    <a:lt1>
      <a:srgbClr val="FFFFFF"/>
    </a:lt1>
    <a:dk2>
      <a:srgbClr val="002B5C"/>
    </a:dk2>
    <a:lt2>
      <a:srgbClr val="FFFFFF"/>
    </a:lt2>
    <a:accent1>
      <a:srgbClr val="B2BFCE"/>
    </a:accent1>
    <a:accent2>
      <a:srgbClr val="33557D"/>
    </a:accent2>
    <a:accent3>
      <a:srgbClr val="AAACB5"/>
    </a:accent3>
    <a:accent4>
      <a:srgbClr val="DADADA"/>
    </a:accent4>
    <a:accent5>
      <a:srgbClr val="D5DCE3"/>
    </a:accent5>
    <a:accent6>
      <a:srgbClr val="2D4C71"/>
    </a:accent6>
    <a:hlink>
      <a:srgbClr val="69AA61"/>
    </a:hlink>
    <a:folHlink>
      <a:srgbClr val="C6DFC3"/>
    </a:folHlink>
  </a:clrScheme>
</a:themeOverride>
</file>

<file path=ppt/theme/themeOverride4.xml><?xml version="1.0" encoding="utf-8"?>
<a:themeOverride xmlns:a="http://schemas.openxmlformats.org/drawingml/2006/main">
  <a:clrScheme name="">
    <a:dk1>
      <a:srgbClr val="808080"/>
    </a:dk1>
    <a:lt1>
      <a:srgbClr val="FFFFFF"/>
    </a:lt1>
    <a:dk2>
      <a:srgbClr val="002B5C"/>
    </a:dk2>
    <a:lt2>
      <a:srgbClr val="FFFFFF"/>
    </a:lt2>
    <a:accent1>
      <a:srgbClr val="B2BFCE"/>
    </a:accent1>
    <a:accent2>
      <a:srgbClr val="33557D"/>
    </a:accent2>
    <a:accent3>
      <a:srgbClr val="AAACB5"/>
    </a:accent3>
    <a:accent4>
      <a:srgbClr val="DADADA"/>
    </a:accent4>
    <a:accent5>
      <a:srgbClr val="D5DCE3"/>
    </a:accent5>
    <a:accent6>
      <a:srgbClr val="2D4C71"/>
    </a:accent6>
    <a:hlink>
      <a:srgbClr val="69AA61"/>
    </a:hlink>
    <a:folHlink>
      <a:srgbClr val="C6DFC3"/>
    </a:folHlink>
  </a:clrScheme>
</a:themeOverride>
</file>

<file path=docProps/app.xml><?xml version="1.0" encoding="utf-8"?>
<Properties xmlns="http://schemas.openxmlformats.org/officeDocument/2006/extended-properties" xmlns:vt="http://schemas.openxmlformats.org/officeDocument/2006/docPropsVTypes">
  <TotalTime>33447</TotalTime>
  <Words>3671</Words>
  <Application>Microsoft Office PowerPoint</Application>
  <PresentationFormat>Widescreen</PresentationFormat>
  <Paragraphs>397</Paragraphs>
  <Slides>19</Slides>
  <Notes>18</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19</vt:i4>
      </vt:variant>
    </vt:vector>
  </HeadingPairs>
  <TitlesOfParts>
    <vt:vector size="30" baseType="lpstr">
      <vt:lpstr>Arial</vt:lpstr>
      <vt:lpstr>Calibri</vt:lpstr>
      <vt:lpstr>Franklin Gothic Medium Cond</vt:lpstr>
      <vt:lpstr>Symbol</vt:lpstr>
      <vt:lpstr>Times New Roman</vt:lpstr>
      <vt:lpstr>Trebuchet MS</vt:lpstr>
      <vt:lpstr>Wingdings</vt:lpstr>
      <vt:lpstr>general master</vt:lpstr>
      <vt:lpstr>dark-color-photo partner master</vt:lpstr>
      <vt:lpstr>white-gray partner master</vt:lpstr>
      <vt:lpstr>1_dark-color-photo partner master</vt:lpstr>
      <vt:lpstr>Southwest Corridor Equitable Housing Strategy</vt:lpstr>
      <vt:lpstr>PowerPoint Presentation</vt:lpstr>
      <vt:lpstr>Broad Support</vt:lpstr>
      <vt:lpstr>Invited Community Partners</vt:lpstr>
      <vt:lpstr>Major Goals</vt:lpstr>
      <vt:lpstr>PowerPoint Presentation</vt:lpstr>
      <vt:lpstr>Affordable Housing Production Targets</vt:lpstr>
      <vt:lpstr>Implementing the Strategy Goal 1. Commit early financial resources to address the near-term housing crisis and long-term needs</vt:lpstr>
      <vt:lpstr>Implementing the Strategy Goal 2. Prevent residential and cultural displacement</vt:lpstr>
      <vt:lpstr>Implementing the Strategy Goal 3. Increase choices for new homes for all household types and incomes</vt:lpstr>
      <vt:lpstr>Early Implementation of Strategy: TriMet MOU</vt:lpstr>
      <vt:lpstr>Businesses, Employment and Wages </vt:lpstr>
      <vt:lpstr>Early Implementation of Strategy: URA Modeling</vt:lpstr>
      <vt:lpstr>SW Corridor – East Portland  TIF District Scenarios </vt:lpstr>
      <vt:lpstr>PowerPoint Presentation</vt:lpstr>
      <vt:lpstr>Next Steps: Ongoing Coordination Through MOU</vt:lpstr>
      <vt:lpstr>Jurisdictional Partners</vt:lpstr>
      <vt:lpstr>Discussion</vt:lpstr>
      <vt:lpstr>Portland City Council </vt:lpstr>
    </vt:vector>
  </TitlesOfParts>
  <Company>City of Portland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City of Portland</dc:creator>
  <cp:lastModifiedBy>Parsons, Susan</cp:lastModifiedBy>
  <cp:revision>351</cp:revision>
  <cp:lastPrinted>2018-10-05T16:15:47Z</cp:lastPrinted>
  <dcterms:created xsi:type="dcterms:W3CDTF">2010-12-27T19:53:31Z</dcterms:created>
  <dcterms:modified xsi:type="dcterms:W3CDTF">2018-10-05T16:15:58Z</dcterms:modified>
</cp:coreProperties>
</file>