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notesMasterIdLst>
    <p:notesMasterId r:id="rId18"/>
  </p:notesMasterIdLst>
  <p:sldIdLst>
    <p:sldId id="269" r:id="rId2"/>
    <p:sldId id="300" r:id="rId3"/>
    <p:sldId id="301" r:id="rId4"/>
    <p:sldId id="287" r:id="rId5"/>
    <p:sldId id="259" r:id="rId6"/>
    <p:sldId id="278" r:id="rId7"/>
    <p:sldId id="294" r:id="rId8"/>
    <p:sldId id="295" r:id="rId9"/>
    <p:sldId id="296" r:id="rId10"/>
    <p:sldId id="276" r:id="rId11"/>
    <p:sldId id="286" r:id="rId12"/>
    <p:sldId id="285" r:id="rId13"/>
    <p:sldId id="288" r:id="rId14"/>
    <p:sldId id="290" r:id="rId15"/>
    <p:sldId id="291" r:id="rId16"/>
    <p:sldId id="29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71930" autoAdjust="0"/>
  </p:normalViewPr>
  <p:slideViewPr>
    <p:cSldViewPr snapToGrid="0" snapToObjects="1">
      <p:cViewPr varScale="1">
        <p:scale>
          <a:sx n="79" d="100"/>
          <a:sy n="79" d="100"/>
        </p:scale>
        <p:origin x="112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4" d="100"/>
          <a:sy n="84" d="100"/>
        </p:scale>
        <p:origin x="382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638BEE-0DF1-4B33-ABF4-957939204EF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6CC70C-3236-4C80-90C1-F36A0840B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215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1181A-3708-4AC1-9878-C49ED1B70B2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252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CC70C-3236-4C80-90C1-F36A0840BD2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318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CC70C-3236-4C80-90C1-F36A0840BD2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5093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CC70C-3236-4C80-90C1-F36A0840BD2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134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CC70C-3236-4C80-90C1-F36A0840BD2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748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CC70C-3236-4C80-90C1-F36A0840BD2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064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1181A-3708-4AC1-9878-C49ED1B70B2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711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CC70C-3236-4C80-90C1-F36A0840BD2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303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CC70C-3236-4C80-90C1-F36A0840BD2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717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CC70C-3236-4C80-90C1-F36A0840BD2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486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CC70C-3236-4C80-90C1-F36A0840BD2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340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CC70C-3236-4C80-90C1-F36A0840BD2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4360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CC70C-3236-4C80-90C1-F36A0840BD2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1075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CC70C-3236-4C80-90C1-F36A0840BD2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49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6749-6C78-2E4B-9891-91DB376D9021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7FF-3FA6-914F-B66C-63C57C343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6749-6C78-2E4B-9891-91DB376D9021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7FF-3FA6-914F-B66C-63C57C343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6749-6C78-2E4B-9891-91DB376D9021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7FF-3FA6-914F-B66C-63C57C343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6749-6C78-2E4B-9891-91DB376D9021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7FF-3FA6-914F-B66C-63C57C343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6749-6C78-2E4B-9891-91DB376D9021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7FF-3FA6-914F-B66C-63C57C343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6749-6C78-2E4B-9891-91DB376D9021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7FF-3FA6-914F-B66C-63C57C343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6749-6C78-2E4B-9891-91DB376D9021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7FF-3FA6-914F-B66C-63C57C343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6749-6C78-2E4B-9891-91DB376D9021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7FF-3FA6-914F-B66C-63C57C343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6749-6C78-2E4B-9891-91DB376D9021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7FF-3FA6-914F-B66C-63C57C343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6749-6C78-2E4B-9891-91DB376D9021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7FF-3FA6-914F-B66C-63C57C343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6749-6C78-2E4B-9891-91DB376D9021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7FF-3FA6-914F-B66C-63C57C343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66749-6C78-2E4B-9891-91DB376D9021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FF7FF-3FA6-914F-B66C-63C57C343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846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077403" y="258709"/>
            <a:ext cx="869156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Mark-Medium" charset="0"/>
                <a:ea typeface="Mark-Medium" charset="0"/>
                <a:cs typeface="Mark-Medium" charset="0"/>
              </a:rPr>
              <a:t>Cannabis Program</a:t>
            </a:r>
          </a:p>
          <a:p>
            <a:endParaRPr lang="en-US" sz="4800" dirty="0">
              <a:solidFill>
                <a:schemeClr val="bg1"/>
              </a:solidFill>
              <a:latin typeface="Mark-Medium" charset="0"/>
              <a:ea typeface="Mark-Medium" charset="0"/>
              <a:cs typeface="Mark-Medium" charset="0"/>
            </a:endParaRPr>
          </a:p>
          <a:p>
            <a:r>
              <a:rPr lang="en-US" sz="4800" dirty="0">
                <a:solidFill>
                  <a:schemeClr val="bg1"/>
                </a:solidFill>
                <a:latin typeface="Mark-Medium" charset="0"/>
                <a:ea typeface="Mark-Medium" charset="0"/>
                <a:cs typeface="Mark-Medium" charset="0"/>
              </a:rPr>
              <a:t>Proposed Amendments to</a:t>
            </a:r>
          </a:p>
          <a:p>
            <a:r>
              <a:rPr lang="en-US" sz="4800" dirty="0">
                <a:solidFill>
                  <a:schemeClr val="bg1"/>
                </a:solidFill>
                <a:latin typeface="Mark-Medium" charset="0"/>
                <a:ea typeface="Mark-Medium" charset="0"/>
                <a:cs typeface="Mark-Medium" charset="0"/>
              </a:rPr>
              <a:t>PCC 14B.130 and Fee Schedule</a:t>
            </a:r>
          </a:p>
          <a:p>
            <a:endParaRPr lang="en-US" sz="4800" dirty="0">
              <a:solidFill>
                <a:schemeClr val="bg1"/>
              </a:solidFill>
              <a:latin typeface="Mark-Medium" charset="0"/>
              <a:ea typeface="Mark-Medium" charset="0"/>
              <a:cs typeface="Mark-Medium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Mark-Medium" charset="0"/>
                <a:ea typeface="Mark-Medium" charset="0"/>
                <a:cs typeface="Mark-Medium" charset="0"/>
              </a:rPr>
              <a:t>Presented by:</a:t>
            </a:r>
          </a:p>
          <a:p>
            <a:r>
              <a:rPr lang="en-US" sz="2400" dirty="0">
                <a:solidFill>
                  <a:schemeClr val="bg1"/>
                </a:solidFill>
                <a:latin typeface="Mark-Medium" charset="0"/>
                <a:ea typeface="Mark-Medium" charset="0"/>
                <a:cs typeface="Mark-Medium" charset="0"/>
              </a:rPr>
              <a:t>	Brandon Goldner, Program Coordinator</a:t>
            </a:r>
          </a:p>
          <a:p>
            <a:r>
              <a:rPr lang="en-US" sz="2400" dirty="0">
                <a:solidFill>
                  <a:schemeClr val="bg1"/>
                </a:solidFill>
                <a:latin typeface="Mark-Medium" charset="0"/>
                <a:ea typeface="Mark-Medium" charset="0"/>
                <a:cs typeface="Mark-Medium" charset="0"/>
              </a:rPr>
              <a:t>	Jeffrey Van Kent, Program Specialist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77C604-6E0E-4D93-A073-B5D3341E643B}"/>
              </a:ext>
            </a:extLst>
          </p:cNvPr>
          <p:cNvSpPr txBox="1"/>
          <p:nvPr/>
        </p:nvSpPr>
        <p:spPr>
          <a:xfrm>
            <a:off x="9788434" y="6241998"/>
            <a:ext cx="2083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Mark-Medium"/>
              </a:rPr>
              <a:t>September 26, 2018</a:t>
            </a:r>
          </a:p>
        </p:txBody>
      </p:sp>
    </p:spTree>
    <p:extLst>
      <p:ext uri="{BB962C8B-B14F-4D97-AF65-F5344CB8AC3E}">
        <p14:creationId xmlns:p14="http://schemas.microsoft.com/office/powerpoint/2010/main" val="4238010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29210" y="1241437"/>
            <a:ext cx="8691562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Mark-Medium" charset="0"/>
                <a:ea typeface="Mark-Medium" charset="0"/>
                <a:cs typeface="Mark-Medium" charset="0"/>
              </a:rPr>
              <a:t>Deferred Payment Plan</a:t>
            </a:r>
          </a:p>
          <a:p>
            <a:endParaRPr lang="en-US" sz="2400" dirty="0">
              <a:latin typeface="Mark-Medium" charset="0"/>
              <a:ea typeface="Mark-Medium" charset="0"/>
              <a:cs typeface="Mark-Medium" charset="0"/>
            </a:endParaRPr>
          </a:p>
          <a:p>
            <a:pPr marL="971550" lvl="1" indent="-5143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Mark-Light" charset="0"/>
                <a:ea typeface="Mark-Light" charset="0"/>
                <a:cs typeface="Mark-Light" charset="0"/>
              </a:rPr>
              <a:t>Offsets due dates of OLCC and City licensing fees</a:t>
            </a:r>
          </a:p>
          <a:p>
            <a:pPr marL="971550" lvl="1" indent="-5143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Mark-Light" charset="0"/>
                <a:ea typeface="Mark-Light" charset="0"/>
                <a:cs typeface="Mark-Light" charset="0"/>
              </a:rPr>
              <a:t>Available by request based on financial need</a:t>
            </a:r>
          </a:p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Mark-Medium" charset="0"/>
              <a:ea typeface="Mark-Medium" charset="0"/>
              <a:cs typeface="Mark-Medium" charset="0"/>
            </a:endParaRPr>
          </a:p>
          <a:p>
            <a:endParaRPr lang="en-US" sz="5000" dirty="0">
              <a:latin typeface="Mark-Book-Italic Book" charset="0"/>
              <a:ea typeface="Mark-Book-Italic Book" charset="0"/>
              <a:cs typeface="Mark-Book-Italic Book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29210" y="6377343"/>
            <a:ext cx="81296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Mark-Medium" charset="0"/>
                <a:ea typeface="Mark-Medium" charset="0"/>
                <a:cs typeface="Mark-Medium" charset="0"/>
              </a:rPr>
              <a:t>Proposed Amendments to PCC 14B.130 and Portland Policy Document ADM-20.01 – Sept. 2018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132" y="4361020"/>
            <a:ext cx="2209800" cy="2324100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B12DE24-6C91-47F3-929A-5D176CA536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713851"/>
              </p:ext>
            </p:extLst>
          </p:nvPr>
        </p:nvGraphicFramePr>
        <p:xfrm>
          <a:off x="1129210" y="3693210"/>
          <a:ext cx="8128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461">
                  <a:extLst>
                    <a:ext uri="{9D8B030D-6E8A-4147-A177-3AD203B41FA5}">
                      <a16:colId xmlns:a16="http://schemas.microsoft.com/office/drawing/2014/main" val="2214590182"/>
                    </a:ext>
                  </a:extLst>
                </a:gridCol>
                <a:gridCol w="1474839">
                  <a:extLst>
                    <a:ext uri="{9D8B030D-6E8A-4147-A177-3AD203B41FA5}">
                      <a16:colId xmlns:a16="http://schemas.microsoft.com/office/drawing/2014/main" val="2544330778"/>
                    </a:ext>
                  </a:extLst>
                </a:gridCol>
                <a:gridCol w="1522500">
                  <a:extLst>
                    <a:ext uri="{9D8B030D-6E8A-4147-A177-3AD203B41FA5}">
                      <a16:colId xmlns:a16="http://schemas.microsoft.com/office/drawing/2014/main" val="405861666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06634743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918200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License Types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Due at Issuance of License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Due by</a:t>
                      </a:r>
                    </a:p>
                    <a:p>
                      <a:pPr algn="ctr"/>
                      <a:r>
                        <a:rPr lang="en-US" dirty="0"/>
                        <a:t>6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Additional Fee 30 Days</a:t>
                      </a:r>
                    </a:p>
                    <a:p>
                      <a:pPr algn="ctr"/>
                      <a:r>
                        <a:rPr lang="en-US" dirty="0"/>
                        <a:t>Past Due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Additional Fee 31-60 Days Past Due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00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“Micro” Licenses and Couriers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$750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 $100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 $200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18326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All Others</a:t>
                      </a:r>
                    </a:p>
                    <a:p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 $250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 $500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866782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BB6AFBB-515B-48BC-BDD3-986C30F2E2A1}"/>
              </a:ext>
            </a:extLst>
          </p:cNvPr>
          <p:cNvSpPr txBox="1"/>
          <p:nvPr/>
        </p:nvSpPr>
        <p:spPr>
          <a:xfrm>
            <a:off x="944992" y="207817"/>
            <a:ext cx="10499156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1) Licensing Fee Reductions   </a:t>
            </a:r>
            <a:r>
              <a:rPr lang="en-US" b="1" dirty="0"/>
              <a:t>2) Deferred Payment Plan   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3) Social Equity Program   4) Permitting Requirements</a:t>
            </a:r>
          </a:p>
          <a:p>
            <a:pPr algn="ctr"/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5) Permitting Enforcement Procedures   6) Micro-Tier Processor Endorsement</a:t>
            </a:r>
          </a:p>
        </p:txBody>
      </p:sp>
    </p:spTree>
    <p:extLst>
      <p:ext uri="{BB962C8B-B14F-4D97-AF65-F5344CB8AC3E}">
        <p14:creationId xmlns:p14="http://schemas.microsoft.com/office/powerpoint/2010/main" val="407688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29211" y="1251063"/>
            <a:ext cx="9263488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Mark-Medium" charset="0"/>
                <a:ea typeface="Mark-Medium" charset="0"/>
                <a:cs typeface="Mark-Medium" charset="0"/>
              </a:rPr>
              <a:t>Social Equity Program</a:t>
            </a:r>
          </a:p>
          <a:p>
            <a:r>
              <a:rPr lang="en-US" sz="2400" dirty="0">
                <a:latin typeface="Mark-Medium" charset="0"/>
                <a:ea typeface="Mark-Medium" charset="0"/>
                <a:cs typeface="Mark-Medium" charset="0"/>
              </a:rPr>
              <a:t>Benefits for Qualifying Businesses</a:t>
            </a:r>
          </a:p>
          <a:p>
            <a:pPr marL="971550" lvl="1" indent="-5143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>
              <a:latin typeface="Mark-Light" charset="0"/>
              <a:ea typeface="Mark-Light" charset="0"/>
              <a:cs typeface="Mark-Light" charset="0"/>
            </a:endParaRPr>
          </a:p>
          <a:p>
            <a:pPr marL="971550" lvl="1" indent="-5143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Mark-Light" charset="0"/>
                <a:ea typeface="Mark-Light" charset="0"/>
                <a:cs typeface="Mark-Light" charset="0"/>
              </a:rPr>
              <a:t>Reduction of license fees</a:t>
            </a:r>
          </a:p>
          <a:p>
            <a:pPr marL="971550" lvl="1" indent="-5143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Mark-Light" charset="0"/>
                <a:ea typeface="Mark-Light" charset="0"/>
                <a:cs typeface="Mark-Light" charset="0"/>
              </a:rPr>
              <a:t>Reimbursement of Early Assistance costs incurred at the</a:t>
            </a:r>
          </a:p>
          <a:p>
            <a:pPr marL="973138" lvl="1">
              <a:spcAft>
                <a:spcPts val="600"/>
              </a:spcAft>
            </a:pPr>
            <a:r>
              <a:rPr lang="en-US" sz="2400" dirty="0">
                <a:latin typeface="Mark-Light" charset="0"/>
                <a:ea typeface="Mark-Light" charset="0"/>
                <a:cs typeface="Mark-Light" charset="0"/>
              </a:rPr>
              <a:t>Bureau of Development Services (Processors and Producers only)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27569" y="6377343"/>
            <a:ext cx="81296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Mark-Medium" charset="0"/>
                <a:ea typeface="Mark-Medium" charset="0"/>
                <a:cs typeface="Mark-Medium" charset="0"/>
              </a:rPr>
              <a:t>Proposed Amendments to PCC 14B.130 and Portland Policy Document ADM-20.01 – Sept. 2018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132" y="4361020"/>
            <a:ext cx="2209800" cy="2324100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93B3D20-4D54-41E4-9669-754DF5F0FF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160234"/>
              </p:ext>
            </p:extLst>
          </p:nvPr>
        </p:nvGraphicFramePr>
        <p:xfrm>
          <a:off x="1129213" y="4360914"/>
          <a:ext cx="8127999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19249538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50280692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313717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License Fee 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Early Assistance Reimbursement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467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1 Qualifying Factor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15% Off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Up to $750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12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2-3 Qualifying Factors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25% Off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Up to $1,500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759981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D48FD59-6990-4A0F-A469-5695B3AA772B}"/>
              </a:ext>
            </a:extLst>
          </p:cNvPr>
          <p:cNvSpPr txBox="1"/>
          <p:nvPr/>
        </p:nvSpPr>
        <p:spPr>
          <a:xfrm>
            <a:off x="944992" y="207817"/>
            <a:ext cx="10499156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1) Licensing Fee Reductions   2) Deferred Payment Plan   </a:t>
            </a:r>
            <a:r>
              <a:rPr lang="en-US" b="1" dirty="0"/>
              <a:t>3) Social Equity Program   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4) Permitting Requirements</a:t>
            </a:r>
          </a:p>
          <a:p>
            <a:pPr algn="ctr"/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5) Permitting Enforcement Procedures   6) Micro-Tier Processor Endorsement</a:t>
            </a:r>
          </a:p>
        </p:txBody>
      </p:sp>
    </p:spTree>
    <p:extLst>
      <p:ext uri="{BB962C8B-B14F-4D97-AF65-F5344CB8AC3E}">
        <p14:creationId xmlns:p14="http://schemas.microsoft.com/office/powerpoint/2010/main" val="3967058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29210" y="1241437"/>
            <a:ext cx="869156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Mark-Medium" charset="0"/>
                <a:ea typeface="Mark-Medium" charset="0"/>
                <a:cs typeface="Mark-Medium" charset="0"/>
              </a:rPr>
              <a:t>Social Equity Program</a:t>
            </a:r>
          </a:p>
          <a:p>
            <a:r>
              <a:rPr lang="en-US" sz="2400" dirty="0">
                <a:latin typeface="Mark-Medium" charset="0"/>
                <a:ea typeface="Mark-Medium" charset="0"/>
                <a:cs typeface="Mark-Medium" charset="0"/>
              </a:rPr>
              <a:t>Qualifying Factors</a:t>
            </a:r>
          </a:p>
          <a:p>
            <a:pPr marL="971550" lvl="1" indent="-5143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>
              <a:latin typeface="Mark-Light" charset="0"/>
              <a:ea typeface="Mark-Light" charset="0"/>
              <a:cs typeface="Mark-Light" charset="0"/>
            </a:endParaRP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latin typeface="Mark-Light" charset="0"/>
                <a:ea typeface="Mark-Light" charset="0"/>
                <a:cs typeface="Mark-Light" charset="0"/>
              </a:rPr>
              <a:t>Small Business</a:t>
            </a:r>
          </a:p>
          <a:p>
            <a:pPr marL="1428750" lvl="2" indent="-2889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Mark-Light" charset="0"/>
                <a:ea typeface="Mark-Light" charset="0"/>
                <a:cs typeface="Mark-Light" charset="0"/>
              </a:rPr>
              <a:t>&lt; $750,000 combined total income; and</a:t>
            </a:r>
          </a:p>
          <a:p>
            <a:pPr marL="1428750" lvl="2" indent="-2889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Mark-Light" charset="0"/>
                <a:ea typeface="Mark-Light" charset="0"/>
                <a:cs typeface="Mark-Light" charset="0"/>
              </a:rPr>
              <a:t>Less than 3 state licenses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latin typeface="Mark-Light" charset="0"/>
                <a:ea typeface="Mark-Light" charset="0"/>
                <a:cs typeface="Mark-Light" charset="0"/>
              </a:rPr>
              <a:t>Small Business w/ MWESB-Certified Vendor(s)</a:t>
            </a:r>
          </a:p>
          <a:p>
            <a:pPr marL="1428750" lvl="2" indent="-2889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Mark-Light" charset="0"/>
                <a:ea typeface="Mark-Light" charset="0"/>
                <a:cs typeface="Mark-Light" charset="0"/>
              </a:rPr>
              <a:t>Small Business; and</a:t>
            </a:r>
          </a:p>
          <a:p>
            <a:pPr marL="1428750" lvl="2" indent="-2889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Mark-Light" charset="0"/>
                <a:ea typeface="Mark-Light" charset="0"/>
                <a:cs typeface="Mark-Light" charset="0"/>
              </a:rPr>
              <a:t>≥ $30,000 Contract(s) w/ ancillary industry vendors certified by the State as a</a:t>
            </a:r>
          </a:p>
          <a:p>
            <a:pPr marL="1425575" lvl="2">
              <a:spcAft>
                <a:spcPts val="600"/>
              </a:spcAft>
            </a:pPr>
            <a:r>
              <a:rPr lang="en-US" sz="1600" dirty="0">
                <a:latin typeface="Mark-Light" charset="0"/>
                <a:ea typeface="Mark-Light" charset="0"/>
                <a:cs typeface="Mark-Light" charset="0"/>
              </a:rPr>
              <a:t>“Socially or Economically Disadvantaged” business and/or “Emerging Small Business”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latin typeface="Mark-Light" charset="0"/>
                <a:ea typeface="Mark-Light" charset="0"/>
                <a:cs typeface="Mark-Light" charset="0"/>
              </a:rPr>
              <a:t>Prior Cannabis Convictions</a:t>
            </a:r>
          </a:p>
          <a:p>
            <a:pPr marL="1428750" lvl="2" indent="-2889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Mark-Light" charset="0"/>
                <a:ea typeface="Mark-Light" charset="0"/>
                <a:cs typeface="Mark-Light" charset="0"/>
              </a:rPr>
              <a:t>≥ 25% Ownership</a:t>
            </a:r>
          </a:p>
          <a:p>
            <a:pPr marL="1428750" lvl="2" indent="-2889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Mark-Light" charset="0"/>
                <a:ea typeface="Mark-Light" charset="0"/>
                <a:cs typeface="Mark-Light" charset="0"/>
              </a:rPr>
              <a:t>≥ 20% Staff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Mark-Medium" charset="0"/>
              <a:ea typeface="Mark-Medium" charset="0"/>
              <a:cs typeface="Mark-Medium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29210" y="6377343"/>
            <a:ext cx="81296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Mark-Medium" charset="0"/>
                <a:ea typeface="Mark-Medium" charset="0"/>
                <a:cs typeface="Mark-Medium" charset="0"/>
              </a:rPr>
              <a:t>Proposed Amendments to PCC 14B.130 and Portland Policy Document ADM-20.01 – Sept. 2018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132" y="4361020"/>
            <a:ext cx="2209800" cy="23241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CD947AE-A3BA-4B8E-B21B-D9360389EF10}"/>
              </a:ext>
            </a:extLst>
          </p:cNvPr>
          <p:cNvSpPr txBox="1"/>
          <p:nvPr/>
        </p:nvSpPr>
        <p:spPr>
          <a:xfrm>
            <a:off x="944992" y="207817"/>
            <a:ext cx="10499156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1) Licensing Fee Reductions   2) Deferred Payment Plan   </a:t>
            </a:r>
            <a:r>
              <a:rPr lang="en-US" b="1" dirty="0"/>
              <a:t>3) Social Equity Program   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4) Permitting Requirements</a:t>
            </a:r>
          </a:p>
          <a:p>
            <a:pPr algn="ctr"/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5) Permitting Enforcement Procedures   6) Micro-Tier Processor Endorsement</a:t>
            </a:r>
          </a:p>
        </p:txBody>
      </p:sp>
    </p:spTree>
    <p:extLst>
      <p:ext uri="{BB962C8B-B14F-4D97-AF65-F5344CB8AC3E}">
        <p14:creationId xmlns:p14="http://schemas.microsoft.com/office/powerpoint/2010/main" val="3332793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29210" y="1293674"/>
            <a:ext cx="8691562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Mark-Medium" charset="0"/>
                <a:ea typeface="Mark-Medium" charset="0"/>
                <a:cs typeface="Mark-Medium" charset="0"/>
              </a:rPr>
              <a:t>Permitting Requirements</a:t>
            </a:r>
            <a:endParaRPr lang="en-US" sz="2400" dirty="0">
              <a:latin typeface="Mark-Medium" charset="0"/>
              <a:ea typeface="Mark-Medium" charset="0"/>
              <a:cs typeface="Mark-Medium" charset="0"/>
            </a:endParaRPr>
          </a:p>
          <a:p>
            <a:pPr marL="971550" lvl="1" indent="-5143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>
              <a:latin typeface="Mark-Light" charset="0"/>
              <a:ea typeface="Mark-Light" charset="0"/>
              <a:cs typeface="Mark-Light" charset="0"/>
            </a:endParaRPr>
          </a:p>
          <a:p>
            <a:pPr marL="971550" lvl="1" indent="-5143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Mark-Light" charset="0"/>
              <a:ea typeface="Mark-Light" charset="0"/>
              <a:cs typeface="Mark-Light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27569" y="6377343"/>
            <a:ext cx="81296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Mark-Medium" charset="0"/>
                <a:ea typeface="Mark-Medium" charset="0"/>
                <a:cs typeface="Mark-Medium" charset="0"/>
              </a:rPr>
              <a:t>Proposed Amendments to PCC 14B.130 and Portland Policy Document ADM-20.01 – Sept. 2018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132" y="4361020"/>
            <a:ext cx="2209800" cy="2324100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CC307F9-D18F-4B7A-9AD6-3EFEBB1E32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561810"/>
              </p:ext>
            </p:extLst>
          </p:nvPr>
        </p:nvGraphicFramePr>
        <p:xfrm>
          <a:off x="1127568" y="2786390"/>
          <a:ext cx="1595967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5967">
                  <a:extLst>
                    <a:ext uri="{9D8B030D-6E8A-4147-A177-3AD203B41FA5}">
                      <a16:colId xmlns:a16="http://schemas.microsoft.com/office/drawing/2014/main" val="40162902"/>
                    </a:ext>
                  </a:extLst>
                </a:gridCol>
              </a:tblGrid>
              <a:tr h="289360">
                <a:tc>
                  <a:txBody>
                    <a:bodyPr/>
                    <a:lstStyle/>
                    <a:p>
                      <a:r>
                        <a:rPr lang="en-US" sz="1600" dirty="0"/>
                        <a:t>License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008122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r>
                        <a:rPr lang="en-US" sz="1600" b="1" dirty="0"/>
                        <a:t>Producer</a:t>
                      </a:r>
                    </a:p>
                    <a:p>
                      <a:endParaRPr lang="en-US" sz="1600" b="1" dirty="0"/>
                    </a:p>
                    <a:p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623872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r>
                        <a:rPr lang="en-US" sz="1600" b="1" dirty="0"/>
                        <a:t>Processor –</a:t>
                      </a:r>
                    </a:p>
                    <a:p>
                      <a:r>
                        <a:rPr lang="en-US" sz="1600" b="1" dirty="0"/>
                        <a:t>Edibles, Topicals, Concentrates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5957300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r>
                        <a:rPr lang="en-US" sz="1600" b="1" dirty="0"/>
                        <a:t>Processor –</a:t>
                      </a:r>
                    </a:p>
                    <a:p>
                      <a:r>
                        <a:rPr lang="en-US" sz="1600" b="1" dirty="0"/>
                        <a:t>Extracts</a:t>
                      </a:r>
                    </a:p>
                    <a:p>
                      <a:endParaRPr lang="en-US" sz="1600" b="1" dirty="0"/>
                    </a:p>
                    <a:p>
                      <a:endParaRPr lang="en-US" sz="1600" b="1" dirty="0"/>
                    </a:p>
                    <a:p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69262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1B8018E-DF4D-40E4-A0F8-4B91F9EB93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556258"/>
              </p:ext>
            </p:extLst>
          </p:nvPr>
        </p:nvGraphicFramePr>
        <p:xfrm>
          <a:off x="6043174" y="2786390"/>
          <a:ext cx="3918973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5045">
                  <a:extLst>
                    <a:ext uri="{9D8B030D-6E8A-4147-A177-3AD203B41FA5}">
                      <a16:colId xmlns:a16="http://schemas.microsoft.com/office/drawing/2014/main" val="3537754490"/>
                    </a:ext>
                  </a:extLst>
                </a:gridCol>
                <a:gridCol w="1953928">
                  <a:extLst>
                    <a:ext uri="{9D8B030D-6E8A-4147-A177-3AD203B41FA5}">
                      <a16:colId xmlns:a16="http://schemas.microsoft.com/office/drawing/2014/main" val="123578425"/>
                    </a:ext>
                  </a:extLst>
                </a:gridCol>
              </a:tblGrid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Initial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Renewal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593678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“Issued”</a:t>
                      </a:r>
                    </a:p>
                    <a:p>
                      <a:pPr algn="ctr"/>
                      <a:r>
                        <a:rPr lang="en-US" sz="1600" dirty="0"/>
                        <a:t>Commercial Building Permit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 additional requirement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424500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“Issued”</a:t>
                      </a:r>
                    </a:p>
                    <a:p>
                      <a:pPr algn="ctr"/>
                      <a:r>
                        <a:rPr lang="en-US" sz="1600" dirty="0"/>
                        <a:t>Commercial Building Permit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 additional requirement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697536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“Final”</a:t>
                      </a:r>
                    </a:p>
                    <a:p>
                      <a:pPr algn="ctr"/>
                      <a:r>
                        <a:rPr lang="en-US" sz="1600" dirty="0"/>
                        <a:t>Commercial Building Permit, Mechanical Permit(s),</a:t>
                      </a:r>
                    </a:p>
                    <a:p>
                      <a:pPr algn="ctr"/>
                      <a:r>
                        <a:rPr lang="en-US" sz="1600" dirty="0"/>
                        <a:t>and Tank Permit(s)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“Final”</a:t>
                      </a:r>
                    </a:p>
                    <a:p>
                      <a:pPr algn="ctr"/>
                      <a:r>
                        <a:rPr lang="en-US" sz="1600" dirty="0"/>
                        <a:t>Commercial Building Permit, Mechanical Permit(s),</a:t>
                      </a:r>
                    </a:p>
                    <a:p>
                      <a:pPr algn="ctr"/>
                      <a:r>
                        <a:rPr lang="en-US" sz="1600" dirty="0"/>
                        <a:t>and Tank Permit(s)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999237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D7FF521-460C-4715-B0B4-485D4DEDA5BB}"/>
              </a:ext>
            </a:extLst>
          </p:cNvPr>
          <p:cNvSpPr txBox="1"/>
          <p:nvPr/>
        </p:nvSpPr>
        <p:spPr>
          <a:xfrm>
            <a:off x="3232980" y="2305665"/>
            <a:ext cx="2300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Current Requirement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7C244A-BA02-477B-B494-EAA80487A76E}"/>
              </a:ext>
            </a:extLst>
          </p:cNvPr>
          <p:cNvSpPr txBox="1"/>
          <p:nvPr/>
        </p:nvSpPr>
        <p:spPr>
          <a:xfrm>
            <a:off x="6639524" y="2305665"/>
            <a:ext cx="2409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Amended Requirement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CE4A919-0321-4EA5-9288-3998C82A2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497324"/>
              </p:ext>
            </p:extLst>
          </p:nvPr>
        </p:nvGraphicFramePr>
        <p:xfrm>
          <a:off x="2841937" y="2786390"/>
          <a:ext cx="3082835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1417">
                  <a:extLst>
                    <a:ext uri="{9D8B030D-6E8A-4147-A177-3AD203B41FA5}">
                      <a16:colId xmlns:a16="http://schemas.microsoft.com/office/drawing/2014/main" val="3537754490"/>
                    </a:ext>
                  </a:extLst>
                </a:gridCol>
                <a:gridCol w="1541418">
                  <a:extLst>
                    <a:ext uri="{9D8B030D-6E8A-4147-A177-3AD203B41FA5}">
                      <a16:colId xmlns:a16="http://schemas.microsoft.com/office/drawing/2014/main" val="123578425"/>
                    </a:ext>
                  </a:extLst>
                </a:gridCol>
              </a:tblGrid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Initial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Renewal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593678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“Final”</a:t>
                      </a:r>
                    </a:p>
                    <a:p>
                      <a:pPr algn="ctr"/>
                      <a:r>
                        <a:rPr lang="en-US" sz="1600" dirty="0"/>
                        <a:t>All Applicable Permits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“Final”</a:t>
                      </a:r>
                    </a:p>
                    <a:p>
                      <a:pPr algn="ctr"/>
                      <a:r>
                        <a:rPr lang="en-US" sz="1600" dirty="0"/>
                        <a:t>All Applicable Permits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424500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“Issued”</a:t>
                      </a:r>
                    </a:p>
                    <a:p>
                      <a:pPr algn="ctr"/>
                      <a:r>
                        <a:rPr lang="en-US" sz="1600" dirty="0"/>
                        <a:t>All Applicable Permits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“Final”</a:t>
                      </a:r>
                    </a:p>
                    <a:p>
                      <a:pPr algn="ctr"/>
                      <a:r>
                        <a:rPr lang="en-US" sz="1600" dirty="0"/>
                        <a:t>All Applicable Permits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697536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“Final”</a:t>
                      </a:r>
                    </a:p>
                    <a:p>
                      <a:pPr algn="ctr"/>
                      <a:r>
                        <a:rPr lang="en-US" sz="1600" dirty="0"/>
                        <a:t>All Applicable Permits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“Final”</a:t>
                      </a:r>
                    </a:p>
                    <a:p>
                      <a:pPr algn="ctr"/>
                      <a:r>
                        <a:rPr lang="en-US" sz="1600" dirty="0"/>
                        <a:t>All Applicable Permits</a:t>
                      </a:r>
                    </a:p>
                    <a:p>
                      <a:pPr algn="ctr"/>
                      <a:endParaRPr lang="en-US" sz="1600" dirty="0"/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999237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6CB0FA94-06C9-4BF7-B7FE-B0356FF9C676}"/>
              </a:ext>
            </a:extLst>
          </p:cNvPr>
          <p:cNvSpPr txBox="1"/>
          <p:nvPr/>
        </p:nvSpPr>
        <p:spPr>
          <a:xfrm>
            <a:off x="944992" y="207817"/>
            <a:ext cx="10499156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1) Licensing Fee Reductions   2) Deferred Payment Plan   3) Social Equity Program   </a:t>
            </a:r>
            <a:r>
              <a:rPr lang="en-US" b="1" dirty="0"/>
              <a:t>4) Permitting Requirements</a:t>
            </a:r>
          </a:p>
          <a:p>
            <a:pPr algn="ctr"/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5) Permitting Enforcement Procedures   6) Micro-Tier Processor Endorsement</a:t>
            </a:r>
          </a:p>
        </p:txBody>
      </p:sp>
    </p:spTree>
    <p:extLst>
      <p:ext uri="{BB962C8B-B14F-4D97-AF65-F5344CB8AC3E}">
        <p14:creationId xmlns:p14="http://schemas.microsoft.com/office/powerpoint/2010/main" val="3815501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29209" y="1279938"/>
            <a:ext cx="9214325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Mark-Medium" charset="0"/>
                <a:ea typeface="Mark-Medium" charset="0"/>
                <a:cs typeface="Mark-Medium" charset="0"/>
              </a:rPr>
              <a:t>Permitting Enforcement Procedures</a:t>
            </a:r>
          </a:p>
          <a:p>
            <a:pPr lvl="1">
              <a:spcAft>
                <a:spcPts val="600"/>
              </a:spcAft>
            </a:pPr>
            <a:endParaRPr lang="en-US" sz="1400" dirty="0">
              <a:latin typeface="Mark-Light" charset="0"/>
              <a:ea typeface="Mark-Light" charset="0"/>
              <a:cs typeface="Mark-Light" charset="0"/>
            </a:endParaRP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Mark-Medium"/>
                <a:ea typeface="Mark-Light" charset="0"/>
                <a:cs typeface="Mark-Light" charset="0"/>
              </a:rPr>
              <a:t>Objective</a:t>
            </a:r>
          </a:p>
          <a:p>
            <a:pPr marL="971550" lvl="1" indent="-5143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Mark-Light" charset="0"/>
                <a:ea typeface="Mark-Light" charset="0"/>
                <a:cs typeface="Mark-Light" charset="0"/>
              </a:rPr>
              <a:t>Rely upon experts at partner bureaus to determine compliance and set enforcement priorities for their respective codes</a:t>
            </a:r>
          </a:p>
          <a:p>
            <a:pPr marL="971550" lvl="1" indent="-5143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Mark-Light" charset="0"/>
                <a:ea typeface="Mark-Light" charset="0"/>
                <a:cs typeface="Mark-Light" charset="0"/>
              </a:rPr>
              <a:t>Ensure licensees can communicate with a single bureau to address compliance issues</a:t>
            </a:r>
          </a:p>
          <a:p>
            <a:pPr marL="971550" lvl="1" indent="-5143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Mark-Light" charset="0"/>
                <a:ea typeface="Mark-Light" charset="0"/>
                <a:cs typeface="Mark-Light" charset="0"/>
              </a:rPr>
              <a:t>Retain enforcement authority to assist partner bureaus with persistent fire/life/safety hazards at licensed cannabis businesses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Mark-Light" charset="0"/>
                <a:ea typeface="Mark-Light" charset="0"/>
                <a:cs typeface="Mark-Light" charset="0"/>
              </a:rPr>
              <a:t>Amendments</a:t>
            </a:r>
          </a:p>
          <a:p>
            <a:pPr marL="971550" lvl="1" indent="-5143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Mark-Light" charset="0"/>
                <a:ea typeface="Mark-Light" charset="0"/>
                <a:cs typeface="Mark-Light" charset="0"/>
              </a:rPr>
              <a:t>DELETE: 	“</a:t>
            </a:r>
            <a:r>
              <a:rPr lang="en-US" i="1" dirty="0">
                <a:latin typeface="Mark-Light" charset="0"/>
                <a:ea typeface="Mark-Light" charset="0"/>
                <a:cs typeface="Mark-Light" charset="0"/>
              </a:rPr>
              <a:t>Licensee must obtain the applicable permits and remain in compliance</a:t>
            </a:r>
          </a:p>
          <a:p>
            <a:pPr lvl="1">
              <a:spcAft>
                <a:spcPts val="600"/>
              </a:spcAft>
            </a:pPr>
            <a:r>
              <a:rPr lang="en-US" i="1" dirty="0">
                <a:latin typeface="Mark-Light" charset="0"/>
                <a:ea typeface="Mark-Light" charset="0"/>
                <a:cs typeface="Mark-Light" charset="0"/>
              </a:rPr>
              <a:t>		with fire, building and zoning codes.</a:t>
            </a:r>
            <a:r>
              <a:rPr lang="en-US" dirty="0">
                <a:latin typeface="Mark-Light" charset="0"/>
                <a:ea typeface="Mark-Light" charset="0"/>
                <a:cs typeface="Mark-Light" charset="0"/>
              </a:rPr>
              <a:t>”</a:t>
            </a:r>
          </a:p>
          <a:p>
            <a:pPr marL="971550" lvl="1" indent="-5143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Mark-Light" charset="0"/>
                <a:ea typeface="Mark-Light" charset="0"/>
                <a:cs typeface="Mark-Light" charset="0"/>
              </a:rPr>
              <a:t>ADD: 	“</a:t>
            </a:r>
            <a:r>
              <a:rPr lang="en-US" i="1" dirty="0">
                <a:latin typeface="Mark-Light" charset="0"/>
                <a:ea typeface="Mark-Light" charset="0"/>
                <a:cs typeface="Mark-Light" charset="0"/>
              </a:rPr>
              <a:t>Licensee must correct any violations and comply with any stop work</a:t>
            </a:r>
          </a:p>
          <a:p>
            <a:pPr lvl="1">
              <a:spcAft>
                <a:spcPts val="600"/>
              </a:spcAft>
            </a:pPr>
            <a:r>
              <a:rPr lang="en-US" i="1" dirty="0">
                <a:latin typeface="Mark-Light" charset="0"/>
                <a:ea typeface="Mark-Light" charset="0"/>
                <a:cs typeface="Mark-Light" charset="0"/>
              </a:rPr>
              <a:t>		orders issued by any City Bureau.</a:t>
            </a:r>
            <a:r>
              <a:rPr lang="en-US" dirty="0">
                <a:latin typeface="Mark-Light" charset="0"/>
                <a:ea typeface="Mark-Light" charset="0"/>
                <a:cs typeface="Mark-Light" charset="0"/>
              </a:rPr>
              <a:t>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27569" y="6375658"/>
            <a:ext cx="81296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Mark-Medium" charset="0"/>
                <a:ea typeface="Mark-Medium" charset="0"/>
                <a:cs typeface="Mark-Medium" charset="0"/>
              </a:rPr>
              <a:t>Proposed Amendments to PCC 14B.130 and Portland Policy Document ADM-20.01 – Sept. 2018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132" y="4361020"/>
            <a:ext cx="2209800" cy="23241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19FF5BB-9B0D-4925-B642-B0AD336675D4}"/>
              </a:ext>
            </a:extLst>
          </p:cNvPr>
          <p:cNvSpPr txBox="1"/>
          <p:nvPr/>
        </p:nvSpPr>
        <p:spPr>
          <a:xfrm>
            <a:off x="944992" y="207817"/>
            <a:ext cx="10499156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1) Licensing Fee Reductions   2) Deferred Payment Plan   3) Social Equity Program   4) Permitting Requirements</a:t>
            </a:r>
          </a:p>
          <a:p>
            <a:pPr algn="ctr"/>
            <a:r>
              <a:rPr lang="en-US" b="1" dirty="0"/>
              <a:t>5) Permitting Enforcement Procedures   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6) Micro-Tier Processor Endorsement</a:t>
            </a:r>
          </a:p>
        </p:txBody>
      </p:sp>
    </p:spTree>
    <p:extLst>
      <p:ext uri="{BB962C8B-B14F-4D97-AF65-F5344CB8AC3E}">
        <p14:creationId xmlns:p14="http://schemas.microsoft.com/office/powerpoint/2010/main" val="13905239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29209" y="1237088"/>
            <a:ext cx="9214325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Mark-Medium" charset="0"/>
                <a:ea typeface="Mark-Medium" charset="0"/>
                <a:cs typeface="Mark-Medium" charset="0"/>
              </a:rPr>
              <a:t>Micro-Processor Endorsement</a:t>
            </a:r>
          </a:p>
          <a:p>
            <a:pPr lvl="1">
              <a:spcAft>
                <a:spcPts val="600"/>
              </a:spcAft>
            </a:pPr>
            <a:endParaRPr lang="en-US" sz="1400" dirty="0">
              <a:latin typeface="Mark-Light" charset="0"/>
              <a:ea typeface="Mark-Light" charset="0"/>
              <a:cs typeface="Mark-Light" charset="0"/>
            </a:endParaRPr>
          </a:p>
          <a:p>
            <a:pPr marL="971550" lvl="1" indent="-5143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Mark-Light" charset="0"/>
                <a:ea typeface="Mark-Light" charset="0"/>
                <a:cs typeface="Mark-Light" charset="0"/>
              </a:rPr>
              <a:t>Mirrors new OLCC endorsement</a:t>
            </a:r>
          </a:p>
          <a:p>
            <a:pPr marL="971550" lvl="1" indent="-5143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Mark-Light" charset="0"/>
                <a:ea typeface="Mark-Light" charset="0"/>
                <a:cs typeface="Mark-Light" charset="0"/>
              </a:rPr>
              <a:t>Available to Micro-Tier Producers for limited types of processing</a:t>
            </a:r>
          </a:p>
          <a:p>
            <a:pPr marL="971550" lvl="1" indent="-5143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Mark-Light" charset="0"/>
                <a:ea typeface="Mark-Light" charset="0"/>
                <a:cs typeface="Mark-Light" charset="0"/>
              </a:rPr>
              <a:t>Amendments allow the Cannabis Program to issue an endorsement without a whole new license and at no cost to the applicant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27569" y="6377343"/>
            <a:ext cx="81296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Mark-Medium" charset="0"/>
                <a:ea typeface="Mark-Medium" charset="0"/>
                <a:cs typeface="Mark-Medium" charset="0"/>
              </a:rPr>
              <a:t>Proposed Amendments to PCC 14B.130 and Portland Policy Document ADM-20.01 – Sept. 2018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132" y="4361020"/>
            <a:ext cx="2209800" cy="23241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CF690D2-7EC6-445B-828A-0B7E6F9B7BB0}"/>
              </a:ext>
            </a:extLst>
          </p:cNvPr>
          <p:cNvSpPr txBox="1"/>
          <p:nvPr/>
        </p:nvSpPr>
        <p:spPr>
          <a:xfrm>
            <a:off x="944992" y="207817"/>
            <a:ext cx="10499156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1) Licensing Fee Reductions   2) Deferred Payment Plan   3) Social Equity Program   4) Permitting Requirements</a:t>
            </a:r>
          </a:p>
          <a:p>
            <a:pPr algn="ctr"/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5) Permitting Enforcement Procedures   </a:t>
            </a:r>
            <a:r>
              <a:rPr lang="en-US" b="1" dirty="0"/>
              <a:t>6) Micro-Tier Processor Endorsement</a:t>
            </a:r>
          </a:p>
        </p:txBody>
      </p:sp>
    </p:spTree>
    <p:extLst>
      <p:ext uri="{BB962C8B-B14F-4D97-AF65-F5344CB8AC3E}">
        <p14:creationId xmlns:p14="http://schemas.microsoft.com/office/powerpoint/2010/main" val="19092075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29209" y="1237088"/>
            <a:ext cx="9214325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Mark-Medium" charset="0"/>
                <a:ea typeface="Mark-Medium" charset="0"/>
                <a:cs typeface="Mark-Medium" charset="0"/>
              </a:rPr>
              <a:t>Questions? Comments?</a:t>
            </a:r>
          </a:p>
          <a:p>
            <a:pPr algn="ctr"/>
            <a:endParaRPr lang="en-US" sz="5400" dirty="0">
              <a:latin typeface="Mark-Medium" charset="0"/>
              <a:ea typeface="Mark-Medium" charset="0"/>
              <a:cs typeface="Mark-Medium" charset="0"/>
            </a:endParaRPr>
          </a:p>
          <a:p>
            <a:pPr algn="ctr"/>
            <a:r>
              <a:rPr lang="en-US" sz="6600" dirty="0">
                <a:latin typeface="Mark-Medium" charset="0"/>
                <a:ea typeface="Mark-Medium" charset="0"/>
                <a:cs typeface="Mark-Medium" charset="0"/>
              </a:rPr>
              <a:t>THANK YOU!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27569" y="6377343"/>
            <a:ext cx="81296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Mark-Medium" charset="0"/>
                <a:ea typeface="Mark-Medium" charset="0"/>
                <a:cs typeface="Mark-Medium" charset="0"/>
              </a:rPr>
              <a:t>Proposed Amendments to PCC 14B.130 and Portland Policy Document ADM-20.01 – Sept. 2018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132" y="4361020"/>
            <a:ext cx="22098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580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132" y="4361020"/>
            <a:ext cx="2209800" cy="23241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6766" y="366390"/>
            <a:ext cx="10651242" cy="838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Mark-Medium" charset="0"/>
                <a:ea typeface="Mark-Medium" charset="0"/>
                <a:cs typeface="Mark-Medium" charset="0"/>
              </a:rPr>
              <a:t>Background: Cannabis Program</a:t>
            </a:r>
          </a:p>
          <a:p>
            <a:endParaRPr lang="en-US" sz="900" dirty="0">
              <a:latin typeface="Mark-Medium" charset="0"/>
              <a:ea typeface="Mark-Medium" charset="0"/>
              <a:cs typeface="Mark-Medium" charset="0"/>
            </a:endParaRPr>
          </a:p>
          <a:p>
            <a:pPr marL="91440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latin typeface="Mark-Light"/>
                <a:ea typeface="Mark-Medium" charset="0"/>
                <a:cs typeface="Mark-Medium" charset="0"/>
              </a:rPr>
              <a:t>2015: </a:t>
            </a:r>
            <a:r>
              <a:rPr lang="en-US" sz="2400" dirty="0">
                <a:latin typeface="Mark-Light"/>
                <a:ea typeface="Mark-Medium" charset="0"/>
                <a:cs typeface="Mark-Medium" charset="0"/>
              </a:rPr>
              <a:t>City of Portland’s Cannabis Program established</a:t>
            </a:r>
          </a:p>
          <a:p>
            <a:pPr marL="91440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Mark-Light"/>
                <a:ea typeface="Mark-Medium" charset="0"/>
                <a:cs typeface="Mark-Medium" charset="0"/>
              </a:rPr>
              <a:t>Always meant to adapt and change regulations as we learn more</a:t>
            </a:r>
          </a:p>
          <a:p>
            <a:pPr marL="91440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Mark-Light"/>
                <a:ea typeface="Mark-Medium" charset="0"/>
                <a:cs typeface="Mark-Medium" charset="0"/>
              </a:rPr>
              <a:t>Values and Mission of Cannabis Program:</a:t>
            </a:r>
          </a:p>
          <a:p>
            <a:pPr marL="1428750" lvl="1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latin typeface="Mark-Light"/>
                <a:ea typeface="Mark-Medium" charset="0"/>
                <a:cs typeface="Mark-Medium" charset="0"/>
              </a:rPr>
              <a:t>Support a cannabis business community that is equitable, invests locally, and develops sustainably</a:t>
            </a:r>
          </a:p>
          <a:p>
            <a:pPr marL="1428750" lvl="1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latin typeface="Mark-Light"/>
                <a:ea typeface="Mark-Medium" charset="0"/>
                <a:cs typeface="Mark-Medium" charset="0"/>
              </a:rPr>
              <a:t>Help repair damage done by cannabis prohibition</a:t>
            </a:r>
          </a:p>
          <a:p>
            <a:pPr marL="1428750" lvl="1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latin typeface="Mark-Light"/>
                <a:ea typeface="Mark-Medium" charset="0"/>
                <a:cs typeface="Mark-Medium" charset="0"/>
              </a:rPr>
              <a:t>Assist small businesses and help business owners succeed</a:t>
            </a:r>
          </a:p>
          <a:p>
            <a:pPr marL="1428750" lvl="1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300" dirty="0">
                <a:latin typeface="Mark-Light"/>
                <a:ea typeface="Mark-Medium" charset="0"/>
                <a:cs typeface="Mark-Medium" charset="0"/>
              </a:rPr>
              <a:t>Encourage </a:t>
            </a:r>
            <a:r>
              <a:rPr lang="en-US" sz="2300">
                <a:latin typeface="Mark-Light"/>
                <a:ea typeface="Mark-Medium" charset="0"/>
                <a:cs typeface="Mark-Medium" charset="0"/>
              </a:rPr>
              <a:t>Portland’s sustainable </a:t>
            </a:r>
            <a:r>
              <a:rPr lang="en-US" sz="2300" dirty="0">
                <a:latin typeface="Mark-Light"/>
                <a:ea typeface="Mark-Medium" charset="0"/>
                <a:cs typeface="Mark-Medium" charset="0"/>
              </a:rPr>
              <a:t>craft cannabis business community</a:t>
            </a:r>
          </a:p>
          <a:p>
            <a:pPr marL="1428750" lvl="1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latin typeface="Mark-Light"/>
                <a:ea typeface="Mark-Medium" charset="0"/>
                <a:cs typeface="Mark-Medium" charset="0"/>
              </a:rPr>
              <a:t>Advocacy for changes at state level</a:t>
            </a:r>
          </a:p>
          <a:p>
            <a:pPr marL="1428750" lvl="1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latin typeface="Mark-Light"/>
                <a:ea typeface="Mark-Medium" charset="0"/>
                <a:cs typeface="Mark-Medium" charset="0"/>
              </a:rPr>
              <a:t>Lower barriers, support and protect regulated industry </a:t>
            </a:r>
          </a:p>
          <a:p>
            <a:pPr marL="2000250" lvl="2" indent="-457200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en-US" sz="2800" dirty="0">
              <a:latin typeface="Mark-Light"/>
              <a:ea typeface="Mark-Medium" charset="0"/>
              <a:cs typeface="Mark-Medium" charset="0"/>
            </a:endParaRPr>
          </a:p>
          <a:p>
            <a:pPr marL="91440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Mark-Light"/>
              <a:ea typeface="Mark-Medium" charset="0"/>
              <a:cs typeface="Mark-Medium" charset="0"/>
            </a:endParaRPr>
          </a:p>
          <a:p>
            <a:pPr marL="91440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Mark-Medium" charset="0"/>
              <a:ea typeface="Mark-Medium" charset="0"/>
              <a:cs typeface="Mark-Medium" charset="0"/>
            </a:endParaRPr>
          </a:p>
          <a:p>
            <a:endParaRPr lang="en-US" sz="5000" dirty="0">
              <a:latin typeface="Mark-Book-Italic Book" charset="0"/>
              <a:ea typeface="Mark-Book-Italic Book" charset="0"/>
              <a:cs typeface="Mark-Book-Italic Book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27570" y="6346566"/>
            <a:ext cx="81296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Mark-Medium" charset="0"/>
                <a:ea typeface="Mark-Medium" charset="0"/>
                <a:cs typeface="Mark-Medium" charset="0"/>
              </a:rPr>
              <a:t>Proposed Amendments to PCC 14B.130 and Portland Policy Document ADM-20.01 – Sept. 2018</a:t>
            </a:r>
          </a:p>
        </p:txBody>
      </p:sp>
    </p:spTree>
    <p:extLst>
      <p:ext uri="{BB962C8B-B14F-4D97-AF65-F5344CB8AC3E}">
        <p14:creationId xmlns:p14="http://schemas.microsoft.com/office/powerpoint/2010/main" val="737664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96766" y="366390"/>
            <a:ext cx="11041859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Mark-Medium" charset="0"/>
                <a:ea typeface="Mark-Medium" charset="0"/>
                <a:cs typeface="Mark-Medium" charset="0"/>
              </a:rPr>
              <a:t>Background: Today’s Code Changes</a:t>
            </a:r>
          </a:p>
          <a:p>
            <a:endParaRPr lang="en-US" sz="1400" dirty="0">
              <a:latin typeface="Mark-Medium" charset="0"/>
              <a:ea typeface="Mark-Medium" charset="0"/>
              <a:cs typeface="Mark-Medium" charset="0"/>
            </a:endParaRPr>
          </a:p>
          <a:p>
            <a:pPr marL="91440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Mark-Light"/>
                <a:ea typeface="Mark-Medium" charset="0"/>
                <a:cs typeface="Mark-Medium" charset="0"/>
              </a:rPr>
              <a:t>Our work is not done, but needed changes can help businesses right away.</a:t>
            </a:r>
          </a:p>
          <a:p>
            <a:pPr marL="91440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Mark-Light"/>
                <a:ea typeface="Mark-Medium" charset="0"/>
                <a:cs typeface="Mark-Medium" charset="0"/>
              </a:rPr>
              <a:t>Will allow us to gather data to make future changes</a:t>
            </a:r>
          </a:p>
          <a:p>
            <a:pPr marL="91440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Mark-Light"/>
                <a:ea typeface="Mark-Medium" charset="0"/>
                <a:cs typeface="Mark-Medium" charset="0"/>
              </a:rPr>
              <a:t>Will provide relief in the short term, while positioning for the future.</a:t>
            </a:r>
          </a:p>
          <a:p>
            <a:pPr marL="91440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Mark-Light"/>
                <a:ea typeface="Mark-Medium" charset="0"/>
                <a:cs typeface="Mark-Medium" charset="0"/>
              </a:rPr>
              <a:t>The fiscal changes were intentionally somewhat conservative to allow for further calibration following results of independent market study</a:t>
            </a:r>
            <a:endParaRPr lang="en-US" sz="2000" dirty="0">
              <a:latin typeface="Mark-Medium" charset="0"/>
              <a:ea typeface="Mark-Medium" charset="0"/>
              <a:cs typeface="Mark-Medium" charset="0"/>
            </a:endParaRPr>
          </a:p>
          <a:p>
            <a:endParaRPr lang="en-US" sz="5000" dirty="0">
              <a:latin typeface="Mark-Book-Italic Book" charset="0"/>
              <a:ea typeface="Mark-Book-Italic Book" charset="0"/>
              <a:cs typeface="Mark-Book-Italic Book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27570" y="6346566"/>
            <a:ext cx="81296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Mark-Medium" charset="0"/>
                <a:ea typeface="Mark-Medium" charset="0"/>
                <a:cs typeface="Mark-Medium" charset="0"/>
              </a:rPr>
              <a:t>Proposed Amendments to PCC 14B.130 and Portland Policy Document ADM-20.01 – Sept. 2018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132" y="4361020"/>
            <a:ext cx="22098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360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96766" y="366390"/>
            <a:ext cx="10077651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Mark-Medium" charset="0"/>
                <a:ea typeface="Mark-Medium" charset="0"/>
                <a:cs typeface="Mark-Medium" charset="0"/>
              </a:rPr>
              <a:t>Objectives:</a:t>
            </a:r>
          </a:p>
          <a:p>
            <a:endParaRPr lang="en-US" sz="1400" dirty="0">
              <a:latin typeface="Mark-Medium" charset="0"/>
              <a:ea typeface="Mark-Medium" charset="0"/>
              <a:cs typeface="Mark-Medium" charset="0"/>
            </a:endParaRPr>
          </a:p>
          <a:p>
            <a:pPr marL="91440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Mark-Light"/>
                <a:ea typeface="Mark-Medium" charset="0"/>
                <a:cs typeface="Mark-Medium" charset="0"/>
              </a:rPr>
              <a:t>Reduce licensing fees to provide financial relief to the industry</a:t>
            </a:r>
          </a:p>
          <a:p>
            <a:pPr marL="91440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Mark-Light"/>
                <a:ea typeface="Mark-Medium" charset="0"/>
                <a:cs typeface="Mark-Medium" charset="0"/>
              </a:rPr>
              <a:t>Provide additional financial assistance to small businesses and innovative business models</a:t>
            </a:r>
          </a:p>
          <a:p>
            <a:pPr marL="91440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Mark-Light"/>
                <a:ea typeface="Mark-Medium" charset="0"/>
                <a:cs typeface="Mark-Medium" charset="0"/>
              </a:rPr>
              <a:t>Support entrepreneurship and employment of individuals directly impacted by cannabis prohibition</a:t>
            </a:r>
          </a:p>
          <a:p>
            <a:pPr marL="91440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Mark-Light"/>
                <a:ea typeface="Mark-Medium" charset="0"/>
                <a:cs typeface="Mark-Medium" charset="0"/>
              </a:rPr>
              <a:t>Encourage use of Bureau of Development Services early assistance programs to help businesses navigate the permitting process</a:t>
            </a:r>
          </a:p>
          <a:p>
            <a:pPr marL="91440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Mark-Light"/>
                <a:ea typeface="Mark-Medium" charset="0"/>
                <a:cs typeface="Mark-Medium" charset="0"/>
              </a:rPr>
              <a:t>Streamline the licensing process by adjusting permitting requirements</a:t>
            </a:r>
          </a:p>
          <a:p>
            <a:pPr marL="91440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Mark-Light"/>
                <a:ea typeface="Mark-Medium" charset="0"/>
                <a:cs typeface="Mark-Medium" charset="0"/>
              </a:rPr>
              <a:t>Provide flexibility for license fee payments</a:t>
            </a:r>
          </a:p>
          <a:p>
            <a:pPr marL="91440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Mark-Light"/>
                <a:ea typeface="Mark-Medium" charset="0"/>
                <a:cs typeface="Mark-Medium" charset="0"/>
              </a:rPr>
              <a:t>Utilize the proposed Social Equity Program to help businesses now,</a:t>
            </a:r>
          </a:p>
          <a:p>
            <a:pPr marL="628650"/>
            <a:r>
              <a:rPr lang="en-US" sz="2000" dirty="0">
                <a:latin typeface="Mark-Light"/>
                <a:ea typeface="Mark-Medium" charset="0"/>
                <a:cs typeface="Mark-Medium" charset="0"/>
              </a:rPr>
              <a:t>	gather more data, and use that data to continue finding ways to help businesses</a:t>
            </a:r>
          </a:p>
          <a:p>
            <a:pPr marL="628650"/>
            <a:r>
              <a:rPr lang="en-US" sz="2000" dirty="0">
                <a:latin typeface="Mark-Light"/>
                <a:ea typeface="Mark-Medium" charset="0"/>
                <a:cs typeface="Mark-Medium" charset="0"/>
              </a:rPr>
              <a:t>	that need it most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Mark-Medium" charset="0"/>
              <a:ea typeface="Mark-Medium" charset="0"/>
              <a:cs typeface="Mark-Medium" charset="0"/>
            </a:endParaRPr>
          </a:p>
          <a:p>
            <a:endParaRPr lang="en-US" sz="5000" dirty="0">
              <a:latin typeface="Mark-Book-Italic Book" charset="0"/>
              <a:ea typeface="Mark-Book-Italic Book" charset="0"/>
              <a:cs typeface="Mark-Book-Italic Book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27570" y="6346566"/>
            <a:ext cx="81296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Mark-Medium" charset="0"/>
                <a:ea typeface="Mark-Medium" charset="0"/>
                <a:cs typeface="Mark-Medium" charset="0"/>
              </a:rPr>
              <a:t>Proposed Amendments to PCC 14B.130 and Portland Policy Document ADM-20.01 – Sept. 2018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132" y="4361020"/>
            <a:ext cx="22098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750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27569" y="1302359"/>
            <a:ext cx="869156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Mark-Medium" charset="0"/>
                <a:ea typeface="Mark-Medium" charset="0"/>
                <a:cs typeface="Mark-Medium" charset="0"/>
              </a:rPr>
              <a:t>Key Amendments:</a:t>
            </a:r>
          </a:p>
          <a:p>
            <a:endParaRPr lang="en-US" sz="2400" dirty="0">
              <a:latin typeface="Mark-Medium" charset="0"/>
              <a:ea typeface="Mark-Medium" charset="0"/>
              <a:cs typeface="Mark-Medium" charset="0"/>
            </a:endParaRP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dirty="0">
                <a:latin typeface="Mark-Light" charset="0"/>
                <a:ea typeface="Mark-Light" charset="0"/>
                <a:cs typeface="Mark-Light" charset="0"/>
              </a:rPr>
              <a:t>Licensing Fee Reductions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dirty="0">
                <a:latin typeface="Mark-Light" charset="0"/>
                <a:ea typeface="Mark-Light" charset="0"/>
                <a:cs typeface="Mark-Light" charset="0"/>
              </a:rPr>
              <a:t>Deferred Payment Plan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dirty="0">
                <a:latin typeface="Mark-Light" charset="0"/>
                <a:ea typeface="Mark-Light" charset="0"/>
                <a:cs typeface="Mark-Light" charset="0"/>
              </a:rPr>
              <a:t>Social Equity Program 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dirty="0">
                <a:latin typeface="Mark-Light" charset="0"/>
                <a:ea typeface="Mark-Light" charset="0"/>
                <a:cs typeface="Mark-Light" charset="0"/>
              </a:rPr>
              <a:t>Permitting Requirements 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dirty="0">
                <a:latin typeface="Mark-Light" charset="0"/>
                <a:ea typeface="Mark-Light" charset="0"/>
                <a:cs typeface="Mark-Light" charset="0"/>
              </a:rPr>
              <a:t>Permitting Enforcement Procedures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dirty="0">
                <a:latin typeface="Mark-Light" charset="0"/>
                <a:ea typeface="Mark-Light" charset="0"/>
                <a:cs typeface="Mark-Light" charset="0"/>
              </a:rPr>
              <a:t>Micro-Tier Processor Endorsement</a:t>
            </a:r>
          </a:p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Mark-Medium" charset="0"/>
              <a:ea typeface="Mark-Medium" charset="0"/>
              <a:cs typeface="Mark-Medium" charset="0"/>
            </a:endParaRPr>
          </a:p>
          <a:p>
            <a:endParaRPr lang="en-US" sz="5000" dirty="0">
              <a:latin typeface="Mark-Book-Italic Book" charset="0"/>
              <a:ea typeface="Mark-Book-Italic Book" charset="0"/>
              <a:cs typeface="Mark-Book-Italic Book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27569" y="6346566"/>
            <a:ext cx="81296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Mark-Medium" charset="0"/>
                <a:ea typeface="Mark-Medium" charset="0"/>
                <a:cs typeface="Mark-Medium" charset="0"/>
              </a:rPr>
              <a:t>Proposed Amendments to PCC 14B.130 and Portland Policy Document ADM-20.01 – Sept. 2018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132" y="4361020"/>
            <a:ext cx="22098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281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29210" y="1260688"/>
            <a:ext cx="8691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Mark-Medium" charset="0"/>
                <a:ea typeface="Mark-Medium" charset="0"/>
                <a:cs typeface="Mark-Medium" charset="0"/>
              </a:rPr>
              <a:t>Licensing Fee Reductions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Mark-Medium" charset="0"/>
              <a:ea typeface="Mark-Medium" charset="0"/>
              <a:cs typeface="Mark-Medium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29210" y="6347138"/>
            <a:ext cx="81296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Mark-Medium" charset="0"/>
                <a:ea typeface="Mark-Medium" charset="0"/>
                <a:cs typeface="Mark-Medium" charset="0"/>
              </a:rPr>
              <a:t>Proposed Amendments to PCC 14B.130 and Portland Policy Document ADM-20.01 – Sept. 2018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132" y="4361020"/>
            <a:ext cx="2209800" cy="2324100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6855E86-9C47-4090-BF23-252D5C6D49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154972"/>
              </p:ext>
            </p:extLst>
          </p:nvPr>
        </p:nvGraphicFramePr>
        <p:xfrm>
          <a:off x="1129210" y="3014518"/>
          <a:ext cx="1875744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5744">
                  <a:extLst>
                    <a:ext uri="{9D8B030D-6E8A-4147-A177-3AD203B41FA5}">
                      <a16:colId xmlns:a16="http://schemas.microsoft.com/office/drawing/2014/main" val="40162902"/>
                    </a:ext>
                  </a:extLst>
                </a:gridCol>
              </a:tblGrid>
              <a:tr h="289360">
                <a:tc>
                  <a:txBody>
                    <a:bodyPr/>
                    <a:lstStyle/>
                    <a:p>
                      <a:r>
                        <a:rPr lang="en-US" sz="1600" dirty="0"/>
                        <a:t>License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008122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r>
                        <a:rPr lang="en-US" sz="1600" b="1" dirty="0"/>
                        <a:t>Medical Dispensary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623872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r>
                        <a:rPr lang="en-US" sz="1600" b="1" dirty="0"/>
                        <a:t>Retailer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5957300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r>
                        <a:rPr lang="en-US" sz="1600" b="1" dirty="0"/>
                        <a:t>Processor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014593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r>
                        <a:rPr lang="en-US" sz="1600" b="1" dirty="0"/>
                        <a:t>Producer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249267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r>
                        <a:rPr lang="en-US" sz="1600" b="1" dirty="0"/>
                        <a:t>Wholesaler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692622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r>
                        <a:rPr lang="en-US" sz="1600" b="1" dirty="0"/>
                        <a:t>Courier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753312"/>
                  </a:ext>
                </a:extLst>
              </a:tr>
              <a:tr h="506380">
                <a:tc>
                  <a:txBody>
                    <a:bodyPr/>
                    <a:lstStyle/>
                    <a:p>
                      <a:r>
                        <a:rPr lang="en-US" sz="1600" b="1" dirty="0"/>
                        <a:t>Micro-Wholesaler,</a:t>
                      </a:r>
                    </a:p>
                    <a:p>
                      <a:r>
                        <a:rPr lang="en-US" sz="1600" b="1" dirty="0"/>
                        <a:t>Micro-Producer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0527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D926073-8C67-4859-96BD-948367BA78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233132"/>
              </p:ext>
            </p:extLst>
          </p:nvPr>
        </p:nvGraphicFramePr>
        <p:xfrm>
          <a:off x="6291405" y="3014518"/>
          <a:ext cx="3082835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1417">
                  <a:extLst>
                    <a:ext uri="{9D8B030D-6E8A-4147-A177-3AD203B41FA5}">
                      <a16:colId xmlns:a16="http://schemas.microsoft.com/office/drawing/2014/main" val="3537754490"/>
                    </a:ext>
                  </a:extLst>
                </a:gridCol>
                <a:gridCol w="1541418">
                  <a:extLst>
                    <a:ext uri="{9D8B030D-6E8A-4147-A177-3AD203B41FA5}">
                      <a16:colId xmlns:a16="http://schemas.microsoft.com/office/drawing/2014/main" val="123578425"/>
                    </a:ext>
                  </a:extLst>
                </a:gridCol>
              </a:tblGrid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Initial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Renewal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593678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424500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$4,975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$4,975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697536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999237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0532354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602146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890368"/>
                  </a:ext>
                </a:extLst>
              </a:tr>
              <a:tr h="5063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40090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A889BCB-AE6B-4B5C-95D9-7D172C21DD2E}"/>
              </a:ext>
            </a:extLst>
          </p:cNvPr>
          <p:cNvSpPr txBox="1"/>
          <p:nvPr/>
        </p:nvSpPr>
        <p:spPr>
          <a:xfrm>
            <a:off x="3823662" y="2312261"/>
            <a:ext cx="16589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Current</a:t>
            </a:r>
          </a:p>
          <a:p>
            <a:pPr algn="ctr"/>
            <a:r>
              <a:rPr lang="en-US" b="1" dirty="0"/>
              <a:t>Application Fee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E5DF20-17FC-41D2-A138-A80AE665C766}"/>
              </a:ext>
            </a:extLst>
          </p:cNvPr>
          <p:cNvSpPr txBox="1"/>
          <p:nvPr/>
        </p:nvSpPr>
        <p:spPr>
          <a:xfrm>
            <a:off x="7199571" y="2312262"/>
            <a:ext cx="12665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Current</a:t>
            </a:r>
          </a:p>
          <a:p>
            <a:pPr algn="ctr"/>
            <a:r>
              <a:rPr lang="en-US" b="1" dirty="0"/>
              <a:t>License Fee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EB26CA6-DD12-422E-BFAA-30E2E9C75F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683568"/>
              </p:ext>
            </p:extLst>
          </p:nvPr>
        </p:nvGraphicFramePr>
        <p:xfrm>
          <a:off x="3111735" y="3016255"/>
          <a:ext cx="3082835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1417">
                  <a:extLst>
                    <a:ext uri="{9D8B030D-6E8A-4147-A177-3AD203B41FA5}">
                      <a16:colId xmlns:a16="http://schemas.microsoft.com/office/drawing/2014/main" val="3537754490"/>
                    </a:ext>
                  </a:extLst>
                </a:gridCol>
                <a:gridCol w="1541418">
                  <a:extLst>
                    <a:ext uri="{9D8B030D-6E8A-4147-A177-3AD203B41FA5}">
                      <a16:colId xmlns:a16="http://schemas.microsoft.com/office/drawing/2014/main" val="123578425"/>
                    </a:ext>
                  </a:extLst>
                </a:gridCol>
              </a:tblGrid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Initial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Renewal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593678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$975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$750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424500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$975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$750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697536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999237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0532354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602146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890368"/>
                  </a:ext>
                </a:extLst>
              </a:tr>
              <a:tr h="5063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$750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40090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BD521C7-F047-4BD3-889D-E987159632E0}"/>
              </a:ext>
            </a:extLst>
          </p:cNvPr>
          <p:cNvSpPr txBox="1"/>
          <p:nvPr/>
        </p:nvSpPr>
        <p:spPr>
          <a:xfrm>
            <a:off x="944992" y="207817"/>
            <a:ext cx="10499156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b="1" dirty="0"/>
              <a:t>1) Licensing Fee Reductions   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2) Deferred Payment Plan   3) Social Equity Program   4) Permitting Requirements</a:t>
            </a:r>
          </a:p>
          <a:p>
            <a:pPr algn="ctr"/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5) Permitting Enforcement Procedures   6) Micro-Tier Processor Endorsement</a:t>
            </a:r>
          </a:p>
        </p:txBody>
      </p:sp>
    </p:spTree>
    <p:extLst>
      <p:ext uri="{BB962C8B-B14F-4D97-AF65-F5344CB8AC3E}">
        <p14:creationId xmlns:p14="http://schemas.microsoft.com/office/powerpoint/2010/main" val="4290631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29210" y="1260688"/>
            <a:ext cx="8691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Mark-Medium" charset="0"/>
                <a:ea typeface="Mark-Medium" charset="0"/>
                <a:cs typeface="Mark-Medium" charset="0"/>
              </a:rPr>
              <a:t>Licensing Fee Reductions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Mark-Medium" charset="0"/>
              <a:ea typeface="Mark-Medium" charset="0"/>
              <a:cs typeface="Mark-Medium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29210" y="6347138"/>
            <a:ext cx="81296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Mark-Medium" charset="0"/>
                <a:ea typeface="Mark-Medium" charset="0"/>
                <a:cs typeface="Mark-Medium" charset="0"/>
              </a:rPr>
              <a:t>Proposed Amendments to PCC 14B.130 and Portland Policy Document ADM-20.01 – Sept. 2018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132" y="4361020"/>
            <a:ext cx="2209800" cy="2324100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6855E86-9C47-4090-BF23-252D5C6D494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129210" y="3014518"/>
          <a:ext cx="1875744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5744">
                  <a:extLst>
                    <a:ext uri="{9D8B030D-6E8A-4147-A177-3AD203B41FA5}">
                      <a16:colId xmlns:a16="http://schemas.microsoft.com/office/drawing/2014/main" val="40162902"/>
                    </a:ext>
                  </a:extLst>
                </a:gridCol>
              </a:tblGrid>
              <a:tr h="289360">
                <a:tc>
                  <a:txBody>
                    <a:bodyPr/>
                    <a:lstStyle/>
                    <a:p>
                      <a:r>
                        <a:rPr lang="en-US" sz="1600" dirty="0"/>
                        <a:t>License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008122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r>
                        <a:rPr lang="en-US" sz="1600" b="1" dirty="0"/>
                        <a:t>Medical Dispensary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623872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r>
                        <a:rPr lang="en-US" sz="1600" b="1" dirty="0"/>
                        <a:t>Retailer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5957300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r>
                        <a:rPr lang="en-US" sz="1600" b="1" dirty="0"/>
                        <a:t>Processor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014593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r>
                        <a:rPr lang="en-US" sz="1600" b="1" dirty="0"/>
                        <a:t>Producer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249267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r>
                        <a:rPr lang="en-US" sz="1600" b="1" dirty="0"/>
                        <a:t>Wholesaler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692622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r>
                        <a:rPr lang="en-US" sz="1600" b="1" dirty="0"/>
                        <a:t>Courier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753312"/>
                  </a:ext>
                </a:extLst>
              </a:tr>
              <a:tr h="506380">
                <a:tc>
                  <a:txBody>
                    <a:bodyPr/>
                    <a:lstStyle/>
                    <a:p>
                      <a:r>
                        <a:rPr lang="en-US" sz="1600" b="1" dirty="0"/>
                        <a:t>Micro-Wholesaler,</a:t>
                      </a:r>
                    </a:p>
                    <a:p>
                      <a:r>
                        <a:rPr lang="en-US" sz="1600" b="1" dirty="0"/>
                        <a:t>Micro-Producer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0527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D926073-8C67-4859-96BD-948367BA78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890338"/>
              </p:ext>
            </p:extLst>
          </p:nvPr>
        </p:nvGraphicFramePr>
        <p:xfrm>
          <a:off x="6291405" y="3014518"/>
          <a:ext cx="3082835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1417">
                  <a:extLst>
                    <a:ext uri="{9D8B030D-6E8A-4147-A177-3AD203B41FA5}">
                      <a16:colId xmlns:a16="http://schemas.microsoft.com/office/drawing/2014/main" val="3537754490"/>
                    </a:ext>
                  </a:extLst>
                </a:gridCol>
                <a:gridCol w="1541418">
                  <a:extLst>
                    <a:ext uri="{9D8B030D-6E8A-4147-A177-3AD203B41FA5}">
                      <a16:colId xmlns:a16="http://schemas.microsoft.com/office/drawing/2014/main" val="123578425"/>
                    </a:ext>
                  </a:extLst>
                </a:gridCol>
              </a:tblGrid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Initial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Renewal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593678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424500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$4,975</a:t>
                      </a:r>
                      <a:r>
                        <a:rPr lang="en-US" sz="1600" strike="noStrike" dirty="0">
                          <a:solidFill>
                            <a:srgbClr val="FF0000"/>
                          </a:solidFill>
                        </a:rPr>
                        <a:t> $3,500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$4,975</a:t>
                      </a:r>
                      <a:r>
                        <a:rPr lang="en-US" sz="1600" strike="noStrike" dirty="0">
                          <a:solidFill>
                            <a:srgbClr val="FF0000"/>
                          </a:solidFill>
                        </a:rPr>
                        <a:t> $3,500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697536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999237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0532354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602146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$3,500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$1,000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$3,500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$1,000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890368"/>
                  </a:ext>
                </a:extLst>
              </a:tr>
              <a:tr h="506380"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$3,500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$1,000</a:t>
                      </a:r>
                    </a:p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$3,500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$1,000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40090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A889BCB-AE6B-4B5C-95D9-7D172C21DD2E}"/>
              </a:ext>
            </a:extLst>
          </p:cNvPr>
          <p:cNvSpPr txBox="1"/>
          <p:nvPr/>
        </p:nvSpPr>
        <p:spPr>
          <a:xfrm>
            <a:off x="3823662" y="2312261"/>
            <a:ext cx="16589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Current</a:t>
            </a:r>
          </a:p>
          <a:p>
            <a:pPr algn="ctr"/>
            <a:r>
              <a:rPr lang="en-US" b="1" dirty="0"/>
              <a:t>Application Fee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E5DF20-17FC-41D2-A138-A80AE665C766}"/>
              </a:ext>
            </a:extLst>
          </p:cNvPr>
          <p:cNvSpPr txBox="1"/>
          <p:nvPr/>
        </p:nvSpPr>
        <p:spPr>
          <a:xfrm>
            <a:off x="7199571" y="2312262"/>
            <a:ext cx="12665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Current</a:t>
            </a:r>
          </a:p>
          <a:p>
            <a:pPr algn="ctr"/>
            <a:r>
              <a:rPr lang="en-US" b="1" dirty="0"/>
              <a:t>License Fee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EB26CA6-DD12-422E-BFAA-30E2E9C75F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977393"/>
              </p:ext>
            </p:extLst>
          </p:nvPr>
        </p:nvGraphicFramePr>
        <p:xfrm>
          <a:off x="3111735" y="3016255"/>
          <a:ext cx="3082835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1417">
                  <a:extLst>
                    <a:ext uri="{9D8B030D-6E8A-4147-A177-3AD203B41FA5}">
                      <a16:colId xmlns:a16="http://schemas.microsoft.com/office/drawing/2014/main" val="3537754490"/>
                    </a:ext>
                  </a:extLst>
                </a:gridCol>
                <a:gridCol w="1541418">
                  <a:extLst>
                    <a:ext uri="{9D8B030D-6E8A-4147-A177-3AD203B41FA5}">
                      <a16:colId xmlns:a16="http://schemas.microsoft.com/office/drawing/2014/main" val="123578425"/>
                    </a:ext>
                  </a:extLst>
                </a:gridCol>
              </a:tblGrid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Initial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Renewal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593678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$975</a:t>
                      </a:r>
                      <a:r>
                        <a:rPr lang="en-US" sz="1600" strike="noStrike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$750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424500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$975</a:t>
                      </a:r>
                      <a:r>
                        <a:rPr lang="en-US" sz="1600" strike="noStrike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$750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697536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$750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999237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$750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0532354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$750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602146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$750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$500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890368"/>
                  </a:ext>
                </a:extLst>
              </a:tr>
              <a:tr h="506380"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$750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$200</a:t>
                      </a:r>
                    </a:p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$500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40090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BD521C7-F047-4BD3-889D-E987159632E0}"/>
              </a:ext>
            </a:extLst>
          </p:cNvPr>
          <p:cNvSpPr txBox="1"/>
          <p:nvPr/>
        </p:nvSpPr>
        <p:spPr>
          <a:xfrm>
            <a:off x="944992" y="207817"/>
            <a:ext cx="10499156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b="1" dirty="0"/>
              <a:t>1) Licensing Fee Reductions   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2) Deferred Payment Plan   3) Social Equity Program   4) Permitting Requirements</a:t>
            </a:r>
          </a:p>
          <a:p>
            <a:pPr algn="ctr"/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5) Permitting Enforcement Procedures   6) Micro-Tier Processor Endorsement</a:t>
            </a:r>
          </a:p>
        </p:txBody>
      </p:sp>
    </p:spTree>
    <p:extLst>
      <p:ext uri="{BB962C8B-B14F-4D97-AF65-F5344CB8AC3E}">
        <p14:creationId xmlns:p14="http://schemas.microsoft.com/office/powerpoint/2010/main" val="2721518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29210" y="1260688"/>
            <a:ext cx="8691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Mark-Medium" charset="0"/>
                <a:ea typeface="Mark-Medium" charset="0"/>
                <a:cs typeface="Mark-Medium" charset="0"/>
              </a:rPr>
              <a:t>Licensing Fee Reductions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Mark-Medium" charset="0"/>
              <a:ea typeface="Mark-Medium" charset="0"/>
              <a:cs typeface="Mark-Medium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29210" y="6347138"/>
            <a:ext cx="81296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Mark-Medium" charset="0"/>
                <a:ea typeface="Mark-Medium" charset="0"/>
                <a:cs typeface="Mark-Medium" charset="0"/>
              </a:rPr>
              <a:t>Proposed Amendments to PCC 14B.130 and Portland Policy Document ADM-20.01 – Sept. 2018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132" y="4361020"/>
            <a:ext cx="2209800" cy="2324100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6855E86-9C47-4090-BF23-252D5C6D494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129210" y="3014518"/>
          <a:ext cx="1875744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5744">
                  <a:extLst>
                    <a:ext uri="{9D8B030D-6E8A-4147-A177-3AD203B41FA5}">
                      <a16:colId xmlns:a16="http://schemas.microsoft.com/office/drawing/2014/main" val="40162902"/>
                    </a:ext>
                  </a:extLst>
                </a:gridCol>
              </a:tblGrid>
              <a:tr h="289360">
                <a:tc>
                  <a:txBody>
                    <a:bodyPr/>
                    <a:lstStyle/>
                    <a:p>
                      <a:r>
                        <a:rPr lang="en-US" sz="1600" dirty="0"/>
                        <a:t>License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008122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r>
                        <a:rPr lang="en-US" sz="1600" b="1" dirty="0"/>
                        <a:t>Medical Dispensary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623872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r>
                        <a:rPr lang="en-US" sz="1600" b="1" dirty="0"/>
                        <a:t>Retailer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5957300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r>
                        <a:rPr lang="en-US" sz="1600" b="1" dirty="0"/>
                        <a:t>Processor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014593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r>
                        <a:rPr lang="en-US" sz="1600" b="1" dirty="0"/>
                        <a:t>Producer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249267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r>
                        <a:rPr lang="en-US" sz="1600" b="1" dirty="0"/>
                        <a:t>Wholesaler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692622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r>
                        <a:rPr lang="en-US" sz="1600" b="1" dirty="0"/>
                        <a:t>Courier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753312"/>
                  </a:ext>
                </a:extLst>
              </a:tr>
              <a:tr h="506380">
                <a:tc>
                  <a:txBody>
                    <a:bodyPr/>
                    <a:lstStyle/>
                    <a:p>
                      <a:r>
                        <a:rPr lang="en-US" sz="1600" b="1" dirty="0"/>
                        <a:t>Micro-Wholesaler,</a:t>
                      </a:r>
                    </a:p>
                    <a:p>
                      <a:r>
                        <a:rPr lang="en-US" sz="1600" b="1" dirty="0"/>
                        <a:t>Micro-Producer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0527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D926073-8C67-4859-96BD-948367BA781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291405" y="3014518"/>
          <a:ext cx="3082835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1417">
                  <a:extLst>
                    <a:ext uri="{9D8B030D-6E8A-4147-A177-3AD203B41FA5}">
                      <a16:colId xmlns:a16="http://schemas.microsoft.com/office/drawing/2014/main" val="3537754490"/>
                    </a:ext>
                  </a:extLst>
                </a:gridCol>
                <a:gridCol w="1541418">
                  <a:extLst>
                    <a:ext uri="{9D8B030D-6E8A-4147-A177-3AD203B41FA5}">
                      <a16:colId xmlns:a16="http://schemas.microsoft.com/office/drawing/2014/main" val="123578425"/>
                    </a:ext>
                  </a:extLst>
                </a:gridCol>
              </a:tblGrid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Initial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Renewal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593678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424500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$4,975</a:t>
                      </a:r>
                      <a:r>
                        <a:rPr lang="en-US" sz="1600" strike="noStrike" dirty="0">
                          <a:solidFill>
                            <a:srgbClr val="FF0000"/>
                          </a:solidFill>
                        </a:rPr>
                        <a:t> $3,500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$4,975</a:t>
                      </a:r>
                      <a:r>
                        <a:rPr lang="en-US" sz="1600" strike="noStrike" dirty="0">
                          <a:solidFill>
                            <a:srgbClr val="FF0000"/>
                          </a:solidFill>
                        </a:rPr>
                        <a:t> $3,500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697536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999237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0532354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602146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$3,500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$1,000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$3,500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$1,000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890368"/>
                  </a:ext>
                </a:extLst>
              </a:tr>
              <a:tr h="506380"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$3,500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$1,000</a:t>
                      </a:r>
                    </a:p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$3,500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$1,000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40090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A889BCB-AE6B-4B5C-95D9-7D172C21DD2E}"/>
              </a:ext>
            </a:extLst>
          </p:cNvPr>
          <p:cNvSpPr txBox="1"/>
          <p:nvPr/>
        </p:nvSpPr>
        <p:spPr>
          <a:xfrm>
            <a:off x="3823662" y="2312261"/>
            <a:ext cx="16589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Current</a:t>
            </a:r>
          </a:p>
          <a:p>
            <a:pPr algn="ctr"/>
            <a:r>
              <a:rPr lang="en-US" b="1" dirty="0"/>
              <a:t>Application Fee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E5DF20-17FC-41D2-A138-A80AE665C766}"/>
              </a:ext>
            </a:extLst>
          </p:cNvPr>
          <p:cNvSpPr txBox="1"/>
          <p:nvPr/>
        </p:nvSpPr>
        <p:spPr>
          <a:xfrm>
            <a:off x="7199571" y="2312262"/>
            <a:ext cx="12665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Current</a:t>
            </a:r>
          </a:p>
          <a:p>
            <a:pPr algn="ctr"/>
            <a:r>
              <a:rPr lang="en-US" b="1" dirty="0"/>
              <a:t>License Fee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EB26CA6-DD12-422E-BFAA-30E2E9C75FD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11735" y="3016255"/>
          <a:ext cx="3082835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1417">
                  <a:extLst>
                    <a:ext uri="{9D8B030D-6E8A-4147-A177-3AD203B41FA5}">
                      <a16:colId xmlns:a16="http://schemas.microsoft.com/office/drawing/2014/main" val="3537754490"/>
                    </a:ext>
                  </a:extLst>
                </a:gridCol>
                <a:gridCol w="1541418">
                  <a:extLst>
                    <a:ext uri="{9D8B030D-6E8A-4147-A177-3AD203B41FA5}">
                      <a16:colId xmlns:a16="http://schemas.microsoft.com/office/drawing/2014/main" val="123578425"/>
                    </a:ext>
                  </a:extLst>
                </a:gridCol>
              </a:tblGrid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Initial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Renewal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593678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$975</a:t>
                      </a:r>
                      <a:r>
                        <a:rPr lang="en-US" sz="1600" strike="noStrike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$750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424500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$975</a:t>
                      </a:r>
                      <a:r>
                        <a:rPr lang="en-US" sz="1600" strike="noStrike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$750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697536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$750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999237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$750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0532354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$750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602146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$750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$500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890368"/>
                  </a:ext>
                </a:extLst>
              </a:tr>
              <a:tr h="506380"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$750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$200</a:t>
                      </a:r>
                    </a:p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$500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40090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BD521C7-F047-4BD3-889D-E987159632E0}"/>
              </a:ext>
            </a:extLst>
          </p:cNvPr>
          <p:cNvSpPr txBox="1"/>
          <p:nvPr/>
        </p:nvSpPr>
        <p:spPr>
          <a:xfrm>
            <a:off x="944992" y="207817"/>
            <a:ext cx="10499156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b="1" dirty="0"/>
              <a:t>1) Licensing Fee Reductions   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2) Deferred Payment Plan   3) Social Equity Program   4) Permitting Requirements</a:t>
            </a:r>
          </a:p>
          <a:p>
            <a:pPr algn="ctr"/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5) Permitting Enforcement Procedures   6) Micro-Tier Processor Endorsement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FCCF22A-F597-4723-ADC0-5A524BD54D4B}"/>
              </a:ext>
            </a:extLst>
          </p:cNvPr>
          <p:cNvSpPr/>
          <p:nvPr/>
        </p:nvSpPr>
        <p:spPr>
          <a:xfrm>
            <a:off x="869567" y="3361617"/>
            <a:ext cx="8765366" cy="1715588"/>
          </a:xfrm>
          <a:prstGeom prst="roundRect">
            <a:avLst/>
          </a:prstGeom>
          <a:noFill/>
          <a:ln w="825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037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29210" y="1260688"/>
            <a:ext cx="8691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Mark-Medium" charset="0"/>
                <a:ea typeface="Mark-Medium" charset="0"/>
                <a:cs typeface="Mark-Medium" charset="0"/>
              </a:rPr>
              <a:t>Licensing Fee Reductions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Mark-Medium" charset="0"/>
              <a:ea typeface="Mark-Medium" charset="0"/>
              <a:cs typeface="Mark-Medium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29210" y="6347138"/>
            <a:ext cx="81296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Mark-Medium" charset="0"/>
                <a:ea typeface="Mark-Medium" charset="0"/>
                <a:cs typeface="Mark-Medium" charset="0"/>
              </a:rPr>
              <a:t>Proposed Amendments to PCC 14B.130 and Portland Policy Document ADM-20.01 – Sept. 2018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132" y="4361020"/>
            <a:ext cx="2209800" cy="2324100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6855E86-9C47-4090-BF23-252D5C6D494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129210" y="3014518"/>
          <a:ext cx="1875744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5744">
                  <a:extLst>
                    <a:ext uri="{9D8B030D-6E8A-4147-A177-3AD203B41FA5}">
                      <a16:colId xmlns:a16="http://schemas.microsoft.com/office/drawing/2014/main" val="40162902"/>
                    </a:ext>
                  </a:extLst>
                </a:gridCol>
              </a:tblGrid>
              <a:tr h="289360">
                <a:tc>
                  <a:txBody>
                    <a:bodyPr/>
                    <a:lstStyle/>
                    <a:p>
                      <a:r>
                        <a:rPr lang="en-US" sz="1600" dirty="0"/>
                        <a:t>License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008122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r>
                        <a:rPr lang="en-US" sz="1600" b="1" dirty="0"/>
                        <a:t>Medical Dispensary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623872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r>
                        <a:rPr lang="en-US" sz="1600" b="1" dirty="0"/>
                        <a:t>Retailer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5957300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r>
                        <a:rPr lang="en-US" sz="1600" b="1" dirty="0"/>
                        <a:t>Processor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014593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r>
                        <a:rPr lang="en-US" sz="1600" b="1" dirty="0"/>
                        <a:t>Producer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249267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r>
                        <a:rPr lang="en-US" sz="1600" b="1" dirty="0"/>
                        <a:t>Wholesaler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692622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r>
                        <a:rPr lang="en-US" sz="1600" b="1" dirty="0"/>
                        <a:t>Courier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753312"/>
                  </a:ext>
                </a:extLst>
              </a:tr>
              <a:tr h="506380">
                <a:tc>
                  <a:txBody>
                    <a:bodyPr/>
                    <a:lstStyle/>
                    <a:p>
                      <a:r>
                        <a:rPr lang="en-US" sz="1600" b="1" dirty="0"/>
                        <a:t>Micro-Wholesaler,</a:t>
                      </a:r>
                    </a:p>
                    <a:p>
                      <a:r>
                        <a:rPr lang="en-US" sz="1600" b="1" dirty="0"/>
                        <a:t>Micro-Producer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0527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D926073-8C67-4859-96BD-948367BA781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291405" y="3014518"/>
          <a:ext cx="3082835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1417">
                  <a:extLst>
                    <a:ext uri="{9D8B030D-6E8A-4147-A177-3AD203B41FA5}">
                      <a16:colId xmlns:a16="http://schemas.microsoft.com/office/drawing/2014/main" val="3537754490"/>
                    </a:ext>
                  </a:extLst>
                </a:gridCol>
                <a:gridCol w="1541418">
                  <a:extLst>
                    <a:ext uri="{9D8B030D-6E8A-4147-A177-3AD203B41FA5}">
                      <a16:colId xmlns:a16="http://schemas.microsoft.com/office/drawing/2014/main" val="123578425"/>
                    </a:ext>
                  </a:extLst>
                </a:gridCol>
              </a:tblGrid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Initial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Renewal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593678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424500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$4,975</a:t>
                      </a:r>
                      <a:r>
                        <a:rPr lang="en-US" sz="1600" strike="noStrike" dirty="0">
                          <a:solidFill>
                            <a:srgbClr val="FF0000"/>
                          </a:solidFill>
                        </a:rPr>
                        <a:t> $3,500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$4,975</a:t>
                      </a:r>
                      <a:r>
                        <a:rPr lang="en-US" sz="1600" strike="noStrike" dirty="0">
                          <a:solidFill>
                            <a:srgbClr val="FF0000"/>
                          </a:solidFill>
                        </a:rPr>
                        <a:t> $3,500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697536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999237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0532354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602146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$3,500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$1,000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$3,500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$1,000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890368"/>
                  </a:ext>
                </a:extLst>
              </a:tr>
              <a:tr h="506380"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$3,500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$1,000</a:t>
                      </a:r>
                    </a:p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$3,500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$1,000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40090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A889BCB-AE6B-4B5C-95D9-7D172C21DD2E}"/>
              </a:ext>
            </a:extLst>
          </p:cNvPr>
          <p:cNvSpPr txBox="1"/>
          <p:nvPr/>
        </p:nvSpPr>
        <p:spPr>
          <a:xfrm>
            <a:off x="3823662" y="2312261"/>
            <a:ext cx="16589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Current</a:t>
            </a:r>
          </a:p>
          <a:p>
            <a:pPr algn="ctr"/>
            <a:r>
              <a:rPr lang="en-US" b="1" dirty="0"/>
              <a:t>Application Fee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E5DF20-17FC-41D2-A138-A80AE665C766}"/>
              </a:ext>
            </a:extLst>
          </p:cNvPr>
          <p:cNvSpPr txBox="1"/>
          <p:nvPr/>
        </p:nvSpPr>
        <p:spPr>
          <a:xfrm>
            <a:off x="7199571" y="2312262"/>
            <a:ext cx="12665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Current</a:t>
            </a:r>
          </a:p>
          <a:p>
            <a:pPr algn="ctr"/>
            <a:r>
              <a:rPr lang="en-US" b="1" dirty="0"/>
              <a:t>License Fee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EB26CA6-DD12-422E-BFAA-30E2E9C75FD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11735" y="3016255"/>
          <a:ext cx="3082835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1417">
                  <a:extLst>
                    <a:ext uri="{9D8B030D-6E8A-4147-A177-3AD203B41FA5}">
                      <a16:colId xmlns:a16="http://schemas.microsoft.com/office/drawing/2014/main" val="3537754490"/>
                    </a:ext>
                  </a:extLst>
                </a:gridCol>
                <a:gridCol w="1541418">
                  <a:extLst>
                    <a:ext uri="{9D8B030D-6E8A-4147-A177-3AD203B41FA5}">
                      <a16:colId xmlns:a16="http://schemas.microsoft.com/office/drawing/2014/main" val="123578425"/>
                    </a:ext>
                  </a:extLst>
                </a:gridCol>
              </a:tblGrid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Initial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Renewal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593678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$975</a:t>
                      </a:r>
                      <a:r>
                        <a:rPr lang="en-US" sz="1600" strike="noStrike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$750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424500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$975</a:t>
                      </a:r>
                      <a:r>
                        <a:rPr lang="en-US" sz="1600" strike="noStrike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$750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697536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$750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999237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$750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0532354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$750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602146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$750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$500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890368"/>
                  </a:ext>
                </a:extLst>
              </a:tr>
              <a:tr h="506380"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$750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$200</a:t>
                      </a:r>
                    </a:p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/>
                        <a:t>$500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$200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40090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BD521C7-F047-4BD3-889D-E987159632E0}"/>
              </a:ext>
            </a:extLst>
          </p:cNvPr>
          <p:cNvSpPr txBox="1"/>
          <p:nvPr/>
        </p:nvSpPr>
        <p:spPr>
          <a:xfrm>
            <a:off x="944992" y="207817"/>
            <a:ext cx="10499156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b="1" dirty="0"/>
              <a:t>1) Licensing Fee Reductions   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2) Deferred Payment Plan   3) Social Equity Program   4) Permitting Requirements</a:t>
            </a:r>
          </a:p>
          <a:p>
            <a:pPr algn="ctr"/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5) Permitting Enforcement Procedures   6) Micro-Tier Processor Endorsement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D6B98A5-3A45-4AE1-9721-D6732982E971}"/>
              </a:ext>
            </a:extLst>
          </p:cNvPr>
          <p:cNvSpPr/>
          <p:nvPr/>
        </p:nvSpPr>
        <p:spPr>
          <a:xfrm>
            <a:off x="867403" y="5054876"/>
            <a:ext cx="8765366" cy="885722"/>
          </a:xfrm>
          <a:prstGeom prst="roundRect">
            <a:avLst/>
          </a:prstGeom>
          <a:noFill/>
          <a:ln w="825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14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</TotalTime>
  <Words>1641</Words>
  <Application>Microsoft Office PowerPoint</Application>
  <PresentationFormat>Widescreen</PresentationFormat>
  <Paragraphs>385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Courier New</vt:lpstr>
      <vt:lpstr>Mark-Book-Italic Book</vt:lpstr>
      <vt:lpstr>Mark-Light</vt:lpstr>
      <vt:lpstr>Mark-Medium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 Wick</dc:creator>
  <cp:lastModifiedBy>Goldner, Brandon</cp:lastModifiedBy>
  <cp:revision>74</cp:revision>
  <cp:lastPrinted>2018-06-06T15:31:51Z</cp:lastPrinted>
  <dcterms:created xsi:type="dcterms:W3CDTF">2017-07-07T22:29:54Z</dcterms:created>
  <dcterms:modified xsi:type="dcterms:W3CDTF">2018-09-25T17:32:18Z</dcterms:modified>
</cp:coreProperties>
</file>