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4"/>
  </p:notesMasterIdLst>
  <p:handoutMasterIdLst>
    <p:handoutMasterId r:id="rId15"/>
  </p:handoutMasterIdLst>
  <p:sldIdLst>
    <p:sldId id="273" r:id="rId2"/>
    <p:sldId id="290" r:id="rId3"/>
    <p:sldId id="297" r:id="rId4"/>
    <p:sldId id="289" r:id="rId5"/>
    <p:sldId id="295" r:id="rId6"/>
    <p:sldId id="293" r:id="rId7"/>
    <p:sldId id="302" r:id="rId8"/>
    <p:sldId id="301" r:id="rId9"/>
    <p:sldId id="294" r:id="rId10"/>
    <p:sldId id="298" r:id="rId11"/>
    <p:sldId id="299" r:id="rId12"/>
    <p:sldId id="296" r:id="rId1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lkiewicz, Marie" initials="WM" lastIdx="9" clrIdx="0">
    <p:extLst>
      <p:ext uri="{19B8F6BF-5375-455C-9EA6-DF929625EA0E}">
        <p15:presenceInfo xmlns:p15="http://schemas.microsoft.com/office/powerpoint/2012/main" userId="S-1-5-21-1562068243-3890762121-1459926415-128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E48"/>
    <a:srgbClr val="3498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919" autoAdjust="0"/>
    <p:restoredTop sz="85292" autoAdjust="0"/>
  </p:normalViewPr>
  <p:slideViewPr>
    <p:cSldViewPr snapToGrid="0">
      <p:cViewPr varScale="1">
        <p:scale>
          <a:sx n="44" d="100"/>
          <a:sy n="44" d="100"/>
        </p:scale>
        <p:origin x="782" y="4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A6AD55-676E-4B71-A061-6790391A8BB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53632D6-6DD7-4032-95C0-017F8850D670}"/>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endParaRPr lang="en-US"/>
          </a:p>
        </p:txBody>
      </p:sp>
      <p:sp>
        <p:nvSpPr>
          <p:cNvPr id="4" name="Footer Placeholder 3">
            <a:extLst>
              <a:ext uri="{FF2B5EF4-FFF2-40B4-BE49-F238E27FC236}">
                <a16:creationId xmlns:a16="http://schemas.microsoft.com/office/drawing/2014/main" id="{B3FCA982-274A-497D-87AA-ED2844F15EDF}"/>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28045E2-54BB-44C2-91F5-FFC1084293C5}"/>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84EAB55-7FED-4FD1-983C-BD0119142291}" type="slidenum">
              <a:rPr lang="en-US" smtClean="0"/>
              <a:t>‹#›</a:t>
            </a:fld>
            <a:endParaRPr lang="en-US"/>
          </a:p>
        </p:txBody>
      </p:sp>
    </p:spTree>
    <p:extLst>
      <p:ext uri="{BB962C8B-B14F-4D97-AF65-F5344CB8AC3E}">
        <p14:creationId xmlns:p14="http://schemas.microsoft.com/office/powerpoint/2010/main" val="268282363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D53F7E0-F516-4E05-9304-C7B043D952D7}" type="slidenum">
              <a:rPr lang="en-US" smtClean="0"/>
              <a:t>‹#›</a:t>
            </a:fld>
            <a:endParaRPr lang="en-US"/>
          </a:p>
        </p:txBody>
      </p:sp>
    </p:spTree>
    <p:extLst>
      <p:ext uri="{BB962C8B-B14F-4D97-AF65-F5344CB8AC3E}">
        <p14:creationId xmlns:p14="http://schemas.microsoft.com/office/powerpoint/2010/main" val="4122197054"/>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8269BC-E4E1-4584-BC2C-CB789D4FCBEC}" type="slidenum">
              <a:rPr lang="en-US" smtClean="0"/>
              <a:t>1</a:t>
            </a:fld>
            <a:endParaRPr lang="en-US"/>
          </a:p>
        </p:txBody>
      </p:sp>
      <p:sp>
        <p:nvSpPr>
          <p:cNvPr id="5" name="Date Placeholder 4">
            <a:extLst>
              <a:ext uri="{FF2B5EF4-FFF2-40B4-BE49-F238E27FC236}">
                <a16:creationId xmlns:a16="http://schemas.microsoft.com/office/drawing/2014/main" id="{E4A0749A-175C-4E3A-8CF4-F3C6C2DAAFE2}"/>
              </a:ext>
            </a:extLst>
          </p:cNvPr>
          <p:cNvSpPr>
            <a:spLocks noGrp="1"/>
          </p:cNvSpPr>
          <p:nvPr>
            <p:ph type="dt" idx="11"/>
          </p:nvPr>
        </p:nvSpPr>
        <p:spPr/>
        <p:txBody>
          <a:bodyPr/>
          <a:lstStyle/>
          <a:p>
            <a:endParaRPr lang="en-US"/>
          </a:p>
        </p:txBody>
      </p:sp>
    </p:spTree>
    <p:extLst>
      <p:ext uri="{BB962C8B-B14F-4D97-AF65-F5344CB8AC3E}">
        <p14:creationId xmlns:p14="http://schemas.microsoft.com/office/powerpoint/2010/main" val="3445188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LENTS COLLABORATIVE PRIORITIES</a:t>
            </a:r>
          </a:p>
          <a:p>
            <a:r>
              <a:rPr lang="en-US" sz="1200" kern="1200" dirty="0">
                <a:solidFill>
                  <a:schemeClr val="tx1"/>
                </a:solidFill>
                <a:effectLst/>
                <a:latin typeface="+mn-lt"/>
                <a:ea typeface="+mn-ea"/>
                <a:cs typeface="+mn-cs"/>
              </a:rPr>
              <a:t>Advocate for FEMA to remap Johnson Creek as part of a pilot mapping program to test new floodplain mapping standards that emerged from the Biological Opinion on the National Flood Insurance Program in Oregon issued by the National Marine Fisheries Service in 2016.</a:t>
            </a:r>
          </a:p>
          <a:p>
            <a:pPr lvl="0"/>
            <a:r>
              <a:rPr lang="en-US" sz="1200" kern="1200" dirty="0">
                <a:solidFill>
                  <a:schemeClr val="tx1"/>
                </a:solidFill>
                <a:effectLst/>
                <a:latin typeface="+mn-lt"/>
                <a:ea typeface="+mn-ea"/>
                <a:cs typeface="+mn-cs"/>
              </a:rPr>
              <a:t>Examine ways to improve safety for all users of Foster Road and explore capital and maintenance solutions that would increase flood resiliency and preserve emergency access on Foster Road during Johnson Creek flood events. </a:t>
            </a:r>
          </a:p>
          <a:p>
            <a:pPr lvl="0"/>
            <a:r>
              <a:rPr lang="en-US" sz="1200" kern="1200" dirty="0">
                <a:solidFill>
                  <a:schemeClr val="tx1"/>
                </a:solidFill>
                <a:effectLst/>
                <a:latin typeface="+mn-lt"/>
                <a:ea typeface="+mn-ea"/>
                <a:cs typeface="+mn-cs"/>
              </a:rPr>
              <a:t>Evaluate the potential benefits of improving Portland’s ranking in Community Rating System, as resources are available.</a:t>
            </a:r>
          </a:p>
          <a:p>
            <a:r>
              <a:rPr lang="en-US" dirty="0"/>
              <a:t>Priorities of the multi-stakeholder Project Team, focused on immediate / near term action</a:t>
            </a:r>
          </a:p>
        </p:txBody>
      </p:sp>
      <p:sp>
        <p:nvSpPr>
          <p:cNvPr id="4" name="Slide Number Placeholder 3"/>
          <p:cNvSpPr>
            <a:spLocks noGrp="1"/>
          </p:cNvSpPr>
          <p:nvPr>
            <p:ph type="sldNum" sz="quarter" idx="10"/>
          </p:nvPr>
        </p:nvSpPr>
        <p:spPr/>
        <p:txBody>
          <a:bodyPr/>
          <a:lstStyle/>
          <a:p>
            <a:fld id="{5D53F7E0-F516-4E05-9304-C7B043D952D7}" type="slidenum">
              <a:rPr lang="en-US" smtClean="0"/>
              <a:t>10</a:t>
            </a:fld>
            <a:endParaRPr lang="en-US"/>
          </a:p>
        </p:txBody>
      </p:sp>
      <p:sp>
        <p:nvSpPr>
          <p:cNvPr id="5" name="Date Placeholder 4">
            <a:extLst>
              <a:ext uri="{FF2B5EF4-FFF2-40B4-BE49-F238E27FC236}">
                <a16:creationId xmlns:a16="http://schemas.microsoft.com/office/drawing/2014/main" id="{2F56FF6E-82AB-4F1E-B4F9-57E23D021FBF}"/>
              </a:ext>
            </a:extLst>
          </p:cNvPr>
          <p:cNvSpPr>
            <a:spLocks noGrp="1"/>
          </p:cNvSpPr>
          <p:nvPr>
            <p:ph type="dt" idx="11"/>
          </p:nvPr>
        </p:nvSpPr>
        <p:spPr/>
        <p:txBody>
          <a:bodyPr/>
          <a:lstStyle/>
          <a:p>
            <a:endParaRPr lang="en-US"/>
          </a:p>
        </p:txBody>
      </p:sp>
    </p:spTree>
    <p:extLst>
      <p:ext uri="{BB962C8B-B14F-4D97-AF65-F5344CB8AC3E}">
        <p14:creationId xmlns:p14="http://schemas.microsoft.com/office/powerpoint/2010/main" val="276851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CITY’S COMMITMENTS TO CARRY OUT PRIORITIES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WHEREAS, the Lents Collaborative prepared the Lents Stabilization and Job Creation Declaration of Cooperation that outlines their collective priorities for action and good faith commitments to further the community’s goals to protect and restore environmental resources, improve water quality of Johnson Creek, address the destabilizing impacts of rising flood insurance costs, support flood risk education and community resiliency in the floodplain area, and create opportunities for job retention, growth and reinvestment in the East Foster Commercial, Employment and Industrial Districts; </a:t>
            </a:r>
          </a:p>
          <a:p>
            <a:endParaRPr lang="en-US" dirty="0"/>
          </a:p>
        </p:txBody>
      </p:sp>
      <p:sp>
        <p:nvSpPr>
          <p:cNvPr id="4" name="Slide Number Placeholder 3"/>
          <p:cNvSpPr>
            <a:spLocks noGrp="1"/>
          </p:cNvSpPr>
          <p:nvPr>
            <p:ph type="sldNum" sz="quarter" idx="10"/>
          </p:nvPr>
        </p:nvSpPr>
        <p:spPr/>
        <p:txBody>
          <a:bodyPr/>
          <a:lstStyle/>
          <a:p>
            <a:fld id="{5D53F7E0-F516-4E05-9304-C7B043D952D7}" type="slidenum">
              <a:rPr lang="en-US" smtClean="0"/>
              <a:t>11</a:t>
            </a:fld>
            <a:endParaRPr lang="en-US"/>
          </a:p>
        </p:txBody>
      </p:sp>
      <p:sp>
        <p:nvSpPr>
          <p:cNvPr id="5" name="Date Placeholder 4">
            <a:extLst>
              <a:ext uri="{FF2B5EF4-FFF2-40B4-BE49-F238E27FC236}">
                <a16:creationId xmlns:a16="http://schemas.microsoft.com/office/drawing/2014/main" id="{A591A763-03B7-4F78-82E8-D3FD2FAE94E0}"/>
              </a:ext>
            </a:extLst>
          </p:cNvPr>
          <p:cNvSpPr>
            <a:spLocks noGrp="1"/>
          </p:cNvSpPr>
          <p:nvPr>
            <p:ph type="dt" idx="11"/>
          </p:nvPr>
        </p:nvSpPr>
        <p:spPr/>
        <p:txBody>
          <a:bodyPr/>
          <a:lstStyle/>
          <a:p>
            <a:endParaRPr lang="en-US"/>
          </a:p>
        </p:txBody>
      </p:sp>
    </p:spTree>
    <p:extLst>
      <p:ext uri="{BB962C8B-B14F-4D97-AF65-F5344CB8AC3E}">
        <p14:creationId xmlns:p14="http://schemas.microsoft.com/office/powerpoint/2010/main" val="3517595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RESOLUTION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THEREFORE, BE IT RESOLVED that the City of Portland hereby directs staff to enter into the City’s commitments, as substantially described in the Oregon Solutions Declaration of Cooperation (Exhibit X) and begin to implement their work; 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 IT FURTHER RESOLVED that the City Council directs bureaus to report back to Council in 6 to 12 months on the status of the project and progress made toward the City’s commitments.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D53F7E0-F516-4E05-9304-C7B043D952D7}" type="slidenum">
              <a:rPr lang="en-US" smtClean="0"/>
              <a:t>12</a:t>
            </a:fld>
            <a:endParaRPr lang="en-US"/>
          </a:p>
        </p:txBody>
      </p:sp>
      <p:sp>
        <p:nvSpPr>
          <p:cNvPr id="5" name="Date Placeholder 4">
            <a:extLst>
              <a:ext uri="{FF2B5EF4-FFF2-40B4-BE49-F238E27FC236}">
                <a16:creationId xmlns:a16="http://schemas.microsoft.com/office/drawing/2014/main" id="{5DDC0A82-B611-4EC9-BDDC-A09EF86792C8}"/>
              </a:ext>
            </a:extLst>
          </p:cNvPr>
          <p:cNvSpPr>
            <a:spLocks noGrp="1"/>
          </p:cNvSpPr>
          <p:nvPr>
            <p:ph type="dt" idx="11"/>
          </p:nvPr>
        </p:nvSpPr>
        <p:spPr/>
        <p:txBody>
          <a:bodyPr/>
          <a:lstStyle/>
          <a:p>
            <a:endParaRPr lang="en-US"/>
          </a:p>
        </p:txBody>
      </p:sp>
    </p:spTree>
    <p:extLst>
      <p:ext uri="{BB962C8B-B14F-4D97-AF65-F5344CB8AC3E}">
        <p14:creationId xmlns:p14="http://schemas.microsoft.com/office/powerpoint/2010/main" val="3048568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fontAlgn="base"/>
            <a:r>
              <a:rPr lang="en-US" dirty="0"/>
              <a:t>PURPOSE</a:t>
            </a:r>
          </a:p>
          <a:p>
            <a:pPr fontAlgn="base"/>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WHEREAS, Governor Brown appointed State Rep. Jeff Reardon and City of Portland Planning and Sustainability Commissioner Michelle Rudd as the co-conveners of the Lents Collaborative to lead the multi-agency and stakeholder process to develop strategies and projects that work toward preserving existing housing, enhancing industrial lands for job growth, mitigating flooding and enhancing natural floodplain functions along Johnson Creek; and</a:t>
            </a:r>
          </a:p>
          <a:p>
            <a:pPr lvl="0" fontAlgn="base"/>
            <a:endParaRPr lang="en-US" b="1" dirty="0"/>
          </a:p>
          <a:p>
            <a:pPr lvl="0" fontAlgn="base"/>
            <a:endParaRPr lang="en-US" b="1" dirty="0"/>
          </a:p>
          <a:p>
            <a:pPr lvl="0" fontAlgn="base"/>
            <a:r>
              <a:rPr lang="en-US" b="1" dirty="0"/>
              <a:t>Keep the neighborhood affordable and diverse.</a:t>
            </a:r>
            <a:r>
              <a:rPr lang="en-US" dirty="0"/>
              <a:t> </a:t>
            </a:r>
          </a:p>
          <a:p>
            <a:pPr lvl="0" fontAlgn="base"/>
            <a:r>
              <a:rPr lang="en-US" dirty="0"/>
              <a:t>Give homeowners the ability to stay in their homes and take control over their household finances by addressing the high and rapidly rising costs of flood insurance (which are driven by major disasters in other parts of the country)</a:t>
            </a:r>
          </a:p>
          <a:p>
            <a:pPr lvl="0" fontAlgn="base"/>
            <a:endParaRPr lang="en-US" b="1" dirty="0"/>
          </a:p>
          <a:p>
            <a:pPr lvl="0" fontAlgn="base"/>
            <a:r>
              <a:rPr lang="en-US" b="1" dirty="0"/>
              <a:t>Support job growth and business investment.</a:t>
            </a:r>
            <a:r>
              <a:rPr lang="en-US" dirty="0"/>
              <a:t> </a:t>
            </a:r>
          </a:p>
          <a:p>
            <a:pPr lvl="0" fontAlgn="base"/>
            <a:r>
              <a:rPr lang="en-US" dirty="0"/>
              <a:t>Create sensible floodplain regulations that provide more flexibility for development, while protecting the environment and preventing flood impacts elsewhere. </a:t>
            </a:r>
          </a:p>
          <a:p>
            <a:pPr lvl="0" fontAlgn="base"/>
            <a:endParaRPr lang="en-US" b="1" dirty="0"/>
          </a:p>
          <a:p>
            <a:pPr lvl="0" fontAlgn="base"/>
            <a:r>
              <a:rPr lang="en-US" b="1" dirty="0"/>
              <a:t>Restore Johnson Creek floodplain and wetlands.</a:t>
            </a:r>
            <a:r>
              <a:rPr lang="en-US" dirty="0"/>
              <a:t> </a:t>
            </a:r>
          </a:p>
          <a:p>
            <a:pPr lvl="0" fontAlgn="base"/>
            <a:r>
              <a:rPr lang="en-US" dirty="0"/>
              <a:t>Transform the Foster corridor from an area known for flooding to a neighborhood known for its abundant natural areas and restored salmon runs in Johnson Creek. </a:t>
            </a:r>
          </a:p>
          <a:p>
            <a:pPr lvl="0" fontAlgn="base"/>
            <a:endParaRPr lang="en-US" dirty="0"/>
          </a:p>
          <a:p>
            <a:endParaRPr lang="en-US" dirty="0"/>
          </a:p>
        </p:txBody>
      </p:sp>
      <p:sp>
        <p:nvSpPr>
          <p:cNvPr id="4" name="Slide Number Placeholder 3"/>
          <p:cNvSpPr>
            <a:spLocks noGrp="1"/>
          </p:cNvSpPr>
          <p:nvPr>
            <p:ph type="sldNum" sz="quarter" idx="10"/>
          </p:nvPr>
        </p:nvSpPr>
        <p:spPr/>
        <p:txBody>
          <a:bodyPr/>
          <a:lstStyle/>
          <a:p>
            <a:fld id="{5D53F7E0-F516-4E05-9304-C7B043D952D7}" type="slidenum">
              <a:rPr lang="en-US" smtClean="0"/>
              <a:t>2</a:t>
            </a:fld>
            <a:endParaRPr lang="en-US"/>
          </a:p>
        </p:txBody>
      </p:sp>
      <p:sp>
        <p:nvSpPr>
          <p:cNvPr id="5" name="Date Placeholder 4">
            <a:extLst>
              <a:ext uri="{FF2B5EF4-FFF2-40B4-BE49-F238E27FC236}">
                <a16:creationId xmlns:a16="http://schemas.microsoft.com/office/drawing/2014/main" id="{789C3813-A106-4879-82D2-D89D93102F80}"/>
              </a:ext>
            </a:extLst>
          </p:cNvPr>
          <p:cNvSpPr>
            <a:spLocks noGrp="1"/>
          </p:cNvSpPr>
          <p:nvPr>
            <p:ph type="dt" idx="11"/>
          </p:nvPr>
        </p:nvSpPr>
        <p:spPr/>
        <p:txBody>
          <a:bodyPr/>
          <a:lstStyle/>
          <a:p>
            <a:endParaRPr lang="en-US"/>
          </a:p>
        </p:txBody>
      </p:sp>
    </p:spTree>
    <p:extLst>
      <p:ext uri="{BB962C8B-B14F-4D97-AF65-F5344CB8AC3E}">
        <p14:creationId xmlns:p14="http://schemas.microsoft.com/office/powerpoint/2010/main" val="1063164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PARTNERS</a:t>
            </a:r>
          </a:p>
          <a:p>
            <a:r>
              <a:rPr lang="en-US" dirty="0">
                <a:solidFill>
                  <a:srgbClr val="FF0000"/>
                </a:solidFill>
              </a:rPr>
              <a:t>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WHEREAS, the City of Portland participated on the Oregon Solutions Project Team, collectively known as the “Lents Collaborative,” with a wide range of stakeholders from City bureaus, state, regional, and federal agencies, community organizations, non-profits, university researchers and the private-sector to study the issues and for partners to develop solutions that work on advancing community goals (Exhibit X); and</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WHEREAS, the Lents Collaborative was charged by Governor Brown with helping under-served residents, owners of under-utilized industrial land, and owners of businesses impacted by the flood hazard designation to build a foundation for improved community stability; and</a:t>
            </a: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5D53F7E0-F516-4E05-9304-C7B043D952D7}" type="slidenum">
              <a:rPr lang="en-US" smtClean="0"/>
              <a:t>3</a:t>
            </a:fld>
            <a:endParaRPr lang="en-US"/>
          </a:p>
        </p:txBody>
      </p:sp>
      <p:sp>
        <p:nvSpPr>
          <p:cNvPr id="5" name="Date Placeholder 4">
            <a:extLst>
              <a:ext uri="{FF2B5EF4-FFF2-40B4-BE49-F238E27FC236}">
                <a16:creationId xmlns:a16="http://schemas.microsoft.com/office/drawing/2014/main" id="{8CF5BEBB-EC14-491F-861C-0277A4E09089}"/>
              </a:ext>
            </a:extLst>
          </p:cNvPr>
          <p:cNvSpPr>
            <a:spLocks noGrp="1"/>
          </p:cNvSpPr>
          <p:nvPr>
            <p:ph type="dt" idx="11"/>
          </p:nvPr>
        </p:nvSpPr>
        <p:spPr/>
        <p:txBody>
          <a:bodyPr/>
          <a:lstStyle/>
          <a:p>
            <a:endParaRPr lang="en-US"/>
          </a:p>
        </p:txBody>
      </p:sp>
    </p:spTree>
    <p:extLst>
      <p:ext uri="{BB962C8B-B14F-4D97-AF65-F5344CB8AC3E}">
        <p14:creationId xmlns:p14="http://schemas.microsoft.com/office/powerpoint/2010/main" val="3966439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BACKGROUND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WHEREAS, the City of Portland received and accepted the Oregon Solutions project designation through Resolution No. 37227 on August 10, 2016 (Exhibit X), acknowledging that the flood hazard designation in the area imposes real and perceived impacts to development and job creation, area residents are significantly burdened by the rising costs of flood insurance, and that seasonal flooding of roads and development impacts the health of Johnson Creek, a regional fish-bearing tributary of the Willamette River, which is subject to requirements of the Endangered Species Act to restore and protect Chinook Salmon, steelhead trout and other indigenous fish species; and;  </a:t>
            </a:r>
          </a:p>
          <a:p>
            <a:endParaRPr lang="en-US" dirty="0"/>
          </a:p>
          <a:p>
            <a:endParaRPr lang="en-US" dirty="0"/>
          </a:p>
          <a:p>
            <a:r>
              <a:rPr lang="en-US" dirty="0"/>
              <a:t>Effort focused on</a:t>
            </a:r>
          </a:p>
          <a:p>
            <a:pPr marL="171450" indent="-171450">
              <a:buFont typeface="Arial"/>
              <a:buChar char="•"/>
            </a:pPr>
            <a:r>
              <a:rPr lang="en-US" dirty="0"/>
              <a:t>Flat</a:t>
            </a:r>
            <a:r>
              <a:rPr lang="en-US" baseline="0" dirty="0"/>
              <a:t> with high water table</a:t>
            </a:r>
          </a:p>
          <a:p>
            <a:pPr marL="171450" indent="-171450">
              <a:buFont typeface="Arial"/>
              <a:buChar char="•"/>
            </a:pPr>
            <a:r>
              <a:rPr lang="en-US" baseline="0" dirty="0"/>
              <a:t>Johnson Creek along southern edge, salmon and Willamette River</a:t>
            </a:r>
            <a:endParaRPr lang="en-US" dirty="0"/>
          </a:p>
          <a:p>
            <a:pPr marL="171450" indent="-171450">
              <a:buFont typeface="Arial"/>
              <a:buChar char="•"/>
            </a:pPr>
            <a:r>
              <a:rPr lang="en-US" dirty="0"/>
              <a:t>330</a:t>
            </a:r>
            <a:r>
              <a:rPr lang="en-US" baseline="0" dirty="0"/>
              <a:t> acres in floodplain </a:t>
            </a:r>
            <a:r>
              <a:rPr lang="mr-IN" baseline="0" dirty="0"/>
              <a:t>–</a:t>
            </a:r>
            <a:r>
              <a:rPr lang="en-US" baseline="0" dirty="0"/>
              <a:t> industrial/commercial and residential (mostly 1-family)</a:t>
            </a:r>
          </a:p>
          <a:p>
            <a:pPr marL="171450" indent="-171450">
              <a:buFont typeface="Arial"/>
              <a:buChar char="•"/>
            </a:pPr>
            <a:r>
              <a:rPr lang="en-US" baseline="0" dirty="0"/>
              <a:t>East of Lents Town Center, east of I-205 to ~122</a:t>
            </a:r>
            <a:r>
              <a:rPr lang="en-US" baseline="30000" dirty="0"/>
              <a:t>nd</a:t>
            </a:r>
            <a:r>
              <a:rPr lang="en-US" baseline="0" dirty="0"/>
              <a:t> Ave, near southern city limits with Clackamas Co.</a:t>
            </a:r>
          </a:p>
          <a:p>
            <a:pPr marL="171450" indent="-171450">
              <a:buFont typeface="Arial"/>
              <a:buChar char="•"/>
            </a:pPr>
            <a:r>
              <a:rPr lang="en-US" baseline="0" dirty="0"/>
              <a:t>Springwater Corridor trail through the middle</a:t>
            </a:r>
          </a:p>
          <a:p>
            <a:pPr marL="171450" indent="-171450">
              <a:buFont typeface="Arial"/>
              <a:buChar char="•"/>
            </a:pPr>
            <a:r>
              <a:rPr lang="en-US" baseline="0" dirty="0"/>
              <a:t>Concentration of pick and pull car part lots and also “freeway lands” south of Foster</a:t>
            </a:r>
          </a:p>
          <a:p>
            <a:pPr marL="171450" indent="-171450">
              <a:buFont typeface="Arial"/>
              <a:buChar char="•"/>
            </a:pPr>
            <a:r>
              <a:rPr lang="en-US" baseline="0" dirty="0"/>
              <a:t>Floodplain sprawling up to ½ mile from Johnson Creek </a:t>
            </a:r>
            <a:r>
              <a:rPr lang="mr-IN" baseline="0" dirty="0"/>
              <a:t>–</a:t>
            </a:r>
            <a:r>
              <a:rPr lang="en-US" baseline="0" dirty="0"/>
              <a:t> ancient lake bed</a:t>
            </a:r>
          </a:p>
        </p:txBody>
      </p:sp>
      <p:sp>
        <p:nvSpPr>
          <p:cNvPr id="4" name="Slide Number Placeholder 3"/>
          <p:cNvSpPr>
            <a:spLocks noGrp="1"/>
          </p:cNvSpPr>
          <p:nvPr>
            <p:ph type="sldNum" sz="quarter" idx="10"/>
          </p:nvPr>
        </p:nvSpPr>
        <p:spPr/>
        <p:txBody>
          <a:bodyPr/>
          <a:lstStyle/>
          <a:p>
            <a:fld id="{108269BC-E4E1-4584-BC2C-CB789D4FCBEC}" type="slidenum">
              <a:rPr lang="en-US" smtClean="0"/>
              <a:t>4</a:t>
            </a:fld>
            <a:endParaRPr lang="en-US" dirty="0"/>
          </a:p>
        </p:txBody>
      </p:sp>
      <p:sp>
        <p:nvSpPr>
          <p:cNvPr id="5" name="Date Placeholder 4">
            <a:extLst>
              <a:ext uri="{FF2B5EF4-FFF2-40B4-BE49-F238E27FC236}">
                <a16:creationId xmlns:a16="http://schemas.microsoft.com/office/drawing/2014/main" id="{50473B5E-76AF-4372-A6EA-0C825C337A01}"/>
              </a:ext>
            </a:extLst>
          </p:cNvPr>
          <p:cNvSpPr>
            <a:spLocks noGrp="1"/>
          </p:cNvSpPr>
          <p:nvPr>
            <p:ph type="dt" idx="11"/>
          </p:nvPr>
        </p:nvSpPr>
        <p:spPr/>
        <p:txBody>
          <a:bodyPr/>
          <a:lstStyle/>
          <a:p>
            <a:endParaRPr lang="en-US"/>
          </a:p>
        </p:txBody>
      </p:sp>
    </p:spTree>
    <p:extLst>
      <p:ext uri="{BB962C8B-B14F-4D97-AF65-F5344CB8AC3E}">
        <p14:creationId xmlns:p14="http://schemas.microsoft.com/office/powerpoint/2010/main" val="1917386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PURPOSE</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WHEREAS, the City of Portland received and accepted the Oregon Solutions project designation through Resolution No. 37227 on August 10, 2016 (Exhibit X), acknowledging that the flood hazard designation in the area imposes real and perceived impacts to development and job creation, area residents are significantly burdened by the rising costs of flood insurance, and that seasonal flooding of roads and development impacts the health of Johnson Creek, a regional fish-bearing tributary of the Willamette River, which is subject to requirements of the Endangered Species Act to restore and protect Chinook Salmon, steelhead trout and other indigenous fish species; and;  </a:t>
            </a:r>
          </a:p>
          <a:p>
            <a:pPr fontAlgn="base"/>
            <a:r>
              <a:rPr lang="en-US" dirty="0"/>
              <a:t> </a:t>
            </a:r>
          </a:p>
          <a:p>
            <a:pPr lvl="0" fontAlgn="base"/>
            <a:endParaRPr lang="en-US" dirty="0"/>
          </a:p>
          <a:p>
            <a:endParaRPr lang="en-US" dirty="0"/>
          </a:p>
        </p:txBody>
      </p:sp>
      <p:sp>
        <p:nvSpPr>
          <p:cNvPr id="4" name="Slide Number Placeholder 3"/>
          <p:cNvSpPr>
            <a:spLocks noGrp="1"/>
          </p:cNvSpPr>
          <p:nvPr>
            <p:ph type="sldNum" sz="quarter" idx="10"/>
          </p:nvPr>
        </p:nvSpPr>
        <p:spPr/>
        <p:txBody>
          <a:bodyPr/>
          <a:lstStyle/>
          <a:p>
            <a:fld id="{5D53F7E0-F516-4E05-9304-C7B043D952D7}" type="slidenum">
              <a:rPr lang="en-US" smtClean="0"/>
              <a:t>5</a:t>
            </a:fld>
            <a:endParaRPr lang="en-US"/>
          </a:p>
        </p:txBody>
      </p:sp>
      <p:sp>
        <p:nvSpPr>
          <p:cNvPr id="5" name="Date Placeholder 4">
            <a:extLst>
              <a:ext uri="{FF2B5EF4-FFF2-40B4-BE49-F238E27FC236}">
                <a16:creationId xmlns:a16="http://schemas.microsoft.com/office/drawing/2014/main" id="{36A386DA-8F9C-4262-B0BE-621C0B16247A}"/>
              </a:ext>
            </a:extLst>
          </p:cNvPr>
          <p:cNvSpPr>
            <a:spLocks noGrp="1"/>
          </p:cNvSpPr>
          <p:nvPr>
            <p:ph type="dt" idx="11"/>
          </p:nvPr>
        </p:nvSpPr>
        <p:spPr/>
        <p:txBody>
          <a:bodyPr/>
          <a:lstStyle/>
          <a:p>
            <a:endParaRPr lang="en-US"/>
          </a:p>
        </p:txBody>
      </p:sp>
    </p:spTree>
    <p:extLst>
      <p:ext uri="{BB962C8B-B14F-4D97-AF65-F5344CB8AC3E}">
        <p14:creationId xmlns:p14="http://schemas.microsoft.com/office/powerpoint/2010/main" val="1024401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a:t>
            </a:r>
          </a:p>
          <a:p>
            <a:endParaRPr lang="en-US" dirty="0"/>
          </a:p>
          <a:p>
            <a:pPr lvl="0"/>
            <a:r>
              <a:rPr lang="en-US" sz="1200" kern="1200" dirty="0">
                <a:solidFill>
                  <a:schemeClr val="tx1"/>
                </a:solidFill>
                <a:effectLst/>
                <a:latin typeface="+mn-lt"/>
                <a:ea typeface="+mn-ea"/>
                <a:cs typeface="+mn-cs"/>
              </a:rPr>
              <a:t>WHEREAS, the Lents Collaborative was charged by Governor Brown with helping under-served residents, owners of under-utilized industrial land, and owners of businesses impacted by the flood hazard designation to build a foundation for improved community stability; and</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WHEREAS, the Lents Collaborative engaged hundreds of residents and business owners to share their knowledge and experiences, explain what they need to stay and be successful in the community, share their priorities and recommended actions and investments, and receive support and technical assistance to mitigate their flood insurance costs and flood risks; and </a:t>
            </a:r>
          </a:p>
          <a:p>
            <a:endParaRPr lang="en-US" dirty="0"/>
          </a:p>
        </p:txBody>
      </p:sp>
      <p:sp>
        <p:nvSpPr>
          <p:cNvPr id="4" name="Slide Number Placeholder 3"/>
          <p:cNvSpPr>
            <a:spLocks noGrp="1"/>
          </p:cNvSpPr>
          <p:nvPr>
            <p:ph type="sldNum" sz="quarter" idx="10"/>
          </p:nvPr>
        </p:nvSpPr>
        <p:spPr/>
        <p:txBody>
          <a:bodyPr/>
          <a:lstStyle/>
          <a:p>
            <a:fld id="{5D53F7E0-F516-4E05-9304-C7B043D952D7}" type="slidenum">
              <a:rPr lang="en-US" smtClean="0"/>
              <a:t>6</a:t>
            </a:fld>
            <a:endParaRPr lang="en-US"/>
          </a:p>
        </p:txBody>
      </p:sp>
      <p:sp>
        <p:nvSpPr>
          <p:cNvPr id="5" name="Date Placeholder 4">
            <a:extLst>
              <a:ext uri="{FF2B5EF4-FFF2-40B4-BE49-F238E27FC236}">
                <a16:creationId xmlns:a16="http://schemas.microsoft.com/office/drawing/2014/main" id="{79A60580-36C8-4625-B491-F3590E89F639}"/>
              </a:ext>
            </a:extLst>
          </p:cNvPr>
          <p:cNvSpPr>
            <a:spLocks noGrp="1"/>
          </p:cNvSpPr>
          <p:nvPr>
            <p:ph type="dt" idx="11"/>
          </p:nvPr>
        </p:nvSpPr>
        <p:spPr/>
        <p:txBody>
          <a:bodyPr/>
          <a:lstStyle/>
          <a:p>
            <a:endParaRPr lang="en-US"/>
          </a:p>
        </p:txBody>
      </p:sp>
    </p:spTree>
    <p:extLst>
      <p:ext uri="{BB962C8B-B14F-4D97-AF65-F5344CB8AC3E}">
        <p14:creationId xmlns:p14="http://schemas.microsoft.com/office/powerpoint/2010/main" val="4130585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a:t>
            </a:r>
          </a:p>
        </p:txBody>
      </p:sp>
      <p:sp>
        <p:nvSpPr>
          <p:cNvPr id="4" name="Slide Number Placeholder 3"/>
          <p:cNvSpPr>
            <a:spLocks noGrp="1"/>
          </p:cNvSpPr>
          <p:nvPr>
            <p:ph type="sldNum" sz="quarter" idx="5"/>
          </p:nvPr>
        </p:nvSpPr>
        <p:spPr/>
        <p:txBody>
          <a:bodyPr/>
          <a:lstStyle/>
          <a:p>
            <a:fld id="{5D53F7E0-F516-4E05-9304-C7B043D952D7}" type="slidenum">
              <a:rPr lang="en-US" smtClean="0"/>
              <a:t>7</a:t>
            </a:fld>
            <a:endParaRPr lang="en-US"/>
          </a:p>
        </p:txBody>
      </p:sp>
      <p:sp>
        <p:nvSpPr>
          <p:cNvPr id="5" name="Date Placeholder 4">
            <a:extLst>
              <a:ext uri="{FF2B5EF4-FFF2-40B4-BE49-F238E27FC236}">
                <a16:creationId xmlns:a16="http://schemas.microsoft.com/office/drawing/2014/main" id="{2136B032-EFBA-4DF9-A314-3452A82B076B}"/>
              </a:ext>
            </a:extLst>
          </p:cNvPr>
          <p:cNvSpPr>
            <a:spLocks noGrp="1"/>
          </p:cNvSpPr>
          <p:nvPr>
            <p:ph type="dt" idx="10"/>
          </p:nvPr>
        </p:nvSpPr>
        <p:spPr/>
        <p:txBody>
          <a:bodyPr/>
          <a:lstStyle/>
          <a:p>
            <a:endParaRPr lang="en-US"/>
          </a:p>
        </p:txBody>
      </p:sp>
    </p:spTree>
    <p:extLst>
      <p:ext uri="{BB962C8B-B14F-4D97-AF65-F5344CB8AC3E}">
        <p14:creationId xmlns:p14="http://schemas.microsoft.com/office/powerpoint/2010/main" val="899798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a:t>
            </a:r>
          </a:p>
          <a:p>
            <a:endParaRPr lang="en-US" dirty="0"/>
          </a:p>
          <a:p>
            <a:pPr>
              <a:lnSpc>
                <a:spcPct val="100000"/>
              </a:lnSpc>
              <a:spcBef>
                <a:spcPts val="0"/>
              </a:spcBef>
              <a:spcAft>
                <a:spcPts val="1000"/>
              </a:spcAft>
              <a:buClr>
                <a:srgbClr val="3498B9"/>
              </a:buClr>
              <a:buSzPct val="70000"/>
              <a:defRPr/>
            </a:pPr>
            <a:r>
              <a:rPr lang="en-US" sz="1200" dirty="0">
                <a:solidFill>
                  <a:srgbClr val="333E48"/>
                </a:solidFill>
              </a:rPr>
              <a:t>Homeowners say insurance costs are more of an issue than flooding and NFIP premiums are increasing at annual rates of 5-25%</a:t>
            </a:r>
          </a:p>
          <a:p>
            <a:pPr>
              <a:lnSpc>
                <a:spcPct val="100000"/>
              </a:lnSpc>
              <a:spcBef>
                <a:spcPts val="0"/>
              </a:spcBef>
              <a:spcAft>
                <a:spcPts val="1000"/>
              </a:spcAft>
              <a:buClr>
                <a:srgbClr val="3498B9"/>
              </a:buClr>
              <a:buSzPct val="70000"/>
              <a:defRPr/>
            </a:pPr>
            <a:r>
              <a:rPr lang="en-US" sz="1200" dirty="0">
                <a:solidFill>
                  <a:srgbClr val="333E48"/>
                </a:solidFill>
              </a:rPr>
              <a:t>Three years of flood insurance premiums paid in the area roughly equal claims paid out over 40 years </a:t>
            </a:r>
          </a:p>
          <a:p>
            <a:pPr>
              <a:lnSpc>
                <a:spcPct val="100000"/>
              </a:lnSpc>
              <a:spcBef>
                <a:spcPts val="0"/>
              </a:spcBef>
              <a:spcAft>
                <a:spcPts val="1000"/>
              </a:spcAft>
              <a:buClr>
                <a:srgbClr val="3498B9"/>
              </a:buClr>
              <a:buSzPct val="70000"/>
              <a:defRPr/>
            </a:pPr>
            <a:r>
              <a:rPr lang="en-US" sz="1200" dirty="0">
                <a:solidFill>
                  <a:srgbClr val="333E48"/>
                </a:solidFill>
              </a:rPr>
              <a:t>Most businesses well-adapted to flooding</a:t>
            </a:r>
          </a:p>
          <a:p>
            <a:pPr>
              <a:lnSpc>
                <a:spcPct val="100000"/>
              </a:lnSpc>
              <a:spcBef>
                <a:spcPts val="0"/>
              </a:spcBef>
              <a:spcAft>
                <a:spcPts val="1000"/>
              </a:spcAft>
              <a:buClr>
                <a:srgbClr val="3498B9"/>
              </a:buClr>
              <a:buSzPct val="70000"/>
              <a:defRPr/>
            </a:pPr>
            <a:r>
              <a:rPr lang="en-US" sz="1200" dirty="0">
                <a:solidFill>
                  <a:srgbClr val="333E48"/>
                </a:solidFill>
              </a:rPr>
              <a:t>Industrial lands well-utilized, with middle-wage jobs for East Portland</a:t>
            </a:r>
          </a:p>
          <a:p>
            <a:pPr>
              <a:lnSpc>
                <a:spcPct val="100000"/>
              </a:lnSpc>
              <a:spcBef>
                <a:spcPts val="0"/>
              </a:spcBef>
              <a:spcAft>
                <a:spcPts val="1000"/>
              </a:spcAft>
              <a:buClr>
                <a:srgbClr val="3498B9"/>
              </a:buClr>
              <a:buSzPct val="70000"/>
              <a:defRPr/>
            </a:pPr>
            <a:r>
              <a:rPr lang="en-US" sz="1200" dirty="0">
                <a:solidFill>
                  <a:srgbClr val="333E48"/>
                </a:solidFill>
              </a:rPr>
              <a:t>Community support for floodplain restoration projects</a:t>
            </a:r>
          </a:p>
          <a:p>
            <a:pPr>
              <a:lnSpc>
                <a:spcPct val="100000"/>
              </a:lnSpc>
              <a:spcBef>
                <a:spcPts val="0"/>
              </a:spcBef>
              <a:spcAft>
                <a:spcPts val="1000"/>
              </a:spcAft>
              <a:buClr>
                <a:srgbClr val="3498B9"/>
              </a:buClr>
              <a:buSzPct val="70000"/>
              <a:defRPr/>
            </a:pPr>
            <a:r>
              <a:rPr lang="en-US" sz="1200" dirty="0">
                <a:solidFill>
                  <a:srgbClr val="333E48"/>
                </a:solidFill>
              </a:rPr>
              <a:t>NFIP maps haven’t been updated in parts of the floodplain since 1999 and current flood modeling suggests an update may be warranted</a:t>
            </a:r>
          </a:p>
          <a:p>
            <a:pPr>
              <a:lnSpc>
                <a:spcPct val="100000"/>
              </a:lnSpc>
              <a:spcBef>
                <a:spcPts val="0"/>
              </a:spcBef>
              <a:spcAft>
                <a:spcPts val="1000"/>
              </a:spcAft>
              <a:buClr>
                <a:srgbClr val="3498B9"/>
              </a:buClr>
              <a:buSzPct val="70000"/>
              <a:defRPr/>
            </a:pPr>
            <a:r>
              <a:rPr lang="en-US" sz="1200" dirty="0">
                <a:solidFill>
                  <a:srgbClr val="333E48"/>
                </a:solidFill>
              </a:rPr>
              <a:t>A large-scale mitigation project is not resilient against larger flood events that may be expected as a result of climate change</a:t>
            </a:r>
          </a:p>
          <a:p>
            <a:endParaRPr lang="en-US" dirty="0"/>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D53F7E0-F516-4E05-9304-C7B043D952D7}" type="slidenum">
              <a:rPr lang="en-US" smtClean="0"/>
              <a:t>8</a:t>
            </a:fld>
            <a:endParaRPr lang="en-US"/>
          </a:p>
        </p:txBody>
      </p:sp>
      <p:sp>
        <p:nvSpPr>
          <p:cNvPr id="5" name="Date Placeholder 4">
            <a:extLst>
              <a:ext uri="{FF2B5EF4-FFF2-40B4-BE49-F238E27FC236}">
                <a16:creationId xmlns:a16="http://schemas.microsoft.com/office/drawing/2014/main" id="{9319824A-8A31-4597-AE98-859A08ACC422}"/>
              </a:ext>
            </a:extLst>
          </p:cNvPr>
          <p:cNvSpPr>
            <a:spLocks noGrp="1"/>
          </p:cNvSpPr>
          <p:nvPr>
            <p:ph type="dt" idx="11"/>
          </p:nvPr>
        </p:nvSpPr>
        <p:spPr/>
        <p:txBody>
          <a:bodyPr/>
          <a:lstStyle/>
          <a:p>
            <a:endParaRPr lang="en-US"/>
          </a:p>
        </p:txBody>
      </p:sp>
    </p:spTree>
    <p:extLst>
      <p:ext uri="{BB962C8B-B14F-4D97-AF65-F5344CB8AC3E}">
        <p14:creationId xmlns:p14="http://schemas.microsoft.com/office/powerpoint/2010/main" val="3618196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 – IMMEDIATE ACTION AND ASSISTANCE</a:t>
            </a:r>
          </a:p>
          <a:p>
            <a:endParaRPr lang="en-US" dirty="0"/>
          </a:p>
          <a:p>
            <a:r>
              <a:rPr lang="en-US" dirty="0"/>
              <a:t>Immediate action, practical information, and pilot efforts</a:t>
            </a:r>
          </a:p>
        </p:txBody>
      </p:sp>
      <p:sp>
        <p:nvSpPr>
          <p:cNvPr id="4" name="Slide Number Placeholder 3"/>
          <p:cNvSpPr>
            <a:spLocks noGrp="1"/>
          </p:cNvSpPr>
          <p:nvPr>
            <p:ph type="sldNum" sz="quarter" idx="5"/>
          </p:nvPr>
        </p:nvSpPr>
        <p:spPr/>
        <p:txBody>
          <a:bodyPr/>
          <a:lstStyle/>
          <a:p>
            <a:fld id="{5D53F7E0-F516-4E05-9304-C7B043D952D7}" type="slidenum">
              <a:rPr lang="en-US" smtClean="0"/>
              <a:t>9</a:t>
            </a:fld>
            <a:endParaRPr lang="en-US"/>
          </a:p>
        </p:txBody>
      </p:sp>
      <p:sp>
        <p:nvSpPr>
          <p:cNvPr id="5" name="Date Placeholder 4">
            <a:extLst>
              <a:ext uri="{FF2B5EF4-FFF2-40B4-BE49-F238E27FC236}">
                <a16:creationId xmlns:a16="http://schemas.microsoft.com/office/drawing/2014/main" id="{F4E2DA9E-6A17-45DB-A6A9-AC8262070BB5}"/>
              </a:ext>
            </a:extLst>
          </p:cNvPr>
          <p:cNvSpPr>
            <a:spLocks noGrp="1"/>
          </p:cNvSpPr>
          <p:nvPr>
            <p:ph type="dt" idx="10"/>
          </p:nvPr>
        </p:nvSpPr>
        <p:spPr/>
        <p:txBody>
          <a:bodyPr/>
          <a:lstStyle/>
          <a:p>
            <a:endParaRPr lang="en-US"/>
          </a:p>
        </p:txBody>
      </p:sp>
    </p:spTree>
    <p:extLst>
      <p:ext uri="{BB962C8B-B14F-4D97-AF65-F5344CB8AC3E}">
        <p14:creationId xmlns:p14="http://schemas.microsoft.com/office/powerpoint/2010/main" val="605372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7AAB91-31A7-4FD3-A90A-5C35E983C667}" type="datetimeFigureOut">
              <a:rPr lang="en-US" smtClean="0"/>
              <a:t>9/7/2018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DAFBDF-79FC-4411-9339-DA7749FBF4CF}" type="slidenum">
              <a:rPr lang="en-US" smtClean="0"/>
              <a:t>‹#›</a:t>
            </a:fld>
            <a:endParaRPr lang="en-US"/>
          </a:p>
        </p:txBody>
      </p:sp>
    </p:spTree>
    <p:extLst>
      <p:ext uri="{BB962C8B-B14F-4D97-AF65-F5344CB8AC3E}">
        <p14:creationId xmlns:p14="http://schemas.microsoft.com/office/powerpoint/2010/main" val="2706468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7AAB91-31A7-4FD3-A90A-5C35E983C667}" type="datetimeFigureOut">
              <a:rPr lang="en-US" smtClean="0"/>
              <a:t>9/7/2018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DAFBDF-79FC-4411-9339-DA7749FBF4CF}" type="slidenum">
              <a:rPr lang="en-US" smtClean="0"/>
              <a:t>‹#›</a:t>
            </a:fld>
            <a:endParaRPr lang="en-US"/>
          </a:p>
        </p:txBody>
      </p:sp>
    </p:spTree>
    <p:extLst>
      <p:ext uri="{BB962C8B-B14F-4D97-AF65-F5344CB8AC3E}">
        <p14:creationId xmlns:p14="http://schemas.microsoft.com/office/powerpoint/2010/main" val="2679816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7AAB91-31A7-4FD3-A90A-5C35E983C667}" type="datetimeFigureOut">
              <a:rPr lang="en-US" smtClean="0"/>
              <a:t>9/7/2018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DAFBDF-79FC-4411-9339-DA7749FBF4CF}" type="slidenum">
              <a:rPr lang="en-US" smtClean="0"/>
              <a:t>‹#›</a:t>
            </a:fld>
            <a:endParaRPr lang="en-US"/>
          </a:p>
        </p:txBody>
      </p:sp>
    </p:spTree>
    <p:extLst>
      <p:ext uri="{BB962C8B-B14F-4D97-AF65-F5344CB8AC3E}">
        <p14:creationId xmlns:p14="http://schemas.microsoft.com/office/powerpoint/2010/main" val="490387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Just Bullets">
    <p:spTree>
      <p:nvGrpSpPr>
        <p:cNvPr id="1" name=""/>
        <p:cNvGrpSpPr/>
        <p:nvPr/>
      </p:nvGrpSpPr>
      <p:grpSpPr>
        <a:xfrm>
          <a:off x="0" y="0"/>
          <a:ext cx="0" cy="0"/>
          <a:chOff x="0" y="0"/>
          <a:chExt cx="0" cy="0"/>
        </a:xfrm>
      </p:grpSpPr>
      <p:sp>
        <p:nvSpPr>
          <p:cNvPr id="5" name="Rectangle 4"/>
          <p:cNvSpPr/>
          <p:nvPr/>
        </p:nvSpPr>
        <p:spPr>
          <a:xfrm>
            <a:off x="0" y="6092563"/>
            <a:ext cx="9144000" cy="711200"/>
          </a:xfrm>
          <a:prstGeom prst="rect">
            <a:avLst/>
          </a:prstGeom>
          <a:solidFill>
            <a:srgbClr val="3498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l"/>
            <a:r>
              <a:rPr lang="en-US" sz="1400" b="1" cap="all" baseline="0" dirty="0">
                <a:latin typeface="Arial" panose="020B0604020202020204" pitchFamily="34" charset="0"/>
                <a:cs typeface="Arial" panose="020B0604020202020204" pitchFamily="34" charset="0"/>
              </a:rPr>
              <a:t>Lents Collaborative </a:t>
            </a:r>
            <a:r>
              <a:rPr lang="en-US" sz="1400" b="0" cap="all" baseline="0" dirty="0">
                <a:latin typeface="Arial" panose="020B0604020202020204" pitchFamily="34" charset="0"/>
                <a:cs typeface="Arial" panose="020B0604020202020204" pitchFamily="34" charset="0"/>
              </a:rPr>
              <a:t>Oregon Solutions			        September 5, 2018</a:t>
            </a:r>
          </a:p>
        </p:txBody>
      </p:sp>
      <p:sp>
        <p:nvSpPr>
          <p:cNvPr id="4" name="Content Placeholder 3"/>
          <p:cNvSpPr>
            <a:spLocks noGrp="1"/>
          </p:cNvSpPr>
          <p:nvPr>
            <p:ph sz="quarter" idx="11"/>
          </p:nvPr>
        </p:nvSpPr>
        <p:spPr>
          <a:xfrm>
            <a:off x="395926" y="1193803"/>
            <a:ext cx="8405174" cy="5254361"/>
          </a:xfrm>
        </p:spPr>
        <p:txBody>
          <a:bodyPr/>
          <a:lstStyle>
            <a:lvl1pPr>
              <a:buClr>
                <a:srgbClr val="3498B9"/>
              </a:buClr>
              <a:buSzPct val="70000"/>
              <a:defRPr>
                <a:solidFill>
                  <a:srgbClr val="333E48"/>
                </a:solidFill>
                <a:latin typeface="Arial" panose="020B0604020202020204" pitchFamily="34" charset="0"/>
                <a:cs typeface="Arial" panose="020B0604020202020204" pitchFamily="34" charset="0"/>
              </a:defRPr>
            </a:lvl1pPr>
            <a:lvl2pPr>
              <a:buClr>
                <a:srgbClr val="3498B9"/>
              </a:buClr>
              <a:buSzPct val="70000"/>
              <a:defRPr>
                <a:solidFill>
                  <a:srgbClr val="333E48"/>
                </a:solidFill>
                <a:latin typeface="Arial" panose="020B0604020202020204" pitchFamily="34" charset="0"/>
                <a:cs typeface="Arial" panose="020B0604020202020204" pitchFamily="34" charset="0"/>
              </a:defRPr>
            </a:lvl2pPr>
            <a:lvl3pPr marL="857250" indent="-171450">
              <a:buClr>
                <a:srgbClr val="3498B9"/>
              </a:buClr>
              <a:buSzPct val="70000"/>
              <a:buFont typeface="Wingdings" panose="05000000000000000000" pitchFamily="2" charset="2"/>
              <a:buChar char="§"/>
              <a:defRPr sz="1500">
                <a:solidFill>
                  <a:srgbClr val="333E48"/>
                </a:solidFill>
                <a:latin typeface="Arial" panose="020B0604020202020204" pitchFamily="34" charset="0"/>
                <a:cs typeface="Arial" panose="020B0604020202020204" pitchFamily="34" charset="0"/>
              </a:defRPr>
            </a:lvl3pPr>
            <a:lvl4pPr>
              <a:buClr>
                <a:srgbClr val="333E48"/>
              </a:buClr>
              <a:defRPr>
                <a:solidFill>
                  <a:srgbClr val="333E48"/>
                </a:solidFill>
              </a:defRPr>
            </a:lvl4pPr>
            <a:lvl5pPr>
              <a:buClr>
                <a:srgbClr val="333E48"/>
              </a:buClr>
              <a:defRPr>
                <a:solidFill>
                  <a:srgbClr val="333E48"/>
                </a:solidFill>
              </a:defRPr>
            </a:lvl5pPr>
          </a:lstStyle>
          <a:p>
            <a:pPr lvl="0"/>
            <a:r>
              <a:rPr lang="en-US" dirty="0"/>
              <a:t>Edit Master text styles</a:t>
            </a:r>
          </a:p>
          <a:p>
            <a:pPr lvl="1"/>
            <a:r>
              <a:rPr lang="en-US" dirty="0"/>
              <a:t>Second level</a:t>
            </a:r>
          </a:p>
          <a:p>
            <a:pPr lvl="2"/>
            <a:r>
              <a:rPr lang="en-US" dirty="0"/>
              <a:t>Third </a:t>
            </a:r>
            <a:r>
              <a:rPr lang="en-US" dirty="0" err="1"/>
              <a:t>leve</a:t>
            </a:r>
            <a:endParaRPr lang="en-US" dirty="0"/>
          </a:p>
        </p:txBody>
      </p:sp>
      <p:sp>
        <p:nvSpPr>
          <p:cNvPr id="9" name="Slide Number Placeholder 3"/>
          <p:cNvSpPr>
            <a:spLocks noGrp="1"/>
          </p:cNvSpPr>
          <p:nvPr>
            <p:ph type="sldNum" sz="quarter" idx="4"/>
          </p:nvPr>
        </p:nvSpPr>
        <p:spPr>
          <a:xfrm>
            <a:off x="7886700" y="6449049"/>
            <a:ext cx="914400" cy="366183"/>
          </a:xfrm>
          <a:prstGeom prst="rect">
            <a:avLst/>
          </a:prstGeom>
        </p:spPr>
        <p:txBody>
          <a:bodyPr vert="horz" lIns="91440" tIns="45720" rIns="91440" bIns="45720" rtlCol="0" anchor="ctr"/>
          <a:lstStyle>
            <a:lvl1pPr algn="r">
              <a:defRPr sz="825">
                <a:solidFill>
                  <a:schemeClr val="bg1">
                    <a:lumMod val="75000"/>
                  </a:schemeClr>
                </a:solidFill>
                <a:latin typeface="Arial" panose="020B0604020202020204" pitchFamily="34" charset="0"/>
                <a:cs typeface="Arial" panose="020B0604020202020204" pitchFamily="34" charset="0"/>
              </a:defRPr>
            </a:lvl1pPr>
          </a:lstStyle>
          <a:p>
            <a:fld id="{08511F67-4432-462B-A455-D99E2284AAE0}" type="slidenum">
              <a:rPr lang="en-US" smtClean="0"/>
              <a:pPr/>
              <a:t>‹#›</a:t>
            </a:fld>
            <a:endParaRPr lang="en-US" dirty="0"/>
          </a:p>
        </p:txBody>
      </p:sp>
    </p:spTree>
    <p:extLst>
      <p:ext uri="{BB962C8B-B14F-4D97-AF65-F5344CB8AC3E}">
        <p14:creationId xmlns:p14="http://schemas.microsoft.com/office/powerpoint/2010/main" val="1311299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7AAB91-31A7-4FD3-A90A-5C35E983C667}" type="datetimeFigureOut">
              <a:rPr lang="en-US" smtClean="0"/>
              <a:t>9/7/2018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DAFBDF-79FC-4411-9339-DA7749FBF4CF}" type="slidenum">
              <a:rPr lang="en-US" smtClean="0"/>
              <a:t>‹#›</a:t>
            </a:fld>
            <a:endParaRPr lang="en-US"/>
          </a:p>
        </p:txBody>
      </p:sp>
    </p:spTree>
    <p:extLst>
      <p:ext uri="{BB962C8B-B14F-4D97-AF65-F5344CB8AC3E}">
        <p14:creationId xmlns:p14="http://schemas.microsoft.com/office/powerpoint/2010/main" val="1857495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77AAB91-31A7-4FD3-A90A-5C35E983C667}" type="datetimeFigureOut">
              <a:rPr lang="en-US" smtClean="0"/>
              <a:t>9/7/2018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DAFBDF-79FC-4411-9339-DA7749FBF4CF}" type="slidenum">
              <a:rPr lang="en-US" smtClean="0"/>
              <a:t>‹#›</a:t>
            </a:fld>
            <a:endParaRPr lang="en-US"/>
          </a:p>
        </p:txBody>
      </p:sp>
    </p:spTree>
    <p:extLst>
      <p:ext uri="{BB962C8B-B14F-4D97-AF65-F5344CB8AC3E}">
        <p14:creationId xmlns:p14="http://schemas.microsoft.com/office/powerpoint/2010/main" val="3714889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7AAB91-31A7-4FD3-A90A-5C35E983C667}" type="datetimeFigureOut">
              <a:rPr lang="en-US" smtClean="0"/>
              <a:t>9/7/2018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DAFBDF-79FC-4411-9339-DA7749FBF4CF}" type="slidenum">
              <a:rPr lang="en-US" smtClean="0"/>
              <a:t>‹#›</a:t>
            </a:fld>
            <a:endParaRPr lang="en-US"/>
          </a:p>
        </p:txBody>
      </p:sp>
    </p:spTree>
    <p:extLst>
      <p:ext uri="{BB962C8B-B14F-4D97-AF65-F5344CB8AC3E}">
        <p14:creationId xmlns:p14="http://schemas.microsoft.com/office/powerpoint/2010/main" val="1603586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7AAB91-31A7-4FD3-A90A-5C35E983C667}" type="datetimeFigureOut">
              <a:rPr lang="en-US" smtClean="0"/>
              <a:t>9/7/2018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DAFBDF-79FC-4411-9339-DA7749FBF4CF}" type="slidenum">
              <a:rPr lang="en-US" smtClean="0"/>
              <a:t>‹#›</a:t>
            </a:fld>
            <a:endParaRPr lang="en-US"/>
          </a:p>
        </p:txBody>
      </p:sp>
    </p:spTree>
    <p:extLst>
      <p:ext uri="{BB962C8B-B14F-4D97-AF65-F5344CB8AC3E}">
        <p14:creationId xmlns:p14="http://schemas.microsoft.com/office/powerpoint/2010/main" val="3967167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7AAB91-31A7-4FD3-A90A-5C35E983C667}" type="datetimeFigureOut">
              <a:rPr lang="en-US" smtClean="0"/>
              <a:t>9/7/2018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DAFBDF-79FC-4411-9339-DA7749FBF4CF}" type="slidenum">
              <a:rPr lang="en-US" smtClean="0"/>
              <a:t>‹#›</a:t>
            </a:fld>
            <a:endParaRPr lang="en-US"/>
          </a:p>
        </p:txBody>
      </p:sp>
    </p:spTree>
    <p:extLst>
      <p:ext uri="{BB962C8B-B14F-4D97-AF65-F5344CB8AC3E}">
        <p14:creationId xmlns:p14="http://schemas.microsoft.com/office/powerpoint/2010/main" val="2123018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7AAB91-31A7-4FD3-A90A-5C35E983C667}" type="datetimeFigureOut">
              <a:rPr lang="en-US" smtClean="0"/>
              <a:t>9/7/2018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DAFBDF-79FC-4411-9339-DA7749FBF4CF}" type="slidenum">
              <a:rPr lang="en-US" smtClean="0"/>
              <a:t>‹#›</a:t>
            </a:fld>
            <a:endParaRPr lang="en-US"/>
          </a:p>
        </p:txBody>
      </p:sp>
    </p:spTree>
    <p:extLst>
      <p:ext uri="{BB962C8B-B14F-4D97-AF65-F5344CB8AC3E}">
        <p14:creationId xmlns:p14="http://schemas.microsoft.com/office/powerpoint/2010/main" val="4105613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7AAB91-31A7-4FD3-A90A-5C35E983C667}" type="datetimeFigureOut">
              <a:rPr lang="en-US" smtClean="0"/>
              <a:t>9/7/2018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DAFBDF-79FC-4411-9339-DA7749FBF4CF}" type="slidenum">
              <a:rPr lang="en-US" smtClean="0"/>
              <a:t>‹#›</a:t>
            </a:fld>
            <a:endParaRPr lang="en-US"/>
          </a:p>
        </p:txBody>
      </p:sp>
    </p:spTree>
    <p:extLst>
      <p:ext uri="{BB962C8B-B14F-4D97-AF65-F5344CB8AC3E}">
        <p14:creationId xmlns:p14="http://schemas.microsoft.com/office/powerpoint/2010/main" val="1261572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7AAB91-31A7-4FD3-A90A-5C35E983C667}" type="datetimeFigureOut">
              <a:rPr lang="en-US" smtClean="0"/>
              <a:t>9/7/2018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DAFBDF-79FC-4411-9339-DA7749FBF4CF}" type="slidenum">
              <a:rPr lang="en-US" smtClean="0"/>
              <a:t>‹#›</a:t>
            </a:fld>
            <a:endParaRPr lang="en-US"/>
          </a:p>
        </p:txBody>
      </p:sp>
    </p:spTree>
    <p:extLst>
      <p:ext uri="{BB962C8B-B14F-4D97-AF65-F5344CB8AC3E}">
        <p14:creationId xmlns:p14="http://schemas.microsoft.com/office/powerpoint/2010/main" val="2603473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7AAB91-31A7-4FD3-A90A-5C35E983C667}" type="datetimeFigureOut">
              <a:rPr lang="en-US" smtClean="0"/>
              <a:t>9/7/2018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DAFBDF-79FC-4411-9339-DA7749FBF4CF}" type="slidenum">
              <a:rPr lang="en-US" smtClean="0"/>
              <a:t>‹#›</a:t>
            </a:fld>
            <a:endParaRPr lang="en-US"/>
          </a:p>
        </p:txBody>
      </p:sp>
    </p:spTree>
    <p:extLst>
      <p:ext uri="{BB962C8B-B14F-4D97-AF65-F5344CB8AC3E}">
        <p14:creationId xmlns:p14="http://schemas.microsoft.com/office/powerpoint/2010/main" val="306549026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1C555-EC2F-A441-AA9A-E09A05EB0A0B}"/>
              </a:ext>
            </a:extLst>
          </p:cNvPr>
          <p:cNvSpPr/>
          <p:nvPr/>
        </p:nvSpPr>
        <p:spPr>
          <a:xfrm>
            <a:off x="0" y="13648"/>
            <a:ext cx="9144000" cy="5732060"/>
          </a:xfrm>
          <a:prstGeom prst="rect">
            <a:avLst/>
          </a:prstGeom>
          <a:solidFill>
            <a:srgbClr val="3498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2290" name="Title 1"/>
          <p:cNvSpPr>
            <a:spLocks noGrp="1"/>
          </p:cNvSpPr>
          <p:nvPr>
            <p:ph type="ctrTitle"/>
          </p:nvPr>
        </p:nvSpPr>
        <p:spPr>
          <a:xfrm>
            <a:off x="702860" y="1045417"/>
            <a:ext cx="7738280" cy="2450065"/>
          </a:xfrm>
        </p:spPr>
        <p:txBody>
          <a:bodyPr>
            <a:noAutofit/>
          </a:bodyPr>
          <a:lstStyle/>
          <a:p>
            <a:pPr eaLnBrk="1" hangingPunct="1"/>
            <a:r>
              <a:rPr lang="en-US" altLang="en-US" sz="4000" b="1" cap="all" dirty="0">
                <a:solidFill>
                  <a:schemeClr val="bg1"/>
                </a:solidFill>
              </a:rPr>
              <a:t>Lents </a:t>
            </a:r>
            <a:br>
              <a:rPr lang="en-US" altLang="en-US" sz="4000" b="1" cap="all" dirty="0">
                <a:solidFill>
                  <a:schemeClr val="bg1"/>
                </a:solidFill>
              </a:rPr>
            </a:br>
            <a:r>
              <a:rPr lang="en-US" altLang="en-US" sz="4000" b="1" cap="all" dirty="0">
                <a:solidFill>
                  <a:schemeClr val="bg1"/>
                </a:solidFill>
              </a:rPr>
              <a:t>Stabilization and </a:t>
            </a:r>
            <a:br>
              <a:rPr lang="en-US" altLang="en-US" sz="4000" b="1" cap="all" dirty="0">
                <a:solidFill>
                  <a:schemeClr val="bg1"/>
                </a:solidFill>
              </a:rPr>
            </a:br>
            <a:r>
              <a:rPr lang="en-US" altLang="en-US" sz="4000" b="1" cap="all" dirty="0">
                <a:solidFill>
                  <a:schemeClr val="bg1"/>
                </a:solidFill>
              </a:rPr>
              <a:t>Job Creation </a:t>
            </a:r>
            <a:br>
              <a:rPr lang="en-US" altLang="en-US" sz="4000" b="1" cap="all" dirty="0">
                <a:solidFill>
                  <a:schemeClr val="bg1"/>
                </a:solidFill>
              </a:rPr>
            </a:br>
            <a:r>
              <a:rPr lang="en-US" altLang="en-US" sz="4000" b="1" cap="all" dirty="0">
                <a:solidFill>
                  <a:schemeClr val="bg1"/>
                </a:solidFill>
              </a:rPr>
              <a:t>Collaborative</a:t>
            </a:r>
            <a:endParaRPr lang="en-US" altLang="en-US" sz="4000" cap="all" dirty="0">
              <a:solidFill>
                <a:schemeClr val="bg1"/>
              </a:solidFill>
            </a:endParaRPr>
          </a:p>
        </p:txBody>
      </p:sp>
      <p:sp>
        <p:nvSpPr>
          <p:cNvPr id="3" name="Subtitle 2"/>
          <p:cNvSpPr>
            <a:spLocks noGrp="1"/>
          </p:cNvSpPr>
          <p:nvPr>
            <p:ph type="subTitle" idx="1"/>
          </p:nvPr>
        </p:nvSpPr>
        <p:spPr>
          <a:xfrm>
            <a:off x="1546809" y="3676321"/>
            <a:ext cx="6050381" cy="1558869"/>
          </a:xfrm>
          <a:noFill/>
        </p:spPr>
        <p:txBody>
          <a:bodyPr rtlCol="0">
            <a:noAutofit/>
          </a:bodyPr>
          <a:lstStyle/>
          <a:p>
            <a:pPr>
              <a:lnSpc>
                <a:spcPct val="100000"/>
              </a:lnSpc>
              <a:spcBef>
                <a:spcPts val="0"/>
              </a:spcBef>
              <a:defRPr/>
            </a:pPr>
            <a:r>
              <a:rPr lang="en-US" sz="3200" cap="all" dirty="0">
                <a:solidFill>
                  <a:schemeClr val="bg1"/>
                </a:solidFill>
              </a:rPr>
              <a:t>Portland City Council    </a:t>
            </a:r>
          </a:p>
          <a:p>
            <a:pPr>
              <a:lnSpc>
                <a:spcPct val="100000"/>
              </a:lnSpc>
              <a:spcBef>
                <a:spcPts val="0"/>
              </a:spcBef>
              <a:defRPr/>
            </a:pPr>
            <a:r>
              <a:rPr lang="en-US" sz="3200" cap="all" dirty="0">
                <a:solidFill>
                  <a:schemeClr val="bg1"/>
                </a:solidFill>
              </a:rPr>
              <a:t>September 5</a:t>
            </a:r>
            <a:r>
              <a:rPr lang="en-US" sz="3200" cap="all">
                <a:solidFill>
                  <a:schemeClr val="bg1"/>
                </a:solidFill>
              </a:rPr>
              <a:t>, 2018</a:t>
            </a:r>
            <a:endParaRPr lang="en-US" sz="3200" cap="all" dirty="0">
              <a:solidFill>
                <a:schemeClr val="bg1"/>
              </a:solidFill>
            </a:endParaRPr>
          </a:p>
        </p:txBody>
      </p:sp>
      <p:grpSp>
        <p:nvGrpSpPr>
          <p:cNvPr id="12" name="Group 11">
            <a:extLst>
              <a:ext uri="{FF2B5EF4-FFF2-40B4-BE49-F238E27FC236}">
                <a16:creationId xmlns:a16="http://schemas.microsoft.com/office/drawing/2014/main" id="{FA642447-6255-4F4D-B3EA-53B74585EDAF}"/>
              </a:ext>
            </a:extLst>
          </p:cNvPr>
          <p:cNvGrpSpPr>
            <a:grpSpLocks noChangeAspect="1"/>
          </p:cNvGrpSpPr>
          <p:nvPr/>
        </p:nvGrpSpPr>
        <p:grpSpPr>
          <a:xfrm>
            <a:off x="1373349" y="5922868"/>
            <a:ext cx="6397871" cy="658368"/>
            <a:chOff x="3509332" y="4941815"/>
            <a:chExt cx="5780861" cy="594875"/>
          </a:xfrm>
        </p:grpSpPr>
        <p:grpSp>
          <p:nvGrpSpPr>
            <p:cNvPr id="6" name="Group 5"/>
            <p:cNvGrpSpPr>
              <a:grpSpLocks noChangeAspect="1"/>
            </p:cNvGrpSpPr>
            <p:nvPr/>
          </p:nvGrpSpPr>
          <p:grpSpPr>
            <a:xfrm>
              <a:off x="3509332" y="4945141"/>
              <a:ext cx="5055358" cy="581397"/>
              <a:chOff x="743333" y="228600"/>
              <a:chExt cx="7867267" cy="904783"/>
            </a:xfrm>
          </p:grpSpPr>
          <p:pic>
            <p:nvPicPr>
              <p:cNvPr id="8" name="Picture 7" descr="C:\Users\jasherman\AppData\Local\Microsoft\Windows\INetCache\Content.Word\PHB-Logo-Final_A-Colo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6318" y="241790"/>
                <a:ext cx="1944282" cy="891593"/>
              </a:xfrm>
              <a:prstGeom prst="rect">
                <a:avLst/>
              </a:prstGeom>
              <a:noFill/>
              <a:ln>
                <a:noFill/>
              </a:ln>
            </p:spPr>
          </p:pic>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743333" y="228600"/>
                <a:ext cx="1542667" cy="851390"/>
              </a:xfrm>
              <a:prstGeom prst="rect">
                <a:avLst/>
              </a:prstGeom>
            </p:spPr>
          </p:pic>
          <p:pic>
            <p:nvPicPr>
              <p:cNvPr id="19" name="Picture 18"/>
              <p:cNvPicPr/>
              <p:nvPr/>
            </p:nvPicPr>
            <p:blipFill>
              <a:blip r:embed="rId5" cstate="print">
                <a:extLst>
                  <a:ext uri="{28A0092B-C50C-407E-A947-70E740481C1C}">
                    <a14:useLocalDpi xmlns:a14="http://schemas.microsoft.com/office/drawing/2010/main" val="0"/>
                  </a:ext>
                </a:extLst>
              </a:blip>
              <a:stretch>
                <a:fillRect/>
              </a:stretch>
            </p:blipFill>
            <p:spPr>
              <a:xfrm>
                <a:off x="5105400" y="287799"/>
                <a:ext cx="1357633" cy="792191"/>
              </a:xfrm>
              <a:prstGeom prst="rect">
                <a:avLst/>
              </a:prstGeom>
            </p:spPr>
          </p:pic>
          <p:pic>
            <p:nvPicPr>
              <p:cNvPr id="1026" name="Picture 2" descr="\\pdcnt56\S-drive\Public Affairs-Involvement\Digital Media\Logos\Prosper Portland\General and web use - png and jog\Prosper Portland Full Color Horizontal with Taglin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8493" y="372101"/>
                <a:ext cx="2089707" cy="707889"/>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1" name="Picture 10">
              <a:extLst>
                <a:ext uri="{FF2B5EF4-FFF2-40B4-BE49-F238E27FC236}">
                  <a16:creationId xmlns:a16="http://schemas.microsoft.com/office/drawing/2014/main" id="{EBEA30CE-5132-824C-9990-0A4471B30E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5318" y="4941815"/>
              <a:ext cx="594875" cy="594875"/>
            </a:xfrm>
            <a:prstGeom prst="rect">
              <a:avLst/>
            </a:prstGeom>
          </p:spPr>
        </p:pic>
      </p:grpSp>
    </p:spTree>
    <p:extLst>
      <p:ext uri="{BB962C8B-B14F-4D97-AF65-F5344CB8AC3E}">
        <p14:creationId xmlns:p14="http://schemas.microsoft.com/office/powerpoint/2010/main" val="2386367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A6E536-21EE-2A4F-B4E8-085EBAF9A7A6}"/>
              </a:ext>
            </a:extLst>
          </p:cNvPr>
          <p:cNvSpPr txBox="1">
            <a:spLocks/>
          </p:cNvSpPr>
          <p:nvPr/>
        </p:nvSpPr>
        <p:spPr>
          <a:xfrm>
            <a:off x="368489" y="366364"/>
            <a:ext cx="8394511" cy="685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r>
              <a:rPr lang="en-US" sz="3200" cap="all" dirty="0"/>
              <a:t>Project Team Priorities</a:t>
            </a:r>
            <a:endParaRPr lang="en-US" sz="3200" dirty="0"/>
          </a:p>
        </p:txBody>
      </p:sp>
      <p:sp>
        <p:nvSpPr>
          <p:cNvPr id="4" name="Subtitle 2">
            <a:extLst>
              <a:ext uri="{FF2B5EF4-FFF2-40B4-BE49-F238E27FC236}">
                <a16:creationId xmlns:a16="http://schemas.microsoft.com/office/drawing/2014/main" id="{6FA970FC-B29D-114A-8864-52F8166BCE6A}"/>
              </a:ext>
            </a:extLst>
          </p:cNvPr>
          <p:cNvSpPr txBox="1">
            <a:spLocks/>
          </p:cNvSpPr>
          <p:nvPr/>
        </p:nvSpPr>
        <p:spPr>
          <a:xfrm>
            <a:off x="457200" y="1371600"/>
            <a:ext cx="8229600" cy="4248602"/>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Aft>
                <a:spcPts val="1000"/>
              </a:spcAft>
              <a:buNone/>
            </a:pPr>
            <a:r>
              <a:rPr lang="en-US" sz="2000" b="1" cap="all" dirty="0">
                <a:solidFill>
                  <a:srgbClr val="3498B9"/>
                </a:solidFill>
              </a:rPr>
              <a:t>Implementation</a:t>
            </a:r>
          </a:p>
          <a:p>
            <a:pPr lvl="0"/>
            <a:r>
              <a:rPr lang="en-US" sz="2000" dirty="0">
                <a:solidFill>
                  <a:srgbClr val="333E48"/>
                </a:solidFill>
              </a:rPr>
              <a:t>Reduce impacts from frequent floods </a:t>
            </a:r>
          </a:p>
          <a:p>
            <a:pPr lvl="0"/>
            <a:r>
              <a:rPr lang="en-US" sz="2000" dirty="0">
                <a:solidFill>
                  <a:srgbClr val="333E48"/>
                </a:solidFill>
              </a:rPr>
              <a:t>Improve community understanding of flood risks </a:t>
            </a:r>
          </a:p>
          <a:p>
            <a:pPr lvl="0"/>
            <a:r>
              <a:rPr lang="en-US" sz="2000" dirty="0">
                <a:solidFill>
                  <a:srgbClr val="333E48"/>
                </a:solidFill>
              </a:rPr>
              <a:t>Reduce financial stress and displacement pressure from rising flood insurance costs </a:t>
            </a:r>
          </a:p>
          <a:p>
            <a:pPr lvl="0"/>
            <a:r>
              <a:rPr lang="en-US" sz="2000" dirty="0">
                <a:solidFill>
                  <a:srgbClr val="333E48"/>
                </a:solidFill>
              </a:rPr>
              <a:t>Improve fairness and transparency of flood risks during real estate transactions</a:t>
            </a:r>
          </a:p>
          <a:p>
            <a:pPr lvl="0"/>
            <a:r>
              <a:rPr lang="en-US" sz="2000" dirty="0">
                <a:solidFill>
                  <a:srgbClr val="333E48"/>
                </a:solidFill>
              </a:rPr>
              <a:t>Promote sound floodplain management updating floodplain maps</a:t>
            </a:r>
          </a:p>
          <a:p>
            <a:pPr lvl="0"/>
            <a:r>
              <a:rPr lang="en-US" sz="2000" dirty="0">
                <a:solidFill>
                  <a:srgbClr val="333E48"/>
                </a:solidFill>
              </a:rPr>
              <a:t>Reduce complexity of floodplain regulations</a:t>
            </a:r>
          </a:p>
          <a:p>
            <a:pPr lvl="0"/>
            <a:r>
              <a:rPr lang="en-US" sz="2000" dirty="0">
                <a:solidFill>
                  <a:srgbClr val="333E48"/>
                </a:solidFill>
              </a:rPr>
              <a:t>Create interagency organizational capacity to effectively address complex resiliency issues</a:t>
            </a:r>
          </a:p>
          <a:p>
            <a:pPr marL="0" lvl="0" indent="0">
              <a:buNone/>
            </a:pPr>
            <a:endParaRPr lang="en-US" sz="2000" dirty="0"/>
          </a:p>
        </p:txBody>
      </p:sp>
    </p:spTree>
    <p:extLst>
      <p:ext uri="{BB962C8B-B14F-4D97-AF65-F5344CB8AC3E}">
        <p14:creationId xmlns:p14="http://schemas.microsoft.com/office/powerpoint/2010/main" val="2589723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A6E536-21EE-2A4F-B4E8-085EBAF9A7A6}"/>
              </a:ext>
            </a:extLst>
          </p:cNvPr>
          <p:cNvSpPr txBox="1">
            <a:spLocks/>
          </p:cNvSpPr>
          <p:nvPr/>
        </p:nvSpPr>
        <p:spPr>
          <a:xfrm>
            <a:off x="368489" y="366364"/>
            <a:ext cx="8394511" cy="685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r>
              <a:rPr lang="en-US" sz="3200" cap="all" dirty="0"/>
              <a:t>NEXT STEPS</a:t>
            </a:r>
            <a:endParaRPr lang="en-US" sz="3200" b="1" dirty="0"/>
          </a:p>
        </p:txBody>
      </p:sp>
      <p:sp>
        <p:nvSpPr>
          <p:cNvPr id="4" name="Subtitle 2">
            <a:extLst>
              <a:ext uri="{FF2B5EF4-FFF2-40B4-BE49-F238E27FC236}">
                <a16:creationId xmlns:a16="http://schemas.microsoft.com/office/drawing/2014/main" id="{6FA970FC-B29D-114A-8864-52F8166BCE6A}"/>
              </a:ext>
            </a:extLst>
          </p:cNvPr>
          <p:cNvSpPr txBox="1">
            <a:spLocks/>
          </p:cNvSpPr>
          <p:nvPr/>
        </p:nvSpPr>
        <p:spPr>
          <a:xfrm>
            <a:off x="457200" y="1371600"/>
            <a:ext cx="5632355" cy="4711147"/>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600"/>
              </a:spcAft>
              <a:buClr>
                <a:srgbClr val="3498B9"/>
              </a:buClr>
              <a:buSzPct val="70000"/>
              <a:buNone/>
              <a:defRPr/>
            </a:pPr>
            <a:r>
              <a:rPr lang="en-US" sz="2000" b="1" cap="all" dirty="0">
                <a:solidFill>
                  <a:srgbClr val="3498B9"/>
                </a:solidFill>
              </a:rPr>
              <a:t>CITY of PORTLAND COMMITMENTS</a:t>
            </a:r>
          </a:p>
          <a:p>
            <a:pPr lvl="0">
              <a:spcBef>
                <a:spcPts val="600"/>
              </a:spcBef>
              <a:spcAft>
                <a:spcPts val="600"/>
              </a:spcAft>
              <a:buClr>
                <a:srgbClr val="3498B9"/>
              </a:buClr>
              <a:buSzPct val="70000"/>
              <a:defRPr/>
            </a:pPr>
            <a:r>
              <a:rPr lang="en-US" sz="2000" dirty="0">
                <a:solidFill>
                  <a:srgbClr val="333E48"/>
                </a:solidFill>
              </a:rPr>
              <a:t>Construct the Springwater Wetlands Floodplain Restoration Project</a:t>
            </a:r>
          </a:p>
          <a:p>
            <a:pPr lvl="0">
              <a:spcBef>
                <a:spcPts val="600"/>
              </a:spcBef>
              <a:spcAft>
                <a:spcPts val="600"/>
              </a:spcAft>
              <a:buClr>
                <a:srgbClr val="3498B9"/>
              </a:buClr>
              <a:buSzPct val="70000"/>
              <a:defRPr/>
            </a:pPr>
            <a:r>
              <a:rPr lang="en-US" sz="2000" dirty="0">
                <a:solidFill>
                  <a:srgbClr val="333E48"/>
                </a:solidFill>
              </a:rPr>
              <a:t>Conduct community outreach to improve knowledge of flood risks and preparedness </a:t>
            </a:r>
          </a:p>
          <a:p>
            <a:pPr lvl="0">
              <a:spcBef>
                <a:spcPts val="600"/>
              </a:spcBef>
              <a:spcAft>
                <a:spcPts val="600"/>
              </a:spcAft>
              <a:buClr>
                <a:srgbClr val="3498B9"/>
              </a:buClr>
              <a:buSzPct val="70000"/>
              <a:defRPr/>
            </a:pPr>
            <a:r>
              <a:rPr lang="en-US" sz="2000" dirty="0">
                <a:solidFill>
                  <a:srgbClr val="333E48"/>
                </a:solidFill>
              </a:rPr>
              <a:t>Pursue updates to floodplain maps, potential as a FEMA pilot project</a:t>
            </a:r>
          </a:p>
          <a:p>
            <a:pPr lvl="0">
              <a:spcBef>
                <a:spcPts val="600"/>
              </a:spcBef>
              <a:spcAft>
                <a:spcPts val="600"/>
              </a:spcAft>
              <a:buClr>
                <a:srgbClr val="3498B9"/>
              </a:buClr>
              <a:buSzPct val="70000"/>
              <a:defRPr/>
            </a:pPr>
            <a:r>
              <a:rPr lang="en-US" sz="2000" dirty="0">
                <a:solidFill>
                  <a:srgbClr val="333E48"/>
                </a:solidFill>
              </a:rPr>
              <a:t>Update development regulations in compliance with the ESA</a:t>
            </a:r>
          </a:p>
          <a:p>
            <a:pPr lvl="0">
              <a:spcBef>
                <a:spcPts val="600"/>
              </a:spcBef>
              <a:spcAft>
                <a:spcPts val="600"/>
              </a:spcAft>
              <a:buClr>
                <a:srgbClr val="3498B9"/>
              </a:buClr>
              <a:buSzPct val="70000"/>
              <a:defRPr/>
            </a:pPr>
            <a:r>
              <a:rPr lang="en-US" sz="2000" dirty="0">
                <a:solidFill>
                  <a:srgbClr val="333E48"/>
                </a:solidFill>
              </a:rPr>
              <a:t>Explore tools to increase transparency in real estate transactions</a:t>
            </a:r>
          </a:p>
          <a:p>
            <a:pPr>
              <a:spcBef>
                <a:spcPts val="600"/>
              </a:spcBef>
              <a:spcAft>
                <a:spcPts val="600"/>
              </a:spcAft>
              <a:buClr>
                <a:srgbClr val="3498B9"/>
              </a:buClr>
              <a:buSzPct val="70000"/>
              <a:defRPr/>
            </a:pPr>
            <a:r>
              <a:rPr lang="en-US" sz="2000" dirty="0">
                <a:solidFill>
                  <a:srgbClr val="333E48"/>
                </a:solidFill>
              </a:rPr>
              <a:t>Create opportunities for job retention and business investment</a:t>
            </a:r>
          </a:p>
          <a:p>
            <a:pPr>
              <a:spcBef>
                <a:spcPts val="600"/>
              </a:spcBef>
              <a:spcAft>
                <a:spcPts val="600"/>
              </a:spcAft>
              <a:buClr>
                <a:srgbClr val="3498B9"/>
              </a:buClr>
              <a:buSzPct val="70000"/>
              <a:defRPr/>
            </a:pPr>
            <a:endParaRPr lang="en-US" sz="2000" dirty="0">
              <a:solidFill>
                <a:srgbClr val="333E48"/>
              </a:solidFill>
            </a:endParaRPr>
          </a:p>
          <a:p>
            <a:pPr lvl="0">
              <a:lnSpc>
                <a:spcPct val="100000"/>
              </a:lnSpc>
              <a:spcBef>
                <a:spcPts val="0"/>
              </a:spcBef>
              <a:spcAft>
                <a:spcPts val="1000"/>
              </a:spcAft>
              <a:buClr>
                <a:srgbClr val="3498B9"/>
              </a:buClr>
              <a:buSzPct val="70000"/>
              <a:defRPr/>
            </a:pPr>
            <a:endParaRPr lang="en-US" sz="2000" dirty="0">
              <a:solidFill>
                <a:srgbClr val="333E48"/>
              </a:solidFill>
            </a:endParaRPr>
          </a:p>
          <a:p>
            <a:pPr>
              <a:lnSpc>
                <a:spcPct val="100000"/>
              </a:lnSpc>
              <a:spcBef>
                <a:spcPts val="0"/>
              </a:spcBef>
              <a:spcAft>
                <a:spcPts val="1000"/>
              </a:spcAft>
              <a:buClr>
                <a:srgbClr val="3498B9"/>
              </a:buClr>
              <a:buSzPct val="70000"/>
              <a:defRPr/>
            </a:pPr>
            <a:endParaRPr lang="en-US" sz="2000" dirty="0">
              <a:solidFill>
                <a:srgbClr val="333E48"/>
              </a:solidFill>
            </a:endParaRPr>
          </a:p>
          <a:p>
            <a:pPr marL="342900" indent="-342900">
              <a:defRPr/>
            </a:pPr>
            <a:endParaRPr lang="en-US" sz="2000" dirty="0"/>
          </a:p>
        </p:txBody>
      </p:sp>
      <p:grpSp>
        <p:nvGrpSpPr>
          <p:cNvPr id="2" name="Group 1">
            <a:extLst>
              <a:ext uri="{FF2B5EF4-FFF2-40B4-BE49-F238E27FC236}">
                <a16:creationId xmlns:a16="http://schemas.microsoft.com/office/drawing/2014/main" id="{9997E19A-2EB2-364B-864A-1EFD4B27F0CB}"/>
              </a:ext>
            </a:extLst>
          </p:cNvPr>
          <p:cNvGrpSpPr/>
          <p:nvPr/>
        </p:nvGrpSpPr>
        <p:grpSpPr>
          <a:xfrm>
            <a:off x="6089555" y="1152273"/>
            <a:ext cx="2280092" cy="4603860"/>
            <a:chOff x="6365223" y="1152273"/>
            <a:chExt cx="2280092" cy="4603860"/>
          </a:xfrm>
        </p:grpSpPr>
        <p:pic>
          <p:nvPicPr>
            <p:cNvPr id="5" name="Picture 4">
              <a:extLst>
                <a:ext uri="{FF2B5EF4-FFF2-40B4-BE49-F238E27FC236}">
                  <a16:creationId xmlns:a16="http://schemas.microsoft.com/office/drawing/2014/main" id="{5333AC79-58CB-8342-A249-C9C68A897EAB}"/>
                </a:ext>
              </a:extLst>
            </p:cNvPr>
            <p:cNvPicPr>
              <a:picLocks noChangeAspect="1"/>
            </p:cNvPicPr>
            <p:nvPr/>
          </p:nvPicPr>
          <p:blipFill rotWithShape="1">
            <a:blip r:embed="rId3">
              <a:extLst>
                <a:ext uri="{28A0092B-C50C-407E-A947-70E740481C1C}">
                  <a14:useLocalDpi xmlns:a14="http://schemas.microsoft.com/office/drawing/2010/main" val="0"/>
                </a:ext>
              </a:extLst>
            </a:blip>
            <a:srcRect t="975" r="16567" b="17722"/>
            <a:stretch/>
          </p:blipFill>
          <p:spPr>
            <a:xfrm>
              <a:off x="6368459" y="4265661"/>
              <a:ext cx="2276856" cy="1490472"/>
            </a:xfrm>
            <a:prstGeom prst="rect">
              <a:avLst/>
            </a:prstGeom>
          </p:spPr>
        </p:pic>
        <p:pic>
          <p:nvPicPr>
            <p:cNvPr id="6" name="Picture 5">
              <a:extLst>
                <a:ext uri="{FF2B5EF4-FFF2-40B4-BE49-F238E27FC236}">
                  <a16:creationId xmlns:a16="http://schemas.microsoft.com/office/drawing/2014/main" id="{4E4DE1AA-9695-6B4F-95FA-C9E69D9A47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83" r="5256" b="11081"/>
            <a:stretch/>
          </p:blipFill>
          <p:spPr>
            <a:xfrm>
              <a:off x="6365223" y="1152273"/>
              <a:ext cx="2276856" cy="1490472"/>
            </a:xfrm>
            <a:prstGeom prst="rect">
              <a:avLst/>
            </a:prstGeom>
          </p:spPr>
        </p:pic>
        <p:pic>
          <p:nvPicPr>
            <p:cNvPr id="7" name="Picture 4" descr="bridgetown_272x163">
              <a:extLst>
                <a:ext uri="{FF2B5EF4-FFF2-40B4-BE49-F238E27FC236}">
                  <a16:creationId xmlns:a16="http://schemas.microsoft.com/office/drawing/2014/main" id="{C948F05A-BA88-7A4D-A672-B238B63548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43" r="9224" b="5600"/>
            <a:stretch/>
          </p:blipFill>
          <p:spPr bwMode="auto">
            <a:xfrm>
              <a:off x="6365223" y="2709981"/>
              <a:ext cx="2280092" cy="1488444"/>
            </a:xfrm>
            <a:prstGeom prst="rect">
              <a:avLst/>
            </a:prstGeom>
            <a:noFill/>
            <a:ln>
              <a:noFill/>
            </a:ln>
            <a:effectLst/>
            <a:extLst>
              <a:ext uri="{909E8E84-426E-40dd-AFC4-6F175D3DCCD1}">
                <a14:hiddenFill xmlns="" xmlns:a14="http://schemas.microsoft.com/office/drawing/2010/main">
                  <a:solidFill>
                    <a:srgbClr val="676A55"/>
                  </a:solidFill>
                </a14:hiddenFill>
              </a:ext>
              <a:ext uri="{91240B29-F687-4f45-9708-019B960494DF}">
                <a14:hiddenLine xmlns="" xmlns:a14="http://schemas.microsoft.com/office/drawing/2010/main" w="25400"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000000"/>
                    </a:outerShdw>
                  </a:effectLst>
                </a14:hiddenEffects>
              </a:ext>
            </a:extLst>
          </p:spPr>
        </p:pic>
      </p:grpSp>
    </p:spTree>
    <p:extLst>
      <p:ext uri="{BB962C8B-B14F-4D97-AF65-F5344CB8AC3E}">
        <p14:creationId xmlns:p14="http://schemas.microsoft.com/office/powerpoint/2010/main" val="3082484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A6E536-21EE-2A4F-B4E8-085EBAF9A7A6}"/>
              </a:ext>
            </a:extLst>
          </p:cNvPr>
          <p:cNvSpPr txBox="1">
            <a:spLocks/>
          </p:cNvSpPr>
          <p:nvPr/>
        </p:nvSpPr>
        <p:spPr>
          <a:xfrm>
            <a:off x="368489" y="366364"/>
            <a:ext cx="8394511" cy="685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r>
              <a:rPr lang="en-US" sz="3200" cap="all" dirty="0"/>
              <a:t>proposed COUNCIL resolution</a:t>
            </a:r>
          </a:p>
        </p:txBody>
      </p:sp>
      <p:sp>
        <p:nvSpPr>
          <p:cNvPr id="4" name="Subtitle 2">
            <a:extLst>
              <a:ext uri="{FF2B5EF4-FFF2-40B4-BE49-F238E27FC236}">
                <a16:creationId xmlns:a16="http://schemas.microsoft.com/office/drawing/2014/main" id="{6FA970FC-B29D-114A-8864-52F8166BCE6A}"/>
              </a:ext>
            </a:extLst>
          </p:cNvPr>
          <p:cNvSpPr txBox="1">
            <a:spLocks/>
          </p:cNvSpPr>
          <p:nvPr/>
        </p:nvSpPr>
        <p:spPr>
          <a:xfrm>
            <a:off x="874059" y="1627094"/>
            <a:ext cx="7126941" cy="3718112"/>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0">
              <a:lnSpc>
                <a:spcPct val="100000"/>
              </a:lnSpc>
              <a:spcBef>
                <a:spcPts val="0"/>
              </a:spcBef>
              <a:spcAft>
                <a:spcPts val="1200"/>
              </a:spcAft>
              <a:buClr>
                <a:srgbClr val="3498B9"/>
              </a:buClr>
              <a:buSzPct val="70000"/>
              <a:buNone/>
              <a:defRPr/>
            </a:pPr>
            <a:r>
              <a:rPr lang="en-US" b="1" cap="all" dirty="0">
                <a:solidFill>
                  <a:srgbClr val="3498B9"/>
                </a:solidFill>
              </a:rPr>
              <a:t>Declaration of Cooperation</a:t>
            </a:r>
          </a:p>
          <a:p>
            <a:pPr marL="411480">
              <a:lnSpc>
                <a:spcPct val="100000"/>
              </a:lnSpc>
              <a:spcBef>
                <a:spcPts val="0"/>
              </a:spcBef>
              <a:spcAft>
                <a:spcPts val="1200"/>
              </a:spcAft>
              <a:buClr>
                <a:srgbClr val="3498B9"/>
              </a:buClr>
              <a:buSzPct val="70000"/>
              <a:defRPr/>
            </a:pPr>
            <a:r>
              <a:rPr lang="en-US" dirty="0">
                <a:solidFill>
                  <a:srgbClr val="333E48"/>
                </a:solidFill>
              </a:rPr>
              <a:t>Direct staff to sign the Declaration of Cooperation as a partner in the Lents Collaborative</a:t>
            </a:r>
          </a:p>
          <a:p>
            <a:pPr marL="411480">
              <a:lnSpc>
                <a:spcPct val="100000"/>
              </a:lnSpc>
              <a:spcBef>
                <a:spcPts val="0"/>
              </a:spcBef>
              <a:spcAft>
                <a:spcPts val="1000"/>
              </a:spcAft>
              <a:buClr>
                <a:srgbClr val="3498B9"/>
              </a:buClr>
              <a:buSzPct val="70000"/>
              <a:defRPr/>
            </a:pPr>
            <a:r>
              <a:rPr lang="en-US" dirty="0">
                <a:solidFill>
                  <a:srgbClr val="333E48"/>
                </a:solidFill>
              </a:rPr>
              <a:t>Direct bureaus to implement commitments and report back to Council</a:t>
            </a:r>
            <a:endParaRPr lang="en-US" sz="2000" dirty="0"/>
          </a:p>
        </p:txBody>
      </p:sp>
    </p:spTree>
    <p:extLst>
      <p:ext uri="{BB962C8B-B14F-4D97-AF65-F5344CB8AC3E}">
        <p14:creationId xmlns:p14="http://schemas.microsoft.com/office/powerpoint/2010/main" val="4281430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453548" y="1371601"/>
            <a:ext cx="3629508" cy="4412512"/>
          </a:xfrm>
        </p:spPr>
        <p:txBody>
          <a:bodyPr>
            <a:normAutofit/>
          </a:bodyPr>
          <a:lstStyle/>
          <a:p>
            <a:pPr marL="0" indent="0">
              <a:spcBef>
                <a:spcPts val="300"/>
              </a:spcBef>
              <a:spcAft>
                <a:spcPts val="450"/>
              </a:spcAft>
              <a:buNone/>
            </a:pPr>
            <a:r>
              <a:rPr lang="en-US" sz="2000" b="1" dirty="0">
                <a:solidFill>
                  <a:srgbClr val="3498B9"/>
                </a:solidFill>
              </a:rPr>
              <a:t>AN INTEGRATED APPROACH</a:t>
            </a:r>
            <a:r>
              <a:rPr lang="en-US" sz="2000" b="1" dirty="0"/>
              <a:t> </a:t>
            </a:r>
          </a:p>
          <a:p>
            <a:pPr>
              <a:spcBef>
                <a:spcPts val="600"/>
              </a:spcBef>
              <a:spcAft>
                <a:spcPts val="600"/>
              </a:spcAft>
            </a:pPr>
            <a:r>
              <a:rPr lang="en-US" sz="2000" dirty="0"/>
              <a:t>Keep the neighborhood affordable and diverse</a:t>
            </a:r>
          </a:p>
          <a:p>
            <a:pPr>
              <a:spcBef>
                <a:spcPts val="600"/>
              </a:spcBef>
              <a:spcAft>
                <a:spcPts val="600"/>
              </a:spcAft>
            </a:pPr>
            <a:r>
              <a:rPr lang="en-US" sz="2000" dirty="0"/>
              <a:t>Support job growth and business investment</a:t>
            </a:r>
          </a:p>
          <a:p>
            <a:pPr>
              <a:spcBef>
                <a:spcPts val="600"/>
              </a:spcBef>
              <a:spcAft>
                <a:spcPts val="600"/>
              </a:spcAft>
            </a:pPr>
            <a:r>
              <a:rPr lang="en-US" sz="2000" dirty="0"/>
              <a:t>Mitigate flooding</a:t>
            </a:r>
          </a:p>
          <a:p>
            <a:pPr>
              <a:spcBef>
                <a:spcPts val="600"/>
              </a:spcBef>
              <a:spcAft>
                <a:spcPts val="600"/>
              </a:spcAft>
            </a:pPr>
            <a:r>
              <a:rPr lang="en-US" sz="2000" dirty="0"/>
              <a:t>Restore natural floodplain functions along Johnson Creek</a:t>
            </a:r>
          </a:p>
          <a:p>
            <a:endParaRPr lang="en-US" dirty="0"/>
          </a:p>
          <a:p>
            <a:pPr marL="0" indent="0">
              <a:buNone/>
            </a:pPr>
            <a:endParaRPr lang="en-US" dirty="0"/>
          </a:p>
          <a:p>
            <a:pPr marL="0" indent="0">
              <a:buNone/>
            </a:pPr>
            <a:endParaRPr lang="en-US" dirty="0"/>
          </a:p>
        </p:txBody>
      </p:sp>
      <p:sp>
        <p:nvSpPr>
          <p:cNvPr id="2" name="Title 1"/>
          <p:cNvSpPr>
            <a:spLocks noGrp="1"/>
          </p:cNvSpPr>
          <p:nvPr>
            <p:ph type="title" idx="4294967295"/>
          </p:nvPr>
        </p:nvSpPr>
        <p:spPr>
          <a:xfrm>
            <a:off x="368489" y="365760"/>
            <a:ext cx="8394511" cy="688975"/>
          </a:xfrm>
        </p:spPr>
        <p:txBody>
          <a:bodyPr>
            <a:normAutofit/>
          </a:bodyPr>
          <a:lstStyle/>
          <a:p>
            <a:r>
              <a:rPr lang="en-US" sz="3200" cap="all" dirty="0"/>
              <a:t>Lents Collaborative </a:t>
            </a:r>
            <a:r>
              <a:rPr lang="en-US" sz="3200" dirty="0"/>
              <a:t>CHARGE</a:t>
            </a:r>
          </a:p>
        </p:txBody>
      </p:sp>
      <p:pic>
        <p:nvPicPr>
          <p:cNvPr id="4" name="Picture 3">
            <a:extLst>
              <a:ext uri="{FF2B5EF4-FFF2-40B4-BE49-F238E27FC236}">
                <a16:creationId xmlns:a16="http://schemas.microsoft.com/office/drawing/2014/main" id="{ADC134B9-0CDA-4559-A290-D3670A8A2834}"/>
              </a:ext>
            </a:extLst>
          </p:cNvPr>
          <p:cNvPicPr>
            <a:picLocks/>
          </p:cNvPicPr>
          <p:nvPr/>
        </p:nvPicPr>
        <p:blipFill rotWithShape="1">
          <a:blip r:embed="rId3" cstate="print">
            <a:extLst>
              <a:ext uri="{28A0092B-C50C-407E-A947-70E740481C1C}">
                <a14:useLocalDpi xmlns:a14="http://schemas.microsoft.com/office/drawing/2010/main" val="0"/>
              </a:ext>
            </a:extLst>
          </a:blip>
          <a:srcRect l="14995" t="11076" r="13009" b="2119"/>
          <a:stretch/>
        </p:blipFill>
        <p:spPr>
          <a:xfrm rot="5400000">
            <a:off x="4282435" y="3719255"/>
            <a:ext cx="1828331" cy="1751948"/>
          </a:xfrm>
          <a:prstGeom prst="rect">
            <a:avLst/>
          </a:prstGeom>
        </p:spPr>
      </p:pic>
      <p:pic>
        <p:nvPicPr>
          <p:cNvPr id="5" name="Picture 4">
            <a:extLst>
              <a:ext uri="{FF2B5EF4-FFF2-40B4-BE49-F238E27FC236}">
                <a16:creationId xmlns:a16="http://schemas.microsoft.com/office/drawing/2014/main" id="{28E55FDE-6443-48B6-9BF6-1A6876B5380A}"/>
              </a:ext>
            </a:extLst>
          </p:cNvPr>
          <p:cNvPicPr>
            <a:picLocks noChangeAspect="1"/>
          </p:cNvPicPr>
          <p:nvPr/>
        </p:nvPicPr>
        <p:blipFill rotWithShape="1">
          <a:blip r:embed="rId4">
            <a:extLst>
              <a:ext uri="{28A0092B-C50C-407E-A947-70E740481C1C}">
                <a14:useLocalDpi xmlns:a14="http://schemas.microsoft.com/office/drawing/2010/main" val="0"/>
              </a:ext>
            </a:extLst>
          </a:blip>
          <a:srcRect l="-579" t="224" r="579" b="24617"/>
          <a:stretch/>
        </p:blipFill>
        <p:spPr>
          <a:xfrm>
            <a:off x="4320627" y="1721894"/>
            <a:ext cx="1751948" cy="1828800"/>
          </a:xfrm>
          <a:prstGeom prst="rect">
            <a:avLst/>
          </a:prstGeom>
        </p:spPr>
      </p:pic>
      <p:pic>
        <p:nvPicPr>
          <p:cNvPr id="15" name="Picture 14">
            <a:extLst>
              <a:ext uri="{FF2B5EF4-FFF2-40B4-BE49-F238E27FC236}">
                <a16:creationId xmlns:a16="http://schemas.microsoft.com/office/drawing/2014/main" id="{3FC5E00E-4995-4C7D-9EDB-071461789E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24"/>
          <a:stretch/>
        </p:blipFill>
        <p:spPr>
          <a:xfrm>
            <a:off x="6193674" y="1721894"/>
            <a:ext cx="2496778" cy="1828800"/>
          </a:xfrm>
          <a:prstGeom prst="rect">
            <a:avLst/>
          </a:prstGeom>
        </p:spPr>
      </p:pic>
      <p:pic>
        <p:nvPicPr>
          <p:cNvPr id="8" name="Picture 7">
            <a:extLst>
              <a:ext uri="{FF2B5EF4-FFF2-40B4-BE49-F238E27FC236}">
                <a16:creationId xmlns:a16="http://schemas.microsoft.com/office/drawing/2014/main" id="{502EF6C8-4AE7-7D4D-A3D7-1D27E35B478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678" r="21298"/>
          <a:stretch/>
        </p:blipFill>
        <p:spPr>
          <a:xfrm>
            <a:off x="6194140" y="3681063"/>
            <a:ext cx="2496312" cy="1828331"/>
          </a:xfrm>
          <a:prstGeom prst="rect">
            <a:avLst/>
          </a:prstGeom>
        </p:spPr>
      </p:pic>
    </p:spTree>
    <p:extLst>
      <p:ext uri="{BB962C8B-B14F-4D97-AF65-F5344CB8AC3E}">
        <p14:creationId xmlns:p14="http://schemas.microsoft.com/office/powerpoint/2010/main" val="1459299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351972" cy="1159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p:cNvSpPr>
            <a:spLocks noGrp="1"/>
          </p:cNvSpPr>
          <p:nvPr>
            <p:ph sz="quarter" idx="4294967295"/>
          </p:nvPr>
        </p:nvSpPr>
        <p:spPr>
          <a:xfrm>
            <a:off x="457199" y="2775125"/>
            <a:ext cx="4041775" cy="3077035"/>
          </a:xfrm>
        </p:spPr>
        <p:txBody>
          <a:bodyPr>
            <a:noAutofit/>
          </a:bodyPr>
          <a:lstStyle/>
          <a:p>
            <a:pPr marL="0" indent="0">
              <a:spcAft>
                <a:spcPts val="600"/>
              </a:spcAft>
              <a:buNone/>
            </a:pPr>
            <a:r>
              <a:rPr lang="en-US" sz="1300" b="1" cap="all" dirty="0">
                <a:solidFill>
                  <a:srgbClr val="3498B9"/>
                </a:solidFill>
                <a:latin typeface="Helvetica Neue"/>
                <a:cs typeface="Helvetica Neue"/>
              </a:rPr>
              <a:t>PROJECT TEAM PARTNERS</a:t>
            </a:r>
            <a:endParaRPr lang="en-US" sz="1300" b="1" dirty="0">
              <a:solidFill>
                <a:srgbClr val="3498B9"/>
              </a:solidFill>
              <a:latin typeface="Helvetica Neue"/>
              <a:cs typeface="Helvetica Neue"/>
            </a:endParaRPr>
          </a:p>
          <a:p>
            <a:pPr marL="457200" indent="-182880">
              <a:lnSpc>
                <a:spcPct val="100000"/>
              </a:lnSpc>
              <a:spcBef>
                <a:spcPts val="264"/>
              </a:spcBef>
            </a:pPr>
            <a:r>
              <a:rPr lang="en-US" sz="1300" b="1" dirty="0">
                <a:solidFill>
                  <a:srgbClr val="333E48"/>
                </a:solidFill>
                <a:latin typeface="Helvetica Neue"/>
                <a:cs typeface="Helvetica Neue"/>
              </a:rPr>
              <a:t>City of Portland</a:t>
            </a:r>
            <a:r>
              <a:rPr lang="en-US" sz="1300" dirty="0">
                <a:solidFill>
                  <a:srgbClr val="333E48"/>
                </a:solidFill>
                <a:latin typeface="Helvetica Neue"/>
                <a:cs typeface="Helvetica Neue"/>
              </a:rPr>
              <a:t> </a:t>
            </a:r>
          </a:p>
          <a:p>
            <a:pPr marL="640080" lvl="1" indent="0">
              <a:lnSpc>
                <a:spcPct val="100000"/>
              </a:lnSpc>
              <a:spcBef>
                <a:spcPts val="264"/>
              </a:spcBef>
              <a:buNone/>
            </a:pPr>
            <a:r>
              <a:rPr lang="en-US" sz="1300" dirty="0">
                <a:solidFill>
                  <a:srgbClr val="333E48"/>
                </a:solidFill>
                <a:latin typeface="Helvetica Neue"/>
                <a:cs typeface="Helvetica Neue"/>
              </a:rPr>
              <a:t>BES, PHB, Prosper Portland, OMF, BDS, BPS, OGR, PBEM, PBOT, PPR</a:t>
            </a:r>
          </a:p>
          <a:p>
            <a:pPr marL="457200" indent="-182880">
              <a:lnSpc>
                <a:spcPct val="100000"/>
              </a:lnSpc>
            </a:pPr>
            <a:r>
              <a:rPr lang="en-US" sz="1300" b="1" dirty="0">
                <a:solidFill>
                  <a:srgbClr val="333E48"/>
                </a:solidFill>
                <a:latin typeface="Helvetica Neue"/>
                <a:cs typeface="Helvetica Neue"/>
              </a:rPr>
              <a:t>State of Oregon</a:t>
            </a:r>
            <a:endParaRPr lang="en-US" sz="1300" dirty="0">
              <a:solidFill>
                <a:srgbClr val="333E48"/>
              </a:solidFill>
              <a:latin typeface="Helvetica Neue"/>
              <a:cs typeface="Helvetica Neue"/>
            </a:endParaRPr>
          </a:p>
          <a:p>
            <a:pPr marL="640080" lvl="1" indent="0">
              <a:lnSpc>
                <a:spcPct val="100000"/>
              </a:lnSpc>
              <a:spcBef>
                <a:spcPts val="264"/>
              </a:spcBef>
              <a:buNone/>
            </a:pPr>
            <a:r>
              <a:rPr lang="en-US" sz="1300" dirty="0">
                <a:solidFill>
                  <a:srgbClr val="333E48"/>
                </a:solidFill>
                <a:latin typeface="Helvetica Neue"/>
                <a:cs typeface="Helvetica Neue"/>
              </a:rPr>
              <a:t>DEQ, DLCD, DSL, ODOT, OEM, OHCS, Regional Solutions Team</a:t>
            </a:r>
          </a:p>
          <a:p>
            <a:pPr marL="457200" indent="-182880">
              <a:lnSpc>
                <a:spcPct val="100000"/>
              </a:lnSpc>
            </a:pPr>
            <a:r>
              <a:rPr lang="en-US" sz="1300" b="1" dirty="0">
                <a:solidFill>
                  <a:srgbClr val="333E48"/>
                </a:solidFill>
                <a:latin typeface="Helvetica Neue"/>
                <a:cs typeface="Helvetica Neue"/>
              </a:rPr>
              <a:t>Regional and Federal Agencies</a:t>
            </a:r>
            <a:endParaRPr lang="en-US" sz="1300" dirty="0">
              <a:solidFill>
                <a:srgbClr val="333E48"/>
              </a:solidFill>
              <a:latin typeface="Helvetica Neue"/>
              <a:cs typeface="Helvetica Neue"/>
            </a:endParaRPr>
          </a:p>
          <a:p>
            <a:pPr marL="640080" lvl="1" indent="0">
              <a:lnSpc>
                <a:spcPct val="100000"/>
              </a:lnSpc>
              <a:spcBef>
                <a:spcPts val="264"/>
              </a:spcBef>
              <a:buNone/>
            </a:pPr>
            <a:r>
              <a:rPr lang="en-US" sz="1300" dirty="0">
                <a:solidFill>
                  <a:srgbClr val="333E48"/>
                </a:solidFill>
                <a:latin typeface="Helvetica Neue"/>
                <a:cs typeface="Helvetica Neue"/>
              </a:rPr>
              <a:t>Metro Regional Government</a:t>
            </a:r>
          </a:p>
          <a:p>
            <a:pPr marL="640080" lvl="1" indent="0">
              <a:lnSpc>
                <a:spcPct val="100000"/>
              </a:lnSpc>
              <a:spcBef>
                <a:spcPts val="0"/>
              </a:spcBef>
              <a:buNone/>
            </a:pPr>
            <a:r>
              <a:rPr lang="en-US" sz="1300" dirty="0">
                <a:solidFill>
                  <a:srgbClr val="333E48"/>
                </a:solidFill>
                <a:latin typeface="Helvetica Neue"/>
                <a:cs typeface="Helvetica Neue"/>
              </a:rPr>
              <a:t>Federal Emergency Management Admin. U.S. Army Corps of Engineers</a:t>
            </a:r>
          </a:p>
        </p:txBody>
      </p:sp>
      <p:sp>
        <p:nvSpPr>
          <p:cNvPr id="22" name="Content Placeholder 8"/>
          <p:cNvSpPr txBox="1">
            <a:spLocks/>
          </p:cNvSpPr>
          <p:nvPr/>
        </p:nvSpPr>
        <p:spPr>
          <a:xfrm>
            <a:off x="4484641" y="3084860"/>
            <a:ext cx="4373112" cy="296812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457200" indent="-182880" defTabSz="914400">
              <a:spcBef>
                <a:spcPts val="264"/>
              </a:spcBef>
              <a:spcAft>
                <a:spcPts val="264"/>
              </a:spcAft>
              <a:buFont typeface="Arial" panose="020B0604020202020204" pitchFamily="34" charset="0"/>
              <a:buChar char="•"/>
            </a:pPr>
            <a:r>
              <a:rPr lang="en-US" sz="1300" b="1" dirty="0">
                <a:solidFill>
                  <a:srgbClr val="333E48"/>
                </a:solidFill>
                <a:latin typeface="Helvetica Neue"/>
                <a:cs typeface="Helvetica Neue"/>
              </a:rPr>
              <a:t>Educational Institutions</a:t>
            </a:r>
            <a:endParaRPr lang="en-US" sz="1300" dirty="0">
              <a:solidFill>
                <a:srgbClr val="333E48"/>
              </a:solidFill>
              <a:latin typeface="Helvetica Neue"/>
              <a:cs typeface="Helvetica Neue"/>
            </a:endParaRPr>
          </a:p>
          <a:p>
            <a:pPr marL="640080" lvl="1" indent="0" defTabSz="914400">
              <a:spcBef>
                <a:spcPts val="0"/>
              </a:spcBef>
              <a:buNone/>
            </a:pPr>
            <a:r>
              <a:rPr lang="en-US" sz="1300" dirty="0">
                <a:solidFill>
                  <a:srgbClr val="333E48"/>
                </a:solidFill>
                <a:latin typeface="Helvetica Neue"/>
                <a:cs typeface="Helvetica Neue"/>
              </a:rPr>
              <a:t>Portland State University </a:t>
            </a:r>
          </a:p>
          <a:p>
            <a:pPr marL="640080" lvl="1" indent="0" defTabSz="914400">
              <a:spcBef>
                <a:spcPts val="0"/>
              </a:spcBef>
              <a:buNone/>
            </a:pPr>
            <a:r>
              <a:rPr lang="en-US" sz="1300" dirty="0">
                <a:solidFill>
                  <a:srgbClr val="333E48"/>
                </a:solidFill>
                <a:latin typeface="Helvetica Neue"/>
                <a:cs typeface="Helvetica Neue"/>
              </a:rPr>
              <a:t>Reed College</a:t>
            </a:r>
          </a:p>
          <a:p>
            <a:pPr marL="640080" lvl="1" indent="0" defTabSz="914400">
              <a:spcBef>
                <a:spcPts val="0"/>
              </a:spcBef>
              <a:buNone/>
            </a:pPr>
            <a:r>
              <a:rPr lang="en-US" sz="1300" dirty="0">
                <a:solidFill>
                  <a:srgbClr val="333E48"/>
                </a:solidFill>
                <a:latin typeface="Helvetica Neue"/>
                <a:cs typeface="Helvetica Neue"/>
              </a:rPr>
              <a:t>Wharton School of Risk Management</a:t>
            </a:r>
          </a:p>
          <a:p>
            <a:pPr marL="457200" lvl="1" indent="-182880" defTabSz="914400">
              <a:spcBef>
                <a:spcPts val="1000"/>
              </a:spcBef>
              <a:spcAft>
                <a:spcPts val="264"/>
              </a:spcAft>
              <a:buFont typeface="Arial" panose="020B0604020202020204" pitchFamily="34" charset="0"/>
              <a:buChar char="•"/>
            </a:pPr>
            <a:r>
              <a:rPr lang="en-US" sz="1300" b="1" dirty="0">
                <a:solidFill>
                  <a:srgbClr val="333E48"/>
                </a:solidFill>
                <a:latin typeface="Helvetica Neue"/>
                <a:cs typeface="Helvetica Neue"/>
              </a:rPr>
              <a:t>Community Organizations and Reps</a:t>
            </a:r>
          </a:p>
          <a:p>
            <a:pPr marL="640080" lvl="1" indent="0" defTabSz="914400">
              <a:spcBef>
                <a:spcPts val="0"/>
              </a:spcBef>
              <a:buNone/>
            </a:pPr>
            <a:r>
              <a:rPr lang="en-US" sz="1300" dirty="0">
                <a:solidFill>
                  <a:srgbClr val="333E48"/>
                </a:solidFill>
                <a:latin typeface="Helvetica Neue"/>
                <a:cs typeface="Helvetica Neue"/>
              </a:rPr>
              <a:t>Friends of Zenger Farm, Green Lents	</a:t>
            </a:r>
          </a:p>
          <a:p>
            <a:pPr marL="640080" lvl="1" indent="0" defTabSz="914400">
              <a:spcBef>
                <a:spcPts val="0"/>
              </a:spcBef>
              <a:buNone/>
            </a:pPr>
            <a:r>
              <a:rPr lang="en-US" sz="1300" dirty="0">
                <a:solidFill>
                  <a:srgbClr val="333E48"/>
                </a:solidFill>
                <a:latin typeface="Helvetica Neue"/>
                <a:cs typeface="Helvetica Neue"/>
              </a:rPr>
              <a:t>Johnson Creek Watershed Council </a:t>
            </a:r>
          </a:p>
          <a:p>
            <a:pPr marL="640080" lvl="1" indent="0" defTabSz="914400">
              <a:spcBef>
                <a:spcPts val="0"/>
              </a:spcBef>
              <a:buNone/>
            </a:pPr>
            <a:r>
              <a:rPr lang="en-US" sz="1300" dirty="0">
                <a:solidFill>
                  <a:srgbClr val="333E48"/>
                </a:solidFill>
                <a:latin typeface="Helvetica Neue"/>
                <a:cs typeface="Helvetica Neue"/>
              </a:rPr>
              <a:t>Lents Neighborhood Association </a:t>
            </a:r>
          </a:p>
          <a:p>
            <a:pPr marL="640080" lvl="1" indent="0" defTabSz="914400">
              <a:spcBef>
                <a:spcPts val="0"/>
              </a:spcBef>
              <a:buNone/>
            </a:pPr>
            <a:r>
              <a:rPr lang="en-US" sz="1300" dirty="0">
                <a:solidFill>
                  <a:srgbClr val="333E48"/>
                </a:solidFill>
                <a:latin typeface="Helvetica Neue"/>
                <a:cs typeface="Helvetica Neue"/>
              </a:rPr>
              <a:t>Lents Neighborhood Livability Association</a:t>
            </a:r>
          </a:p>
          <a:p>
            <a:pPr marL="640080" lvl="1" indent="0" defTabSz="914400">
              <a:spcBef>
                <a:spcPts val="0"/>
              </a:spcBef>
              <a:buNone/>
            </a:pPr>
            <a:r>
              <a:rPr lang="en-US" sz="1300" dirty="0">
                <a:solidFill>
                  <a:srgbClr val="333E48"/>
                </a:solidFill>
                <a:latin typeface="Helvetica Neue"/>
                <a:cs typeface="Helvetica Neue"/>
              </a:rPr>
              <a:t>Powellhurst-Gilbert Neighborhood Association</a:t>
            </a:r>
          </a:p>
          <a:p>
            <a:pPr marL="640080" lvl="1" indent="0" defTabSz="914400">
              <a:spcBef>
                <a:spcPts val="0"/>
              </a:spcBef>
              <a:buNone/>
            </a:pPr>
            <a:r>
              <a:rPr lang="en-US" sz="1300" dirty="0">
                <a:solidFill>
                  <a:srgbClr val="333E48"/>
                </a:solidFill>
                <a:latin typeface="Helvetica Neue"/>
                <a:cs typeface="Helvetica Neue"/>
              </a:rPr>
              <a:t>Freeway Lands/Jameson Partners </a:t>
            </a:r>
          </a:p>
          <a:p>
            <a:pPr marL="228600" indent="-228600"/>
            <a:endParaRPr lang="en-US" sz="1300" dirty="0">
              <a:latin typeface="Helvetica Neue"/>
              <a:cs typeface="Helvetica Neue"/>
            </a:endParaRPr>
          </a:p>
        </p:txBody>
      </p:sp>
      <p:sp>
        <p:nvSpPr>
          <p:cNvPr id="16" name="Content Placeholder 4">
            <a:extLst>
              <a:ext uri="{FF2B5EF4-FFF2-40B4-BE49-F238E27FC236}">
                <a16:creationId xmlns:a16="http://schemas.microsoft.com/office/drawing/2014/main" id="{CEDB44E8-933C-694C-8D69-E7A47ABB962F}"/>
              </a:ext>
            </a:extLst>
          </p:cNvPr>
          <p:cNvSpPr txBox="1">
            <a:spLocks/>
          </p:cNvSpPr>
          <p:nvPr/>
        </p:nvSpPr>
        <p:spPr>
          <a:xfrm>
            <a:off x="457199" y="1262065"/>
            <a:ext cx="8245383" cy="14668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300" b="1" cap="all" dirty="0">
                <a:solidFill>
                  <a:srgbClr val="3498B9"/>
                </a:solidFill>
              </a:rPr>
              <a:t>Designated an Oregon Solutions project by</a:t>
            </a:r>
            <a:endParaRPr lang="en-US" sz="1300" b="1" dirty="0">
              <a:solidFill>
                <a:srgbClr val="3498B9"/>
              </a:solidFill>
            </a:endParaRPr>
          </a:p>
          <a:p>
            <a:pPr marL="457200" indent="-182880">
              <a:lnSpc>
                <a:spcPct val="100000"/>
              </a:lnSpc>
              <a:spcBef>
                <a:spcPts val="264"/>
              </a:spcBef>
            </a:pPr>
            <a:r>
              <a:rPr lang="en-US" sz="1300" dirty="0">
                <a:solidFill>
                  <a:srgbClr val="333E48"/>
                </a:solidFill>
              </a:rPr>
              <a:t>Governor Kate Brown</a:t>
            </a:r>
            <a:endParaRPr lang="en-US" sz="1300" cap="all" dirty="0">
              <a:solidFill>
                <a:srgbClr val="333E48"/>
              </a:solidFill>
            </a:endParaRPr>
          </a:p>
          <a:p>
            <a:pPr marL="0" indent="0">
              <a:spcBef>
                <a:spcPts val="1600"/>
              </a:spcBef>
              <a:buFont typeface="Arial" panose="020B0604020202020204" pitchFamily="34" charset="0"/>
              <a:buNone/>
            </a:pPr>
            <a:r>
              <a:rPr lang="en-US" sz="1300" b="1" cap="all" dirty="0">
                <a:solidFill>
                  <a:srgbClr val="3498B9"/>
                </a:solidFill>
              </a:rPr>
              <a:t>Oregon Solutions Co-conveners</a:t>
            </a:r>
            <a:endParaRPr lang="en-US" sz="1300" b="1" dirty="0">
              <a:solidFill>
                <a:srgbClr val="3498B9"/>
              </a:solidFill>
            </a:endParaRPr>
          </a:p>
          <a:p>
            <a:pPr marL="457200" indent="-182880">
              <a:lnSpc>
                <a:spcPct val="100000"/>
              </a:lnSpc>
              <a:spcBef>
                <a:spcPts val="264"/>
              </a:spcBef>
            </a:pPr>
            <a:r>
              <a:rPr lang="en-US" sz="1300" b="1" dirty="0">
                <a:solidFill>
                  <a:srgbClr val="333E48"/>
                </a:solidFill>
              </a:rPr>
              <a:t>Representative Jeff Reardon, </a:t>
            </a:r>
            <a:r>
              <a:rPr lang="en-US" sz="1300" dirty="0">
                <a:solidFill>
                  <a:srgbClr val="333E48"/>
                </a:solidFill>
              </a:rPr>
              <a:t>Oregon Legislative District 48</a:t>
            </a:r>
            <a:endParaRPr lang="en-US" sz="1300" b="1" dirty="0">
              <a:solidFill>
                <a:srgbClr val="333E48"/>
              </a:solidFill>
            </a:endParaRPr>
          </a:p>
          <a:p>
            <a:pPr marL="457200" indent="-182880">
              <a:lnSpc>
                <a:spcPct val="100000"/>
              </a:lnSpc>
              <a:spcBef>
                <a:spcPts val="264"/>
              </a:spcBef>
            </a:pPr>
            <a:r>
              <a:rPr lang="en-US" sz="1300" b="1" dirty="0">
                <a:solidFill>
                  <a:srgbClr val="333E48"/>
                </a:solidFill>
              </a:rPr>
              <a:t>Michelle Rudd</a:t>
            </a:r>
            <a:r>
              <a:rPr lang="en-US" sz="1300" dirty="0">
                <a:solidFill>
                  <a:srgbClr val="333E48"/>
                </a:solidFill>
              </a:rPr>
              <a:t>, Land use attorney and Portland Planning and Sustainability Commission</a:t>
            </a:r>
          </a:p>
          <a:p>
            <a:endParaRPr lang="en-US" sz="1000" dirty="0">
              <a:latin typeface="Helvetica Neue"/>
              <a:cs typeface="Helvetica Neue"/>
            </a:endParaRPr>
          </a:p>
        </p:txBody>
      </p:sp>
      <p:sp>
        <p:nvSpPr>
          <p:cNvPr id="17" name="Title 1">
            <a:extLst>
              <a:ext uri="{FF2B5EF4-FFF2-40B4-BE49-F238E27FC236}">
                <a16:creationId xmlns:a16="http://schemas.microsoft.com/office/drawing/2014/main" id="{B0749A33-A596-8940-8256-7E7F4F042C76}"/>
              </a:ext>
            </a:extLst>
          </p:cNvPr>
          <p:cNvSpPr txBox="1">
            <a:spLocks/>
          </p:cNvSpPr>
          <p:nvPr/>
        </p:nvSpPr>
        <p:spPr>
          <a:xfrm>
            <a:off x="368489" y="365760"/>
            <a:ext cx="8394511" cy="685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r>
              <a:rPr lang="en-US" sz="3200" cap="all" dirty="0"/>
              <a:t>the Lents collaborative </a:t>
            </a:r>
          </a:p>
        </p:txBody>
      </p:sp>
    </p:spTree>
    <p:extLst>
      <p:ext uri="{BB962C8B-B14F-4D97-AF65-F5344CB8AC3E}">
        <p14:creationId xmlns:p14="http://schemas.microsoft.com/office/powerpoint/2010/main" val="3455327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3900" y="1295400"/>
            <a:ext cx="3352800" cy="338554"/>
          </a:xfrm>
          <a:prstGeom prst="rect">
            <a:avLst/>
          </a:prstGeom>
          <a:noFill/>
        </p:spPr>
        <p:txBody>
          <a:bodyPr wrap="square" rtlCol="0">
            <a:spAutoFit/>
          </a:bodyPr>
          <a:lstStyle/>
          <a:p>
            <a:pPr algn="r">
              <a:spcBef>
                <a:spcPts val="600"/>
              </a:spcBef>
              <a:tabLst>
                <a:tab pos="8172450" algn="r"/>
              </a:tabLst>
            </a:pPr>
            <a:r>
              <a:rPr lang="en-US" sz="800" b="1" dirty="0">
                <a:solidFill>
                  <a:schemeClr val="bg1">
                    <a:lumMod val="50000"/>
                  </a:schemeClr>
                </a:solidFill>
                <a:latin typeface="Avenir Book"/>
                <a:cs typeface="Avenir Book"/>
              </a:rPr>
              <a:t>EAST FOSTER ROAD  |  ZONING AND FLOODPLAIN	</a:t>
            </a:r>
            <a:endParaRPr lang="en-US" sz="600" b="1" dirty="0">
              <a:solidFill>
                <a:schemeClr val="bg1">
                  <a:lumMod val="50000"/>
                </a:schemeClr>
              </a:solidFill>
              <a:latin typeface="Avenir Book"/>
              <a:cs typeface="Avenir Book"/>
            </a:endParaRPr>
          </a:p>
        </p:txBody>
      </p:sp>
      <p:sp>
        <p:nvSpPr>
          <p:cNvPr id="12" name="TextBox 11"/>
          <p:cNvSpPr txBox="1"/>
          <p:nvPr/>
        </p:nvSpPr>
        <p:spPr>
          <a:xfrm rot="5400000">
            <a:off x="5896797" y="2404301"/>
            <a:ext cx="670940" cy="184666"/>
          </a:xfrm>
          <a:prstGeom prst="rect">
            <a:avLst/>
          </a:prstGeom>
          <a:noFill/>
        </p:spPr>
        <p:txBody>
          <a:bodyPr wrap="square" rtlCol="0">
            <a:spAutoFit/>
          </a:bodyPr>
          <a:lstStyle/>
          <a:p>
            <a:r>
              <a:rPr lang="en-US" sz="600" dirty="0">
                <a:latin typeface="Avenir Book"/>
                <a:cs typeface="Avenir Book"/>
              </a:rPr>
              <a:t>SE 122</a:t>
            </a:r>
            <a:r>
              <a:rPr lang="en-US" sz="600" baseline="30000" dirty="0">
                <a:latin typeface="Avenir Book"/>
                <a:cs typeface="Avenir Book"/>
              </a:rPr>
              <a:t>nd</a:t>
            </a:r>
            <a:r>
              <a:rPr lang="en-US" sz="600" dirty="0">
                <a:latin typeface="Avenir Book"/>
                <a:cs typeface="Avenir Book"/>
              </a:rPr>
              <a:t> Ave</a:t>
            </a:r>
          </a:p>
        </p:txBody>
      </p:sp>
      <p:pic>
        <p:nvPicPr>
          <p:cNvPr id="4" name="Picture 3">
            <a:extLst>
              <a:ext uri="{FF2B5EF4-FFF2-40B4-BE49-F238E27FC236}">
                <a16:creationId xmlns:a16="http://schemas.microsoft.com/office/drawing/2014/main" id="{07D16C71-6B40-48AA-AAF1-965459D6C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904" y="-7307"/>
            <a:ext cx="9409904" cy="6971778"/>
          </a:xfrm>
          <a:prstGeom prst="rect">
            <a:avLst/>
          </a:prstGeom>
        </p:spPr>
      </p:pic>
    </p:spTree>
    <p:extLst>
      <p:ext uri="{BB962C8B-B14F-4D97-AF65-F5344CB8AC3E}">
        <p14:creationId xmlns:p14="http://schemas.microsoft.com/office/powerpoint/2010/main" val="3659175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453547" y="1371601"/>
            <a:ext cx="3450543" cy="3867149"/>
          </a:xfrm>
        </p:spPr>
        <p:txBody>
          <a:bodyPr>
            <a:noAutofit/>
          </a:bodyPr>
          <a:lstStyle/>
          <a:p>
            <a:pPr marL="0" indent="0">
              <a:spcBef>
                <a:spcPts val="300"/>
              </a:spcBef>
              <a:spcAft>
                <a:spcPts val="450"/>
              </a:spcAft>
              <a:buNone/>
            </a:pPr>
            <a:r>
              <a:rPr lang="en-US" sz="2000" b="1" dirty="0">
                <a:solidFill>
                  <a:srgbClr val="3498B9"/>
                </a:solidFill>
              </a:rPr>
              <a:t>COMMUNITY PLANNING</a:t>
            </a:r>
            <a:r>
              <a:rPr lang="en-US" sz="2000" b="1" dirty="0"/>
              <a:t> </a:t>
            </a:r>
          </a:p>
          <a:p>
            <a:pPr marL="287338" indent="-287338">
              <a:lnSpc>
                <a:spcPct val="110000"/>
              </a:lnSpc>
              <a:spcBef>
                <a:spcPts val="600"/>
              </a:spcBef>
              <a:defRPr/>
            </a:pPr>
            <a:r>
              <a:rPr lang="en-US" sz="1600" dirty="0">
                <a:latin typeface="Helvetica Neue"/>
                <a:cs typeface="Helvetica Neue"/>
              </a:rPr>
              <a:t>Johnson Creek Restoration  Plan | 2001 </a:t>
            </a:r>
          </a:p>
          <a:p>
            <a:pPr marL="287338" indent="-287338">
              <a:lnSpc>
                <a:spcPct val="110000"/>
              </a:lnSpc>
              <a:spcBef>
                <a:spcPts val="600"/>
              </a:spcBef>
              <a:defRPr/>
            </a:pPr>
            <a:r>
              <a:rPr lang="en-US" sz="1600" dirty="0">
                <a:latin typeface="Helvetica Neue"/>
                <a:cs typeface="Helvetica Neue"/>
              </a:rPr>
              <a:t>Portland Plan | 2012</a:t>
            </a:r>
          </a:p>
          <a:p>
            <a:pPr marL="287338" indent="-287338">
              <a:lnSpc>
                <a:spcPct val="110000"/>
              </a:lnSpc>
              <a:spcBef>
                <a:spcPts val="600"/>
              </a:spcBef>
              <a:defRPr/>
            </a:pPr>
            <a:r>
              <a:rPr lang="en-US" sz="1600" dirty="0">
                <a:latin typeface="Helvetica Neue"/>
                <a:cs typeface="Helvetica Neue"/>
              </a:rPr>
              <a:t>Foster-Lents Integration Partnership | 2013</a:t>
            </a:r>
          </a:p>
          <a:p>
            <a:pPr marL="287338" indent="-287338">
              <a:lnSpc>
                <a:spcPct val="110000"/>
              </a:lnSpc>
              <a:spcBef>
                <a:spcPts val="600"/>
              </a:spcBef>
              <a:defRPr/>
            </a:pPr>
            <a:r>
              <a:rPr lang="en-US" sz="1600" dirty="0">
                <a:latin typeface="Helvetica Neue"/>
                <a:cs typeface="Helvetica Neue"/>
              </a:rPr>
              <a:t>Lents 5-Year Action Plan | 2014</a:t>
            </a:r>
          </a:p>
          <a:p>
            <a:pPr marL="287338" indent="-287338">
              <a:lnSpc>
                <a:spcPct val="110000"/>
              </a:lnSpc>
              <a:spcBef>
                <a:spcPts val="600"/>
              </a:spcBef>
              <a:defRPr/>
            </a:pPr>
            <a:r>
              <a:rPr lang="en-US" sz="1600" dirty="0">
                <a:latin typeface="Helvetica Neue"/>
                <a:cs typeface="Helvetica Neue"/>
              </a:rPr>
              <a:t>Climate Action Plan | 2015</a:t>
            </a:r>
          </a:p>
          <a:p>
            <a:pPr marL="287338" indent="-287338">
              <a:lnSpc>
                <a:spcPct val="110000"/>
              </a:lnSpc>
              <a:spcBef>
                <a:spcPts val="600"/>
              </a:spcBef>
              <a:defRPr/>
            </a:pPr>
            <a:r>
              <a:rPr lang="en-US" sz="1600" dirty="0">
                <a:latin typeface="Helvetica Neue"/>
                <a:cs typeface="Helvetica Neue"/>
              </a:rPr>
              <a:t>Lents Strong Action Plan community-led | 2016</a:t>
            </a:r>
          </a:p>
          <a:p>
            <a:pPr marL="287338" indent="-287338">
              <a:lnSpc>
                <a:spcPct val="110000"/>
              </a:lnSpc>
              <a:spcBef>
                <a:spcPts val="600"/>
              </a:spcBef>
              <a:defRPr/>
            </a:pPr>
            <a:r>
              <a:rPr lang="en-US" sz="1600" dirty="0">
                <a:latin typeface="Helvetica Neue"/>
              </a:rPr>
              <a:t>2035 Comprehensive Plan </a:t>
            </a:r>
            <a:r>
              <a:rPr lang="en-US" sz="1600" dirty="0">
                <a:latin typeface="Helvetica Neue"/>
                <a:cs typeface="Helvetica Neue"/>
              </a:rPr>
              <a:t>| 2018</a:t>
            </a:r>
            <a:endParaRPr lang="en-US" sz="1600" dirty="0"/>
          </a:p>
        </p:txBody>
      </p:sp>
      <p:sp>
        <p:nvSpPr>
          <p:cNvPr id="2" name="Title 1"/>
          <p:cNvSpPr>
            <a:spLocks noGrp="1"/>
          </p:cNvSpPr>
          <p:nvPr>
            <p:ph type="title" idx="4294967295"/>
          </p:nvPr>
        </p:nvSpPr>
        <p:spPr>
          <a:xfrm>
            <a:off x="368489" y="365760"/>
            <a:ext cx="8394192" cy="685800"/>
          </a:xfrm>
        </p:spPr>
        <p:txBody>
          <a:bodyPr>
            <a:normAutofit/>
          </a:bodyPr>
          <a:lstStyle/>
          <a:p>
            <a:r>
              <a:rPr lang="en-US" sz="3200" cap="all" dirty="0"/>
              <a:t>THE CALL FOR ACTION</a:t>
            </a:r>
            <a:endParaRPr lang="en-US" sz="3200" dirty="0"/>
          </a:p>
        </p:txBody>
      </p:sp>
      <p:pic>
        <p:nvPicPr>
          <p:cNvPr id="12" name="Picture 11">
            <a:extLst>
              <a:ext uri="{FF2B5EF4-FFF2-40B4-BE49-F238E27FC236}">
                <a16:creationId xmlns:a16="http://schemas.microsoft.com/office/drawing/2014/main" id="{5C6C5D57-F75B-3C4C-8192-852799217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4844" y="1899036"/>
            <a:ext cx="4708156" cy="3086431"/>
          </a:xfrm>
          <a:prstGeom prst="rect">
            <a:avLst/>
          </a:prstGeom>
        </p:spPr>
      </p:pic>
    </p:spTree>
    <p:extLst>
      <p:ext uri="{BB962C8B-B14F-4D97-AF65-F5344CB8AC3E}">
        <p14:creationId xmlns:p14="http://schemas.microsoft.com/office/powerpoint/2010/main" val="2779162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A6E536-21EE-2A4F-B4E8-085EBAF9A7A6}"/>
              </a:ext>
            </a:extLst>
          </p:cNvPr>
          <p:cNvSpPr txBox="1">
            <a:spLocks/>
          </p:cNvSpPr>
          <p:nvPr/>
        </p:nvSpPr>
        <p:spPr>
          <a:xfrm>
            <a:off x="368489" y="366364"/>
            <a:ext cx="8394511" cy="685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r>
              <a:rPr lang="en-US" sz="3200" cap="all" dirty="0"/>
              <a:t>COMMUNITY PERSPECTIVES</a:t>
            </a:r>
            <a:endParaRPr lang="en-US" sz="3200" dirty="0"/>
          </a:p>
        </p:txBody>
      </p:sp>
      <p:sp>
        <p:nvSpPr>
          <p:cNvPr id="4" name="Subtitle 2">
            <a:extLst>
              <a:ext uri="{FF2B5EF4-FFF2-40B4-BE49-F238E27FC236}">
                <a16:creationId xmlns:a16="http://schemas.microsoft.com/office/drawing/2014/main" id="{6FA970FC-B29D-114A-8864-52F8166BCE6A}"/>
              </a:ext>
            </a:extLst>
          </p:cNvPr>
          <p:cNvSpPr txBox="1">
            <a:spLocks/>
          </p:cNvSpPr>
          <p:nvPr/>
        </p:nvSpPr>
        <p:spPr>
          <a:xfrm>
            <a:off x="457200" y="1358152"/>
            <a:ext cx="5284694" cy="4572000"/>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000"/>
              </a:spcAft>
              <a:buClr>
                <a:srgbClr val="3498B9"/>
              </a:buClr>
              <a:buSzPct val="70000"/>
              <a:buNone/>
              <a:defRPr/>
            </a:pPr>
            <a:r>
              <a:rPr lang="en-US" sz="2000" b="1" cap="all" dirty="0">
                <a:solidFill>
                  <a:srgbClr val="3498B9"/>
                </a:solidFill>
              </a:rPr>
              <a:t>Community-driven process to identify issues and options</a:t>
            </a:r>
          </a:p>
          <a:p>
            <a:pPr>
              <a:lnSpc>
                <a:spcPct val="100000"/>
              </a:lnSpc>
              <a:spcBef>
                <a:spcPts val="0"/>
              </a:spcBef>
              <a:spcAft>
                <a:spcPts val="600"/>
              </a:spcAft>
              <a:buClr>
                <a:srgbClr val="3498B9"/>
              </a:buClr>
              <a:buSzPct val="70000"/>
              <a:defRPr/>
            </a:pPr>
            <a:r>
              <a:rPr lang="en-US" sz="2000" dirty="0">
                <a:solidFill>
                  <a:srgbClr val="333E48"/>
                </a:solidFill>
              </a:rPr>
              <a:t>Community workshops:                      Foster Lents Integration Partnership</a:t>
            </a:r>
          </a:p>
          <a:p>
            <a:pPr>
              <a:lnSpc>
                <a:spcPct val="100000"/>
              </a:lnSpc>
              <a:spcBef>
                <a:spcPts val="0"/>
              </a:spcBef>
              <a:spcAft>
                <a:spcPts val="600"/>
              </a:spcAft>
              <a:buClr>
                <a:srgbClr val="3498B9"/>
              </a:buClr>
              <a:buSzPct val="70000"/>
              <a:defRPr/>
            </a:pPr>
            <a:r>
              <a:rPr lang="en-US" sz="2000" dirty="0">
                <a:solidFill>
                  <a:srgbClr val="333E48"/>
                </a:solidFill>
              </a:rPr>
              <a:t>Homeowner surveys and interviews: PSU/Green Lents</a:t>
            </a:r>
          </a:p>
          <a:p>
            <a:pPr>
              <a:lnSpc>
                <a:spcPct val="100000"/>
              </a:lnSpc>
              <a:spcBef>
                <a:spcPts val="0"/>
              </a:spcBef>
              <a:spcAft>
                <a:spcPts val="600"/>
              </a:spcAft>
              <a:buClr>
                <a:srgbClr val="3498B9"/>
              </a:buClr>
              <a:buSzPct val="70000"/>
              <a:defRPr/>
            </a:pPr>
            <a:r>
              <a:rPr lang="en-US" sz="2000" dirty="0">
                <a:solidFill>
                  <a:srgbClr val="333E48"/>
                </a:solidFill>
              </a:rPr>
              <a:t>Life in the Floodplain Fairs</a:t>
            </a:r>
          </a:p>
          <a:p>
            <a:pPr>
              <a:lnSpc>
                <a:spcPct val="100000"/>
              </a:lnSpc>
              <a:spcBef>
                <a:spcPts val="0"/>
              </a:spcBef>
              <a:spcAft>
                <a:spcPts val="600"/>
              </a:spcAft>
              <a:buClr>
                <a:srgbClr val="3498B9"/>
              </a:buClr>
              <a:buSzPct val="70000"/>
              <a:defRPr/>
            </a:pPr>
            <a:r>
              <a:rPr lang="en-US" sz="2000" dirty="0">
                <a:solidFill>
                  <a:srgbClr val="333E48"/>
                </a:solidFill>
              </a:rPr>
              <a:t>Multilingual outreach to all homeowners</a:t>
            </a:r>
          </a:p>
          <a:p>
            <a:pPr>
              <a:lnSpc>
                <a:spcPct val="100000"/>
              </a:lnSpc>
              <a:spcBef>
                <a:spcPts val="0"/>
              </a:spcBef>
              <a:spcAft>
                <a:spcPts val="600"/>
              </a:spcAft>
              <a:buClr>
                <a:srgbClr val="3498B9"/>
              </a:buClr>
              <a:buSzPct val="70000"/>
              <a:defRPr/>
            </a:pPr>
            <a:r>
              <a:rPr lang="en-US" sz="2000" dirty="0">
                <a:solidFill>
                  <a:srgbClr val="333E48"/>
                </a:solidFill>
              </a:rPr>
              <a:t>Technical Advisory Committees</a:t>
            </a:r>
          </a:p>
          <a:p>
            <a:pPr>
              <a:lnSpc>
                <a:spcPct val="100000"/>
              </a:lnSpc>
              <a:spcBef>
                <a:spcPts val="0"/>
              </a:spcBef>
              <a:spcAft>
                <a:spcPts val="600"/>
              </a:spcAft>
              <a:buClr>
                <a:srgbClr val="3498B9"/>
              </a:buClr>
              <a:buSzPct val="70000"/>
              <a:defRPr/>
            </a:pPr>
            <a:r>
              <a:rPr lang="en-US" sz="2000" dirty="0">
                <a:solidFill>
                  <a:srgbClr val="333E48"/>
                </a:solidFill>
              </a:rPr>
              <a:t>Flood insurance focus groups</a:t>
            </a:r>
          </a:p>
          <a:p>
            <a:pPr>
              <a:lnSpc>
                <a:spcPct val="100000"/>
              </a:lnSpc>
              <a:spcBef>
                <a:spcPts val="0"/>
              </a:spcBef>
              <a:spcAft>
                <a:spcPts val="600"/>
              </a:spcAft>
              <a:buClr>
                <a:srgbClr val="3498B9"/>
              </a:buClr>
              <a:buSzPct val="70000"/>
              <a:defRPr/>
            </a:pPr>
            <a:r>
              <a:rPr lang="en-US" sz="2000" dirty="0">
                <a:solidFill>
                  <a:srgbClr val="333E48"/>
                </a:solidFill>
              </a:rPr>
              <a:t>Neighborhood meetings</a:t>
            </a:r>
          </a:p>
          <a:p>
            <a:pPr>
              <a:lnSpc>
                <a:spcPct val="100000"/>
              </a:lnSpc>
              <a:spcBef>
                <a:spcPts val="0"/>
              </a:spcBef>
              <a:spcAft>
                <a:spcPts val="600"/>
              </a:spcAft>
              <a:buClr>
                <a:srgbClr val="3498B9"/>
              </a:buClr>
              <a:buSzPct val="70000"/>
              <a:defRPr/>
            </a:pPr>
            <a:r>
              <a:rPr lang="en-US" sz="2000" dirty="0">
                <a:solidFill>
                  <a:srgbClr val="333E48"/>
                </a:solidFill>
              </a:rPr>
              <a:t>Business interviews</a:t>
            </a:r>
          </a:p>
          <a:p>
            <a:pPr marL="342900" indent="-342900">
              <a:defRPr/>
            </a:pPr>
            <a:endParaRPr lang="en-US" sz="2000" dirty="0"/>
          </a:p>
        </p:txBody>
      </p:sp>
      <p:grpSp>
        <p:nvGrpSpPr>
          <p:cNvPr id="5" name="Group 4">
            <a:extLst>
              <a:ext uri="{FF2B5EF4-FFF2-40B4-BE49-F238E27FC236}">
                <a16:creationId xmlns:a16="http://schemas.microsoft.com/office/drawing/2014/main" id="{E21DBCFE-9928-B644-8D65-B27162648FD0}"/>
              </a:ext>
            </a:extLst>
          </p:cNvPr>
          <p:cNvGrpSpPr>
            <a:grpSpLocks noChangeAspect="1"/>
          </p:cNvGrpSpPr>
          <p:nvPr/>
        </p:nvGrpSpPr>
        <p:grpSpPr>
          <a:xfrm>
            <a:off x="6125902" y="2265828"/>
            <a:ext cx="2449945" cy="3373867"/>
            <a:chOff x="4648256" y="405042"/>
            <a:chExt cx="3217833" cy="4383272"/>
          </a:xfrm>
        </p:grpSpPr>
        <p:pic>
          <p:nvPicPr>
            <p:cNvPr id="6" name="Picture 5">
              <a:extLst>
                <a:ext uri="{FF2B5EF4-FFF2-40B4-BE49-F238E27FC236}">
                  <a16:creationId xmlns:a16="http://schemas.microsoft.com/office/drawing/2014/main" id="{87A2B1DB-DB5C-D94F-BC49-5D9E1A136061}"/>
                </a:ext>
              </a:extLst>
            </p:cNvPr>
            <p:cNvPicPr>
              <a:picLocks noChangeAspect="1"/>
            </p:cNvPicPr>
            <p:nvPr/>
          </p:nvPicPr>
          <p:blipFill rotWithShape="1">
            <a:blip r:embed="rId3">
              <a:extLst>
                <a:ext uri="{28A0092B-C50C-407E-A947-70E740481C1C}">
                  <a14:useLocalDpi xmlns:a14="http://schemas.microsoft.com/office/drawing/2010/main" val="0"/>
                </a:ext>
              </a:extLst>
            </a:blip>
            <a:srcRect l="1428" r="3536"/>
            <a:stretch/>
          </p:blipFill>
          <p:spPr>
            <a:xfrm>
              <a:off x="4648256" y="405042"/>
              <a:ext cx="3217165" cy="2144405"/>
            </a:xfrm>
            <a:prstGeom prst="rect">
              <a:avLst/>
            </a:prstGeom>
          </p:spPr>
        </p:pic>
        <p:pic>
          <p:nvPicPr>
            <p:cNvPr id="7" name="Picture 6">
              <a:extLst>
                <a:ext uri="{FF2B5EF4-FFF2-40B4-BE49-F238E27FC236}">
                  <a16:creationId xmlns:a16="http://schemas.microsoft.com/office/drawing/2014/main" id="{5BB92DE2-00D3-0448-BECA-072D78872B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56" y="2646444"/>
              <a:ext cx="3217833" cy="2141870"/>
            </a:xfrm>
            <a:prstGeom prst="rect">
              <a:avLst/>
            </a:prstGeom>
          </p:spPr>
        </p:pic>
      </p:grpSp>
    </p:spTree>
    <p:extLst>
      <p:ext uri="{BB962C8B-B14F-4D97-AF65-F5344CB8AC3E}">
        <p14:creationId xmlns:p14="http://schemas.microsoft.com/office/powerpoint/2010/main" val="4239450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0B4BA3F-0066-7548-888C-C2CE5CCA9D77}"/>
              </a:ext>
            </a:extLst>
          </p:cNvPr>
          <p:cNvSpPr txBox="1">
            <a:spLocks/>
          </p:cNvSpPr>
          <p:nvPr/>
        </p:nvSpPr>
        <p:spPr>
          <a:xfrm>
            <a:off x="365760" y="365760"/>
            <a:ext cx="8394192" cy="685800"/>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r>
              <a:rPr lang="en-US" altLang="en-US" sz="3200" cap="all" dirty="0"/>
              <a:t>TECHNICAL ASSESSMENTS</a:t>
            </a:r>
          </a:p>
        </p:txBody>
      </p:sp>
      <p:sp>
        <p:nvSpPr>
          <p:cNvPr id="4" name="Subtitle 2">
            <a:extLst>
              <a:ext uri="{FF2B5EF4-FFF2-40B4-BE49-F238E27FC236}">
                <a16:creationId xmlns:a16="http://schemas.microsoft.com/office/drawing/2014/main" id="{00991494-CE86-524B-A2D2-8B296A9EE7FF}"/>
              </a:ext>
            </a:extLst>
          </p:cNvPr>
          <p:cNvSpPr txBox="1">
            <a:spLocks/>
          </p:cNvSpPr>
          <p:nvPr/>
        </p:nvSpPr>
        <p:spPr>
          <a:xfrm>
            <a:off x="457200" y="1371600"/>
            <a:ext cx="3816902" cy="4747610"/>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Aft>
                <a:spcPts val="1200"/>
              </a:spcAft>
              <a:buNone/>
              <a:defRPr/>
            </a:pPr>
            <a:r>
              <a:rPr lang="en-US" sz="2000" b="1" cap="all" dirty="0">
                <a:solidFill>
                  <a:srgbClr val="3498B9"/>
                </a:solidFill>
              </a:rPr>
              <a:t>Studies and Analyses </a:t>
            </a:r>
          </a:p>
          <a:p>
            <a:pPr marL="228600" lvl="1">
              <a:spcBef>
                <a:spcPts val="0"/>
              </a:spcBef>
              <a:spcAft>
                <a:spcPts val="1000"/>
              </a:spcAft>
              <a:buClr>
                <a:srgbClr val="3498B9"/>
              </a:buClr>
              <a:buSzPct val="70000"/>
              <a:defRPr/>
            </a:pPr>
            <a:r>
              <a:rPr lang="en-US" sz="2000" dirty="0">
                <a:solidFill>
                  <a:srgbClr val="333E48"/>
                </a:solidFill>
              </a:rPr>
              <a:t>Housing opportunity and vulnerability analysis</a:t>
            </a:r>
          </a:p>
          <a:p>
            <a:pPr marL="228600" lvl="1">
              <a:spcBef>
                <a:spcPts val="0"/>
              </a:spcBef>
              <a:spcAft>
                <a:spcPts val="1000"/>
              </a:spcAft>
              <a:buClr>
                <a:srgbClr val="3498B9"/>
              </a:buClr>
              <a:buSzPct val="70000"/>
              <a:defRPr/>
            </a:pPr>
            <a:r>
              <a:rPr lang="en-US" sz="2000" dirty="0">
                <a:solidFill>
                  <a:srgbClr val="333E48"/>
                </a:solidFill>
              </a:rPr>
              <a:t>Insurance costs and claims</a:t>
            </a:r>
          </a:p>
          <a:p>
            <a:pPr marL="228600" lvl="1">
              <a:spcBef>
                <a:spcPts val="0"/>
              </a:spcBef>
              <a:spcAft>
                <a:spcPts val="1000"/>
              </a:spcAft>
              <a:buClr>
                <a:srgbClr val="3498B9"/>
              </a:buClr>
              <a:buSzPct val="70000"/>
              <a:defRPr/>
            </a:pPr>
            <a:r>
              <a:rPr lang="en-US" sz="2000" dirty="0">
                <a:solidFill>
                  <a:srgbClr val="333E48"/>
                </a:solidFill>
              </a:rPr>
              <a:t>Floodplain modeling and risks</a:t>
            </a:r>
          </a:p>
          <a:p>
            <a:pPr marL="228600" lvl="1">
              <a:spcBef>
                <a:spcPts val="0"/>
              </a:spcBef>
              <a:spcAft>
                <a:spcPts val="1000"/>
              </a:spcAft>
              <a:buClr>
                <a:srgbClr val="3498B9"/>
              </a:buClr>
              <a:buSzPct val="70000"/>
              <a:defRPr/>
            </a:pPr>
            <a:r>
              <a:rPr lang="en-US" sz="2000" dirty="0">
                <a:solidFill>
                  <a:srgbClr val="333E48"/>
                </a:solidFill>
              </a:rPr>
              <a:t>Feasibility and costs of flood mitigation project</a:t>
            </a:r>
          </a:p>
          <a:p>
            <a:pPr marL="228600" lvl="1">
              <a:spcBef>
                <a:spcPts val="0"/>
              </a:spcBef>
              <a:spcAft>
                <a:spcPts val="1000"/>
              </a:spcAft>
              <a:buClr>
                <a:srgbClr val="3498B9"/>
              </a:buClr>
              <a:buSzPct val="70000"/>
              <a:defRPr/>
            </a:pPr>
            <a:r>
              <a:rPr lang="en-US" sz="2000" dirty="0">
                <a:solidFill>
                  <a:srgbClr val="333E48"/>
                </a:solidFill>
              </a:rPr>
              <a:t>Employment and industrial readiness assessment</a:t>
            </a:r>
          </a:p>
          <a:p>
            <a:pPr marL="228600" lvl="1">
              <a:spcBef>
                <a:spcPts val="0"/>
              </a:spcBef>
              <a:spcAft>
                <a:spcPts val="1000"/>
              </a:spcAft>
              <a:buClr>
                <a:srgbClr val="3498B9"/>
              </a:buClr>
              <a:buSzPct val="70000"/>
              <a:defRPr/>
            </a:pPr>
            <a:r>
              <a:rPr lang="en-US" sz="2000" dirty="0">
                <a:solidFill>
                  <a:srgbClr val="333E48"/>
                </a:solidFill>
              </a:rPr>
              <a:t>Lived experiences of floodplain residents and business owners</a:t>
            </a:r>
          </a:p>
          <a:p>
            <a:pPr marL="284163" lvl="1" indent="-284163">
              <a:lnSpc>
                <a:spcPct val="110000"/>
              </a:lnSpc>
              <a:spcAft>
                <a:spcPts val="600"/>
              </a:spcAft>
              <a:defRPr/>
            </a:pPr>
            <a:endParaRPr lang="en-US" sz="1600" dirty="0"/>
          </a:p>
        </p:txBody>
      </p:sp>
      <p:sp>
        <p:nvSpPr>
          <p:cNvPr id="5" name="Subtitle 2">
            <a:extLst>
              <a:ext uri="{FF2B5EF4-FFF2-40B4-BE49-F238E27FC236}">
                <a16:creationId xmlns:a16="http://schemas.microsoft.com/office/drawing/2014/main" id="{AD372FDE-F127-EE4D-8A39-7205FBEE978C}"/>
              </a:ext>
            </a:extLst>
          </p:cNvPr>
          <p:cNvSpPr txBox="1">
            <a:spLocks/>
          </p:cNvSpPr>
          <p:nvPr/>
        </p:nvSpPr>
        <p:spPr bwMode="auto">
          <a:xfrm>
            <a:off x="4800600" y="1536700"/>
            <a:ext cx="3886200" cy="39588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200" kern="1200">
                <a:solidFill>
                  <a:schemeClr val="tx1">
                    <a:tint val="75000"/>
                  </a:schemeClr>
                </a:solidFill>
                <a:latin typeface="Helvetica Neue"/>
                <a:ea typeface="+mn-ea"/>
                <a:cs typeface="Helvetica Neue"/>
              </a:defRPr>
            </a:lvl2pPr>
            <a:lvl3pPr marL="914400" indent="0" algn="ctr" rtl="0" eaLnBrk="0" fontAlgn="base" hangingPunct="0">
              <a:spcBef>
                <a:spcPct val="20000"/>
              </a:spcBef>
              <a:spcAft>
                <a:spcPct val="0"/>
              </a:spcAft>
              <a:buFont typeface="Arial" panose="020B0604020202020204" pitchFamily="34" charset="0"/>
              <a:buNone/>
              <a:defRPr sz="1800" kern="1200">
                <a:solidFill>
                  <a:schemeClr val="tx1">
                    <a:tint val="75000"/>
                  </a:schemeClr>
                </a:solidFill>
                <a:latin typeface="Helvetica Neue"/>
                <a:ea typeface="+mn-ea"/>
                <a:cs typeface="Helvetica Neue"/>
              </a:defRPr>
            </a:lvl3pPr>
            <a:lvl4pPr marL="1371600" indent="0" algn="ctr" rtl="0" eaLnBrk="0" fontAlgn="base" hangingPunct="0">
              <a:spcBef>
                <a:spcPct val="20000"/>
              </a:spcBef>
              <a:spcAft>
                <a:spcPct val="0"/>
              </a:spcAft>
              <a:buFont typeface="Arial" panose="020B0604020202020204" pitchFamily="34" charset="0"/>
              <a:buNone/>
              <a:defRPr sz="1600" kern="1200">
                <a:solidFill>
                  <a:schemeClr val="tx1">
                    <a:tint val="75000"/>
                  </a:schemeClr>
                </a:solidFill>
                <a:latin typeface="Helvetica Neue"/>
                <a:ea typeface="+mn-ea"/>
                <a:cs typeface="Helvetica Neue"/>
              </a:defRPr>
            </a:lvl4pPr>
            <a:lvl5pPr marL="1828800" indent="0" algn="ctr" rtl="0" eaLnBrk="0" fontAlgn="base" hangingPunct="0">
              <a:spcBef>
                <a:spcPct val="20000"/>
              </a:spcBef>
              <a:spcAft>
                <a:spcPct val="0"/>
              </a:spcAft>
              <a:buFont typeface="Arial" panose="020B0604020202020204" pitchFamily="34" charset="0"/>
              <a:buNone/>
              <a:defRPr sz="1600" kern="1200">
                <a:solidFill>
                  <a:schemeClr val="tx1">
                    <a:tint val="75000"/>
                  </a:schemeClr>
                </a:solidFill>
                <a:latin typeface="Helvetica Neue"/>
                <a:ea typeface="+mn-ea"/>
                <a:cs typeface="Helvetica Neue"/>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lvl="1" algn="l" eaLnBrk="1" fontAlgn="auto" hangingPunct="1">
              <a:lnSpc>
                <a:spcPct val="90000"/>
              </a:lnSpc>
              <a:spcBef>
                <a:spcPts val="500"/>
              </a:spcBef>
              <a:spcAft>
                <a:spcPts val="1200"/>
              </a:spcAft>
              <a:defRPr/>
            </a:pPr>
            <a:endParaRPr lang="en-US" sz="2000" dirty="0">
              <a:solidFill>
                <a:srgbClr val="333E48"/>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307A9A4-2E6F-4170-8BD5-A4C3B87885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22" t="10989" r="7883" b="11209"/>
          <a:stretch/>
        </p:blipFill>
        <p:spPr>
          <a:xfrm>
            <a:off x="4197903" y="1718441"/>
            <a:ext cx="4781317" cy="3426288"/>
          </a:xfrm>
          <a:prstGeom prst="rect">
            <a:avLst/>
          </a:prstGeom>
        </p:spPr>
      </p:pic>
    </p:spTree>
    <p:extLst>
      <p:ext uri="{BB962C8B-B14F-4D97-AF65-F5344CB8AC3E}">
        <p14:creationId xmlns:p14="http://schemas.microsoft.com/office/powerpoint/2010/main" val="3891653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A6E536-21EE-2A4F-B4E8-085EBAF9A7A6}"/>
              </a:ext>
            </a:extLst>
          </p:cNvPr>
          <p:cNvSpPr txBox="1">
            <a:spLocks/>
          </p:cNvSpPr>
          <p:nvPr/>
        </p:nvSpPr>
        <p:spPr>
          <a:xfrm>
            <a:off x="368489" y="366364"/>
            <a:ext cx="8394511" cy="685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r>
              <a:rPr lang="en-US" sz="3200" cap="all" dirty="0"/>
              <a:t>OUTCOMES AND FINDINGS</a:t>
            </a:r>
            <a:endParaRPr lang="en-US" sz="3200" dirty="0"/>
          </a:p>
        </p:txBody>
      </p:sp>
      <p:sp>
        <p:nvSpPr>
          <p:cNvPr id="4" name="Subtitle 2">
            <a:extLst>
              <a:ext uri="{FF2B5EF4-FFF2-40B4-BE49-F238E27FC236}">
                <a16:creationId xmlns:a16="http://schemas.microsoft.com/office/drawing/2014/main" id="{6FA970FC-B29D-114A-8864-52F8166BCE6A}"/>
              </a:ext>
            </a:extLst>
          </p:cNvPr>
          <p:cNvSpPr txBox="1">
            <a:spLocks/>
          </p:cNvSpPr>
          <p:nvPr/>
        </p:nvSpPr>
        <p:spPr>
          <a:xfrm>
            <a:off x="457200" y="1347952"/>
            <a:ext cx="8305800" cy="4708968"/>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000"/>
              </a:spcAft>
              <a:buClr>
                <a:srgbClr val="3498B9"/>
              </a:buClr>
              <a:buSzPct val="70000"/>
              <a:buNone/>
              <a:defRPr/>
            </a:pPr>
            <a:r>
              <a:rPr lang="en-US" sz="2000" b="1" cap="all" dirty="0">
                <a:solidFill>
                  <a:srgbClr val="3498B9"/>
                </a:solidFill>
              </a:rPr>
              <a:t>Evidence-based research</a:t>
            </a:r>
          </a:p>
          <a:p>
            <a:pPr>
              <a:lnSpc>
                <a:spcPct val="100000"/>
              </a:lnSpc>
              <a:spcBef>
                <a:spcPts val="0"/>
              </a:spcBef>
              <a:spcAft>
                <a:spcPts val="1200"/>
              </a:spcAft>
              <a:buClr>
                <a:srgbClr val="3498B9"/>
              </a:buClr>
              <a:buSzPct val="70000"/>
              <a:defRPr/>
            </a:pPr>
            <a:r>
              <a:rPr lang="en-US" sz="2000" dirty="0">
                <a:solidFill>
                  <a:srgbClr val="333E48"/>
                </a:solidFill>
              </a:rPr>
              <a:t>Homeowners say insurance costs are more of an issue than flooding </a:t>
            </a:r>
          </a:p>
          <a:p>
            <a:pPr>
              <a:lnSpc>
                <a:spcPct val="100000"/>
              </a:lnSpc>
              <a:spcBef>
                <a:spcPts val="0"/>
              </a:spcBef>
              <a:spcAft>
                <a:spcPts val="1200"/>
              </a:spcAft>
              <a:buClr>
                <a:srgbClr val="3498B9"/>
              </a:buClr>
              <a:buSzPct val="70000"/>
              <a:defRPr/>
            </a:pPr>
            <a:r>
              <a:rPr lang="en-US" sz="2000" dirty="0">
                <a:solidFill>
                  <a:srgbClr val="333E48"/>
                </a:solidFill>
              </a:rPr>
              <a:t>Three years of flood insurance premiums paid in the area roughly equal claims paid out over 40 years </a:t>
            </a:r>
          </a:p>
          <a:p>
            <a:pPr>
              <a:lnSpc>
                <a:spcPct val="100000"/>
              </a:lnSpc>
              <a:spcBef>
                <a:spcPts val="0"/>
              </a:spcBef>
              <a:spcAft>
                <a:spcPts val="1200"/>
              </a:spcAft>
              <a:buClr>
                <a:srgbClr val="3498B9"/>
              </a:buClr>
              <a:buSzPct val="70000"/>
              <a:defRPr/>
            </a:pPr>
            <a:r>
              <a:rPr lang="en-US" sz="2000" dirty="0">
                <a:solidFill>
                  <a:srgbClr val="333E48"/>
                </a:solidFill>
              </a:rPr>
              <a:t>Most businesses are well-adapted to flooding</a:t>
            </a:r>
          </a:p>
          <a:p>
            <a:pPr>
              <a:lnSpc>
                <a:spcPct val="100000"/>
              </a:lnSpc>
              <a:spcBef>
                <a:spcPts val="0"/>
              </a:spcBef>
              <a:spcAft>
                <a:spcPts val="1200"/>
              </a:spcAft>
              <a:buClr>
                <a:srgbClr val="3498B9"/>
              </a:buClr>
              <a:buSzPct val="70000"/>
              <a:defRPr/>
            </a:pPr>
            <a:r>
              <a:rPr lang="en-US" sz="2000" dirty="0">
                <a:solidFill>
                  <a:srgbClr val="333E48"/>
                </a:solidFill>
              </a:rPr>
              <a:t>Industrial lands are well-utilized with middle-wage jobs for East Portland</a:t>
            </a:r>
          </a:p>
          <a:p>
            <a:pPr>
              <a:lnSpc>
                <a:spcPct val="100000"/>
              </a:lnSpc>
              <a:spcBef>
                <a:spcPts val="0"/>
              </a:spcBef>
              <a:spcAft>
                <a:spcPts val="1200"/>
              </a:spcAft>
              <a:buClr>
                <a:srgbClr val="3498B9"/>
              </a:buClr>
              <a:buSzPct val="70000"/>
              <a:defRPr/>
            </a:pPr>
            <a:r>
              <a:rPr lang="en-US" sz="2000" dirty="0">
                <a:solidFill>
                  <a:srgbClr val="333E48"/>
                </a:solidFill>
              </a:rPr>
              <a:t>Community support for floodplain restoration projects</a:t>
            </a:r>
          </a:p>
          <a:p>
            <a:pPr>
              <a:lnSpc>
                <a:spcPct val="100000"/>
              </a:lnSpc>
              <a:spcBef>
                <a:spcPts val="0"/>
              </a:spcBef>
              <a:spcAft>
                <a:spcPts val="1200"/>
              </a:spcAft>
              <a:buClr>
                <a:srgbClr val="3498B9"/>
              </a:buClr>
              <a:buSzPct val="70000"/>
              <a:defRPr/>
            </a:pPr>
            <a:r>
              <a:rPr lang="en-US" sz="2000" dirty="0">
                <a:solidFill>
                  <a:srgbClr val="333E48"/>
                </a:solidFill>
              </a:rPr>
              <a:t>NFIP maps haven’t been updated in parts of the floodplain since 1999 </a:t>
            </a:r>
          </a:p>
          <a:p>
            <a:pPr>
              <a:lnSpc>
                <a:spcPct val="100000"/>
              </a:lnSpc>
              <a:spcBef>
                <a:spcPts val="0"/>
              </a:spcBef>
              <a:spcAft>
                <a:spcPts val="1200"/>
              </a:spcAft>
              <a:buClr>
                <a:srgbClr val="3498B9"/>
              </a:buClr>
              <a:buSzPct val="70000"/>
              <a:defRPr/>
            </a:pPr>
            <a:r>
              <a:rPr lang="en-US" sz="2000" dirty="0">
                <a:solidFill>
                  <a:srgbClr val="333E48"/>
                </a:solidFill>
              </a:rPr>
              <a:t>A large-scale mitigation project is not resilient against larger floods</a:t>
            </a:r>
          </a:p>
        </p:txBody>
      </p:sp>
    </p:spTree>
    <p:extLst>
      <p:ext uri="{BB962C8B-B14F-4D97-AF65-F5344CB8AC3E}">
        <p14:creationId xmlns:p14="http://schemas.microsoft.com/office/powerpoint/2010/main" val="3956766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0B4BA3F-0066-7548-888C-C2CE5CCA9D77}"/>
              </a:ext>
            </a:extLst>
          </p:cNvPr>
          <p:cNvSpPr txBox="1">
            <a:spLocks/>
          </p:cNvSpPr>
          <p:nvPr/>
        </p:nvSpPr>
        <p:spPr>
          <a:xfrm>
            <a:off x="365760" y="365760"/>
            <a:ext cx="8225870" cy="685800"/>
          </a:xfrm>
          <a:prstGeom prst="rect">
            <a:avLst/>
          </a:prstGeom>
        </p:spPr>
        <p:txBody>
          <a:bodyPr anchor="ct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r>
              <a:rPr lang="en-US" altLang="en-US" sz="3200" cap="all" dirty="0"/>
              <a:t>Major Accomplishments to Date</a:t>
            </a:r>
          </a:p>
        </p:txBody>
      </p:sp>
      <p:sp>
        <p:nvSpPr>
          <p:cNvPr id="4" name="Subtitle 2">
            <a:extLst>
              <a:ext uri="{FF2B5EF4-FFF2-40B4-BE49-F238E27FC236}">
                <a16:creationId xmlns:a16="http://schemas.microsoft.com/office/drawing/2014/main" id="{00991494-CE86-524B-A2D2-8B296A9EE7FF}"/>
              </a:ext>
            </a:extLst>
          </p:cNvPr>
          <p:cNvSpPr txBox="1">
            <a:spLocks/>
          </p:cNvSpPr>
          <p:nvPr/>
        </p:nvSpPr>
        <p:spPr>
          <a:xfrm>
            <a:off x="457200" y="1371600"/>
            <a:ext cx="4852210" cy="4495800"/>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Aft>
                <a:spcPts val="1200"/>
              </a:spcAft>
              <a:buNone/>
              <a:defRPr/>
            </a:pPr>
            <a:r>
              <a:rPr lang="en-US" sz="2000" b="1" dirty="0">
                <a:solidFill>
                  <a:srgbClr val="3498B9"/>
                </a:solidFill>
              </a:rPr>
              <a:t>HELP FOR FLOODPLAIN RESIDENTS &amp; EMPLOYERS</a:t>
            </a:r>
          </a:p>
          <a:p>
            <a:pPr marL="228600" lvl="1">
              <a:lnSpc>
                <a:spcPct val="100000"/>
              </a:lnSpc>
              <a:spcBef>
                <a:spcPts val="0"/>
              </a:spcBef>
              <a:spcAft>
                <a:spcPts val="600"/>
              </a:spcAft>
              <a:buClr>
                <a:srgbClr val="3498B9"/>
              </a:buClr>
              <a:buSzPct val="70000"/>
              <a:defRPr/>
            </a:pPr>
            <a:r>
              <a:rPr lang="en-US" sz="2000" dirty="0">
                <a:solidFill>
                  <a:srgbClr val="333E48"/>
                </a:solidFill>
              </a:rPr>
              <a:t>PHB Flood Insurance Savings Program </a:t>
            </a:r>
          </a:p>
          <a:p>
            <a:pPr marL="228600" lvl="1">
              <a:lnSpc>
                <a:spcPct val="100000"/>
              </a:lnSpc>
              <a:spcBef>
                <a:spcPts val="0"/>
              </a:spcBef>
              <a:spcAft>
                <a:spcPts val="600"/>
              </a:spcAft>
              <a:buClr>
                <a:srgbClr val="3498B9"/>
              </a:buClr>
              <a:buSzPct val="70000"/>
              <a:defRPr/>
            </a:pPr>
            <a:r>
              <a:rPr lang="en-US" sz="2000" dirty="0">
                <a:solidFill>
                  <a:srgbClr val="333E48"/>
                </a:solidFill>
              </a:rPr>
              <a:t>Floodplain homeowner education</a:t>
            </a:r>
          </a:p>
          <a:p>
            <a:pPr marL="228600" lvl="1">
              <a:lnSpc>
                <a:spcPct val="100000"/>
              </a:lnSpc>
              <a:spcBef>
                <a:spcPts val="0"/>
              </a:spcBef>
              <a:spcAft>
                <a:spcPts val="600"/>
              </a:spcAft>
              <a:buClr>
                <a:srgbClr val="3498B9"/>
              </a:buClr>
              <a:buSzPct val="70000"/>
              <a:defRPr/>
            </a:pPr>
            <a:r>
              <a:rPr lang="en-US" sz="2000" dirty="0">
                <a:solidFill>
                  <a:srgbClr val="333E48"/>
                </a:solidFill>
              </a:rPr>
              <a:t>Elevation certificates on PortlandMaps</a:t>
            </a:r>
          </a:p>
          <a:p>
            <a:pPr marL="228600" lvl="1">
              <a:lnSpc>
                <a:spcPct val="100000"/>
              </a:lnSpc>
              <a:spcBef>
                <a:spcPts val="0"/>
              </a:spcBef>
              <a:spcAft>
                <a:spcPts val="600"/>
              </a:spcAft>
              <a:buClr>
                <a:srgbClr val="3498B9"/>
              </a:buClr>
              <a:buSzPct val="70000"/>
              <a:defRPr/>
            </a:pPr>
            <a:r>
              <a:rPr lang="en-US" sz="2000" dirty="0">
                <a:solidFill>
                  <a:srgbClr val="333E48"/>
                </a:solidFill>
              </a:rPr>
              <a:t>Assessment of market &amp; development standards for business growth</a:t>
            </a:r>
          </a:p>
          <a:p>
            <a:pPr marL="228600" lvl="1">
              <a:lnSpc>
                <a:spcPct val="100000"/>
              </a:lnSpc>
              <a:spcBef>
                <a:spcPts val="0"/>
              </a:spcBef>
              <a:spcAft>
                <a:spcPts val="600"/>
              </a:spcAft>
              <a:buClr>
                <a:srgbClr val="3498B9"/>
              </a:buClr>
              <a:buSzPct val="70000"/>
              <a:defRPr/>
            </a:pPr>
            <a:r>
              <a:rPr lang="en-US" sz="2000" dirty="0">
                <a:solidFill>
                  <a:srgbClr val="333E48"/>
                </a:solidFill>
              </a:rPr>
              <a:t>Meyer Memorial Trust grant to address displacement vulnerability</a:t>
            </a:r>
          </a:p>
          <a:p>
            <a:pPr marL="228600" lvl="1">
              <a:lnSpc>
                <a:spcPct val="100000"/>
              </a:lnSpc>
              <a:spcBef>
                <a:spcPts val="0"/>
              </a:spcBef>
              <a:spcAft>
                <a:spcPts val="600"/>
              </a:spcAft>
              <a:buClr>
                <a:srgbClr val="3498B9"/>
              </a:buClr>
              <a:buSzPct val="70000"/>
              <a:defRPr/>
            </a:pPr>
            <a:r>
              <a:rPr lang="en-US" sz="2000" dirty="0">
                <a:solidFill>
                  <a:srgbClr val="333E48"/>
                </a:solidFill>
              </a:rPr>
              <a:t>New state requirements for additional NFIP training for insurance agents</a:t>
            </a:r>
          </a:p>
          <a:p>
            <a:pPr marL="228600" lvl="1">
              <a:lnSpc>
                <a:spcPct val="100000"/>
              </a:lnSpc>
              <a:spcBef>
                <a:spcPts val="0"/>
              </a:spcBef>
              <a:spcAft>
                <a:spcPts val="600"/>
              </a:spcAft>
              <a:buClr>
                <a:srgbClr val="3498B9"/>
              </a:buClr>
              <a:buSzPct val="70000"/>
              <a:defRPr/>
            </a:pPr>
            <a:r>
              <a:rPr lang="en-US" sz="2000" dirty="0">
                <a:solidFill>
                  <a:srgbClr val="333E48"/>
                </a:solidFill>
              </a:rPr>
              <a:t>Coordination with federal policymakers</a:t>
            </a:r>
          </a:p>
          <a:p>
            <a:pPr marL="284163" lvl="1" indent="-284163">
              <a:lnSpc>
                <a:spcPct val="110000"/>
              </a:lnSpc>
              <a:spcAft>
                <a:spcPts val="600"/>
              </a:spcAft>
              <a:defRPr/>
            </a:pPr>
            <a:endParaRPr lang="en-US" sz="1600" dirty="0"/>
          </a:p>
          <a:p>
            <a:pPr marL="284163" lvl="1" indent="-284163">
              <a:lnSpc>
                <a:spcPct val="110000"/>
              </a:lnSpc>
              <a:spcAft>
                <a:spcPts val="600"/>
              </a:spcAft>
              <a:defRPr/>
            </a:pPr>
            <a:endParaRPr lang="en-US" sz="1600" dirty="0"/>
          </a:p>
        </p:txBody>
      </p:sp>
      <p:pic>
        <p:nvPicPr>
          <p:cNvPr id="7" name="Picture 6">
            <a:extLst>
              <a:ext uri="{FF2B5EF4-FFF2-40B4-BE49-F238E27FC236}">
                <a16:creationId xmlns:a16="http://schemas.microsoft.com/office/drawing/2014/main" id="{50839068-0B0A-F44F-B5C4-1F891BACA171}"/>
              </a:ext>
            </a:extLst>
          </p:cNvPr>
          <p:cNvPicPr>
            <a:picLocks noChangeAspect="1"/>
          </p:cNvPicPr>
          <p:nvPr/>
        </p:nvPicPr>
        <p:blipFill>
          <a:blip r:embed="rId3"/>
          <a:stretch>
            <a:fillRect/>
          </a:stretch>
        </p:blipFill>
        <p:spPr>
          <a:xfrm>
            <a:off x="5489384" y="1794654"/>
            <a:ext cx="3330350" cy="2373933"/>
          </a:xfrm>
          <a:prstGeom prst="rect">
            <a:avLst/>
          </a:prstGeom>
        </p:spPr>
      </p:pic>
    </p:spTree>
    <p:extLst>
      <p:ext uri="{BB962C8B-B14F-4D97-AF65-F5344CB8AC3E}">
        <p14:creationId xmlns:p14="http://schemas.microsoft.com/office/powerpoint/2010/main" val="30452662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2860</TotalTime>
  <Words>1605</Words>
  <Application>Microsoft Office PowerPoint</Application>
  <PresentationFormat>On-screen Show (4:3)</PresentationFormat>
  <Paragraphs>184</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Avenir Book</vt:lpstr>
      <vt:lpstr>Calibri</vt:lpstr>
      <vt:lpstr>Helvetica Neue</vt:lpstr>
      <vt:lpstr>Mangal</vt:lpstr>
      <vt:lpstr>Wingdings</vt:lpstr>
      <vt:lpstr>Office Theme</vt:lpstr>
      <vt:lpstr>Lents  Stabilization and  Job Creation  Collaborative</vt:lpstr>
      <vt:lpstr>Lents Collaborative CHARGE</vt:lpstr>
      <vt:lpstr>PowerPoint Presentation</vt:lpstr>
      <vt:lpstr>PowerPoint Presentation</vt:lpstr>
      <vt:lpstr>THE CALL FOR 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Walkiewicz, Marie</dc:creator>
  <cp:lastModifiedBy>Parsons, Susan</cp:lastModifiedBy>
  <cp:revision>121</cp:revision>
  <cp:lastPrinted>2018-09-07T23:29:23Z</cp:lastPrinted>
  <dcterms:created xsi:type="dcterms:W3CDTF">2018-06-01T20:12:36Z</dcterms:created>
  <dcterms:modified xsi:type="dcterms:W3CDTF">2018-09-07T23:29:37Z</dcterms:modified>
</cp:coreProperties>
</file>