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2" r:id="rId3"/>
  </p:sldMasterIdLst>
  <p:notesMasterIdLst>
    <p:notesMasterId r:id="rId12"/>
  </p:notesMasterIdLst>
  <p:handoutMasterIdLst>
    <p:handoutMasterId r:id="rId13"/>
  </p:handoutMasterIdLst>
  <p:sldIdLst>
    <p:sldId id="256" r:id="rId4"/>
    <p:sldId id="648" r:id="rId5"/>
    <p:sldId id="646" r:id="rId6"/>
    <p:sldId id="660" r:id="rId7"/>
    <p:sldId id="666" r:id="rId8"/>
    <p:sldId id="655" r:id="rId9"/>
    <p:sldId id="669" r:id="rId10"/>
    <p:sldId id="667" r:id="rId11"/>
  </p:sldIdLst>
  <p:sldSz cx="9144000" cy="6858000" type="screen4x3"/>
  <p:notesSz cx="7010400" cy="9296400"/>
  <p:defaultTextStyle>
    <a:defPPr>
      <a:defRPr lang="en-US"/>
    </a:defPPr>
    <a:lvl1pPr algn="ctr" rtl="0" eaLnBrk="0" fontAlgn="base" hangingPunct="0">
      <a:spcBef>
        <a:spcPct val="20000"/>
      </a:spcBef>
      <a:spcAft>
        <a:spcPct val="0"/>
      </a:spcAft>
      <a:buClr>
        <a:schemeClr val="accent2"/>
      </a:buClr>
      <a:buSzPct val="115000"/>
      <a:buFont typeface="Wingdings" panose="05000000000000000000" pitchFamily="2" charset="2"/>
      <a:buChar char="§"/>
      <a:defRPr sz="3200" kern="1200">
        <a:solidFill>
          <a:schemeClr val="tx1"/>
        </a:solidFill>
        <a:latin typeface="Trebuchet MS" panose="020B0603020202020204" pitchFamily="34" charset="0"/>
        <a:ea typeface="ＭＳ Ｐゴシック" panose="020B0600070205080204" pitchFamily="34" charset="-128"/>
        <a:cs typeface="+mn-cs"/>
      </a:defRPr>
    </a:lvl1pPr>
    <a:lvl2pPr marL="457200" algn="ctr" rtl="0" eaLnBrk="0" fontAlgn="base" hangingPunct="0">
      <a:spcBef>
        <a:spcPct val="20000"/>
      </a:spcBef>
      <a:spcAft>
        <a:spcPct val="0"/>
      </a:spcAft>
      <a:buClr>
        <a:schemeClr val="accent2"/>
      </a:buClr>
      <a:buSzPct val="115000"/>
      <a:buFont typeface="Wingdings" panose="05000000000000000000" pitchFamily="2" charset="2"/>
      <a:buChar char="§"/>
      <a:defRPr sz="3200" kern="1200">
        <a:solidFill>
          <a:schemeClr val="tx1"/>
        </a:solidFill>
        <a:latin typeface="Trebuchet MS" panose="020B0603020202020204" pitchFamily="34" charset="0"/>
        <a:ea typeface="ＭＳ Ｐゴシック" panose="020B0600070205080204" pitchFamily="34" charset="-128"/>
        <a:cs typeface="+mn-cs"/>
      </a:defRPr>
    </a:lvl2pPr>
    <a:lvl3pPr marL="914400" algn="ctr" rtl="0" eaLnBrk="0" fontAlgn="base" hangingPunct="0">
      <a:spcBef>
        <a:spcPct val="20000"/>
      </a:spcBef>
      <a:spcAft>
        <a:spcPct val="0"/>
      </a:spcAft>
      <a:buClr>
        <a:schemeClr val="accent2"/>
      </a:buClr>
      <a:buSzPct val="115000"/>
      <a:buFont typeface="Wingdings" panose="05000000000000000000" pitchFamily="2" charset="2"/>
      <a:buChar char="§"/>
      <a:defRPr sz="3200" kern="1200">
        <a:solidFill>
          <a:schemeClr val="tx1"/>
        </a:solidFill>
        <a:latin typeface="Trebuchet MS" panose="020B0603020202020204" pitchFamily="34" charset="0"/>
        <a:ea typeface="ＭＳ Ｐゴシック" panose="020B0600070205080204" pitchFamily="34" charset="-128"/>
        <a:cs typeface="+mn-cs"/>
      </a:defRPr>
    </a:lvl3pPr>
    <a:lvl4pPr marL="1371600" algn="ctr" rtl="0" eaLnBrk="0" fontAlgn="base" hangingPunct="0">
      <a:spcBef>
        <a:spcPct val="20000"/>
      </a:spcBef>
      <a:spcAft>
        <a:spcPct val="0"/>
      </a:spcAft>
      <a:buClr>
        <a:schemeClr val="accent2"/>
      </a:buClr>
      <a:buSzPct val="115000"/>
      <a:buFont typeface="Wingdings" panose="05000000000000000000" pitchFamily="2" charset="2"/>
      <a:buChar char="§"/>
      <a:defRPr sz="3200" kern="1200">
        <a:solidFill>
          <a:schemeClr val="tx1"/>
        </a:solidFill>
        <a:latin typeface="Trebuchet MS" panose="020B0603020202020204" pitchFamily="34" charset="0"/>
        <a:ea typeface="ＭＳ Ｐゴシック" panose="020B0600070205080204" pitchFamily="34" charset="-128"/>
        <a:cs typeface="+mn-cs"/>
      </a:defRPr>
    </a:lvl4pPr>
    <a:lvl5pPr marL="1828800" algn="ctr" rtl="0" eaLnBrk="0" fontAlgn="base" hangingPunct="0">
      <a:spcBef>
        <a:spcPct val="20000"/>
      </a:spcBef>
      <a:spcAft>
        <a:spcPct val="0"/>
      </a:spcAft>
      <a:buClr>
        <a:schemeClr val="accent2"/>
      </a:buClr>
      <a:buSzPct val="115000"/>
      <a:buFont typeface="Wingdings" panose="05000000000000000000" pitchFamily="2" charset="2"/>
      <a:buChar char="§"/>
      <a:defRPr sz="3200" kern="1200">
        <a:solidFill>
          <a:schemeClr val="tx1"/>
        </a:solidFill>
        <a:latin typeface="Trebuchet MS" panose="020B0603020202020204" pitchFamily="34" charset="0"/>
        <a:ea typeface="ＭＳ Ｐゴシック" panose="020B0600070205080204" pitchFamily="34" charset="-128"/>
        <a:cs typeface="+mn-cs"/>
      </a:defRPr>
    </a:lvl5pPr>
    <a:lvl6pPr marL="2286000" algn="l" defTabSz="914400" rtl="0" eaLnBrk="1" latinLnBrk="0" hangingPunct="1">
      <a:defRPr sz="3200" kern="1200">
        <a:solidFill>
          <a:schemeClr val="tx1"/>
        </a:solidFill>
        <a:latin typeface="Trebuchet MS" panose="020B0603020202020204" pitchFamily="34" charset="0"/>
        <a:ea typeface="ＭＳ Ｐゴシック" panose="020B0600070205080204" pitchFamily="34" charset="-128"/>
        <a:cs typeface="+mn-cs"/>
      </a:defRPr>
    </a:lvl6pPr>
    <a:lvl7pPr marL="2743200" algn="l" defTabSz="914400" rtl="0" eaLnBrk="1" latinLnBrk="0" hangingPunct="1">
      <a:defRPr sz="3200" kern="1200">
        <a:solidFill>
          <a:schemeClr val="tx1"/>
        </a:solidFill>
        <a:latin typeface="Trebuchet MS" panose="020B0603020202020204" pitchFamily="34" charset="0"/>
        <a:ea typeface="ＭＳ Ｐゴシック" panose="020B0600070205080204" pitchFamily="34" charset="-128"/>
        <a:cs typeface="+mn-cs"/>
      </a:defRPr>
    </a:lvl7pPr>
    <a:lvl8pPr marL="3200400" algn="l" defTabSz="914400" rtl="0" eaLnBrk="1" latinLnBrk="0" hangingPunct="1">
      <a:defRPr sz="3200" kern="1200">
        <a:solidFill>
          <a:schemeClr val="tx1"/>
        </a:solidFill>
        <a:latin typeface="Trebuchet MS" panose="020B0603020202020204" pitchFamily="34" charset="0"/>
        <a:ea typeface="ＭＳ Ｐゴシック" panose="020B0600070205080204" pitchFamily="34" charset="-128"/>
        <a:cs typeface="+mn-cs"/>
      </a:defRPr>
    </a:lvl8pPr>
    <a:lvl9pPr marL="3657600" algn="l" defTabSz="914400" rtl="0" eaLnBrk="1" latinLnBrk="0" hangingPunct="1">
      <a:defRPr sz="3200" kern="1200">
        <a:solidFill>
          <a:schemeClr val="tx1"/>
        </a:solidFill>
        <a:latin typeface="Trebuchet MS" panose="020B0603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 Lauren" initials="KL" lastIdx="6" clrIdx="0">
    <p:extLst>
      <p:ext uri="{19B8F6BF-5375-455C-9EA6-DF929625EA0E}">
        <p15:presenceInfo xmlns:p15="http://schemas.microsoft.com/office/powerpoint/2012/main" userId="S-1-5-21-1562068243-3890762121-1459926415-828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68C"/>
    <a:srgbClr val="BAA07F"/>
    <a:srgbClr val="D5C6B2"/>
    <a:srgbClr val="CCD5DE"/>
    <a:srgbClr val="FF0000"/>
    <a:srgbClr val="4F9597"/>
    <a:srgbClr val="518EA9"/>
    <a:srgbClr val="ADC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93" autoAdjust="0"/>
    <p:restoredTop sz="65674" autoAdjust="0"/>
  </p:normalViewPr>
  <p:slideViewPr>
    <p:cSldViewPr snapToGrid="0" snapToObjects="1">
      <p:cViewPr varScale="1">
        <p:scale>
          <a:sx n="53" d="100"/>
          <a:sy n="53" d="100"/>
        </p:scale>
        <p:origin x="624" y="43"/>
      </p:cViewPr>
      <p:guideLst>
        <p:guide orient="horz" pos="2160"/>
        <p:guide pos="2880"/>
      </p:guideLst>
    </p:cSldViewPr>
  </p:slideViewPr>
  <p:outlineViewPr>
    <p:cViewPr>
      <p:scale>
        <a:sx n="33" d="100"/>
        <a:sy n="33" d="100"/>
      </p:scale>
      <p:origin x="0" y="-5299"/>
    </p:cViewPr>
  </p:outlineViewPr>
  <p:notesTextViewPr>
    <p:cViewPr>
      <p:scale>
        <a:sx n="100" d="100"/>
        <a:sy n="100" d="100"/>
      </p:scale>
      <p:origin x="0" y="0"/>
    </p:cViewPr>
  </p:notesTextViewPr>
  <p:sorterViewPr>
    <p:cViewPr>
      <p:scale>
        <a:sx n="71" d="100"/>
        <a:sy n="71" d="100"/>
      </p:scale>
      <p:origin x="0" y="0"/>
    </p:cViewPr>
  </p:sorterViewPr>
  <p:notesViewPr>
    <p:cSldViewPr snapToGrid="0" snapToObjects="1">
      <p:cViewPr varScale="1">
        <p:scale>
          <a:sx n="60" d="100"/>
          <a:sy n="60" d="100"/>
        </p:scale>
        <p:origin x="1642" y="53"/>
      </p:cViewPr>
      <p:guideLst>
        <p:guide orient="horz" pos="2928"/>
        <p:guide pos="2208"/>
      </p:guideLst>
    </p:cSldViewPr>
  </p:notes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91" tIns="46145" rIns="92291" bIns="46145" numCol="1" anchor="t" anchorCtr="0" compatLnSpc="1">
            <a:prstTxWarp prst="textNoShape">
              <a:avLst/>
            </a:prstTxWarp>
          </a:bodyPr>
          <a:lstStyle>
            <a:lvl1pPr algn="l" defTabSz="922706" eaLnBrk="1" hangingPunct="1">
              <a:spcBef>
                <a:spcPct val="0"/>
              </a:spcBef>
              <a:buClrTx/>
              <a:buSzTx/>
              <a:buFontTx/>
              <a:buNone/>
              <a:defRPr sz="1300">
                <a:latin typeface="Arial" panose="020B0604020202020204" pitchFamily="34" charset="0"/>
              </a:defRPr>
            </a:lvl1pPr>
          </a:lstStyle>
          <a:p>
            <a:endParaRPr lang="en-US"/>
          </a:p>
        </p:txBody>
      </p:sp>
      <p:sp>
        <p:nvSpPr>
          <p:cNvPr id="169987" name="Rectangle 3"/>
          <p:cNvSpPr>
            <a:spLocks noGrp="1" noChangeArrowheads="1"/>
          </p:cNvSpPr>
          <p:nvPr>
            <p:ph type="dt" sz="quarter" idx="1"/>
          </p:nvPr>
        </p:nvSpPr>
        <p:spPr bwMode="auto">
          <a:xfrm>
            <a:off x="3970734" y="0"/>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91" tIns="46145" rIns="92291" bIns="46145" numCol="1" anchor="t" anchorCtr="0" compatLnSpc="1">
            <a:prstTxWarp prst="textNoShape">
              <a:avLst/>
            </a:prstTxWarp>
          </a:bodyPr>
          <a:lstStyle>
            <a:lvl1pPr algn="r" defTabSz="922706" eaLnBrk="1" hangingPunct="1">
              <a:spcBef>
                <a:spcPct val="0"/>
              </a:spcBef>
              <a:buClrTx/>
              <a:buSzTx/>
              <a:buFontTx/>
              <a:buNone/>
              <a:defRPr sz="1300">
                <a:latin typeface="Arial" panose="020B0604020202020204" pitchFamily="34" charset="0"/>
              </a:defRPr>
            </a:lvl1pPr>
          </a:lstStyle>
          <a:p>
            <a:endParaRPr lang="en-US"/>
          </a:p>
        </p:txBody>
      </p:sp>
      <p:sp>
        <p:nvSpPr>
          <p:cNvPr id="169988" name="Rectangle 4"/>
          <p:cNvSpPr>
            <a:spLocks noGrp="1" noChangeArrowheads="1"/>
          </p:cNvSpPr>
          <p:nvPr>
            <p:ph type="ftr" sz="quarter" idx="2"/>
          </p:nvPr>
        </p:nvSpPr>
        <p:spPr bwMode="auto">
          <a:xfrm>
            <a:off x="0" y="8829121"/>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91" tIns="46145" rIns="92291" bIns="46145" numCol="1" anchor="b" anchorCtr="0" compatLnSpc="1">
            <a:prstTxWarp prst="textNoShape">
              <a:avLst/>
            </a:prstTxWarp>
          </a:bodyPr>
          <a:lstStyle>
            <a:lvl1pPr algn="l" defTabSz="922706" eaLnBrk="1" hangingPunct="1">
              <a:spcBef>
                <a:spcPct val="0"/>
              </a:spcBef>
              <a:buClrTx/>
              <a:buSzTx/>
              <a:buFontTx/>
              <a:buNone/>
              <a:defRPr sz="1300">
                <a:latin typeface="Arial" panose="020B0604020202020204" pitchFamily="34" charset="0"/>
              </a:defRPr>
            </a:lvl1pPr>
          </a:lstStyle>
          <a:p>
            <a:endParaRPr lang="en-US"/>
          </a:p>
        </p:txBody>
      </p:sp>
      <p:sp>
        <p:nvSpPr>
          <p:cNvPr id="169989" name="Rectangle 5"/>
          <p:cNvSpPr>
            <a:spLocks noGrp="1" noChangeArrowheads="1"/>
          </p:cNvSpPr>
          <p:nvPr>
            <p:ph type="sldNum" sz="quarter" idx="3"/>
          </p:nvPr>
        </p:nvSpPr>
        <p:spPr bwMode="auto">
          <a:xfrm>
            <a:off x="3970734" y="8829121"/>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91" tIns="46145" rIns="92291" bIns="46145" numCol="1" anchor="b" anchorCtr="0" compatLnSpc="1">
            <a:prstTxWarp prst="textNoShape">
              <a:avLst/>
            </a:prstTxWarp>
          </a:bodyPr>
          <a:lstStyle>
            <a:lvl1pPr algn="r" defTabSz="922706" eaLnBrk="1" hangingPunct="1">
              <a:spcBef>
                <a:spcPct val="0"/>
              </a:spcBef>
              <a:buClrTx/>
              <a:buSzTx/>
              <a:buFontTx/>
              <a:buNone/>
              <a:defRPr sz="1300">
                <a:latin typeface="Arial" panose="020B0604020202020204" pitchFamily="34" charset="0"/>
              </a:defRPr>
            </a:lvl1pPr>
          </a:lstStyle>
          <a:p>
            <a:fld id="{76DA99BB-69F1-4C57-9444-90BD88CB2CA8}" type="slidenum">
              <a:rPr lang="en-US"/>
              <a:pPr/>
              <a:t>‹#›</a:t>
            </a:fld>
            <a:endParaRPr lang="en-US"/>
          </a:p>
        </p:txBody>
      </p:sp>
    </p:spTree>
    <p:extLst>
      <p:ext uri="{BB962C8B-B14F-4D97-AF65-F5344CB8AC3E}">
        <p14:creationId xmlns:p14="http://schemas.microsoft.com/office/powerpoint/2010/main" val="662720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91" tIns="46145" rIns="92291" bIns="46145" numCol="1" anchor="t" anchorCtr="0" compatLnSpc="1">
            <a:prstTxWarp prst="textNoShape">
              <a:avLst/>
            </a:prstTxWarp>
          </a:bodyPr>
          <a:lstStyle>
            <a:lvl1pPr algn="l" defTabSz="922706" eaLnBrk="1" hangingPunct="1">
              <a:spcBef>
                <a:spcPct val="0"/>
              </a:spcBef>
              <a:buClrTx/>
              <a:buSzTx/>
              <a:buFontTx/>
              <a:buNone/>
              <a:defRPr sz="1300">
                <a:latin typeface="Arial" panose="020B0604020202020204" pitchFamily="34" charset="0"/>
              </a:defRPr>
            </a:lvl1pPr>
          </a:lstStyle>
          <a:p>
            <a:endParaRPr lang="en-US"/>
          </a:p>
        </p:txBody>
      </p:sp>
      <p:sp>
        <p:nvSpPr>
          <p:cNvPr id="34819" name="Rectangle 3"/>
          <p:cNvSpPr>
            <a:spLocks noGrp="1" noChangeArrowheads="1"/>
          </p:cNvSpPr>
          <p:nvPr>
            <p:ph type="dt" idx="1"/>
          </p:nvPr>
        </p:nvSpPr>
        <p:spPr bwMode="auto">
          <a:xfrm>
            <a:off x="3970734" y="0"/>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91" tIns="46145" rIns="92291" bIns="46145" numCol="1" anchor="t" anchorCtr="0" compatLnSpc="1">
            <a:prstTxWarp prst="textNoShape">
              <a:avLst/>
            </a:prstTxWarp>
          </a:bodyPr>
          <a:lstStyle>
            <a:lvl1pPr algn="r" defTabSz="922706" eaLnBrk="1" hangingPunct="1">
              <a:spcBef>
                <a:spcPct val="0"/>
              </a:spcBef>
              <a:buClrTx/>
              <a:buSzTx/>
              <a:buFontTx/>
              <a:buNone/>
              <a:defRPr sz="1300">
                <a:latin typeface="Arial" panose="020B0604020202020204" pitchFamily="34" charset="0"/>
              </a:defRPr>
            </a:lvl1pPr>
          </a:lstStyle>
          <a:p>
            <a:endParaRPr lang="en-U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701345" y="4416098"/>
            <a:ext cx="5607711" cy="418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91" tIns="46145" rIns="92291"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829121"/>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91" tIns="46145" rIns="92291" bIns="46145" numCol="1" anchor="b" anchorCtr="0" compatLnSpc="1">
            <a:prstTxWarp prst="textNoShape">
              <a:avLst/>
            </a:prstTxWarp>
          </a:bodyPr>
          <a:lstStyle>
            <a:lvl1pPr algn="l" defTabSz="922706" eaLnBrk="1" hangingPunct="1">
              <a:spcBef>
                <a:spcPct val="0"/>
              </a:spcBef>
              <a:buClrTx/>
              <a:buSzTx/>
              <a:buFontTx/>
              <a:buNone/>
              <a:defRPr sz="1300">
                <a:latin typeface="Arial" panose="020B0604020202020204" pitchFamily="34" charset="0"/>
              </a:defRPr>
            </a:lvl1pPr>
          </a:lstStyle>
          <a:p>
            <a:endParaRPr lang="en-US"/>
          </a:p>
        </p:txBody>
      </p:sp>
      <p:sp>
        <p:nvSpPr>
          <p:cNvPr id="34823" name="Rectangle 7"/>
          <p:cNvSpPr>
            <a:spLocks noGrp="1" noChangeArrowheads="1"/>
          </p:cNvSpPr>
          <p:nvPr>
            <p:ph type="sldNum" sz="quarter" idx="5"/>
          </p:nvPr>
        </p:nvSpPr>
        <p:spPr bwMode="auto">
          <a:xfrm>
            <a:off x="3970734" y="8829121"/>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291" tIns="46145" rIns="92291" bIns="46145" numCol="1" anchor="b" anchorCtr="0" compatLnSpc="1">
            <a:prstTxWarp prst="textNoShape">
              <a:avLst/>
            </a:prstTxWarp>
          </a:bodyPr>
          <a:lstStyle>
            <a:lvl1pPr algn="r" defTabSz="922706" eaLnBrk="1" hangingPunct="1">
              <a:spcBef>
                <a:spcPct val="0"/>
              </a:spcBef>
              <a:buClrTx/>
              <a:buSzTx/>
              <a:buFontTx/>
              <a:buNone/>
              <a:defRPr sz="1300">
                <a:latin typeface="Arial" panose="020B0604020202020204" pitchFamily="34" charset="0"/>
              </a:defRPr>
            </a:lvl1pPr>
          </a:lstStyle>
          <a:p>
            <a:fld id="{2D542F63-21F0-4FD8-95B1-6EAB34917D49}" type="slidenum">
              <a:rPr lang="en-US"/>
              <a:pPr/>
              <a:t>‹#›</a:t>
            </a:fld>
            <a:endParaRPr lang="en-US"/>
          </a:p>
        </p:txBody>
      </p:sp>
    </p:spTree>
    <p:extLst>
      <p:ext uri="{BB962C8B-B14F-4D97-AF65-F5344CB8AC3E}">
        <p14:creationId xmlns:p14="http://schemas.microsoft.com/office/powerpoint/2010/main" val="3270470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1547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There are 56 MDPs with over 3,000 manufactured homes in Portland. Some residents own their manufactured dwelling and rent the space from a MDP owner. Some residents rent both the dwelling and the space from the MDP owner.  Most (38) of the MDPs have R2 or R3 zoning, which are the only zones in which MDPs are currently an allowed use. The remaining 18 MDPs are non-conforming uses with a wide-range of residential (6), commercial (4) and employment (4) zoning.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There is one MDP, Fox Run, that is not rezoned as part of this project because it is a large (15 acres) park located in a Prime Industrial Area with General Employment (EG) zoning. This park is counted as part of Portland’s employment buildable land inventory (BLI). Therefore, changing the map designations would represent a significant reduction in Portland’s industrial land supply. </a:t>
            </a:r>
          </a:p>
          <a:p>
            <a:endParaRPr lang="en-US" dirty="0"/>
          </a:p>
        </p:txBody>
      </p:sp>
      <p:sp>
        <p:nvSpPr>
          <p:cNvPr id="4" name="Slide Number Placeholder 3"/>
          <p:cNvSpPr>
            <a:spLocks noGrp="1"/>
          </p:cNvSpPr>
          <p:nvPr>
            <p:ph type="sldNum" sz="quarter" idx="10"/>
          </p:nvPr>
        </p:nvSpPr>
        <p:spPr/>
        <p:txBody>
          <a:bodyPr/>
          <a:lstStyle/>
          <a:p>
            <a:fld id="{2D542F63-21F0-4FD8-95B1-6EAB34917D49}" type="slidenum">
              <a:rPr lang="en-US" smtClean="0"/>
              <a:pPr/>
              <a:t>2</a:t>
            </a:fld>
            <a:endParaRPr lang="en-US"/>
          </a:p>
        </p:txBody>
      </p:sp>
    </p:spTree>
    <p:extLst>
      <p:ext uri="{BB962C8B-B14F-4D97-AF65-F5344CB8AC3E}">
        <p14:creationId xmlns:p14="http://schemas.microsoft.com/office/powerpoint/2010/main" val="267576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This project proposes to establish a new residential multi-dwelling base zone specifically for manufactured dwelling parks. The proposal requires amendments to the Comprehensive Plan, Comprehensive Plan Map, Zoning Code (Title 33), Title 18 (Noise) and Title 32 (Signs).  The proposed zoning changes will consolidate MDPs into one new base zone in the Multi-Dwelling Residential Chapter (33.120) to create consistent land use regulations for manufactured dwelling parks.</a:t>
            </a:r>
          </a:p>
        </p:txBody>
      </p:sp>
      <p:sp>
        <p:nvSpPr>
          <p:cNvPr id="4" name="Slide Number Placeholder 3"/>
          <p:cNvSpPr>
            <a:spLocks noGrp="1"/>
          </p:cNvSpPr>
          <p:nvPr>
            <p:ph type="sldNum" sz="quarter" idx="10"/>
          </p:nvPr>
        </p:nvSpPr>
        <p:spPr/>
        <p:txBody>
          <a:bodyPr/>
          <a:lstStyle/>
          <a:p>
            <a:fld id="{2D542F63-21F0-4FD8-95B1-6EAB34917D49}" type="slidenum">
              <a:rPr lang="en-US" smtClean="0"/>
              <a:pPr/>
              <a:t>3</a:t>
            </a:fld>
            <a:endParaRPr lang="en-US"/>
          </a:p>
        </p:txBody>
      </p:sp>
    </p:spTree>
    <p:extLst>
      <p:ext uri="{BB962C8B-B14F-4D97-AF65-F5344CB8AC3E}">
        <p14:creationId xmlns:p14="http://schemas.microsoft.com/office/powerpoint/2010/main" val="194811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The allowed housing type is manufactured dwelling units. A manufactured dwelling park is defined as 4 or more manufactured dwellings on a site (see 33.910). </a:t>
            </a:r>
          </a:p>
          <a:p>
            <a:r>
              <a:rPr lang="en-US" sz="1200" kern="1200" dirty="0">
                <a:solidFill>
                  <a:schemeClr val="tx1"/>
                </a:solidFill>
                <a:effectLst/>
                <a:latin typeface="Arial" charset="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D542F63-21F0-4FD8-95B1-6EAB34917D49}" type="slidenum">
              <a:rPr lang="en-US" smtClean="0"/>
              <a:pPr/>
              <a:t>4</a:t>
            </a:fld>
            <a:endParaRPr lang="en-US"/>
          </a:p>
        </p:txBody>
      </p:sp>
    </p:spTree>
    <p:extLst>
      <p:ext uri="{BB962C8B-B14F-4D97-AF65-F5344CB8AC3E}">
        <p14:creationId xmlns:p14="http://schemas.microsoft.com/office/powerpoint/2010/main" val="110099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These amendments resolve nonconforming situations, increase density, and expand the ability to transfer unused density in ways that can support the continued operations of these parks, which can lead to park owners and home owners to reinvest and improve living conditions in these parks.</a:t>
            </a:r>
          </a:p>
          <a:p>
            <a:endParaRPr lang="en-US" sz="1200" kern="1200" dirty="0">
              <a:solidFill>
                <a:schemeClr val="tx1"/>
              </a:solidFill>
              <a:effectLst/>
              <a:latin typeface="Arial" charset="0"/>
              <a:ea typeface="ＭＳ Ｐゴシック" charset="-128"/>
              <a:cs typeface="ＭＳ Ｐゴシック" charset="-128"/>
            </a:endParaRPr>
          </a:p>
          <a:p>
            <a:r>
              <a:rPr lang="en-US" sz="1200" kern="1200" dirty="0">
                <a:solidFill>
                  <a:schemeClr val="tx1"/>
                </a:solidFill>
                <a:effectLst/>
                <a:latin typeface="Arial" charset="0"/>
                <a:ea typeface="ＭＳ Ｐゴシック" charset="-128"/>
                <a:cs typeface="ＭＳ Ｐゴシック" charset="-128"/>
              </a:rPr>
              <a:t>18 MDPs are non-conforming uses with a wide-range of residential (6), commercial (4) and employment (4) zoning</a:t>
            </a:r>
          </a:p>
          <a:p>
            <a:r>
              <a:rPr lang="en-US" sz="1200" kern="1200" dirty="0">
                <a:solidFill>
                  <a:schemeClr val="tx1"/>
                </a:solidFill>
                <a:effectLst/>
                <a:latin typeface="Arial" charset="0"/>
                <a:ea typeface="ＭＳ Ｐゴシック" charset="-128"/>
                <a:cs typeface="ＭＳ Ｐゴシック" charset="-128"/>
              </a:rPr>
              <a:t>The increased maximum density standard will allow for 2,200 more spaces in MDPs than is allowed under the current zoning for the MDPs.</a:t>
            </a:r>
          </a:p>
          <a:p>
            <a:r>
              <a:rPr lang="en-US" sz="1200" kern="1200" dirty="0">
                <a:solidFill>
                  <a:schemeClr val="tx1"/>
                </a:solidFill>
                <a:effectLst/>
                <a:latin typeface="Arial" charset="0"/>
                <a:ea typeface="ＭＳ Ｐゴシック" charset="-128"/>
                <a:cs typeface="ＭＳ Ｐゴシック" charset="-128"/>
              </a:rPr>
              <a:t>Current zoning only allows transfers on the same block or across the street.  Current transfers for historic landmarks is to another site within 2 miles. So, this is a significant expansion that should provide a wider market for density transfers.</a:t>
            </a:r>
          </a:p>
          <a:p>
            <a:r>
              <a:rPr lang="en-US" sz="1200" kern="1200" dirty="0">
                <a:solidFill>
                  <a:schemeClr val="tx1"/>
                </a:solidFill>
                <a:effectLst/>
                <a:latin typeface="Arial" charset="0"/>
                <a:ea typeface="ＭＳ Ｐゴシック" charset="-128"/>
                <a:cs typeface="ＭＳ Ｐゴシック" charset="-128"/>
              </a:rPr>
              <a:t>Affordable bonus is preserve 50% of units affordable at 60% AMI for 99 years. PHB will register and administer, similar to IH program.</a:t>
            </a:r>
          </a:p>
          <a:p>
            <a:endParaRPr lang="en-US" dirty="0"/>
          </a:p>
        </p:txBody>
      </p:sp>
      <p:sp>
        <p:nvSpPr>
          <p:cNvPr id="4" name="Slide Number Placeholder 3"/>
          <p:cNvSpPr>
            <a:spLocks noGrp="1"/>
          </p:cNvSpPr>
          <p:nvPr>
            <p:ph type="sldNum" sz="quarter" idx="10"/>
          </p:nvPr>
        </p:nvSpPr>
        <p:spPr/>
        <p:txBody>
          <a:bodyPr/>
          <a:lstStyle/>
          <a:p>
            <a:fld id="{2D542F63-21F0-4FD8-95B1-6EAB34917D49}" type="slidenum">
              <a:rPr lang="en-US" smtClean="0"/>
              <a:pPr/>
              <a:t>5</a:t>
            </a:fld>
            <a:endParaRPr lang="en-US"/>
          </a:p>
        </p:txBody>
      </p:sp>
    </p:spTree>
    <p:extLst>
      <p:ext uri="{BB962C8B-B14F-4D97-AF65-F5344CB8AC3E}">
        <p14:creationId xmlns:p14="http://schemas.microsoft.com/office/powerpoint/2010/main" val="6053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someone to move and second these amendments.</a:t>
            </a:r>
          </a:p>
        </p:txBody>
      </p:sp>
      <p:sp>
        <p:nvSpPr>
          <p:cNvPr id="4" name="Slide Number Placeholder 3"/>
          <p:cNvSpPr>
            <a:spLocks noGrp="1"/>
          </p:cNvSpPr>
          <p:nvPr>
            <p:ph type="sldNum" sz="quarter" idx="10"/>
          </p:nvPr>
        </p:nvSpPr>
        <p:spPr/>
        <p:txBody>
          <a:bodyPr/>
          <a:lstStyle/>
          <a:p>
            <a:fld id="{2D542F63-21F0-4FD8-95B1-6EAB34917D49}" type="slidenum">
              <a:rPr lang="en-US" smtClean="0"/>
              <a:pPr/>
              <a:t>6</a:t>
            </a:fld>
            <a:endParaRPr lang="en-US"/>
          </a:p>
        </p:txBody>
      </p:sp>
    </p:spTree>
    <p:extLst>
      <p:ext uri="{BB962C8B-B14F-4D97-AF65-F5344CB8AC3E}">
        <p14:creationId xmlns:p14="http://schemas.microsoft.com/office/powerpoint/2010/main" val="131674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someone to move and second these amendments.</a:t>
            </a:r>
          </a:p>
        </p:txBody>
      </p:sp>
      <p:sp>
        <p:nvSpPr>
          <p:cNvPr id="4" name="Slide Number Placeholder 3"/>
          <p:cNvSpPr>
            <a:spLocks noGrp="1"/>
          </p:cNvSpPr>
          <p:nvPr>
            <p:ph type="sldNum" sz="quarter" idx="10"/>
          </p:nvPr>
        </p:nvSpPr>
        <p:spPr/>
        <p:txBody>
          <a:bodyPr/>
          <a:lstStyle/>
          <a:p>
            <a:fld id="{2D542F63-21F0-4FD8-95B1-6EAB34917D49}" type="slidenum">
              <a:rPr lang="en-US" smtClean="0"/>
              <a:pPr/>
              <a:t>7</a:t>
            </a:fld>
            <a:endParaRPr lang="en-US"/>
          </a:p>
        </p:txBody>
      </p:sp>
    </p:spTree>
    <p:extLst>
      <p:ext uri="{BB962C8B-B14F-4D97-AF65-F5344CB8AC3E}">
        <p14:creationId xmlns:p14="http://schemas.microsoft.com/office/powerpoint/2010/main" val="372377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of Housing Reports provides information on housing costs and vacancy rates</a:t>
            </a:r>
          </a:p>
          <a:p>
            <a:r>
              <a:rPr lang="en-US" dirty="0"/>
              <a:t>NRI and Hazards maps show the MDPs that have resources/hazards and </a:t>
            </a:r>
            <a:r>
              <a:rPr lang="en-US" dirty="0" err="1"/>
              <a:t>ezones</a:t>
            </a:r>
            <a:r>
              <a:rPr lang="en-US" dirty="0"/>
              <a:t>.</a:t>
            </a:r>
          </a:p>
          <a:p>
            <a:r>
              <a:rPr lang="en-US" dirty="0"/>
              <a:t>PBOT memo shows these changes could result in minor traffic increases in already congested areas along outer Powell Blvd and 82</a:t>
            </a:r>
            <a:r>
              <a:rPr lang="en-US" baseline="30000" dirty="0"/>
              <a:t>nd</a:t>
            </a:r>
            <a:r>
              <a:rPr lang="en-US" dirty="0"/>
              <a:t>/Killingsworth intersection.  TSP identifies Refinement Plan that can address these issues.</a:t>
            </a:r>
          </a:p>
          <a:p>
            <a:r>
              <a:rPr lang="en-US" dirty="0"/>
              <a:t>Zoning Maps – detailed map changes</a:t>
            </a:r>
          </a:p>
          <a:p>
            <a:r>
              <a:rPr lang="en-US" dirty="0"/>
              <a:t>LUS fee schedule shows Nonconforming Situation Review fee is $7,500. Significant expense for improvements.</a:t>
            </a:r>
          </a:p>
          <a:p>
            <a:r>
              <a:rPr lang="en-US" dirty="0"/>
              <a:t>David Douglas SD enrollment shows K-5 enrollment is down 3.8% last year. </a:t>
            </a:r>
          </a:p>
        </p:txBody>
      </p:sp>
      <p:sp>
        <p:nvSpPr>
          <p:cNvPr id="4" name="Slide Number Placeholder 3"/>
          <p:cNvSpPr>
            <a:spLocks noGrp="1"/>
          </p:cNvSpPr>
          <p:nvPr>
            <p:ph type="sldNum" sz="quarter" idx="10"/>
          </p:nvPr>
        </p:nvSpPr>
        <p:spPr/>
        <p:txBody>
          <a:bodyPr/>
          <a:lstStyle/>
          <a:p>
            <a:fld id="{2D542F63-21F0-4FD8-95B1-6EAB34917D49}" type="slidenum">
              <a:rPr lang="en-US" smtClean="0"/>
              <a:pPr/>
              <a:t>8</a:t>
            </a:fld>
            <a:endParaRPr lang="en-US"/>
          </a:p>
        </p:txBody>
      </p:sp>
    </p:spTree>
    <p:extLst>
      <p:ext uri="{BB962C8B-B14F-4D97-AF65-F5344CB8AC3E}">
        <p14:creationId xmlns:p14="http://schemas.microsoft.com/office/powerpoint/2010/main" val="190273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3.xml"/><Relationship Id="rId5" Type="http://schemas.openxmlformats.org/officeDocument/2006/relationships/image" Target="../media/image8.jpeg"/><Relationship Id="rId4" Type="http://schemas.openxmlformats.org/officeDocument/2006/relationships/image" Target="../media/image6.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22350"/>
            <a:ext cx="9144000" cy="76200"/>
          </a:xfrm>
          <a:prstGeom prst="rect">
            <a:avLst/>
          </a:prstGeom>
          <a:solidFill>
            <a:schemeClr val="hlink"/>
          </a:solidFill>
          <a:ln w="9525">
            <a:noFill/>
            <a:miter lim="800000"/>
            <a:headEnd/>
            <a:tailEnd/>
          </a:ln>
          <a:effectLst/>
        </p:spPr>
        <p:txBody>
          <a:bodyPr wrap="none" anchor="ctr"/>
          <a:lstStyle/>
          <a:p>
            <a:pPr algn="l" eaLnBrk="1" hangingPunct="1">
              <a:spcBef>
                <a:spcPct val="0"/>
              </a:spcBef>
              <a:buClrTx/>
              <a:buSzTx/>
              <a:buFontTx/>
              <a:buNone/>
              <a:defRPr/>
            </a:pPr>
            <a:endParaRPr lang="en-US" sz="1800">
              <a:latin typeface="Arial" charset="0"/>
              <a:ea typeface="+mn-ea"/>
            </a:endParaRPr>
          </a:p>
        </p:txBody>
      </p:sp>
      <p:pic>
        <p:nvPicPr>
          <p:cNvPr id="5" name="Picture 10" descr="ppt_title1lphotostr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525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pt_title1logo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5778500"/>
            <a:ext cx="91408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685800" y="2057400"/>
            <a:ext cx="7772400" cy="1470025"/>
          </a:xfrm>
        </p:spPr>
        <p:txBody>
          <a:bodyPr/>
          <a:lstStyle>
            <a:lvl1pPr>
              <a:defRPr/>
            </a:lvl1pPr>
          </a:lstStyle>
          <a:p>
            <a:r>
              <a:rPr lang="en-US"/>
              <a:t>Click to edit Master title style</a:t>
            </a:r>
          </a:p>
        </p:txBody>
      </p:sp>
      <p:sp>
        <p:nvSpPr>
          <p:cNvPr id="10243" name="Rectangle 3"/>
          <p:cNvSpPr>
            <a:spLocks noGrp="1" noChangeArrowheads="1"/>
          </p:cNvSpPr>
          <p:nvPr>
            <p:ph type="subTitle" idx="1"/>
          </p:nvPr>
        </p:nvSpPr>
        <p:spPr>
          <a:xfrm>
            <a:off x="1371600" y="38100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561634453"/>
      </p:ext>
    </p:extLst>
  </p:cSld>
  <p:clrMapOvr>
    <a:overrideClrMapping bg1="dk2" tx1="lt1" bg2="dk1"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r>
              <a:rPr lang="en-US"/>
              <a:t>Comprehensive Plan Update | </a:t>
            </a:r>
            <a:fld id="{4DCD78E4-FBAC-4405-BC6F-AA3C98505804}" type="slidenum">
              <a:rPr lang="en-US"/>
              <a:pPr/>
              <a:t>‹#›</a:t>
            </a:fld>
            <a:endParaRPr lang="en-US"/>
          </a:p>
        </p:txBody>
      </p:sp>
    </p:spTree>
    <p:extLst>
      <p:ext uri="{BB962C8B-B14F-4D97-AF65-F5344CB8AC3E}">
        <p14:creationId xmlns:p14="http://schemas.microsoft.com/office/powerpoint/2010/main" val="258705869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4638"/>
            <a:ext cx="21526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74638"/>
            <a:ext cx="63055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r>
              <a:rPr lang="en-US"/>
              <a:t>Comprehensive Plan Update | </a:t>
            </a:r>
            <a:fld id="{D3707BE6-EC04-42AC-A2A8-C7ED3DB33DD0}" type="slidenum">
              <a:rPr lang="en-US"/>
              <a:pPr/>
              <a:t>‹#›</a:t>
            </a:fld>
            <a:endParaRPr lang="en-US"/>
          </a:p>
        </p:txBody>
      </p:sp>
    </p:spTree>
    <p:extLst>
      <p:ext uri="{BB962C8B-B14F-4D97-AF65-F5344CB8AC3E}">
        <p14:creationId xmlns:p14="http://schemas.microsoft.com/office/powerpoint/2010/main" val="20227745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US"/>
              <a:t>Click to edit Master title style</a:t>
            </a:r>
          </a:p>
        </p:txBody>
      </p:sp>
      <p:sp>
        <p:nvSpPr>
          <p:cNvPr id="3" name="Text Placeholder 2"/>
          <p:cNvSpPr>
            <a:spLocks noGrp="1"/>
          </p:cNvSpPr>
          <p:nvPr>
            <p:ph type="body" sz="half" idx="1"/>
          </p:nvPr>
        </p:nvSpPr>
        <p:spPr>
          <a:xfrm>
            <a:off x="304800" y="1600200"/>
            <a:ext cx="4229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00200"/>
            <a:ext cx="4229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r>
              <a:rPr lang="en-US"/>
              <a:t>Comprehensive Plan Update | </a:t>
            </a:r>
            <a:fld id="{9DE51438-ECCF-4165-BB02-BD7E217BC730}" type="slidenum">
              <a:rPr lang="en-US"/>
              <a:pPr/>
              <a:t>‹#›</a:t>
            </a:fld>
            <a:endParaRPr lang="en-US"/>
          </a:p>
        </p:txBody>
      </p:sp>
    </p:spTree>
    <p:extLst>
      <p:ext uri="{BB962C8B-B14F-4D97-AF65-F5344CB8AC3E}">
        <p14:creationId xmlns:p14="http://schemas.microsoft.com/office/powerpoint/2010/main" val="343035417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74638"/>
            <a:ext cx="8610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r>
              <a:rPr lang="en-US"/>
              <a:t>Comprehensive Plan Update | </a:t>
            </a:r>
            <a:fld id="{F7A3B7EA-01C7-44CD-881D-8FC92BD40CCD}" type="slidenum">
              <a:rPr lang="en-US"/>
              <a:pPr/>
              <a:t>‹#›</a:t>
            </a:fld>
            <a:endParaRPr lang="en-US"/>
          </a:p>
        </p:txBody>
      </p:sp>
    </p:spTree>
    <p:extLst>
      <p:ext uri="{BB962C8B-B14F-4D97-AF65-F5344CB8AC3E}">
        <p14:creationId xmlns:p14="http://schemas.microsoft.com/office/powerpoint/2010/main" val="233318828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US"/>
              <a:t>Click to edit Master title style</a:t>
            </a:r>
          </a:p>
        </p:txBody>
      </p:sp>
      <p:sp>
        <p:nvSpPr>
          <p:cNvPr id="3" name="Table Placeholder 2"/>
          <p:cNvSpPr>
            <a:spLocks noGrp="1"/>
          </p:cNvSpPr>
          <p:nvPr>
            <p:ph type="tbl" idx="1"/>
          </p:nvPr>
        </p:nvSpPr>
        <p:spPr>
          <a:xfrm>
            <a:off x="304800" y="1600200"/>
            <a:ext cx="8610600" cy="4525963"/>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r>
              <a:rPr lang="en-US"/>
              <a:t>Comprehensive Plan Update | </a:t>
            </a:r>
            <a:fld id="{AF6514A0-65CA-4FE5-80C1-A5D8FDEE0A74}" type="slidenum">
              <a:rPr lang="en-US"/>
              <a:pPr/>
              <a:t>‹#›</a:t>
            </a:fld>
            <a:endParaRPr lang="en-US"/>
          </a:p>
        </p:txBody>
      </p:sp>
    </p:spTree>
    <p:extLst>
      <p:ext uri="{BB962C8B-B14F-4D97-AF65-F5344CB8AC3E}">
        <p14:creationId xmlns:p14="http://schemas.microsoft.com/office/powerpoint/2010/main" val="65513582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5508625"/>
            <a:ext cx="9144000" cy="76200"/>
          </a:xfrm>
          <a:prstGeom prst="rect">
            <a:avLst/>
          </a:prstGeom>
          <a:solidFill>
            <a:schemeClr val="hlink"/>
          </a:solidFill>
          <a:ln w="9525">
            <a:noFill/>
            <a:miter lim="800000"/>
            <a:headEnd/>
            <a:tailEnd/>
          </a:ln>
          <a:effectLst/>
        </p:spPr>
        <p:txBody>
          <a:bodyPr wrap="none" anchor="ctr"/>
          <a:lstStyle/>
          <a:p>
            <a:pPr algn="l" eaLnBrk="1" hangingPunct="1">
              <a:spcBef>
                <a:spcPct val="0"/>
              </a:spcBef>
              <a:buClrTx/>
              <a:buSzTx/>
              <a:buFontTx/>
              <a:buNone/>
              <a:defRPr/>
            </a:pPr>
            <a:endParaRPr lang="en-US" sz="1800">
              <a:latin typeface="Arial" charset="0"/>
              <a:ea typeface="+mn-ea"/>
            </a:endParaRPr>
          </a:p>
        </p:txBody>
      </p:sp>
      <p:sp>
        <p:nvSpPr>
          <p:cNvPr id="5" name="Rectangle 6"/>
          <p:cNvSpPr>
            <a:spLocks noChangeArrowheads="1"/>
          </p:cNvSpPr>
          <p:nvPr userDrawn="1"/>
        </p:nvSpPr>
        <p:spPr bwMode="auto">
          <a:xfrm>
            <a:off x="0" y="1300163"/>
            <a:ext cx="9144000" cy="76200"/>
          </a:xfrm>
          <a:prstGeom prst="rect">
            <a:avLst/>
          </a:prstGeom>
          <a:solidFill>
            <a:schemeClr val="hlink"/>
          </a:solidFill>
          <a:ln w="9525">
            <a:noFill/>
            <a:miter lim="800000"/>
            <a:headEnd/>
            <a:tailEnd/>
          </a:ln>
          <a:effectLst/>
        </p:spPr>
        <p:txBody>
          <a:bodyPr wrap="none" anchor="ctr"/>
          <a:lstStyle/>
          <a:p>
            <a:pPr algn="l" eaLnBrk="1" hangingPunct="1">
              <a:spcBef>
                <a:spcPct val="0"/>
              </a:spcBef>
              <a:buClrTx/>
              <a:buSzTx/>
              <a:buFontTx/>
              <a:buNone/>
              <a:defRPr/>
            </a:pPr>
            <a:endParaRPr lang="en-US" sz="1800">
              <a:latin typeface="Arial" charset="0"/>
              <a:ea typeface="+mn-ea"/>
            </a:endParaRPr>
          </a:p>
        </p:txBody>
      </p:sp>
      <p:sp>
        <p:nvSpPr>
          <p:cNvPr id="6" name="Rectangle 10"/>
          <p:cNvSpPr>
            <a:spLocks noChangeArrowheads="1"/>
          </p:cNvSpPr>
          <p:nvPr userDrawn="1"/>
        </p:nvSpPr>
        <p:spPr bwMode="auto">
          <a:xfrm>
            <a:off x="103188" y="104775"/>
            <a:ext cx="3014662" cy="6675438"/>
          </a:xfrm>
          <a:prstGeom prst="rect">
            <a:avLst/>
          </a:prstGeom>
          <a:solidFill>
            <a:schemeClr val="tx1"/>
          </a:solidFill>
          <a:ln w="9525">
            <a:noFill/>
            <a:miter lim="800000"/>
            <a:headEnd/>
            <a:tailEnd/>
          </a:ln>
          <a:effectLst/>
        </p:spPr>
        <p:txBody>
          <a:bodyPr wrap="none" anchor="ctr"/>
          <a:lstStyle/>
          <a:p>
            <a:pPr algn="l" eaLnBrk="1" hangingPunct="1">
              <a:spcBef>
                <a:spcPct val="0"/>
              </a:spcBef>
              <a:buClrTx/>
              <a:buSzTx/>
              <a:buFontTx/>
              <a:buNone/>
              <a:defRPr/>
            </a:pPr>
            <a:endParaRPr lang="en-US" sz="1800">
              <a:latin typeface="Arial" charset="0"/>
              <a:ea typeface="+mn-ea"/>
            </a:endParaRPr>
          </a:p>
        </p:txBody>
      </p:sp>
      <p:pic>
        <p:nvPicPr>
          <p:cNvPr id="7" name="Picture 14" descr="ppt_titlephstrbt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000" y="5646738"/>
            <a:ext cx="59086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ppt_titlephstrtop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000" y="104775"/>
            <a:ext cx="59182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ppt_titlepclr-logo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9225" y="130175"/>
            <a:ext cx="2906713"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p:cNvSpPr>
            <a:spLocks noGrp="1" noChangeArrowheads="1"/>
          </p:cNvSpPr>
          <p:nvPr>
            <p:ph type="ctrTitle"/>
          </p:nvPr>
        </p:nvSpPr>
        <p:spPr>
          <a:xfrm>
            <a:off x="3200400" y="1905000"/>
            <a:ext cx="5791200" cy="1470025"/>
          </a:xfrm>
        </p:spPr>
        <p:txBody>
          <a:bodyPr/>
          <a:lstStyle>
            <a:lvl1pPr>
              <a:defRPr sz="3600" b="0"/>
            </a:lvl1pPr>
          </a:lstStyle>
          <a:p>
            <a:r>
              <a:rPr lang="en-US"/>
              <a:t>Click to edit Master title style</a:t>
            </a:r>
          </a:p>
        </p:txBody>
      </p:sp>
      <p:sp>
        <p:nvSpPr>
          <p:cNvPr id="49155" name="Rectangle 3"/>
          <p:cNvSpPr>
            <a:spLocks noGrp="1" noChangeArrowheads="1"/>
          </p:cNvSpPr>
          <p:nvPr>
            <p:ph type="subTitle" idx="1"/>
          </p:nvPr>
        </p:nvSpPr>
        <p:spPr>
          <a:xfrm>
            <a:off x="3581400" y="3657600"/>
            <a:ext cx="5105400" cy="14478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411910989"/>
      </p:ext>
    </p:extLst>
  </p:cSld>
  <p:clrMapOvr>
    <a:overrideClrMapping bg1="dk2" tx1="lt1" bg2="dk1" tx2="lt2" accent1="accent1" accent2="accent2" accent3="accent3" accent4="accent4" accent5="accent5" accent6="accent6" hlink="hlink" folHlink="folHlink"/>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r>
              <a:rPr lang="en-US"/>
              <a:t>Comprehensive Plan Update Overview | </a:t>
            </a:r>
            <a:fld id="{5AEBF1D6-92CE-4ECD-AED5-BF57CD5AB2EE}" type="slidenum">
              <a:rPr lang="en-US"/>
              <a:pPr/>
              <a:t>‹#›</a:t>
            </a:fld>
            <a:endParaRPr lang="en-US"/>
          </a:p>
        </p:txBody>
      </p:sp>
    </p:spTree>
    <p:extLst>
      <p:ext uri="{BB962C8B-B14F-4D97-AF65-F5344CB8AC3E}">
        <p14:creationId xmlns:p14="http://schemas.microsoft.com/office/powerpoint/2010/main" val="55168796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r>
              <a:rPr lang="en-US"/>
              <a:t>Comprehensive Plan Update Overview | </a:t>
            </a:r>
            <a:fld id="{69F689C5-AAEE-45CD-B009-A1215400F4B4}" type="slidenum">
              <a:rPr lang="en-US"/>
              <a:pPr/>
              <a:t>‹#›</a:t>
            </a:fld>
            <a:endParaRPr lang="en-US"/>
          </a:p>
        </p:txBody>
      </p:sp>
    </p:spTree>
    <p:extLst>
      <p:ext uri="{BB962C8B-B14F-4D97-AF65-F5344CB8AC3E}">
        <p14:creationId xmlns:p14="http://schemas.microsoft.com/office/powerpoint/2010/main" val="51789331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00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r>
              <a:rPr lang="en-US"/>
              <a:t>Comprehensive Plan Update Overview | </a:t>
            </a:r>
            <a:fld id="{C72E1CCC-3D79-48A4-92C8-82EDA5316477}" type="slidenum">
              <a:rPr lang="en-US"/>
              <a:pPr/>
              <a:t>‹#›</a:t>
            </a:fld>
            <a:endParaRPr lang="en-US"/>
          </a:p>
        </p:txBody>
      </p:sp>
    </p:spTree>
    <p:extLst>
      <p:ext uri="{BB962C8B-B14F-4D97-AF65-F5344CB8AC3E}">
        <p14:creationId xmlns:p14="http://schemas.microsoft.com/office/powerpoint/2010/main" val="154732780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r>
              <a:rPr lang="en-US"/>
              <a:t>Comprehensive Plan Update Overview | </a:t>
            </a:r>
            <a:fld id="{FAC0C059-599D-4630-86D7-35529BD536D6}" type="slidenum">
              <a:rPr lang="en-US"/>
              <a:pPr/>
              <a:t>‹#›</a:t>
            </a:fld>
            <a:endParaRPr lang="en-US"/>
          </a:p>
        </p:txBody>
      </p:sp>
    </p:spTree>
    <p:extLst>
      <p:ext uri="{BB962C8B-B14F-4D97-AF65-F5344CB8AC3E}">
        <p14:creationId xmlns:p14="http://schemas.microsoft.com/office/powerpoint/2010/main" val="5338113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r>
              <a:rPr lang="en-US"/>
              <a:t>Comprehensive Plan Update | </a:t>
            </a:r>
            <a:fld id="{1F11FA95-EAC9-48D1-807F-D26F26ADB0B0}" type="slidenum">
              <a:rPr lang="en-US"/>
              <a:pPr/>
              <a:t>‹#›</a:t>
            </a:fld>
            <a:endParaRPr lang="en-US"/>
          </a:p>
        </p:txBody>
      </p:sp>
    </p:spTree>
    <p:extLst>
      <p:ext uri="{BB962C8B-B14F-4D97-AF65-F5344CB8AC3E}">
        <p14:creationId xmlns:p14="http://schemas.microsoft.com/office/powerpoint/2010/main" val="149864856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r>
              <a:rPr lang="en-US"/>
              <a:t>Comprehensive Plan Update Overview | </a:t>
            </a:r>
            <a:fld id="{AC9BFB96-158D-4D33-9BEA-9DDE8BEB17B6}" type="slidenum">
              <a:rPr lang="en-US"/>
              <a:pPr/>
              <a:t>‹#›</a:t>
            </a:fld>
            <a:endParaRPr lang="en-US"/>
          </a:p>
        </p:txBody>
      </p:sp>
    </p:spTree>
    <p:extLst>
      <p:ext uri="{BB962C8B-B14F-4D97-AF65-F5344CB8AC3E}">
        <p14:creationId xmlns:p14="http://schemas.microsoft.com/office/powerpoint/2010/main" val="250797767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r>
              <a:rPr lang="en-US"/>
              <a:t>Comprehensive Plan Update Overview | </a:t>
            </a:r>
            <a:fld id="{400F4261-6C3C-4B80-9BB9-B73F8EB3B3F5}" type="slidenum">
              <a:rPr lang="en-US"/>
              <a:pPr/>
              <a:t>‹#›</a:t>
            </a:fld>
            <a:endParaRPr lang="en-US"/>
          </a:p>
        </p:txBody>
      </p:sp>
    </p:spTree>
    <p:extLst>
      <p:ext uri="{BB962C8B-B14F-4D97-AF65-F5344CB8AC3E}">
        <p14:creationId xmlns:p14="http://schemas.microsoft.com/office/powerpoint/2010/main" val="69704832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r>
              <a:rPr lang="en-US"/>
              <a:t>Comprehensive Plan Update Overview | </a:t>
            </a:r>
            <a:fld id="{7628D8C1-34C9-4114-9C1F-44CE51EB10C9}" type="slidenum">
              <a:rPr lang="en-US"/>
              <a:pPr/>
              <a:t>‹#›</a:t>
            </a:fld>
            <a:endParaRPr lang="en-US"/>
          </a:p>
        </p:txBody>
      </p:sp>
    </p:spTree>
    <p:extLst>
      <p:ext uri="{BB962C8B-B14F-4D97-AF65-F5344CB8AC3E}">
        <p14:creationId xmlns:p14="http://schemas.microsoft.com/office/powerpoint/2010/main" val="54699295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r>
              <a:rPr lang="en-US"/>
              <a:t>Comprehensive Plan Update Overview | </a:t>
            </a:r>
            <a:fld id="{12AF7D73-C61C-4E90-8651-74F3FBA4726F}" type="slidenum">
              <a:rPr lang="en-US"/>
              <a:pPr/>
              <a:t>‹#›</a:t>
            </a:fld>
            <a:endParaRPr lang="en-US"/>
          </a:p>
        </p:txBody>
      </p:sp>
    </p:spTree>
    <p:extLst>
      <p:ext uri="{BB962C8B-B14F-4D97-AF65-F5344CB8AC3E}">
        <p14:creationId xmlns:p14="http://schemas.microsoft.com/office/powerpoint/2010/main" val="262296557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r>
              <a:rPr lang="en-US"/>
              <a:t>Comprehensive Plan Update Overview | </a:t>
            </a:r>
            <a:fld id="{5475DD16-44B4-4087-B2AC-CAF658161027}" type="slidenum">
              <a:rPr lang="en-US"/>
              <a:pPr/>
              <a:t>‹#›</a:t>
            </a:fld>
            <a:endParaRPr lang="en-US"/>
          </a:p>
        </p:txBody>
      </p:sp>
    </p:spTree>
    <p:extLst>
      <p:ext uri="{BB962C8B-B14F-4D97-AF65-F5344CB8AC3E}">
        <p14:creationId xmlns:p14="http://schemas.microsoft.com/office/powerpoint/2010/main" val="22927105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4638"/>
            <a:ext cx="21526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74638"/>
            <a:ext cx="63055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r>
              <a:rPr lang="en-US"/>
              <a:t>Comprehensive Plan Update Overview | </a:t>
            </a:r>
            <a:fld id="{B72EC84C-78CF-49B3-B5E8-64944094C30D}" type="slidenum">
              <a:rPr lang="en-US"/>
              <a:pPr/>
              <a:t>‹#›</a:t>
            </a:fld>
            <a:endParaRPr lang="en-US"/>
          </a:p>
        </p:txBody>
      </p:sp>
    </p:spTree>
    <p:extLst>
      <p:ext uri="{BB962C8B-B14F-4D97-AF65-F5344CB8AC3E}">
        <p14:creationId xmlns:p14="http://schemas.microsoft.com/office/powerpoint/2010/main" val="113108072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5508625"/>
            <a:ext cx="9144000" cy="76200"/>
          </a:xfrm>
          <a:prstGeom prst="rect">
            <a:avLst/>
          </a:prstGeom>
          <a:solidFill>
            <a:schemeClr val="hlink"/>
          </a:solidFill>
          <a:ln w="9525">
            <a:noFill/>
            <a:miter lim="800000"/>
            <a:headEnd/>
            <a:tailEnd/>
          </a:ln>
          <a:effectLst/>
        </p:spPr>
        <p:txBody>
          <a:bodyPr wrap="none" anchor="ctr"/>
          <a:lstStyle/>
          <a:p>
            <a:pPr algn="l" eaLnBrk="1" hangingPunct="1">
              <a:spcBef>
                <a:spcPct val="0"/>
              </a:spcBef>
              <a:buClrTx/>
              <a:buSzTx/>
              <a:buFontTx/>
              <a:buNone/>
              <a:defRPr/>
            </a:pPr>
            <a:endParaRPr lang="en-US" sz="1800">
              <a:latin typeface="Arial" charset="0"/>
              <a:ea typeface="+mn-ea"/>
            </a:endParaRPr>
          </a:p>
        </p:txBody>
      </p:sp>
      <p:sp>
        <p:nvSpPr>
          <p:cNvPr id="5" name="Rectangle 6"/>
          <p:cNvSpPr>
            <a:spLocks noChangeArrowheads="1"/>
          </p:cNvSpPr>
          <p:nvPr userDrawn="1"/>
        </p:nvSpPr>
        <p:spPr bwMode="auto">
          <a:xfrm>
            <a:off x="0" y="1300163"/>
            <a:ext cx="9144000" cy="76200"/>
          </a:xfrm>
          <a:prstGeom prst="rect">
            <a:avLst/>
          </a:prstGeom>
          <a:solidFill>
            <a:schemeClr val="hlink"/>
          </a:solidFill>
          <a:ln w="9525">
            <a:noFill/>
            <a:miter lim="800000"/>
            <a:headEnd/>
            <a:tailEnd/>
          </a:ln>
          <a:effectLst/>
        </p:spPr>
        <p:txBody>
          <a:bodyPr wrap="none" anchor="ctr"/>
          <a:lstStyle/>
          <a:p>
            <a:pPr algn="l" eaLnBrk="1" hangingPunct="1">
              <a:spcBef>
                <a:spcPct val="0"/>
              </a:spcBef>
              <a:buClrTx/>
              <a:buSzTx/>
              <a:buFontTx/>
              <a:buNone/>
              <a:defRPr/>
            </a:pPr>
            <a:endParaRPr lang="en-US" sz="1800">
              <a:latin typeface="Arial" charset="0"/>
              <a:ea typeface="+mn-ea"/>
            </a:endParaRPr>
          </a:p>
        </p:txBody>
      </p:sp>
      <p:sp>
        <p:nvSpPr>
          <p:cNvPr id="6" name="Rectangle 9"/>
          <p:cNvSpPr>
            <a:spLocks noChangeArrowheads="1"/>
          </p:cNvSpPr>
          <p:nvPr userDrawn="1"/>
        </p:nvSpPr>
        <p:spPr bwMode="auto">
          <a:xfrm>
            <a:off x="103188" y="104775"/>
            <a:ext cx="3014662" cy="6675438"/>
          </a:xfrm>
          <a:prstGeom prst="rect">
            <a:avLst/>
          </a:prstGeom>
          <a:solidFill>
            <a:schemeClr val="tx1"/>
          </a:solidFill>
          <a:ln w="9525">
            <a:noFill/>
            <a:miter lim="800000"/>
            <a:headEnd/>
            <a:tailEnd/>
          </a:ln>
          <a:effectLst/>
        </p:spPr>
        <p:txBody>
          <a:bodyPr wrap="none" anchor="ctr"/>
          <a:lstStyle/>
          <a:p>
            <a:pPr algn="l" eaLnBrk="1" hangingPunct="1">
              <a:spcBef>
                <a:spcPct val="0"/>
              </a:spcBef>
              <a:buClrTx/>
              <a:buSzTx/>
              <a:buFontTx/>
              <a:buNone/>
              <a:defRPr/>
            </a:pPr>
            <a:endParaRPr lang="en-US" sz="1800">
              <a:latin typeface="Arial" charset="0"/>
              <a:ea typeface="+mn-ea"/>
            </a:endParaRPr>
          </a:p>
        </p:txBody>
      </p:sp>
      <p:pic>
        <p:nvPicPr>
          <p:cNvPr id="7" name="Picture 14" descr="ppt_titlephstrbt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000" y="5646738"/>
            <a:ext cx="59086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ppt_titlephstrtop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000" y="104775"/>
            <a:ext cx="59182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ppt_title2grlogo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3988" y="130175"/>
            <a:ext cx="28892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ctrTitle"/>
          </p:nvPr>
        </p:nvSpPr>
        <p:spPr>
          <a:xfrm>
            <a:off x="3352800" y="1981200"/>
            <a:ext cx="5562600" cy="1470025"/>
          </a:xfrm>
        </p:spPr>
        <p:txBody>
          <a:bodyPr/>
          <a:lstStyle>
            <a:lvl1pPr>
              <a:defRPr/>
            </a:lvl1pPr>
          </a:lstStyle>
          <a:p>
            <a:r>
              <a:rPr lang="en-US"/>
              <a:t>Click to edit Master title style</a:t>
            </a:r>
          </a:p>
        </p:txBody>
      </p:sp>
      <p:sp>
        <p:nvSpPr>
          <p:cNvPr id="68611" name="Rectangle 3"/>
          <p:cNvSpPr>
            <a:spLocks noGrp="1" noChangeArrowheads="1"/>
          </p:cNvSpPr>
          <p:nvPr>
            <p:ph type="subTitle" idx="1"/>
          </p:nvPr>
        </p:nvSpPr>
        <p:spPr>
          <a:xfrm>
            <a:off x="3352800" y="3657600"/>
            <a:ext cx="55626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410902703"/>
      </p:ext>
    </p:extLst>
  </p:cSld>
  <p:clrMapOvr>
    <a:overrideClrMapping bg1="dk2" tx1="lt1" bg2="dk1" tx2="lt2" accent1="accent1" accent2="accent2" accent3="accent3" accent4="accent4" accent5="accent5" accent6="accent6" hlink="hlink" folHlink="folHlink"/>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r>
              <a:rPr lang="en-US"/>
              <a:t>Comprehensive Plan Update Overview | </a:t>
            </a:r>
            <a:fld id="{267D4800-BDD7-407D-B39A-409A4906A351}" type="slidenum">
              <a:rPr lang="en-US"/>
              <a:pPr/>
              <a:t>‹#›</a:t>
            </a:fld>
            <a:endParaRPr lang="en-US"/>
          </a:p>
        </p:txBody>
      </p:sp>
    </p:spTree>
    <p:extLst>
      <p:ext uri="{BB962C8B-B14F-4D97-AF65-F5344CB8AC3E}">
        <p14:creationId xmlns:p14="http://schemas.microsoft.com/office/powerpoint/2010/main" val="347963088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r>
              <a:rPr lang="en-US"/>
              <a:t>Comprehensive Plan Update Overview | </a:t>
            </a:r>
            <a:fld id="{FFC9027D-FEB6-4342-AC70-2CCD46BE732F}" type="slidenum">
              <a:rPr lang="en-US"/>
              <a:pPr/>
              <a:t>‹#›</a:t>
            </a:fld>
            <a:endParaRPr lang="en-US"/>
          </a:p>
        </p:txBody>
      </p:sp>
    </p:spTree>
    <p:extLst>
      <p:ext uri="{BB962C8B-B14F-4D97-AF65-F5344CB8AC3E}">
        <p14:creationId xmlns:p14="http://schemas.microsoft.com/office/powerpoint/2010/main" val="4007564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00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r>
              <a:rPr lang="en-US"/>
              <a:t>Comprehensive Plan Update Overview | </a:t>
            </a:r>
            <a:fld id="{F4D43B98-0E2B-4172-B1EB-1FC36A684E00}" type="slidenum">
              <a:rPr lang="en-US"/>
              <a:pPr/>
              <a:t>‹#›</a:t>
            </a:fld>
            <a:endParaRPr lang="en-US"/>
          </a:p>
        </p:txBody>
      </p:sp>
    </p:spTree>
    <p:extLst>
      <p:ext uri="{BB962C8B-B14F-4D97-AF65-F5344CB8AC3E}">
        <p14:creationId xmlns:p14="http://schemas.microsoft.com/office/powerpoint/2010/main" val="272948946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r>
              <a:rPr lang="en-US"/>
              <a:t>Comprehensive Plan Update | </a:t>
            </a:r>
            <a:fld id="{73A90DC2-5E14-4C01-8EF3-786673C6B997}" type="slidenum">
              <a:rPr lang="en-US"/>
              <a:pPr/>
              <a:t>‹#›</a:t>
            </a:fld>
            <a:endParaRPr lang="en-US"/>
          </a:p>
        </p:txBody>
      </p:sp>
    </p:spTree>
    <p:extLst>
      <p:ext uri="{BB962C8B-B14F-4D97-AF65-F5344CB8AC3E}">
        <p14:creationId xmlns:p14="http://schemas.microsoft.com/office/powerpoint/2010/main" val="186801064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r>
              <a:rPr lang="en-US"/>
              <a:t>Comprehensive Plan Update Overview | </a:t>
            </a:r>
            <a:fld id="{0FE85C72-3761-439E-B0D9-74F11FA030CA}" type="slidenum">
              <a:rPr lang="en-US"/>
              <a:pPr/>
              <a:t>‹#›</a:t>
            </a:fld>
            <a:endParaRPr lang="en-US"/>
          </a:p>
        </p:txBody>
      </p:sp>
    </p:spTree>
    <p:extLst>
      <p:ext uri="{BB962C8B-B14F-4D97-AF65-F5344CB8AC3E}">
        <p14:creationId xmlns:p14="http://schemas.microsoft.com/office/powerpoint/2010/main" val="296708319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r>
              <a:rPr lang="en-US"/>
              <a:t>Comprehensive Plan Update Overview | </a:t>
            </a:r>
            <a:fld id="{BBA55BEA-0188-437F-BFCA-511BE3A93F83}" type="slidenum">
              <a:rPr lang="en-US"/>
              <a:pPr/>
              <a:t>‹#›</a:t>
            </a:fld>
            <a:endParaRPr lang="en-US"/>
          </a:p>
        </p:txBody>
      </p:sp>
    </p:spTree>
    <p:extLst>
      <p:ext uri="{BB962C8B-B14F-4D97-AF65-F5344CB8AC3E}">
        <p14:creationId xmlns:p14="http://schemas.microsoft.com/office/powerpoint/2010/main" val="320907282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r>
              <a:rPr lang="en-US"/>
              <a:t>Comprehensive Plan Update Overview | </a:t>
            </a:r>
            <a:fld id="{5C3DDEBE-26E6-42BC-9F5A-5A0194A6DF16}" type="slidenum">
              <a:rPr lang="en-US"/>
              <a:pPr/>
              <a:t>‹#›</a:t>
            </a:fld>
            <a:endParaRPr lang="en-US"/>
          </a:p>
        </p:txBody>
      </p:sp>
    </p:spTree>
    <p:extLst>
      <p:ext uri="{BB962C8B-B14F-4D97-AF65-F5344CB8AC3E}">
        <p14:creationId xmlns:p14="http://schemas.microsoft.com/office/powerpoint/2010/main" val="180488646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r>
              <a:rPr lang="en-US"/>
              <a:t>Comprehensive Plan Update Overview | </a:t>
            </a:r>
            <a:fld id="{202B744A-55E6-405F-9F6F-DDDBD8AC461B}" type="slidenum">
              <a:rPr lang="en-US"/>
              <a:pPr/>
              <a:t>‹#›</a:t>
            </a:fld>
            <a:endParaRPr lang="en-US"/>
          </a:p>
        </p:txBody>
      </p:sp>
    </p:spTree>
    <p:extLst>
      <p:ext uri="{BB962C8B-B14F-4D97-AF65-F5344CB8AC3E}">
        <p14:creationId xmlns:p14="http://schemas.microsoft.com/office/powerpoint/2010/main" val="403936856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r>
              <a:rPr lang="en-US"/>
              <a:t>Comprehensive Plan Update Overview | </a:t>
            </a:r>
            <a:fld id="{AAE26FA6-EA31-425D-BDB8-E88EA4B44E47}" type="slidenum">
              <a:rPr lang="en-US"/>
              <a:pPr/>
              <a:t>‹#›</a:t>
            </a:fld>
            <a:endParaRPr lang="en-US"/>
          </a:p>
        </p:txBody>
      </p:sp>
    </p:spTree>
    <p:extLst>
      <p:ext uri="{BB962C8B-B14F-4D97-AF65-F5344CB8AC3E}">
        <p14:creationId xmlns:p14="http://schemas.microsoft.com/office/powerpoint/2010/main" val="142024897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r>
              <a:rPr lang="en-US"/>
              <a:t>Comprehensive Plan Update Overview | </a:t>
            </a:r>
            <a:fld id="{28C0AB17-EAAC-4AA7-8572-F7F30827420B}" type="slidenum">
              <a:rPr lang="en-US"/>
              <a:pPr/>
              <a:t>‹#›</a:t>
            </a:fld>
            <a:endParaRPr lang="en-US"/>
          </a:p>
        </p:txBody>
      </p:sp>
    </p:spTree>
    <p:extLst>
      <p:ext uri="{BB962C8B-B14F-4D97-AF65-F5344CB8AC3E}">
        <p14:creationId xmlns:p14="http://schemas.microsoft.com/office/powerpoint/2010/main" val="334432621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4638"/>
            <a:ext cx="21526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74638"/>
            <a:ext cx="63055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r>
              <a:rPr lang="en-US"/>
              <a:t>Comprehensive Plan Update Overview | </a:t>
            </a:r>
            <a:fld id="{241ED1D3-1683-4144-BB04-8330CD4943CD}" type="slidenum">
              <a:rPr lang="en-US"/>
              <a:pPr/>
              <a:t>‹#›</a:t>
            </a:fld>
            <a:endParaRPr lang="en-US"/>
          </a:p>
        </p:txBody>
      </p:sp>
    </p:spTree>
    <p:extLst>
      <p:ext uri="{BB962C8B-B14F-4D97-AF65-F5344CB8AC3E}">
        <p14:creationId xmlns:p14="http://schemas.microsoft.com/office/powerpoint/2010/main" val="23919394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600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r>
              <a:rPr lang="en-US"/>
              <a:t>Comprehensive Plan Update | </a:t>
            </a:r>
            <a:fld id="{3FCD719D-551F-4631-AFEA-3DD08515F9DA}" type="slidenum">
              <a:rPr lang="en-US"/>
              <a:pPr/>
              <a:t>‹#›</a:t>
            </a:fld>
            <a:endParaRPr lang="en-US"/>
          </a:p>
        </p:txBody>
      </p:sp>
    </p:spTree>
    <p:extLst>
      <p:ext uri="{BB962C8B-B14F-4D97-AF65-F5344CB8AC3E}">
        <p14:creationId xmlns:p14="http://schemas.microsoft.com/office/powerpoint/2010/main" val="143695813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r>
              <a:rPr lang="en-US"/>
              <a:t>Comprehensive Plan Update | </a:t>
            </a:r>
            <a:fld id="{0EE6FE92-2A9B-4F5B-AA39-C08C7C674400}" type="slidenum">
              <a:rPr lang="en-US"/>
              <a:pPr/>
              <a:t>‹#›</a:t>
            </a:fld>
            <a:endParaRPr lang="en-US"/>
          </a:p>
        </p:txBody>
      </p:sp>
    </p:spTree>
    <p:extLst>
      <p:ext uri="{BB962C8B-B14F-4D97-AF65-F5344CB8AC3E}">
        <p14:creationId xmlns:p14="http://schemas.microsoft.com/office/powerpoint/2010/main" val="316485860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r>
              <a:rPr lang="en-US"/>
              <a:t>Comprehensive Plan Update | </a:t>
            </a:r>
            <a:fld id="{2F301D00-0A14-4DF1-AB80-56B1197AE0F1}" type="slidenum">
              <a:rPr lang="en-US"/>
              <a:pPr/>
              <a:t>‹#›</a:t>
            </a:fld>
            <a:endParaRPr lang="en-US"/>
          </a:p>
        </p:txBody>
      </p:sp>
    </p:spTree>
    <p:extLst>
      <p:ext uri="{BB962C8B-B14F-4D97-AF65-F5344CB8AC3E}">
        <p14:creationId xmlns:p14="http://schemas.microsoft.com/office/powerpoint/2010/main" val="26776604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t>Comprehensive Plan Update | </a:t>
            </a:r>
            <a:fld id="{734C28BF-0BE9-4EF8-B3E4-DC0C2F3B7B73}" type="slidenum">
              <a:rPr lang="en-US"/>
              <a:pPr/>
              <a:t>‹#›</a:t>
            </a:fld>
            <a:endParaRPr lang="en-US"/>
          </a:p>
        </p:txBody>
      </p:sp>
    </p:spTree>
    <p:extLst>
      <p:ext uri="{BB962C8B-B14F-4D97-AF65-F5344CB8AC3E}">
        <p14:creationId xmlns:p14="http://schemas.microsoft.com/office/powerpoint/2010/main" val="56297741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a:t>Comprehensive Plan Update | </a:t>
            </a:r>
            <a:fld id="{231291C4-8129-4EAE-A095-112AE80CD8B2}" type="slidenum">
              <a:rPr lang="en-US"/>
              <a:pPr/>
              <a:t>‹#›</a:t>
            </a:fld>
            <a:endParaRPr lang="en-US"/>
          </a:p>
        </p:txBody>
      </p:sp>
    </p:spTree>
    <p:extLst>
      <p:ext uri="{BB962C8B-B14F-4D97-AF65-F5344CB8AC3E}">
        <p14:creationId xmlns:p14="http://schemas.microsoft.com/office/powerpoint/2010/main" val="206383325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a:t>Comprehensive Plan Update | </a:t>
            </a:r>
            <a:fld id="{6F5F15A2-016A-451E-A4A4-E74171D9AA14}" type="slidenum">
              <a:rPr lang="en-US"/>
              <a:pPr/>
              <a:t>‹#›</a:t>
            </a:fld>
            <a:endParaRPr lang="en-US"/>
          </a:p>
        </p:txBody>
      </p:sp>
    </p:spTree>
    <p:extLst>
      <p:ext uri="{BB962C8B-B14F-4D97-AF65-F5344CB8AC3E}">
        <p14:creationId xmlns:p14="http://schemas.microsoft.com/office/powerpoint/2010/main" val="267146830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0"/>
            <a:ext cx="9144000" cy="6705600"/>
          </a:xfrm>
          <a:prstGeom prst="rect">
            <a:avLst/>
          </a:prstGeom>
          <a:gradFill rotWithShape="1">
            <a:gsLst>
              <a:gs pos="0">
                <a:schemeClr val="bg1">
                  <a:alpha val="3999"/>
                </a:schemeClr>
              </a:gs>
              <a:gs pos="100000">
                <a:srgbClr val="CCD5DE">
                  <a:alpha val="77000"/>
                </a:srgbClr>
              </a:gs>
            </a:gsLst>
            <a:path path="shape">
              <a:fillToRect l="50000" t="50000" r="50000" b="50000"/>
            </a:path>
          </a:gradFill>
          <a:ln w="9525">
            <a:noFill/>
            <a:miter lim="800000"/>
            <a:headEnd/>
            <a:tailEnd/>
          </a:ln>
          <a:effectLst/>
        </p:spPr>
        <p:txBody>
          <a:bodyPr wrap="none" anchor="ctr"/>
          <a:lstStyle/>
          <a:p>
            <a:pPr algn="l" eaLnBrk="1" hangingPunct="1">
              <a:spcBef>
                <a:spcPct val="0"/>
              </a:spcBef>
              <a:buClrTx/>
              <a:buSzTx/>
              <a:buFontTx/>
              <a:buNone/>
              <a:defRPr/>
            </a:pPr>
            <a:endParaRPr lang="en-US" sz="1800">
              <a:latin typeface="Arial" charset="0"/>
              <a:ea typeface="+mn-ea"/>
            </a:endParaRPr>
          </a:p>
        </p:txBody>
      </p:sp>
      <p:pic>
        <p:nvPicPr>
          <p:cNvPr id="1027" name="Picture 14" descr="ppt_backgrd_bars"/>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3119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304800" y="274638"/>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304800" y="1600200"/>
            <a:ext cx="8610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3810000" y="6477000"/>
            <a:ext cx="533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b="1">
                <a:solidFill>
                  <a:schemeClr val="bg1"/>
                </a:solidFill>
              </a:defRPr>
            </a:lvl1pPr>
          </a:lstStyle>
          <a:p>
            <a:r>
              <a:rPr lang="en-US"/>
              <a:t>Comprehensive Plan Update | </a:t>
            </a:r>
            <a:fld id="{D30F6765-B9B1-47C4-BF39-C711537D982B}" type="slidenum">
              <a:rPr lang="en-US"/>
              <a:pPr/>
              <a:t>‹#›</a:t>
            </a:fld>
            <a:endParaRPr lang="en-US"/>
          </a:p>
        </p:txBody>
      </p:sp>
      <p:sp>
        <p:nvSpPr>
          <p:cNvPr id="1031" name="Rectangle 7"/>
          <p:cNvSpPr>
            <a:spLocks noChangeArrowheads="1"/>
          </p:cNvSpPr>
          <p:nvPr userDrawn="1"/>
        </p:nvSpPr>
        <p:spPr bwMode="auto">
          <a:xfrm>
            <a:off x="0" y="0"/>
            <a:ext cx="9144000" cy="76200"/>
          </a:xfrm>
          <a:prstGeom prst="rect">
            <a:avLst/>
          </a:prstGeom>
          <a:solidFill>
            <a:schemeClr val="accent2"/>
          </a:solidFill>
          <a:ln w="9525">
            <a:noFill/>
            <a:miter lim="800000"/>
            <a:headEnd/>
            <a:tailEnd/>
          </a:ln>
          <a:effectLst/>
        </p:spPr>
        <p:txBody>
          <a:bodyPr wrap="none" anchor="ctr"/>
          <a:lstStyle/>
          <a:p>
            <a:pPr algn="l" eaLnBrk="1" hangingPunct="1">
              <a:spcBef>
                <a:spcPct val="0"/>
              </a:spcBef>
              <a:buClrTx/>
              <a:buSzTx/>
              <a:buFontTx/>
              <a:buNone/>
              <a:defRPr/>
            </a:pPr>
            <a:endParaRPr lang="en-US" sz="1800">
              <a:latin typeface="Arial" charset="0"/>
              <a:ea typeface="+mn-ea"/>
            </a:endParaRPr>
          </a:p>
        </p:txBody>
      </p:sp>
    </p:spTree>
  </p:cSld>
  <p:clrMap bg1="lt1" tx1="dk1" bg2="lt2" tx2="dk2" accent1="accent1" accent2="accent2" accent3="accent3" accent4="accent4" accent5="accent5" accent6="accent6" hlink="hlink" folHlink="folHlink"/>
  <p:sldLayoutIdLst>
    <p:sldLayoutId id="2147483800"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ransition spd="med"/>
  <p:hf hdr="0" ftr="0" dt="0"/>
  <p:txStyles>
    <p:titleStyle>
      <a:lvl1pPr algn="ctr" rtl="0" eaLnBrk="0" fontAlgn="base" hangingPunct="0">
        <a:spcBef>
          <a:spcPct val="0"/>
        </a:spcBef>
        <a:spcAft>
          <a:spcPct val="0"/>
        </a:spcAft>
        <a:defRPr sz="4000" b="1">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accent2"/>
          </a:solidFill>
          <a:latin typeface="Trebuchet MS" pitchFamily="34" charset="0"/>
          <a:ea typeface="ＭＳ Ｐゴシック" charset="-128"/>
          <a:cs typeface="ＭＳ Ｐゴシック" charset="-128"/>
        </a:defRPr>
      </a:lvl2pPr>
      <a:lvl3pPr algn="ctr" rtl="0" eaLnBrk="0" fontAlgn="base" hangingPunct="0">
        <a:spcBef>
          <a:spcPct val="0"/>
        </a:spcBef>
        <a:spcAft>
          <a:spcPct val="0"/>
        </a:spcAft>
        <a:defRPr sz="4000" b="1">
          <a:solidFill>
            <a:schemeClr val="accent2"/>
          </a:solidFill>
          <a:latin typeface="Trebuchet MS" pitchFamily="34" charset="0"/>
          <a:ea typeface="ＭＳ Ｐゴシック" charset="-128"/>
          <a:cs typeface="ＭＳ Ｐゴシック" charset="-128"/>
        </a:defRPr>
      </a:lvl3pPr>
      <a:lvl4pPr algn="ctr" rtl="0" eaLnBrk="0" fontAlgn="base" hangingPunct="0">
        <a:spcBef>
          <a:spcPct val="0"/>
        </a:spcBef>
        <a:spcAft>
          <a:spcPct val="0"/>
        </a:spcAft>
        <a:defRPr sz="4000" b="1">
          <a:solidFill>
            <a:schemeClr val="accent2"/>
          </a:solidFill>
          <a:latin typeface="Trebuchet MS" pitchFamily="34" charset="0"/>
          <a:ea typeface="ＭＳ Ｐゴシック" charset="-128"/>
          <a:cs typeface="ＭＳ Ｐゴシック" charset="-128"/>
        </a:defRPr>
      </a:lvl4pPr>
      <a:lvl5pPr algn="ctr" rtl="0" eaLnBrk="0" fontAlgn="base" hangingPunct="0">
        <a:spcBef>
          <a:spcPct val="0"/>
        </a:spcBef>
        <a:spcAft>
          <a:spcPct val="0"/>
        </a:spcAft>
        <a:defRPr sz="4000" b="1">
          <a:solidFill>
            <a:schemeClr val="accent2"/>
          </a:solidFill>
          <a:latin typeface="Trebuchet MS" pitchFamily="34" charset="0"/>
          <a:ea typeface="ＭＳ Ｐゴシック" charset="-128"/>
          <a:cs typeface="ＭＳ Ｐゴシック" charset="-128"/>
        </a:defRPr>
      </a:lvl5pPr>
      <a:lvl6pPr marL="457200" algn="ctr" rtl="0" fontAlgn="base">
        <a:spcBef>
          <a:spcPct val="0"/>
        </a:spcBef>
        <a:spcAft>
          <a:spcPct val="0"/>
        </a:spcAft>
        <a:defRPr sz="4000" b="1">
          <a:solidFill>
            <a:schemeClr val="tx2"/>
          </a:solidFill>
          <a:latin typeface="Trebuchet MS" pitchFamily="34" charset="0"/>
        </a:defRPr>
      </a:lvl6pPr>
      <a:lvl7pPr marL="914400" algn="ctr" rtl="0" fontAlgn="base">
        <a:spcBef>
          <a:spcPct val="0"/>
        </a:spcBef>
        <a:spcAft>
          <a:spcPct val="0"/>
        </a:spcAft>
        <a:defRPr sz="4000" b="1">
          <a:solidFill>
            <a:schemeClr val="tx2"/>
          </a:solidFill>
          <a:latin typeface="Trebuchet MS" pitchFamily="34" charset="0"/>
        </a:defRPr>
      </a:lvl7pPr>
      <a:lvl8pPr marL="1371600" algn="ctr" rtl="0" fontAlgn="base">
        <a:spcBef>
          <a:spcPct val="0"/>
        </a:spcBef>
        <a:spcAft>
          <a:spcPct val="0"/>
        </a:spcAft>
        <a:defRPr sz="4000" b="1">
          <a:solidFill>
            <a:schemeClr val="tx2"/>
          </a:solidFill>
          <a:latin typeface="Trebuchet MS" pitchFamily="34" charset="0"/>
        </a:defRPr>
      </a:lvl8pPr>
      <a:lvl9pPr marL="1828800" algn="ctr" rtl="0" fontAlgn="base">
        <a:spcBef>
          <a:spcPct val="0"/>
        </a:spcBef>
        <a:spcAft>
          <a:spcPct val="0"/>
        </a:spcAft>
        <a:defRPr sz="40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chemeClr val="accent2"/>
        </a:buClr>
        <a:buSzPct val="115000"/>
        <a:buFont typeface="Wingdings" panose="05000000000000000000" pitchFamily="2" charset="2"/>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115000"/>
        <a:buFont typeface="Wingdings" panose="05000000000000000000" pitchFamily="2" charset="2"/>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SzPct val="115000"/>
        <a:buFont typeface="Wingdings" panose="05000000000000000000" pitchFamily="2"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115000"/>
        <a:buFont typeface="Wingdings" panose="05000000000000000000" pitchFamily="2" charset="2"/>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SzPct val="115000"/>
        <a:buFont typeface="Wingdings" panose="05000000000000000000" pitchFamily="2" charset="2"/>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SzPct val="11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2"/>
        </a:buClr>
        <a:buSzPct val="11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2"/>
        </a:buClr>
        <a:buSzPct val="11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2"/>
        </a:buClr>
        <a:buSzPct val="11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15" descr="ppt_dark_backgrd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25" y="6245225"/>
            <a:ext cx="91535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bwMode="auto">
          <a:xfrm>
            <a:off x="304800" y="274638"/>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Rectangle 3"/>
          <p:cNvSpPr>
            <a:spLocks noGrp="1" noChangeArrowheads="1"/>
          </p:cNvSpPr>
          <p:nvPr>
            <p:ph type="body" idx="1"/>
          </p:nvPr>
        </p:nvSpPr>
        <p:spPr bwMode="auto">
          <a:xfrm>
            <a:off x="304800" y="1600200"/>
            <a:ext cx="8610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3" name="Rectangle 7"/>
          <p:cNvSpPr>
            <a:spLocks noGrp="1" noChangeArrowheads="1"/>
          </p:cNvSpPr>
          <p:nvPr>
            <p:ph type="sldNum" sz="quarter" idx="4"/>
          </p:nvPr>
        </p:nvSpPr>
        <p:spPr bwMode="auto">
          <a:xfrm>
            <a:off x="3810000" y="6477000"/>
            <a:ext cx="533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b="1"/>
            </a:lvl1pPr>
          </a:lstStyle>
          <a:p>
            <a:r>
              <a:rPr lang="en-US"/>
              <a:t>Comprehensive Plan Update Overview | </a:t>
            </a:r>
            <a:fld id="{06737D20-73AE-4A47-A6A9-211836EA987F}" type="slidenum">
              <a:rPr lang="en-US"/>
              <a:pPr/>
              <a:t>‹#›</a:t>
            </a:fld>
            <a:endParaRPr lang="en-US"/>
          </a:p>
        </p:txBody>
      </p:sp>
      <p:sp>
        <p:nvSpPr>
          <p:cNvPr id="29707" name="Rectangle 11"/>
          <p:cNvSpPr>
            <a:spLocks noChangeArrowheads="1"/>
          </p:cNvSpPr>
          <p:nvPr userDrawn="1"/>
        </p:nvSpPr>
        <p:spPr bwMode="auto">
          <a:xfrm>
            <a:off x="0" y="0"/>
            <a:ext cx="9144000" cy="76200"/>
          </a:xfrm>
          <a:prstGeom prst="rect">
            <a:avLst/>
          </a:prstGeom>
          <a:solidFill>
            <a:schemeClr val="accent2"/>
          </a:solidFill>
          <a:ln w="9525">
            <a:noFill/>
            <a:miter lim="800000"/>
            <a:headEnd/>
            <a:tailEnd/>
          </a:ln>
          <a:effectLst/>
        </p:spPr>
        <p:txBody>
          <a:bodyPr wrap="none" anchor="ctr"/>
          <a:lstStyle/>
          <a:p>
            <a:pPr algn="l" eaLnBrk="1" hangingPunct="1">
              <a:spcBef>
                <a:spcPct val="0"/>
              </a:spcBef>
              <a:buClrTx/>
              <a:buSzTx/>
              <a:buFontTx/>
              <a:buNone/>
              <a:defRPr/>
            </a:pPr>
            <a:endParaRPr lang="en-US" sz="1800">
              <a:latin typeface="Arial" charset="0"/>
              <a:ea typeface="+mn-ea"/>
            </a:endParaRPr>
          </a:p>
        </p:txBody>
      </p:sp>
    </p:spTree>
  </p:cSld>
  <p:clrMap bg1="dk2" tx1="lt1" bg2="dk1" tx2="lt2" accent1="accent1" accent2="accent2" accent3="accent3" accent4="accent4" accent5="accent5" accent6="accent6" hlink="hlink" folHlink="folHlink"/>
  <p:sldLayoutIdLst>
    <p:sldLayoutId id="2147483801"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spd="med"/>
  <p:hf hdr="0" ftr="0" dt="0"/>
  <p:txStyles>
    <p:titleStyle>
      <a:lvl1pPr algn="ctr" rtl="0" eaLnBrk="0" fontAlgn="base" hangingPunct="0">
        <a:spcBef>
          <a:spcPct val="0"/>
        </a:spcBef>
        <a:spcAft>
          <a:spcPct val="0"/>
        </a:spcAft>
        <a:defRPr sz="40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SzPct val="115000"/>
        <a:buFont typeface="Wingdings" panose="05000000000000000000" pitchFamily="2" charset="2"/>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115000"/>
        <a:buFont typeface="Wingdings" panose="05000000000000000000" pitchFamily="2" charset="2"/>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115000"/>
        <a:buFont typeface="Wingdings" panose="05000000000000000000" pitchFamily="2"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SzPct val="115000"/>
        <a:buFont typeface="Wingdings" panose="05000000000000000000" pitchFamily="2" charset="2"/>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115000"/>
        <a:buFont typeface="Wingdings" panose="05000000000000000000" pitchFamily="2" charset="2"/>
        <a:buChar char="§"/>
        <a:defRPr sz="2000">
          <a:solidFill>
            <a:schemeClr val="tx1"/>
          </a:solidFill>
          <a:latin typeface="+mn-lt"/>
          <a:ea typeface="ＭＳ Ｐゴシック" charset="-128"/>
        </a:defRPr>
      </a:lvl5pPr>
      <a:lvl6pPr marL="2514600" indent="-228600" algn="l" rtl="0" fontAlgn="base">
        <a:spcBef>
          <a:spcPct val="20000"/>
        </a:spcBef>
        <a:spcAft>
          <a:spcPct val="0"/>
        </a:spcAft>
        <a:buSzPct val="11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11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11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11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674" name="Picture 12" descr="ppt_backgrd_bar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119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bwMode="auto">
          <a:xfrm>
            <a:off x="304800" y="274638"/>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6" name="Rectangle 3"/>
          <p:cNvSpPr>
            <a:spLocks noGrp="1" noChangeArrowheads="1"/>
          </p:cNvSpPr>
          <p:nvPr>
            <p:ph type="body" idx="1"/>
          </p:nvPr>
        </p:nvSpPr>
        <p:spPr bwMode="auto">
          <a:xfrm>
            <a:off x="304800" y="1600200"/>
            <a:ext cx="8610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07" name="Rectangle 7"/>
          <p:cNvSpPr>
            <a:spLocks noGrp="1" noChangeArrowheads="1"/>
          </p:cNvSpPr>
          <p:nvPr>
            <p:ph type="sldNum" sz="quarter" idx="4"/>
          </p:nvPr>
        </p:nvSpPr>
        <p:spPr bwMode="auto">
          <a:xfrm>
            <a:off x="3810000" y="6477000"/>
            <a:ext cx="533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b="1">
                <a:solidFill>
                  <a:schemeClr val="bg1"/>
                </a:solidFill>
              </a:defRPr>
            </a:lvl1pPr>
          </a:lstStyle>
          <a:p>
            <a:r>
              <a:rPr lang="en-US"/>
              <a:t>Comprehensive Plan Update Overview | </a:t>
            </a:r>
            <a:fld id="{387425B1-EBEB-43A8-B45B-80A69A5CC7C9}" type="slidenum">
              <a:rPr lang="en-US"/>
              <a:pPr/>
              <a:t>‹#›</a:t>
            </a:fld>
            <a:endParaRPr lang="en-US"/>
          </a:p>
        </p:txBody>
      </p:sp>
      <p:sp>
        <p:nvSpPr>
          <p:cNvPr id="51210" name="Rectangle 10"/>
          <p:cNvSpPr>
            <a:spLocks noChangeArrowheads="1"/>
          </p:cNvSpPr>
          <p:nvPr userDrawn="1"/>
        </p:nvSpPr>
        <p:spPr bwMode="auto">
          <a:xfrm>
            <a:off x="0" y="0"/>
            <a:ext cx="9144000" cy="76200"/>
          </a:xfrm>
          <a:prstGeom prst="rect">
            <a:avLst/>
          </a:prstGeom>
          <a:solidFill>
            <a:schemeClr val="accent2"/>
          </a:solidFill>
          <a:ln w="9525">
            <a:noFill/>
            <a:miter lim="800000"/>
            <a:headEnd/>
            <a:tailEnd/>
          </a:ln>
          <a:effectLst/>
        </p:spPr>
        <p:txBody>
          <a:bodyPr wrap="none" anchor="ctr"/>
          <a:lstStyle/>
          <a:p>
            <a:pPr algn="l" eaLnBrk="1" hangingPunct="1">
              <a:spcBef>
                <a:spcPct val="0"/>
              </a:spcBef>
              <a:buClrTx/>
              <a:buSzTx/>
              <a:buFontTx/>
              <a:buNone/>
              <a:defRPr/>
            </a:pPr>
            <a:endParaRPr lang="en-US" sz="1800">
              <a:latin typeface="Arial" charset="0"/>
              <a:ea typeface="+mn-ea"/>
            </a:endParaRPr>
          </a:p>
        </p:txBody>
      </p:sp>
    </p:spTree>
  </p:cSld>
  <p:clrMap bg1="lt1" tx1="dk1" bg2="lt2" tx2="dk2" accent1="accent1" accent2="accent2" accent3="accent3" accent4="accent4" accent5="accent5" accent6="accent6" hlink="hlink" folHlink="folHlink"/>
  <p:sldLayoutIdLst>
    <p:sldLayoutId id="2147483802"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spd="med"/>
  <p:hf hdr="0" ftr="0" dt="0"/>
  <p:txStyles>
    <p:titleStyle>
      <a:lvl1pPr algn="ctr" rtl="0" eaLnBrk="0" fontAlgn="base" hangingPunct="0">
        <a:spcBef>
          <a:spcPct val="0"/>
        </a:spcBef>
        <a:spcAft>
          <a:spcPct val="0"/>
        </a:spcAft>
        <a:defRPr sz="40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SzPct val="115000"/>
        <a:buFont typeface="Wingdings" panose="05000000000000000000" pitchFamily="2" charset="2"/>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115000"/>
        <a:buFont typeface="Wingdings" panose="05000000000000000000" pitchFamily="2" charset="2"/>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SzPct val="115000"/>
        <a:buFont typeface="Wingdings" panose="05000000000000000000" pitchFamily="2"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115000"/>
        <a:buFont typeface="Wingdings" panose="05000000000000000000" pitchFamily="2" charset="2"/>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SzPct val="115000"/>
        <a:buFont typeface="Wingdings" panose="05000000000000000000" pitchFamily="2" charset="2"/>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SzPct val="11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2"/>
        </a:buClr>
        <a:buSzPct val="11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2"/>
        </a:buClr>
        <a:buSzPct val="11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2"/>
        </a:buClr>
        <a:buSzPct val="11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38175" y="1530350"/>
            <a:ext cx="7772400" cy="3925888"/>
          </a:xfrm>
        </p:spPr>
        <p:txBody>
          <a:bodyPr/>
          <a:lstStyle/>
          <a:p>
            <a:pPr eaLnBrk="1" hangingPunct="1">
              <a:lnSpc>
                <a:spcPct val="150000"/>
              </a:lnSpc>
            </a:pPr>
            <a:r>
              <a:rPr lang="en-US" dirty="0">
                <a:solidFill>
                  <a:schemeClr val="tx1"/>
                </a:solidFill>
              </a:rPr>
              <a:t>Manufactured Dwelling Parks </a:t>
            </a:r>
            <a:br>
              <a:rPr lang="en-US" dirty="0"/>
            </a:br>
            <a:r>
              <a:rPr lang="en-US" sz="3200" dirty="0">
                <a:solidFill>
                  <a:schemeClr val="tx1"/>
                </a:solidFill>
              </a:rPr>
              <a:t>City Council</a:t>
            </a:r>
            <a:br>
              <a:rPr lang="en-US" sz="3200" dirty="0">
                <a:solidFill>
                  <a:schemeClr val="tx1"/>
                </a:solidFill>
              </a:rPr>
            </a:br>
            <a:r>
              <a:rPr lang="en-US" sz="3200" dirty="0">
                <a:solidFill>
                  <a:schemeClr val="tx1"/>
                </a:solidFill>
              </a:rPr>
              <a:t>August 22, 2018</a:t>
            </a:r>
            <a:br>
              <a:rPr lang="en-US" sz="4400" dirty="0">
                <a:solidFill>
                  <a:schemeClr val="tx2"/>
                </a:solidFill>
                <a:ea typeface="ＭＳ Ｐゴシック" panose="020B0600070205080204" pitchFamily="34" charset="-128"/>
              </a:rPr>
            </a:br>
            <a:r>
              <a:rPr lang="en-US" sz="4400" dirty="0">
                <a:solidFill>
                  <a:schemeClr val="tx2"/>
                </a:solidFill>
                <a:ea typeface="ＭＳ Ｐゴシック" panose="020B0600070205080204" pitchFamily="34" charset="-128"/>
              </a:rP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73F3-4AF0-4A97-B52A-267950DC5D09}"/>
              </a:ext>
            </a:extLst>
          </p:cNvPr>
          <p:cNvSpPr>
            <a:spLocks noGrp="1"/>
          </p:cNvSpPr>
          <p:nvPr>
            <p:ph type="title"/>
          </p:nvPr>
        </p:nvSpPr>
        <p:spPr/>
        <p:txBody>
          <a:bodyPr/>
          <a:lstStyle/>
          <a:p>
            <a:r>
              <a:rPr lang="en-US" dirty="0"/>
              <a:t>Map</a:t>
            </a:r>
          </a:p>
        </p:txBody>
      </p:sp>
      <p:pic>
        <p:nvPicPr>
          <p:cNvPr id="7" name="Content Placeholder 6">
            <a:extLst>
              <a:ext uri="{FF2B5EF4-FFF2-40B4-BE49-F238E27FC236}">
                <a16:creationId xmlns:a16="http://schemas.microsoft.com/office/drawing/2014/main" id="{1FA22261-6F7C-4672-9A00-7FD4C718CA8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788" t="3659" r="16348" b="7282"/>
          <a:stretch/>
        </p:blipFill>
        <p:spPr>
          <a:xfrm>
            <a:off x="1444171" y="113322"/>
            <a:ext cx="6255658" cy="6075218"/>
          </a:xfrm>
        </p:spPr>
      </p:pic>
      <p:sp>
        <p:nvSpPr>
          <p:cNvPr id="4" name="Slide Number Placeholder 3">
            <a:extLst>
              <a:ext uri="{FF2B5EF4-FFF2-40B4-BE49-F238E27FC236}">
                <a16:creationId xmlns:a16="http://schemas.microsoft.com/office/drawing/2014/main" id="{1EA0B8F6-1EF0-4257-970D-B0973B03308E}"/>
              </a:ext>
            </a:extLst>
          </p:cNvPr>
          <p:cNvSpPr>
            <a:spLocks noGrp="1"/>
          </p:cNvSpPr>
          <p:nvPr>
            <p:ph type="sldNum" sz="quarter" idx="10"/>
          </p:nvPr>
        </p:nvSpPr>
        <p:spPr/>
        <p:txBody>
          <a:bodyPr/>
          <a:lstStyle/>
          <a:p>
            <a:r>
              <a:rPr lang="en-US" dirty="0"/>
              <a:t>Manufactured Dwelling Parks | </a:t>
            </a:r>
            <a:fld id="{1F11FA95-EAC9-48D1-807F-D26F26ADB0B0}" type="slidenum">
              <a:rPr lang="en-US" smtClean="0"/>
              <a:pPr/>
              <a:t>2</a:t>
            </a:fld>
            <a:endParaRPr lang="en-US" dirty="0"/>
          </a:p>
        </p:txBody>
      </p:sp>
    </p:spTree>
    <p:extLst>
      <p:ext uri="{BB962C8B-B14F-4D97-AF65-F5344CB8AC3E}">
        <p14:creationId xmlns:p14="http://schemas.microsoft.com/office/powerpoint/2010/main" val="8852769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2077-9DB6-4ECC-AE46-164AA9BDFC21}"/>
              </a:ext>
            </a:extLst>
          </p:cNvPr>
          <p:cNvSpPr>
            <a:spLocks noGrp="1"/>
          </p:cNvSpPr>
          <p:nvPr>
            <p:ph type="title"/>
          </p:nvPr>
        </p:nvSpPr>
        <p:spPr/>
        <p:txBody>
          <a:bodyPr/>
          <a:lstStyle/>
          <a:p>
            <a:r>
              <a:rPr lang="en-US" dirty="0"/>
              <a:t>Proposed Changes</a:t>
            </a:r>
          </a:p>
        </p:txBody>
      </p:sp>
      <p:sp>
        <p:nvSpPr>
          <p:cNvPr id="3" name="Content Placeholder 2">
            <a:extLst>
              <a:ext uri="{FF2B5EF4-FFF2-40B4-BE49-F238E27FC236}">
                <a16:creationId xmlns:a16="http://schemas.microsoft.com/office/drawing/2014/main" id="{27B1786F-9891-4452-8E32-6D1C8D904B58}"/>
              </a:ext>
            </a:extLst>
          </p:cNvPr>
          <p:cNvSpPr>
            <a:spLocks noGrp="1"/>
          </p:cNvSpPr>
          <p:nvPr>
            <p:ph idx="1"/>
          </p:nvPr>
        </p:nvSpPr>
        <p:spPr/>
        <p:txBody>
          <a:bodyPr/>
          <a:lstStyle/>
          <a:p>
            <a:r>
              <a:rPr lang="en-US" b="1" dirty="0"/>
              <a:t>Comprehensive Plan Policy Amendments</a:t>
            </a:r>
            <a:endParaRPr lang="en-US" dirty="0"/>
          </a:p>
          <a:p>
            <a:r>
              <a:rPr lang="en-US" b="1" dirty="0"/>
              <a:t>Comprehensive Plan Map Amendments</a:t>
            </a:r>
            <a:endParaRPr lang="en-US" dirty="0"/>
          </a:p>
          <a:p>
            <a:r>
              <a:rPr lang="en-US" b="1" dirty="0"/>
              <a:t>Zoning Code Amendments</a:t>
            </a:r>
            <a:endParaRPr lang="en-US" dirty="0"/>
          </a:p>
          <a:p>
            <a:r>
              <a:rPr lang="en-US" b="1" dirty="0"/>
              <a:t>Zoning Map Changes</a:t>
            </a:r>
            <a:endParaRPr lang="en-US" dirty="0"/>
          </a:p>
          <a:p>
            <a:endParaRPr lang="en-US" dirty="0"/>
          </a:p>
        </p:txBody>
      </p:sp>
      <p:sp>
        <p:nvSpPr>
          <p:cNvPr id="4" name="Slide Number Placeholder 3">
            <a:extLst>
              <a:ext uri="{FF2B5EF4-FFF2-40B4-BE49-F238E27FC236}">
                <a16:creationId xmlns:a16="http://schemas.microsoft.com/office/drawing/2014/main" id="{AB07FE45-5D06-412E-872E-1A4CEF6276C0}"/>
              </a:ext>
            </a:extLst>
          </p:cNvPr>
          <p:cNvSpPr>
            <a:spLocks noGrp="1"/>
          </p:cNvSpPr>
          <p:nvPr>
            <p:ph type="sldNum" sz="quarter" idx="10"/>
          </p:nvPr>
        </p:nvSpPr>
        <p:spPr/>
        <p:txBody>
          <a:bodyPr/>
          <a:lstStyle/>
          <a:p>
            <a:r>
              <a:rPr lang="en-US" dirty="0"/>
              <a:t>Manufactured Dwelling Parks | </a:t>
            </a:r>
            <a:fld id="{1F11FA95-EAC9-48D1-807F-D26F26ADB0B0}" type="slidenum">
              <a:rPr lang="en-US" smtClean="0"/>
              <a:pPr/>
              <a:t>3</a:t>
            </a:fld>
            <a:endParaRPr lang="en-US" dirty="0"/>
          </a:p>
        </p:txBody>
      </p:sp>
    </p:spTree>
    <p:extLst>
      <p:ext uri="{BB962C8B-B14F-4D97-AF65-F5344CB8AC3E}">
        <p14:creationId xmlns:p14="http://schemas.microsoft.com/office/powerpoint/2010/main" val="4823152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BBBF-BDBB-47E9-8EC9-143F66E20F44}"/>
              </a:ext>
            </a:extLst>
          </p:cNvPr>
          <p:cNvSpPr>
            <a:spLocks noGrp="1"/>
          </p:cNvSpPr>
          <p:nvPr>
            <p:ph type="title"/>
          </p:nvPr>
        </p:nvSpPr>
        <p:spPr/>
        <p:txBody>
          <a:bodyPr/>
          <a:lstStyle/>
          <a:p>
            <a:r>
              <a:rPr lang="en-US" dirty="0"/>
              <a:t>Zoning Code</a:t>
            </a:r>
          </a:p>
        </p:txBody>
      </p:sp>
      <p:sp>
        <p:nvSpPr>
          <p:cNvPr id="3" name="Content Placeholder 2">
            <a:extLst>
              <a:ext uri="{FF2B5EF4-FFF2-40B4-BE49-F238E27FC236}">
                <a16:creationId xmlns:a16="http://schemas.microsoft.com/office/drawing/2014/main" id="{C114D130-7EF9-47B2-B66E-CC8406DB4F8D}"/>
              </a:ext>
            </a:extLst>
          </p:cNvPr>
          <p:cNvSpPr>
            <a:spLocks noGrp="1"/>
          </p:cNvSpPr>
          <p:nvPr>
            <p:ph idx="1"/>
          </p:nvPr>
        </p:nvSpPr>
        <p:spPr>
          <a:xfrm>
            <a:off x="304800" y="1251857"/>
            <a:ext cx="8610600" cy="4525963"/>
          </a:xfrm>
        </p:spPr>
        <p:txBody>
          <a:bodyPr/>
          <a:lstStyle/>
          <a:p>
            <a:r>
              <a:rPr lang="en-US" dirty="0"/>
              <a:t>A new base zone - RMP</a:t>
            </a:r>
          </a:p>
          <a:p>
            <a:r>
              <a:rPr lang="en-US" dirty="0"/>
              <a:t>The allowed housing type is manufactured dwellings in a manufactured dwelling park.</a:t>
            </a:r>
          </a:p>
          <a:p>
            <a:r>
              <a:rPr lang="en-US" dirty="0"/>
              <a:t>Recreational vehicle parks are allowed as Limited Retail Sales and Service use.</a:t>
            </a:r>
          </a:p>
          <a:p>
            <a:r>
              <a:rPr lang="en-US" dirty="0"/>
              <a:t>Institutional Categories (community service, schools, daycare) are allowed as Limited or Conditional Uses </a:t>
            </a:r>
          </a:p>
        </p:txBody>
      </p:sp>
      <p:sp>
        <p:nvSpPr>
          <p:cNvPr id="4" name="Slide Number Placeholder 3">
            <a:extLst>
              <a:ext uri="{FF2B5EF4-FFF2-40B4-BE49-F238E27FC236}">
                <a16:creationId xmlns:a16="http://schemas.microsoft.com/office/drawing/2014/main" id="{281B1281-F79F-4E38-95D6-1268D70DDD09}"/>
              </a:ext>
            </a:extLst>
          </p:cNvPr>
          <p:cNvSpPr>
            <a:spLocks noGrp="1"/>
          </p:cNvSpPr>
          <p:nvPr>
            <p:ph type="sldNum" sz="quarter" idx="10"/>
          </p:nvPr>
        </p:nvSpPr>
        <p:spPr/>
        <p:txBody>
          <a:bodyPr/>
          <a:lstStyle/>
          <a:p>
            <a:r>
              <a:rPr lang="en-US" dirty="0"/>
              <a:t>Manufactured Dwelling Parks | </a:t>
            </a:r>
            <a:fld id="{1F11FA95-EAC9-48D1-807F-D26F26ADB0B0}" type="slidenum">
              <a:rPr lang="en-US" smtClean="0"/>
              <a:pPr/>
              <a:t>4</a:t>
            </a:fld>
            <a:endParaRPr lang="en-US" dirty="0"/>
          </a:p>
        </p:txBody>
      </p:sp>
    </p:spTree>
    <p:extLst>
      <p:ext uri="{BB962C8B-B14F-4D97-AF65-F5344CB8AC3E}">
        <p14:creationId xmlns:p14="http://schemas.microsoft.com/office/powerpoint/2010/main" val="25655160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F925-CC16-4D60-8CE7-1C19A9B3B816}"/>
              </a:ext>
            </a:extLst>
          </p:cNvPr>
          <p:cNvSpPr>
            <a:spLocks noGrp="1"/>
          </p:cNvSpPr>
          <p:nvPr>
            <p:ph type="title"/>
          </p:nvPr>
        </p:nvSpPr>
        <p:spPr/>
        <p:txBody>
          <a:bodyPr/>
          <a:lstStyle/>
          <a:p>
            <a:r>
              <a:rPr lang="en-US" dirty="0"/>
              <a:t>Incentives</a:t>
            </a:r>
          </a:p>
        </p:txBody>
      </p:sp>
      <p:sp>
        <p:nvSpPr>
          <p:cNvPr id="3" name="Content Placeholder 2">
            <a:extLst>
              <a:ext uri="{FF2B5EF4-FFF2-40B4-BE49-F238E27FC236}">
                <a16:creationId xmlns:a16="http://schemas.microsoft.com/office/drawing/2014/main" id="{C6E0A565-0248-43FF-A4BC-8CF43ECC720D}"/>
              </a:ext>
            </a:extLst>
          </p:cNvPr>
          <p:cNvSpPr>
            <a:spLocks noGrp="1"/>
          </p:cNvSpPr>
          <p:nvPr>
            <p:ph idx="1"/>
          </p:nvPr>
        </p:nvSpPr>
        <p:spPr/>
        <p:txBody>
          <a:bodyPr/>
          <a:lstStyle/>
          <a:p>
            <a:pPr marL="0" indent="0">
              <a:buNone/>
            </a:pPr>
            <a:r>
              <a:rPr lang="en-US" dirty="0"/>
              <a:t>RMP zone supports continued operation of MDPs:</a:t>
            </a:r>
          </a:p>
          <a:p>
            <a:r>
              <a:rPr lang="en-US" dirty="0"/>
              <a:t>Resolves nonconforming uses </a:t>
            </a:r>
          </a:p>
          <a:p>
            <a:r>
              <a:rPr lang="en-US" dirty="0"/>
              <a:t>Increased density to 1 space per 1,500sf</a:t>
            </a:r>
          </a:p>
          <a:p>
            <a:r>
              <a:rPr lang="en-US" dirty="0"/>
              <a:t>Expands density transfers to any other MDR site outside the Central City</a:t>
            </a:r>
          </a:p>
          <a:p>
            <a:r>
              <a:rPr lang="en-US" dirty="0"/>
              <a:t>Creates an affordable housing bonus</a:t>
            </a:r>
          </a:p>
          <a:p>
            <a:r>
              <a:rPr lang="en-US" dirty="0"/>
              <a:t>Allows for RV Parks as a limited use</a:t>
            </a:r>
          </a:p>
          <a:p>
            <a:endParaRPr lang="en-US" dirty="0"/>
          </a:p>
        </p:txBody>
      </p:sp>
      <p:sp>
        <p:nvSpPr>
          <p:cNvPr id="4" name="Slide Number Placeholder 3">
            <a:extLst>
              <a:ext uri="{FF2B5EF4-FFF2-40B4-BE49-F238E27FC236}">
                <a16:creationId xmlns:a16="http://schemas.microsoft.com/office/drawing/2014/main" id="{C779B408-DE9B-4876-BC24-794671FE258C}"/>
              </a:ext>
            </a:extLst>
          </p:cNvPr>
          <p:cNvSpPr>
            <a:spLocks noGrp="1"/>
          </p:cNvSpPr>
          <p:nvPr>
            <p:ph type="sldNum" sz="quarter" idx="10"/>
          </p:nvPr>
        </p:nvSpPr>
        <p:spPr/>
        <p:txBody>
          <a:bodyPr/>
          <a:lstStyle/>
          <a:p>
            <a:r>
              <a:rPr lang="en-US"/>
              <a:t>Comprehensive Plan Update | </a:t>
            </a:r>
            <a:fld id="{1F11FA95-EAC9-48D1-807F-D26F26ADB0B0}" type="slidenum">
              <a:rPr lang="en-US" smtClean="0"/>
              <a:pPr/>
              <a:t>5</a:t>
            </a:fld>
            <a:endParaRPr lang="en-US"/>
          </a:p>
        </p:txBody>
      </p:sp>
    </p:spTree>
    <p:extLst>
      <p:ext uri="{BB962C8B-B14F-4D97-AF65-F5344CB8AC3E}">
        <p14:creationId xmlns:p14="http://schemas.microsoft.com/office/powerpoint/2010/main" val="35554209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19E1-0372-4756-BC15-C39387611BCB}"/>
              </a:ext>
            </a:extLst>
          </p:cNvPr>
          <p:cNvSpPr>
            <a:spLocks noGrp="1"/>
          </p:cNvSpPr>
          <p:nvPr>
            <p:ph type="title"/>
          </p:nvPr>
        </p:nvSpPr>
        <p:spPr>
          <a:xfrm>
            <a:off x="304800" y="82381"/>
            <a:ext cx="8610600" cy="784297"/>
          </a:xfrm>
        </p:spPr>
        <p:txBody>
          <a:bodyPr/>
          <a:lstStyle/>
          <a:p>
            <a:r>
              <a:rPr lang="en-US" dirty="0"/>
              <a:t>Technical Amendments</a:t>
            </a:r>
          </a:p>
        </p:txBody>
      </p:sp>
      <p:sp>
        <p:nvSpPr>
          <p:cNvPr id="4" name="Slide Number Placeholder 3">
            <a:extLst>
              <a:ext uri="{FF2B5EF4-FFF2-40B4-BE49-F238E27FC236}">
                <a16:creationId xmlns:a16="http://schemas.microsoft.com/office/drawing/2014/main" id="{09B31046-2540-4A2E-8BA9-2A9AE06E2800}"/>
              </a:ext>
            </a:extLst>
          </p:cNvPr>
          <p:cNvSpPr>
            <a:spLocks noGrp="1"/>
          </p:cNvSpPr>
          <p:nvPr>
            <p:ph type="sldNum" sz="quarter" idx="10"/>
          </p:nvPr>
        </p:nvSpPr>
        <p:spPr/>
        <p:txBody>
          <a:bodyPr/>
          <a:lstStyle/>
          <a:p>
            <a:r>
              <a:rPr lang="en-US" dirty="0"/>
              <a:t>Manufactured Dwelling Parks | </a:t>
            </a:r>
            <a:fld id="{1F11FA95-EAC9-48D1-807F-D26F26ADB0B0}" type="slidenum">
              <a:rPr lang="en-US" smtClean="0"/>
              <a:pPr/>
              <a:t>6</a:t>
            </a:fld>
            <a:endParaRPr lang="en-US" dirty="0"/>
          </a:p>
        </p:txBody>
      </p:sp>
      <p:sp>
        <p:nvSpPr>
          <p:cNvPr id="7" name="Rectangle 6">
            <a:extLst>
              <a:ext uri="{FF2B5EF4-FFF2-40B4-BE49-F238E27FC236}">
                <a16:creationId xmlns:a16="http://schemas.microsoft.com/office/drawing/2014/main" id="{7229BC95-00A1-4E4F-9EA8-9ACFC96D716C}"/>
              </a:ext>
            </a:extLst>
          </p:cNvPr>
          <p:cNvSpPr/>
          <p:nvPr/>
        </p:nvSpPr>
        <p:spPr>
          <a:xfrm>
            <a:off x="400957" y="1026335"/>
            <a:ext cx="8418285" cy="4308872"/>
          </a:xfrm>
          <a:prstGeom prst="rect">
            <a:avLst/>
          </a:prstGeom>
        </p:spPr>
        <p:txBody>
          <a:bodyPr wrap="square">
            <a:spAutoFit/>
          </a:bodyPr>
          <a:lstStyle/>
          <a:p>
            <a:pPr marL="0" marR="0" algn="l">
              <a:spcBef>
                <a:spcPts val="0"/>
              </a:spcBef>
              <a:spcAft>
                <a:spcPts val="1200"/>
              </a:spcAft>
              <a:buNone/>
            </a:pPr>
            <a:r>
              <a:rPr lang="en-US" sz="2800" b="1" dirty="0">
                <a:ea typeface="Times New Roman" panose="02020603050405020304" pitchFamily="18" charset="0"/>
                <a:cs typeface="Arial" panose="020B0604020202020204" pitchFamily="34" charset="0"/>
              </a:rPr>
              <a:t>#1 2035 Comprehensive Plan Policy 10.1 Land use designations</a:t>
            </a:r>
          </a:p>
          <a:p>
            <a:pPr marL="0" marR="0" algn="l">
              <a:spcBef>
                <a:spcPts val="0"/>
              </a:spcBef>
              <a:spcAft>
                <a:spcPts val="1200"/>
              </a:spcAft>
              <a:buNone/>
            </a:pPr>
            <a:r>
              <a:rPr lang="en-US" sz="2800" b="1" dirty="0">
                <a:ea typeface="Times New Roman" panose="02020603050405020304" pitchFamily="18" charset="0"/>
                <a:cs typeface="Arial" panose="020B0604020202020204" pitchFamily="34" charset="0"/>
              </a:rPr>
              <a:t>#2 RMP base zone description</a:t>
            </a:r>
          </a:p>
          <a:p>
            <a:pPr algn="l">
              <a:spcBef>
                <a:spcPts val="0"/>
              </a:spcBef>
              <a:spcAft>
                <a:spcPts val="1200"/>
              </a:spcAft>
              <a:buNone/>
            </a:pPr>
            <a:r>
              <a:rPr lang="en-US" sz="2800" dirty="0">
                <a:ea typeface="Times New Roman" panose="02020603050405020304" pitchFamily="18" charset="0"/>
                <a:cs typeface="Arial" panose="020B0604020202020204" pitchFamily="34" charset="0"/>
              </a:rPr>
              <a:t>Adjust maximum density to match zoning code.</a:t>
            </a:r>
          </a:p>
          <a:p>
            <a:pPr algn="l">
              <a:spcBef>
                <a:spcPts val="0"/>
              </a:spcBef>
              <a:spcAft>
                <a:spcPts val="1200"/>
              </a:spcAft>
              <a:buNone/>
            </a:pPr>
            <a:endParaRPr lang="en-US" sz="2800" dirty="0">
              <a:ea typeface="Times New Roman" panose="02020603050405020304" pitchFamily="18" charset="0"/>
              <a:cs typeface="Arial" panose="020B0604020202020204" pitchFamily="34" charset="0"/>
            </a:endParaRPr>
          </a:p>
          <a:p>
            <a:pPr marL="0" marR="0" algn="l">
              <a:spcBef>
                <a:spcPts val="0"/>
              </a:spcBef>
              <a:spcAft>
                <a:spcPts val="1200"/>
              </a:spcAft>
              <a:buNone/>
            </a:pPr>
            <a:r>
              <a:rPr lang="en-US" sz="2800" b="1" dirty="0"/>
              <a:t>#3 – Minimum Density (Table 120-3)</a:t>
            </a:r>
          </a:p>
          <a:p>
            <a:pPr marL="0" marR="0" algn="l">
              <a:spcBef>
                <a:spcPts val="0"/>
              </a:spcBef>
              <a:spcAft>
                <a:spcPts val="1200"/>
              </a:spcAft>
              <a:buNone/>
            </a:pPr>
            <a:r>
              <a:rPr lang="en-US" sz="2800" dirty="0">
                <a:ea typeface="Times New Roman" panose="02020603050405020304" pitchFamily="18" charset="0"/>
                <a:cs typeface="Arial" panose="020B0604020202020204" pitchFamily="34" charset="0"/>
              </a:rPr>
              <a:t>Adjust minimum density to be 80% of maximum density</a:t>
            </a:r>
          </a:p>
        </p:txBody>
      </p:sp>
    </p:spTree>
    <p:extLst>
      <p:ext uri="{BB962C8B-B14F-4D97-AF65-F5344CB8AC3E}">
        <p14:creationId xmlns:p14="http://schemas.microsoft.com/office/powerpoint/2010/main" val="371418319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19E1-0372-4756-BC15-C39387611BCB}"/>
              </a:ext>
            </a:extLst>
          </p:cNvPr>
          <p:cNvSpPr>
            <a:spLocks noGrp="1"/>
          </p:cNvSpPr>
          <p:nvPr>
            <p:ph type="title"/>
          </p:nvPr>
        </p:nvSpPr>
        <p:spPr>
          <a:xfrm>
            <a:off x="304800" y="82381"/>
            <a:ext cx="8610600" cy="784297"/>
          </a:xfrm>
        </p:spPr>
        <p:txBody>
          <a:bodyPr/>
          <a:lstStyle/>
          <a:p>
            <a:r>
              <a:rPr lang="en-US" dirty="0"/>
              <a:t>Technical Amendments</a:t>
            </a:r>
          </a:p>
        </p:txBody>
      </p:sp>
      <p:sp>
        <p:nvSpPr>
          <p:cNvPr id="4" name="Slide Number Placeholder 3">
            <a:extLst>
              <a:ext uri="{FF2B5EF4-FFF2-40B4-BE49-F238E27FC236}">
                <a16:creationId xmlns:a16="http://schemas.microsoft.com/office/drawing/2014/main" id="{09B31046-2540-4A2E-8BA9-2A9AE06E2800}"/>
              </a:ext>
            </a:extLst>
          </p:cNvPr>
          <p:cNvSpPr>
            <a:spLocks noGrp="1"/>
          </p:cNvSpPr>
          <p:nvPr>
            <p:ph type="sldNum" sz="quarter" idx="10"/>
          </p:nvPr>
        </p:nvSpPr>
        <p:spPr/>
        <p:txBody>
          <a:bodyPr/>
          <a:lstStyle/>
          <a:p>
            <a:r>
              <a:rPr lang="en-US" dirty="0"/>
              <a:t>Manufactured Dwelling Parks | </a:t>
            </a:r>
            <a:fld id="{1F11FA95-EAC9-48D1-807F-D26F26ADB0B0}" type="slidenum">
              <a:rPr lang="en-US" smtClean="0"/>
              <a:pPr/>
              <a:t>7</a:t>
            </a:fld>
            <a:endParaRPr lang="en-US" dirty="0"/>
          </a:p>
        </p:txBody>
      </p:sp>
      <p:sp>
        <p:nvSpPr>
          <p:cNvPr id="7" name="Rectangle 6">
            <a:extLst>
              <a:ext uri="{FF2B5EF4-FFF2-40B4-BE49-F238E27FC236}">
                <a16:creationId xmlns:a16="http://schemas.microsoft.com/office/drawing/2014/main" id="{7229BC95-00A1-4E4F-9EA8-9ACFC96D716C}"/>
              </a:ext>
            </a:extLst>
          </p:cNvPr>
          <p:cNvSpPr/>
          <p:nvPr/>
        </p:nvSpPr>
        <p:spPr>
          <a:xfrm>
            <a:off x="304800" y="866678"/>
            <a:ext cx="8418285" cy="5016758"/>
          </a:xfrm>
          <a:prstGeom prst="rect">
            <a:avLst/>
          </a:prstGeom>
        </p:spPr>
        <p:txBody>
          <a:bodyPr wrap="square">
            <a:spAutoFit/>
          </a:bodyPr>
          <a:lstStyle/>
          <a:p>
            <a:pPr marL="0" marR="0" algn="l">
              <a:spcBef>
                <a:spcPts val="0"/>
              </a:spcBef>
              <a:spcAft>
                <a:spcPts val="1200"/>
              </a:spcAft>
              <a:buNone/>
            </a:pPr>
            <a:r>
              <a:rPr lang="en-US" sz="2800" b="1" dirty="0">
                <a:ea typeface="Times New Roman" panose="02020603050405020304" pitchFamily="18" charset="0"/>
                <a:cs typeface="Arial" panose="020B0604020202020204" pitchFamily="34" charset="0"/>
              </a:rPr>
              <a:t>#4 - </a:t>
            </a:r>
            <a:r>
              <a:rPr lang="en-US" sz="2800" b="1" dirty="0"/>
              <a:t>Planned Development Review (33.854)</a:t>
            </a:r>
          </a:p>
          <a:p>
            <a:pPr marL="0" marR="0" algn="l">
              <a:spcBef>
                <a:spcPts val="0"/>
              </a:spcBef>
              <a:spcAft>
                <a:spcPts val="1200"/>
              </a:spcAft>
              <a:buNone/>
            </a:pPr>
            <a:r>
              <a:rPr lang="en-US" sz="2800" dirty="0"/>
              <a:t>Changes that are not necessary, this amendment is to not adopt the PSC recommended changes.</a:t>
            </a:r>
            <a:br>
              <a:rPr lang="en-US" sz="2800" dirty="0"/>
            </a:br>
            <a:endParaRPr lang="en-US" sz="2800" dirty="0">
              <a:ea typeface="Times New Roman" panose="02020603050405020304" pitchFamily="18" charset="0"/>
              <a:cs typeface="Arial" panose="020B0604020202020204" pitchFamily="34" charset="0"/>
            </a:endParaRPr>
          </a:p>
          <a:p>
            <a:pPr marL="0" marR="0" algn="l">
              <a:spcBef>
                <a:spcPts val="0"/>
              </a:spcBef>
              <a:spcAft>
                <a:spcPts val="1200"/>
              </a:spcAft>
              <a:buNone/>
            </a:pPr>
            <a:r>
              <a:rPr lang="en-US" sz="2800" b="1" dirty="0">
                <a:ea typeface="Times New Roman" panose="02020603050405020304" pitchFamily="18" charset="0"/>
                <a:cs typeface="Arial" panose="020B0604020202020204" pitchFamily="34" charset="0"/>
              </a:rPr>
              <a:t>#5 Minimum space requirement (33.251.030)</a:t>
            </a:r>
          </a:p>
          <a:p>
            <a:pPr marL="0" marR="0" algn="l">
              <a:spcBef>
                <a:spcPts val="0"/>
              </a:spcBef>
              <a:spcAft>
                <a:spcPts val="1200"/>
              </a:spcAft>
              <a:buNone/>
            </a:pPr>
            <a:r>
              <a:rPr lang="en-US" sz="2800" dirty="0">
                <a:ea typeface="Times New Roman" panose="02020603050405020304" pitchFamily="18" charset="0"/>
                <a:cs typeface="Arial" panose="020B0604020202020204" pitchFamily="34" charset="0"/>
              </a:rPr>
              <a:t>Restore minimum space requirement of 30ft in width and 40 feet in depth.</a:t>
            </a:r>
            <a:br>
              <a:rPr lang="en-US" sz="2800" dirty="0">
                <a:ea typeface="Times New Roman" panose="02020603050405020304" pitchFamily="18" charset="0"/>
                <a:cs typeface="Arial" panose="020B0604020202020204" pitchFamily="34" charset="0"/>
              </a:rPr>
            </a:br>
            <a:endParaRPr lang="en-US" sz="2800" b="1" dirty="0">
              <a:cs typeface="Arial" panose="020B0604020202020204" pitchFamily="34" charset="0"/>
            </a:endParaRPr>
          </a:p>
          <a:p>
            <a:pPr marL="0" marR="0" algn="l">
              <a:spcBef>
                <a:spcPts val="0"/>
              </a:spcBef>
              <a:spcAft>
                <a:spcPts val="1200"/>
              </a:spcAft>
              <a:buNone/>
            </a:pPr>
            <a:r>
              <a:rPr lang="en-US" sz="2800" b="1" dirty="0">
                <a:cs typeface="Arial" panose="020B0604020202020204" pitchFamily="34" charset="0"/>
              </a:rPr>
              <a:t>#6 </a:t>
            </a:r>
            <a:r>
              <a:rPr lang="en-US" sz="2800" dirty="0">
                <a:cs typeface="Arial" panose="020B0604020202020204" pitchFamily="34" charset="0"/>
              </a:rPr>
              <a:t>Substitute Exhibit A Findings of Fact as shown in document dated August 22,2018</a:t>
            </a:r>
          </a:p>
        </p:txBody>
      </p:sp>
    </p:spTree>
    <p:extLst>
      <p:ext uri="{BB962C8B-B14F-4D97-AF65-F5344CB8AC3E}">
        <p14:creationId xmlns:p14="http://schemas.microsoft.com/office/powerpoint/2010/main" val="29327091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C67D-BC49-44B3-B614-1F6847D15993}"/>
              </a:ext>
            </a:extLst>
          </p:cNvPr>
          <p:cNvSpPr>
            <a:spLocks noGrp="1"/>
          </p:cNvSpPr>
          <p:nvPr>
            <p:ph type="title"/>
          </p:nvPr>
        </p:nvSpPr>
        <p:spPr/>
        <p:txBody>
          <a:bodyPr/>
          <a:lstStyle/>
          <a:p>
            <a:r>
              <a:rPr lang="en-US" dirty="0"/>
              <a:t>Supporting Documents</a:t>
            </a:r>
          </a:p>
        </p:txBody>
      </p:sp>
      <p:sp>
        <p:nvSpPr>
          <p:cNvPr id="3" name="Content Placeholder 2">
            <a:extLst>
              <a:ext uri="{FF2B5EF4-FFF2-40B4-BE49-F238E27FC236}">
                <a16:creationId xmlns:a16="http://schemas.microsoft.com/office/drawing/2014/main" id="{039AEED0-D1F1-4FA6-ACA3-7FEA25632C26}"/>
              </a:ext>
            </a:extLst>
          </p:cNvPr>
          <p:cNvSpPr>
            <a:spLocks noGrp="1"/>
          </p:cNvSpPr>
          <p:nvPr>
            <p:ph idx="1"/>
          </p:nvPr>
        </p:nvSpPr>
        <p:spPr>
          <a:xfrm>
            <a:off x="304800" y="1406752"/>
            <a:ext cx="8610600" cy="4525963"/>
          </a:xfrm>
        </p:spPr>
        <p:txBody>
          <a:bodyPr/>
          <a:lstStyle/>
          <a:p>
            <a:pPr lvl="0"/>
            <a:r>
              <a:rPr lang="en-US" sz="2800" dirty="0"/>
              <a:t>2016 State of Housing Report</a:t>
            </a:r>
          </a:p>
          <a:p>
            <a:pPr lvl="0"/>
            <a:r>
              <a:rPr lang="en-US" sz="2800" dirty="0"/>
              <a:t>2017 State of Housing Report </a:t>
            </a:r>
          </a:p>
          <a:p>
            <a:pPr lvl="0"/>
            <a:r>
              <a:rPr lang="en-US" sz="2800" dirty="0"/>
              <a:t>BPS memo on natural resources and hazards maps </a:t>
            </a:r>
          </a:p>
          <a:p>
            <a:pPr lvl="0"/>
            <a:r>
              <a:rPr lang="en-US" sz="2800" dirty="0"/>
              <a:t>PBOT memo on transportation modeling summary </a:t>
            </a:r>
          </a:p>
          <a:p>
            <a:pPr lvl="0"/>
            <a:r>
              <a:rPr lang="en-US" sz="2800" dirty="0"/>
              <a:t>MDP Zoning Map Quarter Sections</a:t>
            </a:r>
          </a:p>
          <a:p>
            <a:pPr lvl="0"/>
            <a:r>
              <a:rPr lang="en-US" sz="2800" dirty="0"/>
              <a:t>BDS 2018-19 Land Use Services Fee Schedule</a:t>
            </a:r>
          </a:p>
          <a:p>
            <a:pPr lvl="0"/>
            <a:r>
              <a:rPr lang="en-US" sz="2800" dirty="0"/>
              <a:t>David Douglas School District 2017-18 Enrollment</a:t>
            </a:r>
          </a:p>
        </p:txBody>
      </p:sp>
      <p:sp>
        <p:nvSpPr>
          <p:cNvPr id="4" name="Slide Number Placeholder 3">
            <a:extLst>
              <a:ext uri="{FF2B5EF4-FFF2-40B4-BE49-F238E27FC236}">
                <a16:creationId xmlns:a16="http://schemas.microsoft.com/office/drawing/2014/main" id="{4DF22CCF-0D38-4517-8593-772E9C4C7E0E}"/>
              </a:ext>
            </a:extLst>
          </p:cNvPr>
          <p:cNvSpPr>
            <a:spLocks noGrp="1"/>
          </p:cNvSpPr>
          <p:nvPr>
            <p:ph type="sldNum" sz="quarter" idx="10"/>
          </p:nvPr>
        </p:nvSpPr>
        <p:spPr/>
        <p:txBody>
          <a:bodyPr/>
          <a:lstStyle/>
          <a:p>
            <a:r>
              <a:rPr lang="en-US"/>
              <a:t>Comprehensive Plan Update | </a:t>
            </a:r>
            <a:fld id="{1F11FA95-EAC9-48D1-807F-D26F26ADB0B0}" type="slidenum">
              <a:rPr lang="en-US" smtClean="0"/>
              <a:pPr/>
              <a:t>8</a:t>
            </a:fld>
            <a:endParaRPr lang="en-US"/>
          </a:p>
        </p:txBody>
      </p:sp>
    </p:spTree>
    <p:extLst>
      <p:ext uri="{BB962C8B-B14F-4D97-AF65-F5344CB8AC3E}">
        <p14:creationId xmlns:p14="http://schemas.microsoft.com/office/powerpoint/2010/main" val="1463561429"/>
      </p:ext>
    </p:extLst>
  </p:cSld>
  <p:clrMapOvr>
    <a:masterClrMapping/>
  </p:clrMapOvr>
  <p:transition spd="med"/>
</p:sld>
</file>

<file path=ppt/theme/theme1.xml><?xml version="1.0" encoding="utf-8"?>
<a:theme xmlns:a="http://schemas.openxmlformats.org/drawingml/2006/main" name="general master">
  <a:themeElements>
    <a:clrScheme name="">
      <a:dk1>
        <a:srgbClr val="000000"/>
      </a:dk1>
      <a:lt1>
        <a:srgbClr val="FFFFFF"/>
      </a:lt1>
      <a:dk2>
        <a:srgbClr val="000000"/>
      </a:dk2>
      <a:lt2>
        <a:srgbClr val="808080"/>
      </a:lt2>
      <a:accent1>
        <a:srgbClr val="B2BFCE"/>
      </a:accent1>
      <a:accent2>
        <a:srgbClr val="33557D"/>
      </a:accent2>
      <a:accent3>
        <a:srgbClr val="FFFFFF"/>
      </a:accent3>
      <a:accent4>
        <a:srgbClr val="000000"/>
      </a:accent4>
      <a:accent5>
        <a:srgbClr val="D5DCE3"/>
      </a:accent5>
      <a:accent6>
        <a:srgbClr val="2D4C71"/>
      </a:accent6>
      <a:hlink>
        <a:srgbClr val="69AA61"/>
      </a:hlink>
      <a:folHlink>
        <a:srgbClr val="C6DFC3"/>
      </a:folHlink>
    </a:clrScheme>
    <a:fontScheme name="general maste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neral master 13">
        <a:dk1>
          <a:srgbClr val="000000"/>
        </a:dk1>
        <a:lt1>
          <a:srgbClr val="FFFFFF"/>
        </a:lt1>
        <a:dk2>
          <a:srgbClr val="000000"/>
        </a:dk2>
        <a:lt2>
          <a:srgbClr val="808080"/>
        </a:lt2>
        <a:accent1>
          <a:srgbClr val="B7BDC7"/>
        </a:accent1>
        <a:accent2>
          <a:srgbClr val="707B8F"/>
        </a:accent2>
        <a:accent3>
          <a:srgbClr val="FFFFFF"/>
        </a:accent3>
        <a:accent4>
          <a:srgbClr val="000000"/>
        </a:accent4>
        <a:accent5>
          <a:srgbClr val="D8DBE0"/>
        </a:accent5>
        <a:accent6>
          <a:srgbClr val="656F81"/>
        </a:accent6>
        <a:hlink>
          <a:srgbClr val="65AD63"/>
        </a:hlink>
        <a:folHlink>
          <a:srgbClr val="B2D6B1"/>
        </a:folHlink>
      </a:clrScheme>
      <a:clrMap bg1="lt1" tx1="dk1" bg2="lt2" tx2="dk2" accent1="accent1" accent2="accent2" accent3="accent3" accent4="accent4" accent5="accent5" accent6="accent6" hlink="hlink" folHlink="folHlink"/>
    </a:extraClrScheme>
    <a:extraClrScheme>
      <a:clrScheme name="general master 14">
        <a:dk1>
          <a:srgbClr val="3E3E5C"/>
        </a:dk1>
        <a:lt1>
          <a:srgbClr val="FFFFFF"/>
        </a:lt1>
        <a:dk2>
          <a:srgbClr val="4C5A73"/>
        </a:dk2>
        <a:lt2>
          <a:srgbClr val="FFFFFF"/>
        </a:lt2>
        <a:accent1>
          <a:srgbClr val="60597B"/>
        </a:accent1>
        <a:accent2>
          <a:srgbClr val="6666FF"/>
        </a:accent2>
        <a:accent3>
          <a:srgbClr val="B2B5BC"/>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master 15">
        <a:dk1>
          <a:srgbClr val="3E3E5C"/>
        </a:dk1>
        <a:lt1>
          <a:srgbClr val="FFFFFF"/>
        </a:lt1>
        <a:dk2>
          <a:srgbClr val="4C5A73"/>
        </a:dk2>
        <a:lt2>
          <a:srgbClr val="FFFFFF"/>
        </a:lt2>
        <a:accent1>
          <a:srgbClr val="A83422"/>
        </a:accent1>
        <a:accent2>
          <a:srgbClr val="5F3200"/>
        </a:accent2>
        <a:accent3>
          <a:srgbClr val="B2B5BC"/>
        </a:accent3>
        <a:accent4>
          <a:srgbClr val="DADADA"/>
        </a:accent4>
        <a:accent5>
          <a:srgbClr val="D1AEAB"/>
        </a:accent5>
        <a:accent6>
          <a:srgbClr val="552C00"/>
        </a:accent6>
        <a:hlink>
          <a:srgbClr val="CA7618"/>
        </a:hlink>
        <a:folHlink>
          <a:srgbClr val="FFFF99"/>
        </a:folHlink>
      </a:clrScheme>
      <a:clrMap bg1="dk2" tx1="lt1" bg2="dk1" tx2="lt2" accent1="accent1" accent2="accent2" accent3="accent3" accent4="accent4" accent5="accent5" accent6="accent6" hlink="hlink" folHlink="folHlink"/>
    </a:extraClrScheme>
    <a:extraClrScheme>
      <a:clrScheme name="general master 16">
        <a:dk1>
          <a:srgbClr val="3E3E5C"/>
        </a:dk1>
        <a:lt1>
          <a:srgbClr val="FFFFFF"/>
        </a:lt1>
        <a:dk2>
          <a:srgbClr val="4C5A73"/>
        </a:dk2>
        <a:lt2>
          <a:srgbClr val="FFFFFF"/>
        </a:lt2>
        <a:accent1>
          <a:srgbClr val="A83422"/>
        </a:accent1>
        <a:accent2>
          <a:srgbClr val="5F3200"/>
        </a:accent2>
        <a:accent3>
          <a:srgbClr val="B2B5BC"/>
        </a:accent3>
        <a:accent4>
          <a:srgbClr val="DADADA"/>
        </a:accent4>
        <a:accent5>
          <a:srgbClr val="D1AEAB"/>
        </a:accent5>
        <a:accent6>
          <a:srgbClr val="552C00"/>
        </a:accent6>
        <a:hlink>
          <a:srgbClr val="CA7618"/>
        </a:hlink>
        <a:folHlink>
          <a:srgbClr val="4D4D4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rk-color-photo partner master">
  <a:themeElements>
    <a:clrScheme name="">
      <a:dk1>
        <a:srgbClr val="3E3E5C"/>
      </a:dk1>
      <a:lt1>
        <a:srgbClr val="FFFFFF"/>
      </a:lt1>
      <a:dk2>
        <a:srgbClr val="002B5C"/>
      </a:dk2>
      <a:lt2>
        <a:srgbClr val="FFFFFF"/>
      </a:lt2>
      <a:accent1>
        <a:srgbClr val="B2BFCE"/>
      </a:accent1>
      <a:accent2>
        <a:srgbClr val="33557D"/>
      </a:accent2>
      <a:accent3>
        <a:srgbClr val="AAACB5"/>
      </a:accent3>
      <a:accent4>
        <a:srgbClr val="DADADA"/>
      </a:accent4>
      <a:accent5>
        <a:srgbClr val="D5DCE3"/>
      </a:accent5>
      <a:accent6>
        <a:srgbClr val="2D4C71"/>
      </a:accent6>
      <a:hlink>
        <a:srgbClr val="69AA61"/>
      </a:hlink>
      <a:folHlink>
        <a:srgbClr val="C6DFC3"/>
      </a:folHlink>
    </a:clrScheme>
    <a:fontScheme name="dark-color-photo partne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rk-color-photo partner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color-photo partner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rk-color-photo partner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rk-color-photo partner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rk-color-photo partner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rk-color-photo partner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rk-color-photo partner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rk-color-photo partner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rk-color-photo partner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rk-color-photo partner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rk-color-photo partner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rk-color-photo partner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rk-color-photo partner master 13">
        <a:dk1>
          <a:srgbClr val="3E3E5C"/>
        </a:dk1>
        <a:lt1>
          <a:srgbClr val="FFFFFF"/>
        </a:lt1>
        <a:dk2>
          <a:srgbClr val="4C5A73"/>
        </a:dk2>
        <a:lt2>
          <a:srgbClr val="FFFFFF"/>
        </a:lt2>
        <a:accent1>
          <a:srgbClr val="60597B"/>
        </a:accent1>
        <a:accent2>
          <a:srgbClr val="6666FF"/>
        </a:accent2>
        <a:accent3>
          <a:srgbClr val="B2B5BC"/>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rk-color-photo partner master 14">
        <a:dk1>
          <a:srgbClr val="3E3E5C"/>
        </a:dk1>
        <a:lt1>
          <a:srgbClr val="FFFFFF"/>
        </a:lt1>
        <a:dk2>
          <a:srgbClr val="4C5A73"/>
        </a:dk2>
        <a:lt2>
          <a:srgbClr val="FFFFFF"/>
        </a:lt2>
        <a:accent1>
          <a:srgbClr val="A83422"/>
        </a:accent1>
        <a:accent2>
          <a:srgbClr val="5F3200"/>
        </a:accent2>
        <a:accent3>
          <a:srgbClr val="B2B5BC"/>
        </a:accent3>
        <a:accent4>
          <a:srgbClr val="DADADA"/>
        </a:accent4>
        <a:accent5>
          <a:srgbClr val="D1AEAB"/>
        </a:accent5>
        <a:accent6>
          <a:srgbClr val="552C00"/>
        </a:accent6>
        <a:hlink>
          <a:srgbClr val="CA7618"/>
        </a:hlink>
        <a:folHlink>
          <a:srgbClr val="FFFF99"/>
        </a:folHlink>
      </a:clrScheme>
      <a:clrMap bg1="dk2" tx1="lt1" bg2="dk1" tx2="lt2" accent1="accent1" accent2="accent2" accent3="accent3" accent4="accent4" accent5="accent5" accent6="accent6" hlink="hlink" folHlink="folHlink"/>
    </a:extraClrScheme>
    <a:extraClrScheme>
      <a:clrScheme name="dark-color-photo partner master 15">
        <a:dk1>
          <a:srgbClr val="3E3E5C"/>
        </a:dk1>
        <a:lt1>
          <a:srgbClr val="FFFFFF"/>
        </a:lt1>
        <a:dk2>
          <a:srgbClr val="4C5A73"/>
        </a:dk2>
        <a:lt2>
          <a:srgbClr val="FFFFFF"/>
        </a:lt2>
        <a:accent1>
          <a:srgbClr val="A83422"/>
        </a:accent1>
        <a:accent2>
          <a:srgbClr val="5F3200"/>
        </a:accent2>
        <a:accent3>
          <a:srgbClr val="B2B5BC"/>
        </a:accent3>
        <a:accent4>
          <a:srgbClr val="DADADA"/>
        </a:accent4>
        <a:accent5>
          <a:srgbClr val="D1AEAB"/>
        </a:accent5>
        <a:accent6>
          <a:srgbClr val="552C00"/>
        </a:accent6>
        <a:hlink>
          <a:srgbClr val="CA7618"/>
        </a:hlink>
        <a:folHlink>
          <a:srgbClr val="4D4D4F"/>
        </a:folHlink>
      </a:clrScheme>
      <a:clrMap bg1="dk2" tx1="lt1" bg2="dk1" tx2="lt2" accent1="accent1" accent2="accent2" accent3="accent3" accent4="accent4" accent5="accent5" accent6="accent6" hlink="hlink" folHlink="folHlink"/>
    </a:extraClrScheme>
    <a:extraClrScheme>
      <a:clrScheme name="dark-color-photo partner master 16">
        <a:dk1>
          <a:srgbClr val="000000"/>
        </a:dk1>
        <a:lt1>
          <a:srgbClr val="FFFFFF"/>
        </a:lt1>
        <a:dk2>
          <a:srgbClr val="000000"/>
        </a:dk2>
        <a:lt2>
          <a:srgbClr val="808080"/>
        </a:lt2>
        <a:accent1>
          <a:srgbClr val="B2BFCE"/>
        </a:accent1>
        <a:accent2>
          <a:srgbClr val="33557D"/>
        </a:accent2>
        <a:accent3>
          <a:srgbClr val="FFFFFF"/>
        </a:accent3>
        <a:accent4>
          <a:srgbClr val="000000"/>
        </a:accent4>
        <a:accent5>
          <a:srgbClr val="D5DCE3"/>
        </a:accent5>
        <a:accent6>
          <a:srgbClr val="2D4C71"/>
        </a:accent6>
        <a:hlink>
          <a:srgbClr val="69AA61"/>
        </a:hlink>
        <a:folHlink>
          <a:srgbClr val="C6DFC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hite-gray partner master">
  <a:themeElements>
    <a:clrScheme name="white-gray partner master 15">
      <a:dk1>
        <a:srgbClr val="000000"/>
      </a:dk1>
      <a:lt1>
        <a:srgbClr val="FFFFFF"/>
      </a:lt1>
      <a:dk2>
        <a:srgbClr val="000000"/>
      </a:dk2>
      <a:lt2>
        <a:srgbClr val="808080"/>
      </a:lt2>
      <a:accent1>
        <a:srgbClr val="B2BFCE"/>
      </a:accent1>
      <a:accent2>
        <a:srgbClr val="33557D"/>
      </a:accent2>
      <a:accent3>
        <a:srgbClr val="FFFFFF"/>
      </a:accent3>
      <a:accent4>
        <a:srgbClr val="000000"/>
      </a:accent4>
      <a:accent5>
        <a:srgbClr val="D5DCE3"/>
      </a:accent5>
      <a:accent6>
        <a:srgbClr val="2D4C71"/>
      </a:accent6>
      <a:hlink>
        <a:srgbClr val="69AA61"/>
      </a:hlink>
      <a:folHlink>
        <a:srgbClr val="C6DFC3"/>
      </a:folHlink>
    </a:clrScheme>
    <a:fontScheme name="white-gray partner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gray partner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gray partner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gray partner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gray partner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gray partner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gray partner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gray partner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gray partner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gray partner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gray partner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gray partner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gray partner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gray partner master 13">
        <a:dk1>
          <a:srgbClr val="000000"/>
        </a:dk1>
        <a:lt1>
          <a:srgbClr val="FFFFFF"/>
        </a:lt1>
        <a:dk2>
          <a:srgbClr val="000000"/>
        </a:dk2>
        <a:lt2>
          <a:srgbClr val="808080"/>
        </a:lt2>
        <a:accent1>
          <a:srgbClr val="B7BDC7"/>
        </a:accent1>
        <a:accent2>
          <a:srgbClr val="707B8F"/>
        </a:accent2>
        <a:accent3>
          <a:srgbClr val="FFFFFF"/>
        </a:accent3>
        <a:accent4>
          <a:srgbClr val="000000"/>
        </a:accent4>
        <a:accent5>
          <a:srgbClr val="D8DBE0"/>
        </a:accent5>
        <a:accent6>
          <a:srgbClr val="656F81"/>
        </a:accent6>
        <a:hlink>
          <a:srgbClr val="65AD63"/>
        </a:hlink>
        <a:folHlink>
          <a:srgbClr val="B2D6B1"/>
        </a:folHlink>
      </a:clrScheme>
      <a:clrMap bg1="lt1" tx1="dk1" bg2="lt2" tx2="dk2" accent1="accent1" accent2="accent2" accent3="accent3" accent4="accent4" accent5="accent5" accent6="accent6" hlink="hlink" folHlink="folHlink"/>
    </a:extraClrScheme>
    <a:extraClrScheme>
      <a:clrScheme name="white-gray partner master 14">
        <a:dk1>
          <a:srgbClr val="3E3E5C"/>
        </a:dk1>
        <a:lt1>
          <a:srgbClr val="FFFFFF"/>
        </a:lt1>
        <a:dk2>
          <a:srgbClr val="4C5A73"/>
        </a:dk2>
        <a:lt2>
          <a:srgbClr val="FFFFFF"/>
        </a:lt2>
        <a:accent1>
          <a:srgbClr val="A83422"/>
        </a:accent1>
        <a:accent2>
          <a:srgbClr val="5F3200"/>
        </a:accent2>
        <a:accent3>
          <a:srgbClr val="B2B5BC"/>
        </a:accent3>
        <a:accent4>
          <a:srgbClr val="DADADA"/>
        </a:accent4>
        <a:accent5>
          <a:srgbClr val="D1AEAB"/>
        </a:accent5>
        <a:accent6>
          <a:srgbClr val="552C00"/>
        </a:accent6>
        <a:hlink>
          <a:srgbClr val="CA7618"/>
        </a:hlink>
        <a:folHlink>
          <a:srgbClr val="4D4D4F"/>
        </a:folHlink>
      </a:clrScheme>
      <a:clrMap bg1="dk2" tx1="lt1" bg2="dk1" tx2="lt2" accent1="accent1" accent2="accent2" accent3="accent3" accent4="accent4" accent5="accent5" accent6="accent6" hlink="hlink" folHlink="folHlink"/>
    </a:extraClrScheme>
    <a:extraClrScheme>
      <a:clrScheme name="white-gray partner master 15">
        <a:dk1>
          <a:srgbClr val="000000"/>
        </a:dk1>
        <a:lt1>
          <a:srgbClr val="FFFFFF"/>
        </a:lt1>
        <a:dk2>
          <a:srgbClr val="000000"/>
        </a:dk2>
        <a:lt2>
          <a:srgbClr val="808080"/>
        </a:lt2>
        <a:accent1>
          <a:srgbClr val="B2BFCE"/>
        </a:accent1>
        <a:accent2>
          <a:srgbClr val="33557D"/>
        </a:accent2>
        <a:accent3>
          <a:srgbClr val="FFFFFF"/>
        </a:accent3>
        <a:accent4>
          <a:srgbClr val="000000"/>
        </a:accent4>
        <a:accent5>
          <a:srgbClr val="D5DCE3"/>
        </a:accent5>
        <a:accent6>
          <a:srgbClr val="2D4C71"/>
        </a:accent6>
        <a:hlink>
          <a:srgbClr val="69AA61"/>
        </a:hlink>
        <a:folHlink>
          <a:srgbClr val="C6DFC3"/>
        </a:folHlink>
      </a:clrScheme>
      <a:clrMap bg1="lt1" tx1="dk1" bg2="lt2" tx2="dk2" accent1="accent1" accent2="accent2" accent3="accent3" accent4="accent4" accent5="accent5" accent6="accent6" hlink="hlink" folHlink="folHlink"/>
    </a:extraClrScheme>
    <a:extraClrScheme>
      <a:clrScheme name="white-gray partner master 16">
        <a:dk1>
          <a:srgbClr val="3E3E5C"/>
        </a:dk1>
        <a:lt1>
          <a:srgbClr val="FFFFFF"/>
        </a:lt1>
        <a:dk2>
          <a:srgbClr val="002B5C"/>
        </a:dk2>
        <a:lt2>
          <a:srgbClr val="FFFFFF"/>
        </a:lt2>
        <a:accent1>
          <a:srgbClr val="B2BFCE"/>
        </a:accent1>
        <a:accent2>
          <a:srgbClr val="33557D"/>
        </a:accent2>
        <a:accent3>
          <a:srgbClr val="AAACB5"/>
        </a:accent3>
        <a:accent4>
          <a:srgbClr val="DADADA"/>
        </a:accent4>
        <a:accent5>
          <a:srgbClr val="D5DCE3"/>
        </a:accent5>
        <a:accent6>
          <a:srgbClr val="2D4C71"/>
        </a:accent6>
        <a:hlink>
          <a:srgbClr val="CA7618"/>
        </a:hlink>
        <a:folHlink>
          <a:srgbClr val="C6DFC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E3E5C"/>
    </a:dk1>
    <a:lt1>
      <a:srgbClr val="FFFFFF"/>
    </a:lt1>
    <a:dk2>
      <a:srgbClr val="002B5C"/>
    </a:dk2>
    <a:lt2>
      <a:srgbClr val="FFFFFF"/>
    </a:lt2>
    <a:accent1>
      <a:srgbClr val="B2BFCE"/>
    </a:accent1>
    <a:accent2>
      <a:srgbClr val="33557D"/>
    </a:accent2>
    <a:accent3>
      <a:srgbClr val="AAACB5"/>
    </a:accent3>
    <a:accent4>
      <a:srgbClr val="DADADA"/>
    </a:accent4>
    <a:accent5>
      <a:srgbClr val="D5DCE3"/>
    </a:accent5>
    <a:accent6>
      <a:srgbClr val="2D4C71"/>
    </a:accent6>
    <a:hlink>
      <a:srgbClr val="69AA61"/>
    </a:hlink>
    <a:folHlink>
      <a:srgbClr val="C6DFC3"/>
    </a:folHlink>
  </a:clrScheme>
</a:themeOverride>
</file>

<file path=ppt/theme/themeOverride2.xml><?xml version="1.0" encoding="utf-8"?>
<a:themeOverride xmlns:a="http://schemas.openxmlformats.org/drawingml/2006/main">
  <a:clrScheme name="">
    <a:dk1>
      <a:srgbClr val="808080"/>
    </a:dk1>
    <a:lt1>
      <a:srgbClr val="FFFFFF"/>
    </a:lt1>
    <a:dk2>
      <a:srgbClr val="002B5C"/>
    </a:dk2>
    <a:lt2>
      <a:srgbClr val="FFFFFF"/>
    </a:lt2>
    <a:accent1>
      <a:srgbClr val="B2BFCE"/>
    </a:accent1>
    <a:accent2>
      <a:srgbClr val="33557D"/>
    </a:accent2>
    <a:accent3>
      <a:srgbClr val="AAACB5"/>
    </a:accent3>
    <a:accent4>
      <a:srgbClr val="DADADA"/>
    </a:accent4>
    <a:accent5>
      <a:srgbClr val="D5DCE3"/>
    </a:accent5>
    <a:accent6>
      <a:srgbClr val="2D4C71"/>
    </a:accent6>
    <a:hlink>
      <a:srgbClr val="69AA61"/>
    </a:hlink>
    <a:folHlink>
      <a:srgbClr val="C6DFC3"/>
    </a:folHlink>
  </a:clrScheme>
</a:themeOverride>
</file>

<file path=ppt/theme/themeOverride3.xml><?xml version="1.0" encoding="utf-8"?>
<a:themeOverride xmlns:a="http://schemas.openxmlformats.org/drawingml/2006/main">
  <a:clrScheme name="">
    <a:dk1>
      <a:srgbClr val="3E3E5C"/>
    </a:dk1>
    <a:lt1>
      <a:srgbClr val="FFFFFF"/>
    </a:lt1>
    <a:dk2>
      <a:srgbClr val="002B5C"/>
    </a:dk2>
    <a:lt2>
      <a:srgbClr val="FFFFFF"/>
    </a:lt2>
    <a:accent1>
      <a:srgbClr val="B2BFCE"/>
    </a:accent1>
    <a:accent2>
      <a:srgbClr val="33557D"/>
    </a:accent2>
    <a:accent3>
      <a:srgbClr val="AAACB5"/>
    </a:accent3>
    <a:accent4>
      <a:srgbClr val="DADADA"/>
    </a:accent4>
    <a:accent5>
      <a:srgbClr val="D5DCE3"/>
    </a:accent5>
    <a:accent6>
      <a:srgbClr val="2D4C71"/>
    </a:accent6>
    <a:hlink>
      <a:srgbClr val="69AA61"/>
    </a:hlink>
    <a:folHlink>
      <a:srgbClr val="C6DFC3"/>
    </a:folHlink>
  </a:clrScheme>
</a:themeOverride>
</file>

<file path=docProps/app.xml><?xml version="1.0" encoding="utf-8"?>
<Properties xmlns="http://schemas.openxmlformats.org/officeDocument/2006/extended-properties" xmlns:vt="http://schemas.openxmlformats.org/officeDocument/2006/docPropsVTypes">
  <TotalTime>21395</TotalTime>
  <Words>831</Words>
  <Application>Microsoft Office PowerPoint</Application>
  <PresentationFormat>On-screen Show (4:3)</PresentationFormat>
  <Paragraphs>74</Paragraphs>
  <Slides>8</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ＭＳ Ｐゴシック</vt:lpstr>
      <vt:lpstr>Arial</vt:lpstr>
      <vt:lpstr>Times New Roman</vt:lpstr>
      <vt:lpstr>Trebuchet MS</vt:lpstr>
      <vt:lpstr>Wingdings</vt:lpstr>
      <vt:lpstr>general master</vt:lpstr>
      <vt:lpstr>dark-color-photo partner master</vt:lpstr>
      <vt:lpstr>white-gray partner master</vt:lpstr>
      <vt:lpstr>Manufactured Dwelling Parks  City Council August 22, 2018  </vt:lpstr>
      <vt:lpstr>Map</vt:lpstr>
      <vt:lpstr>Proposed Changes</vt:lpstr>
      <vt:lpstr>Zoning Code</vt:lpstr>
      <vt:lpstr>Incentives</vt:lpstr>
      <vt:lpstr>Technical Amendments</vt:lpstr>
      <vt:lpstr>Technical Amendments</vt:lpstr>
      <vt:lpstr>Supporting Documents</vt:lpstr>
    </vt:vector>
  </TitlesOfParts>
  <Company>City of Portland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City of Portland</dc:creator>
  <cp:lastModifiedBy>Armstrong, Tom</cp:lastModifiedBy>
  <cp:revision>425</cp:revision>
  <cp:lastPrinted>2015-09-22T15:54:03Z</cp:lastPrinted>
  <dcterms:created xsi:type="dcterms:W3CDTF">2013-10-03T03:27:41Z</dcterms:created>
  <dcterms:modified xsi:type="dcterms:W3CDTF">2018-08-22T18:47:39Z</dcterms:modified>
</cp:coreProperties>
</file>