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8" r:id="rId2"/>
    <p:sldId id="33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F69"/>
    <a:srgbClr val="278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270" autoAdjust="0"/>
  </p:normalViewPr>
  <p:slideViewPr>
    <p:cSldViewPr snapToGrid="0">
      <p:cViewPr varScale="1">
        <p:scale>
          <a:sx n="77" d="100"/>
          <a:sy n="77" d="100"/>
        </p:scale>
        <p:origin x="12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3B55E-139A-44EE-9B99-663C8033ABC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1889-9D39-4A88-80E4-D48AC0B9B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2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8DE7-E27E-4696-824C-3E04662FF7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0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Community outreach to neighbors and neighborhood association to develop vision.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than 5% of current homes in neighborhood </a:t>
            </a:r>
            <a:r>
              <a:rPr lang="en-US" sz="1200" b="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affordable at 80% AMI or below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8DE7-E27E-4696-824C-3E04662FF7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7729-A177-4719-8CBD-3ECF99CE1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3502F-4B7D-4631-B3A6-CCE229DC4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16B84-C71A-4527-BD92-A066B5739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BA8E-E81B-4DF0-844E-5F9414B38006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40679-4AA4-4FDA-9128-DA548C51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7052D-4A58-4992-B34A-B092BB6D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D1D8-338B-44B8-9DC6-F80D6253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78904-FD01-4531-B9F8-0746F0C66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CF187-6545-43CE-B443-0EF9D6B9F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1AEF-4DC0-4A3B-901A-C7EA9B9FAE3C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F8858-A015-42A4-8841-5F462154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98456-6E04-4001-B927-4675BACCF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9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996A3-578A-452B-86D4-7417DB4D8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BB717-C49A-4253-9F27-E92FA51C0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6BBE6-B091-4EE1-8793-F91C3E6B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8E07-8458-46A0-9F6B-EA4335E30DC5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255B-FDF8-432E-9929-A416F5DE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AEE4F-0975-488B-8683-6F424E05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8B36-4014-4448-98BB-04A6F3BEB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AE2EA-4F2F-43E2-9883-FFEBF68D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255A2-B915-40D6-B364-1C3AE9E4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42F7-9B36-40DE-8685-023D65CE6AED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74D8D-4441-4CFF-8B9C-B9444BBB2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AD746-89FD-4FC4-BB4D-2BFC60A8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6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3FB7B-D219-4003-BC23-9EDF9E3B2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05566-5AF7-4910-9032-A9D877E3F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32082-B4E2-44FD-A17C-27C3A11D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448D-5D89-490E-8C0D-C4A12ADA362E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23B2-66B4-4C42-940F-C399D977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08FA7-9655-4D24-867B-8AD6DB68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9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87384-1B12-4A96-9368-77C77A07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4B6C-7F9A-4C4B-9B1B-1C3E4FF9A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7B54A-2084-4646-AFC8-1D97C04B7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CE166-6E69-49BA-BC05-D434D151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8748-DA8C-45EE-8022-F9E02CE17725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9220C-EF1C-439B-AEFD-8EA7B756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EAD86-807B-490B-93F4-CFCA39ED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E4330-BF1C-422A-AAFC-BB37A89C7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6E0E3-5D05-48BF-A879-318E1586C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8BE22-ECB2-4B57-9CCC-B1A358CB9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879E06-41C9-4540-9466-3DD4B6214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8C36E-C261-4777-AE6D-8F54D3C5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391C38-FA4F-42AC-963A-A68C6C9C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5F1-A65C-43CA-BD3D-A506C3C06428}" type="datetime1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35ECE6-0236-4A6F-A0BB-4E3A4CA80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A1572D-DF92-4A59-81DE-638DB111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3E7A1-7FBD-43FA-87B3-DE6D9BA7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A87FD1-1339-4D13-8059-2BE6EBE4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210-9903-4B66-BD52-A301150B7608}" type="datetime1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DBADD-7CC6-4830-B407-B5D52E03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1C633-9E70-4914-871E-F1A5746D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EAE3D6-2218-4F28-9458-4C266F52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0727-24FE-4C4F-A7D9-8041BB9C3420}" type="datetime1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F9649-4582-4A4A-9B6E-4ED486C7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07ABE-9DD4-4B58-9F74-E60FBCE5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1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C3C6F-5D45-4A93-ADE8-1B968AD7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BF27A-642A-42AE-BB9E-25B978B9D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35097-1853-4C5A-910B-10204ED49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00270-BC2E-4DE8-83BA-D83B63D1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1070-734C-4F7E-9E74-5890B926115E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6673C-BCEE-4D72-84F8-BC41AEC2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6B93E-8E76-446A-846E-54D19CAC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AEAF-151F-4B56-9B1D-A40260BA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13EC64-894D-4958-B574-2CE04A599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416EC-8E4C-45E4-85F5-A8D118D38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F95BC-E103-45E8-9BBC-4CAAF28A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2DFF-9DBC-42D3-BD5E-E56D89819235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3CD05-0ECC-495B-8C5C-1C038051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Carey Blvd | City Council | Portland Housing Bureau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D9D2F-27D8-4CCF-A776-63BB15BF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EAD399-CA34-4C3A-A682-9EC62CB19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0F316-203B-44CE-A1A6-44CF60D47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66001-C223-423B-AAD0-B56B7E65C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0B47-ACBB-4E65-B742-492B80C13E4F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1953B-6BCF-441D-B83A-95CE95F83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Carey Blvd | City Council | Portland Housing Bureau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7B2F-51E5-4603-8D17-ADADFFEE5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1108-FB6F-45AA-B98F-7C42AAD8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6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BA48A439-F686-4EB9-BBF4-D590A9435AAF}"/>
              </a:ext>
            </a:extLst>
          </p:cNvPr>
          <p:cNvSpPr txBox="1">
            <a:spLocks/>
          </p:cNvSpPr>
          <p:nvPr/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kern="0" dirty="0"/>
              <a:t>Homeownership in Portland  </a:t>
            </a:r>
          </a:p>
        </p:txBody>
      </p:sp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">
            <a:extLst>
              <a:ext uri="{FF2B5EF4-FFF2-40B4-BE49-F238E27FC236}">
                <a16:creationId xmlns:a16="http://schemas.microsoft.com/office/drawing/2014/main" id="{0A404E27-8BC0-4792-A2E0-457B2E527B28}"/>
              </a:ext>
            </a:extLst>
          </p:cNvPr>
          <p:cNvSpPr txBox="1"/>
          <p:nvPr/>
        </p:nvSpPr>
        <p:spPr>
          <a:xfrm>
            <a:off x="688340" y="1410956"/>
            <a:ext cx="5844124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br>
              <a:rPr lang="en-US" sz="2400" b="1" dirty="0">
                <a:solidFill>
                  <a:srgbClr val="8FD1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solidFill>
                  <a:srgbClr val="8FD1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9A6DCA5-C052-48CE-B315-72ABF18711CB}"/>
              </a:ext>
            </a:extLst>
          </p:cNvPr>
          <p:cNvSpPr/>
          <p:nvPr/>
        </p:nvSpPr>
        <p:spPr>
          <a:xfrm>
            <a:off x="688340" y="3704476"/>
            <a:ext cx="5844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BB56AD64-0931-4AFE-A4B6-DE56CA493490}"/>
              </a:ext>
            </a:extLst>
          </p:cNvPr>
          <p:cNvSpPr txBox="1"/>
          <p:nvPr/>
        </p:nvSpPr>
        <p:spPr>
          <a:xfrm>
            <a:off x="688341" y="1217226"/>
            <a:ext cx="5640270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spc="-5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&amp; Affordability</a:t>
            </a:r>
          </a:p>
          <a:p>
            <a:pPr>
              <a:spcAft>
                <a:spcPts val="1200"/>
              </a:spcAft>
            </a:pPr>
            <a:endParaRPr lang="en-US" sz="2000" b="1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Home Price (2016): </a:t>
            </a:r>
            <a:r>
              <a:rPr lang="en-US" sz="2400" b="1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$381,108</a:t>
            </a:r>
          </a:p>
          <a:p>
            <a:pPr lvl="1">
              <a:spcAft>
                <a:spcPts val="1200"/>
              </a:spcAft>
            </a:pPr>
            <a:r>
              <a:rPr lang="en-US" sz="2000" b="1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+34% </a:t>
            </a:r>
            <a:r>
              <a:rPr lang="en-US" sz="20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2011 - 2016 </a:t>
            </a:r>
          </a:p>
          <a:p>
            <a:pPr lvl="1">
              <a:spcAft>
                <a:spcPts val="1200"/>
              </a:spcAft>
            </a:pPr>
            <a:endParaRPr lang="en-US" sz="2400" b="1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Homeownership Rate (2015): </a:t>
            </a:r>
            <a:r>
              <a:rPr lang="en-US" sz="2400" b="1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52.9%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b="1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Mortgage for Household at 80% AMI: </a:t>
            </a:r>
            <a:r>
              <a:rPr lang="en-US" sz="2400" b="1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$1,247</a:t>
            </a:r>
          </a:p>
          <a:p>
            <a:pPr lvl="1">
              <a:spcAft>
                <a:spcPts val="1200"/>
              </a:spcAft>
            </a:pPr>
            <a:r>
              <a:rPr lang="en-US" sz="20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~$250,000 home price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5E1849-2046-49B0-8214-AA20E8A9CA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6" r="2065" b="4761"/>
          <a:stretch/>
        </p:blipFill>
        <p:spPr>
          <a:xfrm>
            <a:off x="6532464" y="1750025"/>
            <a:ext cx="5348541" cy="42782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81BDA-2E03-4440-BB40-2CD4E0F9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Carey Blvd | City Council | Portland Housing Bureau </a:t>
            </a:r>
          </a:p>
        </p:txBody>
      </p:sp>
    </p:spTree>
    <p:extLst>
      <p:ext uri="{BB962C8B-B14F-4D97-AF65-F5344CB8AC3E}">
        <p14:creationId xmlns:p14="http://schemas.microsoft.com/office/powerpoint/2010/main" val="258621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BA48A439-F686-4EB9-BBF4-D590A9435AAF}"/>
              </a:ext>
            </a:extLst>
          </p:cNvPr>
          <p:cNvSpPr txBox="1">
            <a:spLocks/>
          </p:cNvSpPr>
          <p:nvPr/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kern="0" dirty="0"/>
              <a:t>N. Carey Blvd. Property</a:t>
            </a:r>
          </a:p>
        </p:txBody>
      </p:sp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">
            <a:extLst>
              <a:ext uri="{FF2B5EF4-FFF2-40B4-BE49-F238E27FC236}">
                <a16:creationId xmlns:a16="http://schemas.microsoft.com/office/drawing/2014/main" id="{0A404E27-8BC0-4792-A2E0-457B2E527B28}"/>
              </a:ext>
            </a:extLst>
          </p:cNvPr>
          <p:cNvSpPr txBox="1"/>
          <p:nvPr/>
        </p:nvSpPr>
        <p:spPr>
          <a:xfrm>
            <a:off x="688340" y="1410956"/>
            <a:ext cx="5844124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br>
              <a:rPr lang="en-US" sz="2400" b="1" dirty="0">
                <a:solidFill>
                  <a:srgbClr val="8FD1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solidFill>
                  <a:srgbClr val="8FD1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9A6DCA5-C052-48CE-B315-72ABF18711CB}"/>
              </a:ext>
            </a:extLst>
          </p:cNvPr>
          <p:cNvSpPr/>
          <p:nvPr/>
        </p:nvSpPr>
        <p:spPr>
          <a:xfrm>
            <a:off x="688340" y="3704476"/>
            <a:ext cx="5844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BB56AD64-0931-4AFE-A4B6-DE56CA493490}"/>
              </a:ext>
            </a:extLst>
          </p:cNvPr>
          <p:cNvSpPr txBox="1"/>
          <p:nvPr/>
        </p:nvSpPr>
        <p:spPr>
          <a:xfrm>
            <a:off x="688339" y="1410956"/>
            <a:ext cx="10732329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400" b="1" dirty="0">
                <a:solidFill>
                  <a:srgbClr val="8FD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endParaRPr lang="en-US" sz="12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>
              <a:spcAft>
                <a:spcPts val="1200"/>
              </a:spcAft>
            </a:pPr>
            <a:r>
              <a:rPr lang="en-US" sz="24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Utilize</a:t>
            </a:r>
            <a:r>
              <a:rPr lang="en-US" sz="2400" b="1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N/NE Neighborhood Housing Strategy</a:t>
            </a:r>
            <a:endParaRPr lang="en-US" sz="2400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>
              <a:spcAft>
                <a:spcPts val="1200"/>
              </a:spcAft>
            </a:pPr>
            <a:r>
              <a:rPr lang="en-US" sz="24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of community work to expand </a:t>
            </a:r>
            <a:r>
              <a:rPr lang="en-US" sz="2400" b="1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Interstate URA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b="1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b="1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>
              <a:spcAft>
                <a:spcPts val="1200"/>
              </a:spcAft>
            </a:pPr>
            <a:r>
              <a:rPr lang="en-US" sz="2400" b="1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Homeownership development </a:t>
            </a:r>
            <a:r>
              <a:rPr lang="en-US" sz="2400" spc="-5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50-70 households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B7D6E-ED04-4F65-8D2E-D110AAB3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Carey Blvd | City Council | Portland Housing Bureau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1D7291-C621-46D6-ACB7-92A88C951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38" y="2171794"/>
            <a:ext cx="1802935" cy="550687"/>
          </a:xfrm>
          <a:prstGeom prst="rect">
            <a:avLst/>
          </a:prstGeom>
        </p:spPr>
      </p:pic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E9F9C192-046D-418D-9C93-1439F38B5B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2360" y="3428303"/>
            <a:ext cx="1097280" cy="1097280"/>
          </a:xfrm>
          <a:prstGeom prst="rect">
            <a:avLst/>
          </a:prstGeom>
        </p:spPr>
      </p:pic>
      <p:pic>
        <p:nvPicPr>
          <p:cNvPr id="10" name="Graphic 9" descr="Home">
            <a:extLst>
              <a:ext uri="{FF2B5EF4-FFF2-40B4-BE49-F238E27FC236}">
                <a16:creationId xmlns:a16="http://schemas.microsoft.com/office/drawing/2014/main" id="{933EA54A-638A-4BEE-BC21-BE61397B22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1165" y="4805062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0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117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Wolfersperger, Tanya</dc:creator>
  <cp:lastModifiedBy>Moore-Love, Karla</cp:lastModifiedBy>
  <cp:revision>27</cp:revision>
  <dcterms:created xsi:type="dcterms:W3CDTF">2018-08-07T21:02:00Z</dcterms:created>
  <dcterms:modified xsi:type="dcterms:W3CDTF">2018-08-20T21:00:07Z</dcterms:modified>
</cp:coreProperties>
</file>