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38" r:id="rId2"/>
    <p:sldId id="33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4F69"/>
    <a:srgbClr val="2782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4" autoAdjust="0"/>
    <p:restoredTop sz="94270" autoAdjust="0"/>
  </p:normalViewPr>
  <p:slideViewPr>
    <p:cSldViewPr snapToGrid="0">
      <p:cViewPr varScale="1">
        <p:scale>
          <a:sx n="77" d="100"/>
          <a:sy n="77" d="100"/>
        </p:scale>
        <p:origin x="126" y="7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93B55E-139A-44EE-9B99-663C8033ABC3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CA1889-9D39-4A88-80E4-D48AC0B9B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022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D88DE7-E27E-4696-824C-3E04662FF7C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308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Community outreach to neighbors and neighborhood association to develop vision.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pc="-5" dirty="0">
                <a:solidFill>
                  <a:srgbClr val="434F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 than 5% of current homes in neighborhood </a:t>
            </a:r>
            <a:r>
              <a:rPr lang="en-US" sz="1200" b="0" spc="-5" dirty="0">
                <a:solidFill>
                  <a:srgbClr val="434F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affordable at 80% AMI or below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D88DE7-E27E-4696-824C-3E04662FF7C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36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E7729-A177-4719-8CBD-3ECF99CE19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E3502F-4B7D-4631-B3A6-CCE229DC44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916B84-C71A-4527-BD92-A066B5739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BA8E-E81B-4DF0-844E-5F9414B38006}" type="datetime1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240679-4AA4-4FDA-9128-DA548C510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Carey Blvd | City Council | Portland Housing Bureau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97052D-4A58-4992-B34A-B092BB6D9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1108-FB6F-45AA-B98F-7C42AAD81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760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3D1D8-338B-44B8-9DC6-F80D62536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978904-FD01-4531-B9F8-0746F0C66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2CF187-6545-43CE-B443-0EF9D6B9F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01AEF-4DC0-4A3B-901A-C7EA9B9FAE3C}" type="datetime1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CF8858-A015-42A4-8841-5F462154B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Carey Blvd | City Council | Portland Housing Bureau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B98456-6E04-4001-B927-4675BACCF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1108-FB6F-45AA-B98F-7C42AAD81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690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E996A3-578A-452B-86D4-7417DB4D8B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3BB717-C49A-4253-9F27-E92FA51C0F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16BBE6-B091-4EE1-8793-F91C3E6B9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48E07-8458-46A0-9F6B-EA4335E30DC5}" type="datetime1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3D255B-FDF8-432E-9929-A416F5DE1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Carey Blvd | City Council | Portland Housing Bureau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7AEE4F-0975-488B-8683-6F424E05C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1108-FB6F-45AA-B98F-7C42AAD81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567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B8B36-4014-4448-98BB-04A6F3BEB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9AE2EA-4F2F-43E2-9883-FFEBF68D7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2255A2-B915-40D6-B364-1C3AE9E4C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C42F7-9B36-40DE-8685-023D65CE6AED}" type="datetime1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B74D8D-4441-4CFF-8B9C-B9444BBB2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Carey Blvd | City Council | Portland Housing Bureau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AD746-89FD-4FC4-BB4D-2BFC60A8D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1108-FB6F-45AA-B98F-7C42AAD81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560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3FB7B-D219-4003-BC23-9EDF9E3B2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005566-5AF7-4910-9032-A9D877E3F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A32082-B4E2-44FD-A17C-27C3A11D6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D448D-5D89-490E-8C0D-C4A12ADA362E}" type="datetime1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FA23B2-66B4-4C42-940F-C399D9777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Carey Blvd | City Council | Portland Housing Bureau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608FA7-9655-4D24-867B-8AD6DB689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1108-FB6F-45AA-B98F-7C42AAD81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395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87384-1B12-4A96-9368-77C77A07A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0B4B6C-7F9A-4C4B-9B1B-1C3E4FF9A4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C7B54A-2084-4646-AFC8-1D97C04B76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DCE166-6E69-49BA-BC05-D434D1511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08748-DA8C-45EE-8022-F9E02CE17725}" type="datetime1">
              <a:rPr lang="en-US" smtClean="0"/>
              <a:t>8/20/2018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C9220C-EF1C-439B-AEFD-8EA7B7569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Carey Blvd | City Council | Portland Housing Bureau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EEAD86-807B-490B-93F4-CFCA39EDA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1108-FB6F-45AA-B98F-7C42AAD81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553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E4330-BF1C-422A-AAFC-BB37A89C7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F6E0E3-5D05-48BF-A879-318E1586C4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A8BE22-ECB2-4B57-9CCC-B1A358CB94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879E06-41C9-4540-9466-3DD4B6214F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38C36E-C261-4777-AE6D-8F54D3C57F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391C38-FA4F-42AC-963A-A68C6C9CA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555F1-A65C-43CA-BD3D-A506C3C06428}" type="datetime1">
              <a:rPr lang="en-US" smtClean="0"/>
              <a:t>8/20/2018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35ECE6-0236-4A6F-A0BB-4E3A4CA80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Carey Blvd | City Council | Portland Housing Bureau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A1572D-DF92-4A59-81DE-638DB1119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1108-FB6F-45AA-B98F-7C42AAD81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11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3E7A1-7FBD-43FA-87B3-DE6D9BA77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A87FD1-1339-4D13-8059-2BE6EBE46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EB210-9903-4B66-BD52-A301150B7608}" type="datetime1">
              <a:rPr lang="en-US" smtClean="0"/>
              <a:t>8/20/2018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FDBADD-7CC6-4830-B407-B5D52E03A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Carey Blvd | City Council | Portland Housing Bureau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31C633-9E70-4914-871E-F1A5746DF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1108-FB6F-45AA-B98F-7C42AAD81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464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EAE3D6-2218-4F28-9458-4C266F525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0727-24FE-4C4F-A7D9-8041BB9C3420}" type="datetime1">
              <a:rPr lang="en-US" smtClean="0"/>
              <a:t>8/20/2018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AF9649-4582-4A4A-9B6E-4ED486C72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Carey Blvd | City Council | Portland Housing Bureau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507ABE-9DD4-4B58-9F74-E60FBCE58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1108-FB6F-45AA-B98F-7C42AAD81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116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C3C6F-5D45-4A93-ADE8-1B968AD7B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2BF27A-642A-42AE-BB9E-25B978B9D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B35097-1853-4C5A-910B-10204ED493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A00270-BC2E-4DE8-83BA-D83B63D1C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D1070-734C-4F7E-9E74-5890B926115E}" type="datetime1">
              <a:rPr lang="en-US" smtClean="0"/>
              <a:t>8/20/2018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56673C-BCEE-4D72-84F8-BC41AEC2E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Carey Blvd | City Council | Portland Housing Bureau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06B93E-8E76-446A-846E-54D19CACA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1108-FB6F-45AA-B98F-7C42AAD81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15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6AEAF-151F-4B56-9B1D-A40260BAD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13EC64-894D-4958-B574-2CE04A599E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1416EC-8E4C-45E4-85F5-A8D118D38D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AF95BC-E103-45E8-9BBC-4CAAF28A6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2DFF-9DBC-42D3-BD5E-E56D89819235}" type="datetime1">
              <a:rPr lang="en-US" smtClean="0"/>
              <a:t>8/20/2018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43CD05-0ECC-495B-8C5C-1C038051A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Carey Blvd | City Council | Portland Housing Bureau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7D9D2F-27D8-4CCF-A776-63BB15BF3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1108-FB6F-45AA-B98F-7C42AAD81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266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EAD399-CA34-4C3A-A682-9EC62CB19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E0F316-203B-44CE-A1A6-44CF60D475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E66001-C223-423B-AAD0-B56B7E65CC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90B47-ACBB-4E65-B742-492B80C13E4F}" type="datetime1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61953B-6BCF-441D-B83A-95CE95F83A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Carey Blvd | City Council | Portland Housing Bureau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D97B2F-51E5-4603-8D17-ADADFFEE52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41108-FB6F-45AA-B98F-7C42AAD81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266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le 1">
            <a:extLst>
              <a:ext uri="{FF2B5EF4-FFF2-40B4-BE49-F238E27FC236}">
                <a16:creationId xmlns:a16="http://schemas.microsoft.com/office/drawing/2014/main" id="{BA48A439-F686-4EB9-BBF4-D590A9435AAF}"/>
              </a:ext>
            </a:extLst>
          </p:cNvPr>
          <p:cNvSpPr txBox="1">
            <a:spLocks/>
          </p:cNvSpPr>
          <p:nvPr/>
        </p:nvSpPr>
        <p:spPr>
          <a:xfrm>
            <a:off x="688340" y="582226"/>
            <a:ext cx="10815319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27829D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kern="0" dirty="0"/>
              <a:t>Homeownership in Portland  </a:t>
            </a:r>
          </a:p>
        </p:txBody>
      </p:sp>
      <p:sp>
        <p:nvSpPr>
          <p:cNvPr id="2" name="object 2"/>
          <p:cNvSpPr/>
          <p:nvPr/>
        </p:nvSpPr>
        <p:spPr>
          <a:xfrm>
            <a:off x="0" y="6296133"/>
            <a:ext cx="12192000" cy="561975"/>
          </a:xfrm>
          <a:custGeom>
            <a:avLst/>
            <a:gdLst/>
            <a:ahLst/>
            <a:cxnLst/>
            <a:rect l="l" t="t" r="r" b="b"/>
            <a:pathLst>
              <a:path w="12192000" h="561975">
                <a:moveTo>
                  <a:pt x="12192000" y="0"/>
                </a:moveTo>
                <a:lnTo>
                  <a:pt x="5613" y="0"/>
                </a:lnTo>
                <a:lnTo>
                  <a:pt x="0" y="561873"/>
                </a:lnTo>
                <a:lnTo>
                  <a:pt x="12192000" y="561873"/>
                </a:lnTo>
                <a:lnTo>
                  <a:pt x="12192000" y="0"/>
                </a:lnTo>
                <a:close/>
              </a:path>
            </a:pathLst>
          </a:custGeom>
          <a:solidFill>
            <a:srgbClr val="27829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0" y="6296139"/>
            <a:ext cx="3302000" cy="561975"/>
          </a:xfrm>
          <a:custGeom>
            <a:avLst/>
            <a:gdLst/>
            <a:ahLst/>
            <a:cxnLst/>
            <a:rect l="l" t="t" r="r" b="b"/>
            <a:pathLst>
              <a:path w="3302000" h="561975">
                <a:moveTo>
                  <a:pt x="0" y="561860"/>
                </a:moveTo>
                <a:lnTo>
                  <a:pt x="3302000" y="561860"/>
                </a:lnTo>
                <a:lnTo>
                  <a:pt x="3302000" y="0"/>
                </a:lnTo>
                <a:lnTo>
                  <a:pt x="0" y="0"/>
                </a:lnTo>
                <a:lnTo>
                  <a:pt x="0" y="561860"/>
                </a:lnTo>
                <a:close/>
              </a:path>
            </a:pathLst>
          </a:custGeom>
          <a:solidFill>
            <a:srgbClr val="8FD1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">
            <a:extLst>
              <a:ext uri="{FF2B5EF4-FFF2-40B4-BE49-F238E27FC236}">
                <a16:creationId xmlns:a16="http://schemas.microsoft.com/office/drawing/2014/main" id="{0A404E27-8BC0-4792-A2E0-457B2E527B28}"/>
              </a:ext>
            </a:extLst>
          </p:cNvPr>
          <p:cNvSpPr txBox="1"/>
          <p:nvPr/>
        </p:nvSpPr>
        <p:spPr>
          <a:xfrm>
            <a:off x="688340" y="1410956"/>
            <a:ext cx="5844124" cy="1243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br>
              <a:rPr lang="en-US" sz="2400" b="1" dirty="0">
                <a:solidFill>
                  <a:srgbClr val="8FD16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400" dirty="0">
                <a:solidFill>
                  <a:srgbClr val="8FD16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200" dirty="0">
              <a:solidFill>
                <a:srgbClr val="434F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spc="-5" dirty="0">
              <a:solidFill>
                <a:srgbClr val="434F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9A6DCA5-C052-48CE-B315-72ABF18711CB}"/>
              </a:ext>
            </a:extLst>
          </p:cNvPr>
          <p:cNvSpPr/>
          <p:nvPr/>
        </p:nvSpPr>
        <p:spPr>
          <a:xfrm>
            <a:off x="688340" y="3704476"/>
            <a:ext cx="58441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434F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12" name="object 4">
            <a:extLst>
              <a:ext uri="{FF2B5EF4-FFF2-40B4-BE49-F238E27FC236}">
                <a16:creationId xmlns:a16="http://schemas.microsoft.com/office/drawing/2014/main" id="{BB56AD64-0931-4AFE-A4B6-DE56CA493490}"/>
              </a:ext>
            </a:extLst>
          </p:cNvPr>
          <p:cNvSpPr txBox="1"/>
          <p:nvPr/>
        </p:nvSpPr>
        <p:spPr>
          <a:xfrm>
            <a:off x="688341" y="1217226"/>
            <a:ext cx="5640270" cy="481413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spc="-5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 &amp; Affordability</a:t>
            </a:r>
          </a:p>
          <a:p>
            <a:pPr>
              <a:spcAft>
                <a:spcPts val="1200"/>
              </a:spcAft>
            </a:pPr>
            <a:endParaRPr lang="en-US" sz="2000" b="1" spc="-5" dirty="0">
              <a:solidFill>
                <a:srgbClr val="434F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spc="-5" dirty="0">
                <a:solidFill>
                  <a:srgbClr val="434F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Median Home Price (2016): </a:t>
            </a:r>
            <a:r>
              <a:rPr lang="en-US" sz="2400" b="1" spc="-5" dirty="0">
                <a:solidFill>
                  <a:srgbClr val="434F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$381,108</a:t>
            </a:r>
          </a:p>
          <a:p>
            <a:pPr lvl="1">
              <a:spcAft>
                <a:spcPts val="1200"/>
              </a:spcAft>
            </a:pPr>
            <a:r>
              <a:rPr lang="en-US" sz="2000" b="1" spc="-5" dirty="0">
                <a:solidFill>
                  <a:srgbClr val="434F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+34% </a:t>
            </a:r>
            <a:r>
              <a:rPr lang="en-US" sz="2000" spc="-5" dirty="0">
                <a:solidFill>
                  <a:srgbClr val="434F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2011 - 2016 </a:t>
            </a:r>
          </a:p>
          <a:p>
            <a:pPr lvl="1">
              <a:spcAft>
                <a:spcPts val="1200"/>
              </a:spcAft>
            </a:pPr>
            <a:endParaRPr lang="en-US" sz="2400" b="1" spc="-5" dirty="0">
              <a:solidFill>
                <a:srgbClr val="434F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spc="-5" dirty="0">
                <a:solidFill>
                  <a:srgbClr val="434F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Homeownership Rate (2015): </a:t>
            </a:r>
            <a:r>
              <a:rPr lang="en-US" sz="2400" b="1" spc="-5" dirty="0">
                <a:solidFill>
                  <a:srgbClr val="434F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52.9%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b="1" spc="-5" dirty="0">
              <a:solidFill>
                <a:srgbClr val="434F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spc="-5" dirty="0">
                <a:solidFill>
                  <a:srgbClr val="434F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Mortgage for Household at 80% AMI: </a:t>
            </a:r>
            <a:r>
              <a:rPr lang="en-US" sz="2400" b="1" spc="-5" dirty="0">
                <a:solidFill>
                  <a:srgbClr val="434F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$1,247</a:t>
            </a:r>
          </a:p>
          <a:p>
            <a:pPr lvl="1">
              <a:spcAft>
                <a:spcPts val="1200"/>
              </a:spcAft>
            </a:pPr>
            <a:r>
              <a:rPr lang="en-US" sz="2000" spc="-5" dirty="0">
                <a:solidFill>
                  <a:srgbClr val="434F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~$250,000 home price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45E1849-2046-49B0-8214-AA20E8A9CA7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96" r="2065" b="4761"/>
          <a:stretch/>
        </p:blipFill>
        <p:spPr>
          <a:xfrm>
            <a:off x="6532464" y="1750025"/>
            <a:ext cx="5348541" cy="427823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681BDA-2E03-4440-BB40-2CD4E0F9D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Carey Blvd | City Council | Portland Housing Bureau </a:t>
            </a:r>
          </a:p>
        </p:txBody>
      </p:sp>
    </p:spTree>
    <p:extLst>
      <p:ext uri="{BB962C8B-B14F-4D97-AF65-F5344CB8AC3E}">
        <p14:creationId xmlns:p14="http://schemas.microsoft.com/office/powerpoint/2010/main" val="2586216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le 1">
            <a:extLst>
              <a:ext uri="{FF2B5EF4-FFF2-40B4-BE49-F238E27FC236}">
                <a16:creationId xmlns:a16="http://schemas.microsoft.com/office/drawing/2014/main" id="{BA48A439-F686-4EB9-BBF4-D590A9435AAF}"/>
              </a:ext>
            </a:extLst>
          </p:cNvPr>
          <p:cNvSpPr txBox="1">
            <a:spLocks/>
          </p:cNvSpPr>
          <p:nvPr/>
        </p:nvSpPr>
        <p:spPr>
          <a:xfrm>
            <a:off x="688340" y="582226"/>
            <a:ext cx="10815319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27829D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kern="0" dirty="0"/>
              <a:t>N. Carey Blvd. Property</a:t>
            </a:r>
          </a:p>
        </p:txBody>
      </p:sp>
      <p:sp>
        <p:nvSpPr>
          <p:cNvPr id="2" name="object 2"/>
          <p:cNvSpPr/>
          <p:nvPr/>
        </p:nvSpPr>
        <p:spPr>
          <a:xfrm>
            <a:off x="0" y="6296133"/>
            <a:ext cx="12192000" cy="561975"/>
          </a:xfrm>
          <a:custGeom>
            <a:avLst/>
            <a:gdLst/>
            <a:ahLst/>
            <a:cxnLst/>
            <a:rect l="l" t="t" r="r" b="b"/>
            <a:pathLst>
              <a:path w="12192000" h="561975">
                <a:moveTo>
                  <a:pt x="12192000" y="0"/>
                </a:moveTo>
                <a:lnTo>
                  <a:pt x="5613" y="0"/>
                </a:lnTo>
                <a:lnTo>
                  <a:pt x="0" y="561873"/>
                </a:lnTo>
                <a:lnTo>
                  <a:pt x="12192000" y="561873"/>
                </a:lnTo>
                <a:lnTo>
                  <a:pt x="12192000" y="0"/>
                </a:lnTo>
                <a:close/>
              </a:path>
            </a:pathLst>
          </a:custGeom>
          <a:solidFill>
            <a:srgbClr val="27829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0" y="6296139"/>
            <a:ext cx="3302000" cy="561975"/>
          </a:xfrm>
          <a:custGeom>
            <a:avLst/>
            <a:gdLst/>
            <a:ahLst/>
            <a:cxnLst/>
            <a:rect l="l" t="t" r="r" b="b"/>
            <a:pathLst>
              <a:path w="3302000" h="561975">
                <a:moveTo>
                  <a:pt x="0" y="561860"/>
                </a:moveTo>
                <a:lnTo>
                  <a:pt x="3302000" y="561860"/>
                </a:lnTo>
                <a:lnTo>
                  <a:pt x="3302000" y="0"/>
                </a:lnTo>
                <a:lnTo>
                  <a:pt x="0" y="0"/>
                </a:lnTo>
                <a:lnTo>
                  <a:pt x="0" y="561860"/>
                </a:lnTo>
                <a:close/>
              </a:path>
            </a:pathLst>
          </a:custGeom>
          <a:solidFill>
            <a:srgbClr val="8FD1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">
            <a:extLst>
              <a:ext uri="{FF2B5EF4-FFF2-40B4-BE49-F238E27FC236}">
                <a16:creationId xmlns:a16="http://schemas.microsoft.com/office/drawing/2014/main" id="{0A404E27-8BC0-4792-A2E0-457B2E527B28}"/>
              </a:ext>
            </a:extLst>
          </p:cNvPr>
          <p:cNvSpPr txBox="1"/>
          <p:nvPr/>
        </p:nvSpPr>
        <p:spPr>
          <a:xfrm>
            <a:off x="688340" y="1410956"/>
            <a:ext cx="5844124" cy="1243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br>
              <a:rPr lang="en-US" sz="2400" b="1" dirty="0">
                <a:solidFill>
                  <a:srgbClr val="8FD16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400" dirty="0">
                <a:solidFill>
                  <a:srgbClr val="8FD16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200" dirty="0">
              <a:solidFill>
                <a:srgbClr val="434F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spc="-5" dirty="0">
              <a:solidFill>
                <a:srgbClr val="434F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9A6DCA5-C052-48CE-B315-72ABF18711CB}"/>
              </a:ext>
            </a:extLst>
          </p:cNvPr>
          <p:cNvSpPr/>
          <p:nvPr/>
        </p:nvSpPr>
        <p:spPr>
          <a:xfrm>
            <a:off x="688340" y="3704476"/>
            <a:ext cx="58441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434F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12" name="object 4">
            <a:extLst>
              <a:ext uri="{FF2B5EF4-FFF2-40B4-BE49-F238E27FC236}">
                <a16:creationId xmlns:a16="http://schemas.microsoft.com/office/drawing/2014/main" id="{BB56AD64-0931-4AFE-A4B6-DE56CA493490}"/>
              </a:ext>
            </a:extLst>
          </p:cNvPr>
          <p:cNvSpPr txBox="1"/>
          <p:nvPr/>
        </p:nvSpPr>
        <p:spPr>
          <a:xfrm>
            <a:off x="688339" y="1410956"/>
            <a:ext cx="10732329" cy="481413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US" sz="2400" b="1" dirty="0">
                <a:solidFill>
                  <a:srgbClr val="8FD1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Vision</a:t>
            </a:r>
            <a:endParaRPr lang="en-US" sz="1200" dirty="0">
              <a:solidFill>
                <a:srgbClr val="434F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endParaRPr lang="en-US" sz="2000" spc="-5" dirty="0">
              <a:solidFill>
                <a:srgbClr val="434F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5">
              <a:spcAft>
                <a:spcPts val="1200"/>
              </a:spcAft>
            </a:pPr>
            <a:r>
              <a:rPr lang="en-US" sz="2400" spc="-5" dirty="0">
                <a:solidFill>
                  <a:srgbClr val="434F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Utilize</a:t>
            </a:r>
            <a:r>
              <a:rPr lang="en-US" sz="2400" b="1" spc="-5" dirty="0">
                <a:solidFill>
                  <a:srgbClr val="434F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N/NE Neighborhood Housing Strategy</a:t>
            </a:r>
            <a:endParaRPr lang="en-US" sz="2400" spc="-5" dirty="0">
              <a:solidFill>
                <a:srgbClr val="434F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spc="-5" dirty="0">
              <a:solidFill>
                <a:srgbClr val="434F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spc="-5" dirty="0">
              <a:solidFill>
                <a:srgbClr val="434F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5">
              <a:spcAft>
                <a:spcPts val="1200"/>
              </a:spcAft>
            </a:pPr>
            <a:r>
              <a:rPr lang="en-US" sz="2400" spc="-5" dirty="0">
                <a:solidFill>
                  <a:srgbClr val="434F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Extension of community work to expand </a:t>
            </a:r>
            <a:r>
              <a:rPr lang="en-US" sz="2400" b="1" spc="-5" dirty="0">
                <a:solidFill>
                  <a:srgbClr val="434F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Interstate URA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b="1" spc="-5" dirty="0">
              <a:solidFill>
                <a:srgbClr val="434F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b="1" spc="-5" dirty="0">
              <a:solidFill>
                <a:srgbClr val="434F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5">
              <a:spcAft>
                <a:spcPts val="1200"/>
              </a:spcAft>
            </a:pPr>
            <a:r>
              <a:rPr lang="en-US" sz="2400" b="1" spc="-5" dirty="0">
                <a:solidFill>
                  <a:srgbClr val="434F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Homeownership development </a:t>
            </a:r>
            <a:r>
              <a:rPr lang="en-US" sz="2400" spc="-5" dirty="0">
                <a:solidFill>
                  <a:srgbClr val="434F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50-70 households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000" spc="-5" dirty="0">
              <a:solidFill>
                <a:srgbClr val="434F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DB7D6E-ED04-4F65-8D2E-D110AAB36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Carey Blvd | City Council | Portland Housing Bureau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81D7291-C621-46D6-ACB7-92A88C9516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338" y="2171794"/>
            <a:ext cx="1802935" cy="550687"/>
          </a:xfrm>
          <a:prstGeom prst="rect">
            <a:avLst/>
          </a:prstGeom>
        </p:spPr>
      </p:pic>
      <p:pic>
        <p:nvPicPr>
          <p:cNvPr id="8" name="Graphic 7" descr="Users">
            <a:extLst>
              <a:ext uri="{FF2B5EF4-FFF2-40B4-BE49-F238E27FC236}">
                <a16:creationId xmlns:a16="http://schemas.microsoft.com/office/drawing/2014/main" id="{E9F9C192-046D-418D-9C93-1439F38B5B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02360" y="3428303"/>
            <a:ext cx="1097280" cy="1097280"/>
          </a:xfrm>
          <a:prstGeom prst="rect">
            <a:avLst/>
          </a:prstGeom>
        </p:spPr>
      </p:pic>
      <p:pic>
        <p:nvPicPr>
          <p:cNvPr id="10" name="Graphic 9" descr="Home">
            <a:extLst>
              <a:ext uri="{FF2B5EF4-FFF2-40B4-BE49-F238E27FC236}">
                <a16:creationId xmlns:a16="http://schemas.microsoft.com/office/drawing/2014/main" id="{933EA54A-638A-4BEE-BC21-BE61397B229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41165" y="4805062"/>
            <a:ext cx="1097280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801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</TotalTime>
  <Words>117</Words>
  <Application>Microsoft Office PowerPoint</Application>
  <PresentationFormat>Widescreen</PresentationFormat>
  <Paragraphs>31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Wolfersperger, Tanya</dc:creator>
  <cp:lastModifiedBy>Moore-Love, Karla</cp:lastModifiedBy>
  <cp:revision>27</cp:revision>
  <dcterms:created xsi:type="dcterms:W3CDTF">2018-08-07T21:02:00Z</dcterms:created>
  <dcterms:modified xsi:type="dcterms:W3CDTF">2018-08-20T21:00:07Z</dcterms:modified>
</cp:coreProperties>
</file>