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1" r:id="rId4"/>
    <p:sldId id="259" r:id="rId5"/>
    <p:sldId id="260" r:id="rId6"/>
    <p:sldId id="262" r:id="rId7"/>
    <p:sldId id="263"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 userDrawn="1">
          <p15:clr>
            <a:srgbClr val="A4A3A4"/>
          </p15:clr>
        </p15:guide>
        <p15:guide id="2" pos="1680" userDrawn="1">
          <p15:clr>
            <a:srgbClr val="A4A3A4"/>
          </p15:clr>
        </p15:guide>
        <p15:guide id="3" pos="96" userDrawn="1">
          <p15:clr>
            <a:srgbClr val="A4A3A4"/>
          </p15:clr>
        </p15:guide>
        <p15:guide id="4" orient="horz" pos="1464" userDrawn="1">
          <p15:clr>
            <a:srgbClr val="A4A3A4"/>
          </p15:clr>
        </p15:guide>
        <p15:guide id="5" pos="7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801"/>
    <a:srgbClr val="E13F92"/>
    <a:srgbClr val="1A9A8D"/>
    <a:srgbClr val="8BB724"/>
    <a:srgbClr val="0D5ACC"/>
    <a:srgbClr val="3AA20F"/>
    <a:srgbClr val="173300"/>
    <a:srgbClr val="F4CF0D"/>
    <a:srgbClr val="3DC7F8"/>
    <a:srgbClr val="BAE1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7093" autoAdjust="0"/>
  </p:normalViewPr>
  <p:slideViewPr>
    <p:cSldViewPr snapToGrid="0">
      <p:cViewPr varScale="1">
        <p:scale>
          <a:sx n="115" d="100"/>
          <a:sy n="115" d="100"/>
        </p:scale>
        <p:origin x="258" y="102"/>
      </p:cViewPr>
      <p:guideLst>
        <p:guide orient="horz" pos="192"/>
        <p:guide pos="1680"/>
        <p:guide pos="96"/>
        <p:guide orient="horz" pos="1464"/>
        <p:guide pos="7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1FB0E5B-34AD-42F0-BB4B-869DCECC5220}" type="datetimeFigureOut">
              <a:rPr lang="en-US" smtClean="0"/>
              <a:t>8/22/2018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C8A96B1-0E95-432E-823C-F1CD7552619B}" type="slidenum">
              <a:rPr lang="en-US" smtClean="0"/>
              <a:t>‹#›</a:t>
            </a:fld>
            <a:endParaRPr lang="en-US" dirty="0"/>
          </a:p>
        </p:txBody>
      </p:sp>
    </p:spTree>
    <p:extLst>
      <p:ext uri="{BB962C8B-B14F-4D97-AF65-F5344CB8AC3E}">
        <p14:creationId xmlns:p14="http://schemas.microsoft.com/office/powerpoint/2010/main" val="171520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8A96B1-0E95-432E-823C-F1CD7552619B}" type="slidenum">
              <a:rPr lang="en-US" smtClean="0"/>
              <a:t>1</a:t>
            </a:fld>
            <a:endParaRPr lang="en-US" dirty="0"/>
          </a:p>
        </p:txBody>
      </p:sp>
    </p:spTree>
    <p:extLst>
      <p:ext uri="{BB962C8B-B14F-4D97-AF65-F5344CB8AC3E}">
        <p14:creationId xmlns:p14="http://schemas.microsoft.com/office/powerpoint/2010/main" val="131867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City Spend on contracted goods &amp; services: 452 million.</a:t>
            </a:r>
          </a:p>
          <a:p>
            <a:r>
              <a:rPr lang="en-US" dirty="0"/>
              <a:t>Impacts: Global warming, conflict minerals, sweatshops, human exposure to toxic chemicals, etc.  2016 City sustainable supply chain analysis found supply chain GHGs 4x the City’s direct GHGs.</a:t>
            </a:r>
          </a:p>
        </p:txBody>
      </p:sp>
      <p:sp>
        <p:nvSpPr>
          <p:cNvPr id="4" name="Slide Number Placeholder 3"/>
          <p:cNvSpPr>
            <a:spLocks noGrp="1"/>
          </p:cNvSpPr>
          <p:nvPr>
            <p:ph type="sldNum" sz="quarter" idx="10"/>
          </p:nvPr>
        </p:nvSpPr>
        <p:spPr/>
        <p:txBody>
          <a:bodyPr/>
          <a:lstStyle/>
          <a:p>
            <a:fld id="{2C8A96B1-0E95-432E-823C-F1CD7552619B}" type="slidenum">
              <a:rPr lang="en-US" smtClean="0"/>
              <a:t>2</a:t>
            </a:fld>
            <a:endParaRPr lang="en-US" dirty="0"/>
          </a:p>
        </p:txBody>
      </p:sp>
    </p:spTree>
    <p:extLst>
      <p:ext uri="{BB962C8B-B14F-4D97-AF65-F5344CB8AC3E}">
        <p14:creationId xmlns:p14="http://schemas.microsoft.com/office/powerpoint/2010/main" val="2334291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response to previous work through 2002 Sustainable Procurement Strategy</a:t>
            </a:r>
          </a:p>
          <a:p>
            <a:r>
              <a:rPr lang="en-US" dirty="0"/>
              <a:t>Price Agreement Example: Furniture: must meet seven environmental and human health requirements including: low-emitting furniture (healthy IAQ), no added flame retardant chemicals (neurotoxins), textiles certified to third-party environmental standard; in addition the selected manufacturer (Steelcase) has many products Cradle to Cradle certified – a leading certification for product sustainability, including design for recyclability.  Steelcase is also a signatory to the UN Global Compact.</a:t>
            </a:r>
          </a:p>
          <a:p>
            <a:r>
              <a:rPr lang="en-US" dirty="0"/>
              <a:t>Recognition Example: World Bank SP publications, Urban Sustainability Directors Network case studies, SPLC recognition, recent EPEAT Purchaser Award from Green Electronics Council.</a:t>
            </a:r>
          </a:p>
        </p:txBody>
      </p:sp>
      <p:sp>
        <p:nvSpPr>
          <p:cNvPr id="4" name="Slide Number Placeholder 3"/>
          <p:cNvSpPr>
            <a:spLocks noGrp="1"/>
          </p:cNvSpPr>
          <p:nvPr>
            <p:ph type="sldNum" sz="quarter" idx="10"/>
          </p:nvPr>
        </p:nvSpPr>
        <p:spPr/>
        <p:txBody>
          <a:bodyPr/>
          <a:lstStyle/>
          <a:p>
            <a:fld id="{2C8A96B1-0E95-432E-823C-F1CD7552619B}" type="slidenum">
              <a:rPr lang="en-US" smtClean="0"/>
              <a:t>3</a:t>
            </a:fld>
            <a:endParaRPr lang="en-US" dirty="0"/>
          </a:p>
        </p:txBody>
      </p:sp>
    </p:spTree>
    <p:extLst>
      <p:ext uri="{BB962C8B-B14F-4D97-AF65-F5344CB8AC3E}">
        <p14:creationId xmlns:p14="http://schemas.microsoft.com/office/powerpoint/2010/main" val="3866182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8A96B1-0E95-432E-823C-F1CD7552619B}" type="slidenum">
              <a:rPr lang="en-US" smtClean="0"/>
              <a:t>4</a:t>
            </a:fld>
            <a:endParaRPr lang="en-US" dirty="0"/>
          </a:p>
        </p:txBody>
      </p:sp>
    </p:spTree>
    <p:extLst>
      <p:ext uri="{BB962C8B-B14F-4D97-AF65-F5344CB8AC3E}">
        <p14:creationId xmlns:p14="http://schemas.microsoft.com/office/powerpoint/2010/main" val="98009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 guidance: Guiding Principles, Best Practices, Roles &amp; Responsibilities</a:t>
            </a:r>
          </a:p>
        </p:txBody>
      </p:sp>
      <p:sp>
        <p:nvSpPr>
          <p:cNvPr id="4" name="Slide Number Placeholder 3"/>
          <p:cNvSpPr>
            <a:spLocks noGrp="1"/>
          </p:cNvSpPr>
          <p:nvPr>
            <p:ph type="sldNum" sz="quarter" idx="10"/>
          </p:nvPr>
        </p:nvSpPr>
        <p:spPr/>
        <p:txBody>
          <a:bodyPr/>
          <a:lstStyle/>
          <a:p>
            <a:fld id="{2C8A96B1-0E95-432E-823C-F1CD7552619B}" type="slidenum">
              <a:rPr lang="en-US" smtClean="0"/>
              <a:t>5</a:t>
            </a:fld>
            <a:endParaRPr lang="en-US" dirty="0"/>
          </a:p>
        </p:txBody>
      </p:sp>
    </p:spTree>
    <p:extLst>
      <p:ext uri="{BB962C8B-B14F-4D97-AF65-F5344CB8AC3E}">
        <p14:creationId xmlns:p14="http://schemas.microsoft.com/office/powerpoint/2010/main" val="4275147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BENCHMARK (start in August): opportunity take a deep dive into our sustainable procurement practices and identify opportunities for improvement against established performance benchmarks.</a:t>
            </a:r>
          </a:p>
        </p:txBody>
      </p:sp>
      <p:sp>
        <p:nvSpPr>
          <p:cNvPr id="4" name="Slide Number Placeholder 3"/>
          <p:cNvSpPr>
            <a:spLocks noGrp="1"/>
          </p:cNvSpPr>
          <p:nvPr>
            <p:ph type="sldNum" sz="quarter" idx="10"/>
          </p:nvPr>
        </p:nvSpPr>
        <p:spPr/>
        <p:txBody>
          <a:bodyPr/>
          <a:lstStyle/>
          <a:p>
            <a:fld id="{2C8A96B1-0E95-432E-823C-F1CD7552619B}" type="slidenum">
              <a:rPr lang="en-US" smtClean="0"/>
              <a:t>6</a:t>
            </a:fld>
            <a:endParaRPr lang="en-US" dirty="0"/>
          </a:p>
        </p:txBody>
      </p:sp>
    </p:spTree>
    <p:extLst>
      <p:ext uri="{BB962C8B-B14F-4D97-AF65-F5344CB8AC3E}">
        <p14:creationId xmlns:p14="http://schemas.microsoft.com/office/powerpoint/2010/main" val="3836789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8A96B1-0E95-432E-823C-F1CD7552619B}" type="slidenum">
              <a:rPr lang="en-US" smtClean="0"/>
              <a:t>7</a:t>
            </a:fld>
            <a:endParaRPr lang="en-US" dirty="0"/>
          </a:p>
        </p:txBody>
      </p:sp>
    </p:spTree>
    <p:extLst>
      <p:ext uri="{BB962C8B-B14F-4D97-AF65-F5344CB8AC3E}">
        <p14:creationId xmlns:p14="http://schemas.microsoft.com/office/powerpoint/2010/main" val="61865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988FF-80B6-44BB-96A7-E678CC0F95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6753C0-4218-477D-922E-1064F9A980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D5C78C-E574-495F-A0BB-C77B76D36B21}"/>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5" name="Footer Placeholder 4">
            <a:extLst>
              <a:ext uri="{FF2B5EF4-FFF2-40B4-BE49-F238E27FC236}">
                <a16:creationId xmlns:a16="http://schemas.microsoft.com/office/drawing/2014/main" id="{657F95E1-A967-4DEF-9669-BE354323647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C1D4B-C20F-444B-8527-B82E976B1DDB}"/>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315423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72251-DE4D-4388-A935-E7198DE6DD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3C016B-E683-43DB-9E42-D9E3E1A2D89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7366E-6DD6-4C75-930B-AAD8B396240D}"/>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5" name="Footer Placeholder 4">
            <a:extLst>
              <a:ext uri="{FF2B5EF4-FFF2-40B4-BE49-F238E27FC236}">
                <a16:creationId xmlns:a16="http://schemas.microsoft.com/office/drawing/2014/main" id="{2CBC1BDC-3E19-468F-A5B2-CB8C5ED66E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D069DA-B913-408A-A40C-65AD0331D535}"/>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327778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8EC688-A398-4489-8679-72DF42297C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CCEC67-9EEC-4622-B89E-6793CC3C2E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8E8BA-D2F0-47AD-AA88-A328030AE841}"/>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5" name="Footer Placeholder 4">
            <a:extLst>
              <a:ext uri="{FF2B5EF4-FFF2-40B4-BE49-F238E27FC236}">
                <a16:creationId xmlns:a16="http://schemas.microsoft.com/office/drawing/2014/main" id="{C2D4DB84-E8A8-4634-ABE2-1DF07FAC60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7C7EFFB-EF42-43B4-90FD-2BBF1022FF24}"/>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3194685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DAB7F-28D3-4B1B-90E0-4CDE704208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FE4860-0ECA-4E1A-AD2C-D050483610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DBB15A-530F-46CB-A021-C8F43E8A3FCC}"/>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5" name="Footer Placeholder 4">
            <a:extLst>
              <a:ext uri="{FF2B5EF4-FFF2-40B4-BE49-F238E27FC236}">
                <a16:creationId xmlns:a16="http://schemas.microsoft.com/office/drawing/2014/main" id="{C7F224F9-9ADF-4149-A0BC-A408D44C0F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49799B-88D7-4CBB-BEAA-2EA5A5A57A4C}"/>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46791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98D39-B9A4-469E-9B41-76CA460D9E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4DDCDF-7ECD-4565-B16C-7E26657FA2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7234099-F15C-492D-BE0A-7568D7342503}"/>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5" name="Footer Placeholder 4">
            <a:extLst>
              <a:ext uri="{FF2B5EF4-FFF2-40B4-BE49-F238E27FC236}">
                <a16:creationId xmlns:a16="http://schemas.microsoft.com/office/drawing/2014/main" id="{FCCC6F2E-8E22-4D95-941B-6E87A0AF137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9C2E6D-4EFF-4DA6-9EDB-B6923C0BDB9D}"/>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266514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DCA0-89F6-4E48-9A44-9FB9C40C67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4229E7-EE19-4793-BD71-4745FD0F70C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1C96CE-22A1-434C-8FA5-0D3EBD94B5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C643EB-6948-4496-A445-3E83809B5174}"/>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6" name="Footer Placeholder 5">
            <a:extLst>
              <a:ext uri="{FF2B5EF4-FFF2-40B4-BE49-F238E27FC236}">
                <a16:creationId xmlns:a16="http://schemas.microsoft.com/office/drawing/2014/main" id="{411FAB65-44BD-48D3-9054-710193A4F5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BD741B-D010-4730-9EFF-4F5B1B464348}"/>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1353577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91B0B-1171-4081-B148-6DA522B930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C5E34F-DBF0-4DD6-BD8F-C5BCE54E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72CF47C-A1C0-4E51-9744-BA2C0DCA35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D9D451-F99D-4DA3-AAA5-23428D702B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F32F8A1-579A-4DDB-9FF9-8302461F25E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AF39E-CCCF-483D-91C5-A0A8C80436E7}"/>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8" name="Footer Placeholder 7">
            <a:extLst>
              <a:ext uri="{FF2B5EF4-FFF2-40B4-BE49-F238E27FC236}">
                <a16:creationId xmlns:a16="http://schemas.microsoft.com/office/drawing/2014/main" id="{56ECCFF6-3A1E-4329-A7E3-E2EF2EFDE06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3357EC-B6B6-4929-BC7C-1EF25C47E6A4}"/>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4021284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AAEA0-5456-481B-9288-A1ABC8C4E1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4CF5EF-1BBE-4E69-A92D-71C6D331D772}"/>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4" name="Footer Placeholder 3">
            <a:extLst>
              <a:ext uri="{FF2B5EF4-FFF2-40B4-BE49-F238E27FC236}">
                <a16:creationId xmlns:a16="http://schemas.microsoft.com/office/drawing/2014/main" id="{E9E80602-52D8-43BB-A185-6C80EEC35AC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F9AB24D-4558-4518-BA1B-37CCE8E2F9CF}"/>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2602863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32AC62-E85B-4423-B72C-06F91508D653}"/>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3" name="Footer Placeholder 2">
            <a:extLst>
              <a:ext uri="{FF2B5EF4-FFF2-40B4-BE49-F238E27FC236}">
                <a16:creationId xmlns:a16="http://schemas.microsoft.com/office/drawing/2014/main" id="{692A66A3-6C22-4F66-9A1B-8C6938B459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00CB8FC-3EC5-4EA6-AEFD-EB52A4AEA3E8}"/>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3142924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4AAF1-6813-4F19-A5AB-1DE95DF633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56F07D-9CF6-480A-BAB7-FB4E36A967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5242EF-E7C8-49D0-B54B-FEF6468984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A3B593-1E66-4149-A7B1-063DE125CBC6}"/>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6" name="Footer Placeholder 5">
            <a:extLst>
              <a:ext uri="{FF2B5EF4-FFF2-40B4-BE49-F238E27FC236}">
                <a16:creationId xmlns:a16="http://schemas.microsoft.com/office/drawing/2014/main" id="{2B59FC29-0D19-4C52-91D4-D326B76A5F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353337B-B884-405F-B1D1-4125021AB4A3}"/>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276962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FEEC-1214-474F-AED8-E2A629DF1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DB688E-A12A-4A6B-9016-4FF36C734B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63E0822-8677-4B18-BDBA-8BB213E097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5B2A06-5A10-4574-94ED-21165508356E}"/>
              </a:ext>
            </a:extLst>
          </p:cNvPr>
          <p:cNvSpPr>
            <a:spLocks noGrp="1"/>
          </p:cNvSpPr>
          <p:nvPr>
            <p:ph type="dt" sz="half" idx="10"/>
          </p:nvPr>
        </p:nvSpPr>
        <p:spPr/>
        <p:txBody>
          <a:bodyPr/>
          <a:lstStyle/>
          <a:p>
            <a:fld id="{F604DD3C-439B-43EC-97CE-24D7E9923023}" type="datetimeFigureOut">
              <a:rPr lang="en-US" smtClean="0"/>
              <a:t>8/22/2018</a:t>
            </a:fld>
            <a:endParaRPr lang="en-US" dirty="0"/>
          </a:p>
        </p:txBody>
      </p:sp>
      <p:sp>
        <p:nvSpPr>
          <p:cNvPr id="6" name="Footer Placeholder 5">
            <a:extLst>
              <a:ext uri="{FF2B5EF4-FFF2-40B4-BE49-F238E27FC236}">
                <a16:creationId xmlns:a16="http://schemas.microsoft.com/office/drawing/2014/main" id="{1DCE16C2-803F-4C81-9D5E-8602BE1EF2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027B89B-10B6-4C47-8906-D11CA599509B}"/>
              </a:ext>
            </a:extLst>
          </p:cNvPr>
          <p:cNvSpPr>
            <a:spLocks noGrp="1"/>
          </p:cNvSpPr>
          <p:nvPr>
            <p:ph type="sldNum" sz="quarter" idx="12"/>
          </p:nvPr>
        </p:nvSpPr>
        <p:spPr/>
        <p:txBody>
          <a:bodyPr/>
          <a:lstStyle/>
          <a:p>
            <a:fld id="{DCB19B0F-FCAA-4195-B916-B56C2333A521}" type="slidenum">
              <a:rPr lang="en-US" smtClean="0"/>
              <a:t>‹#›</a:t>
            </a:fld>
            <a:endParaRPr lang="en-US" dirty="0"/>
          </a:p>
        </p:txBody>
      </p:sp>
    </p:spTree>
    <p:extLst>
      <p:ext uri="{BB962C8B-B14F-4D97-AF65-F5344CB8AC3E}">
        <p14:creationId xmlns:p14="http://schemas.microsoft.com/office/powerpoint/2010/main" val="2290447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BC157F-00D2-44AD-BFB1-DDBB1E9622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998CD6-16A6-4A26-9ADB-6947E85C6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E820D-FDB4-4F87-8D54-7179935D89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04DD3C-439B-43EC-97CE-24D7E9923023}" type="datetimeFigureOut">
              <a:rPr lang="en-US" smtClean="0"/>
              <a:t>8/22/2018</a:t>
            </a:fld>
            <a:endParaRPr lang="en-US" dirty="0"/>
          </a:p>
        </p:txBody>
      </p:sp>
      <p:sp>
        <p:nvSpPr>
          <p:cNvPr id="5" name="Footer Placeholder 4">
            <a:extLst>
              <a:ext uri="{FF2B5EF4-FFF2-40B4-BE49-F238E27FC236}">
                <a16:creationId xmlns:a16="http://schemas.microsoft.com/office/drawing/2014/main" id="{FE6F58B3-C053-4F1C-A504-30C4318A6D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18368EF-F2FA-4A11-ACA7-640FEAB470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19B0F-FCAA-4195-B916-B56C2333A521}" type="slidenum">
              <a:rPr lang="en-US" smtClean="0"/>
              <a:t>‹#›</a:t>
            </a:fld>
            <a:endParaRPr lang="en-US" dirty="0"/>
          </a:p>
        </p:txBody>
      </p:sp>
    </p:spTree>
    <p:extLst>
      <p:ext uri="{BB962C8B-B14F-4D97-AF65-F5344CB8AC3E}">
        <p14:creationId xmlns:p14="http://schemas.microsoft.com/office/powerpoint/2010/main" val="3657366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DABF06-AA9B-45D9-ABC4-FB7F71F1E86F}"/>
              </a:ext>
            </a:extLst>
          </p:cNvPr>
          <p:cNvSpPr/>
          <p:nvPr/>
        </p:nvSpPr>
        <p:spPr>
          <a:xfrm>
            <a:off x="488576" y="410136"/>
            <a:ext cx="11214847" cy="6037729"/>
          </a:xfrm>
          <a:prstGeom prst="rect">
            <a:avLst/>
          </a:prstGeom>
          <a:blipFill dpi="0" rotWithShape="1">
            <a:blip r:embed="rId3">
              <a:alphaModFix amt="13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89ABAE8-13D0-4540-BC12-0FCEE87699A7}"/>
              </a:ext>
            </a:extLst>
          </p:cNvPr>
          <p:cNvSpPr>
            <a:spLocks noGrp="1"/>
          </p:cNvSpPr>
          <p:nvPr>
            <p:ph type="ctrTitle"/>
          </p:nvPr>
        </p:nvSpPr>
        <p:spPr>
          <a:xfrm>
            <a:off x="0" y="1446213"/>
            <a:ext cx="12192000" cy="2387600"/>
          </a:xfrm>
        </p:spPr>
        <p:txBody>
          <a:bodyPr/>
          <a:lstStyle/>
          <a:p>
            <a:r>
              <a:rPr lang="en-US" b="1" dirty="0">
                <a:solidFill>
                  <a:srgbClr val="1A9A8D"/>
                </a:solidFill>
              </a:rPr>
              <a:t>Sustainable Procurement Policy </a:t>
            </a:r>
            <a:br>
              <a:rPr lang="en-US" b="1" dirty="0">
                <a:solidFill>
                  <a:srgbClr val="1A9A8D"/>
                </a:solidFill>
              </a:rPr>
            </a:br>
            <a:r>
              <a:rPr lang="en-US" b="1" dirty="0">
                <a:solidFill>
                  <a:srgbClr val="1A9A8D"/>
                </a:solidFill>
              </a:rPr>
              <a:t>2018 Update</a:t>
            </a:r>
          </a:p>
        </p:txBody>
      </p:sp>
      <p:sp>
        <p:nvSpPr>
          <p:cNvPr id="3" name="Subtitle 2">
            <a:extLst>
              <a:ext uri="{FF2B5EF4-FFF2-40B4-BE49-F238E27FC236}">
                <a16:creationId xmlns:a16="http://schemas.microsoft.com/office/drawing/2014/main" id="{D3B06D5F-99ED-4323-9324-E743EAAF16FE}"/>
              </a:ext>
            </a:extLst>
          </p:cNvPr>
          <p:cNvSpPr>
            <a:spLocks noGrp="1"/>
          </p:cNvSpPr>
          <p:nvPr>
            <p:ph type="subTitle" idx="1"/>
          </p:nvPr>
        </p:nvSpPr>
        <p:spPr>
          <a:xfrm>
            <a:off x="-2" y="4144847"/>
            <a:ext cx="12192001" cy="1027228"/>
          </a:xfrm>
        </p:spPr>
        <p:txBody>
          <a:bodyPr/>
          <a:lstStyle/>
          <a:p>
            <a:pPr>
              <a:lnSpc>
                <a:spcPct val="100000"/>
              </a:lnSpc>
              <a:spcBef>
                <a:spcPts val="0"/>
              </a:spcBef>
            </a:pPr>
            <a:r>
              <a:rPr lang="en-US" b="1" dirty="0">
                <a:solidFill>
                  <a:schemeClr val="accent2"/>
                </a:solidFill>
              </a:rPr>
              <a:t>Portland City Council</a:t>
            </a:r>
          </a:p>
          <a:p>
            <a:pPr>
              <a:lnSpc>
                <a:spcPct val="100000"/>
              </a:lnSpc>
              <a:spcBef>
                <a:spcPts val="0"/>
              </a:spcBef>
            </a:pPr>
            <a:r>
              <a:rPr lang="en-US" b="1" dirty="0">
                <a:solidFill>
                  <a:schemeClr val="accent2"/>
                </a:solidFill>
              </a:rPr>
              <a:t>Wednesday, August 22, 2018</a:t>
            </a:r>
          </a:p>
        </p:txBody>
      </p:sp>
      <p:sp>
        <p:nvSpPr>
          <p:cNvPr id="7" name="Subtitle 2">
            <a:extLst>
              <a:ext uri="{FF2B5EF4-FFF2-40B4-BE49-F238E27FC236}">
                <a16:creationId xmlns:a16="http://schemas.microsoft.com/office/drawing/2014/main" id="{BB4B5A38-0153-4AC6-ACB0-D747FA221225}"/>
              </a:ext>
            </a:extLst>
          </p:cNvPr>
          <p:cNvSpPr txBox="1">
            <a:spLocks/>
          </p:cNvSpPr>
          <p:nvPr/>
        </p:nvSpPr>
        <p:spPr>
          <a:xfrm>
            <a:off x="2800350" y="5989638"/>
            <a:ext cx="9315450" cy="7739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100000"/>
              </a:lnSpc>
              <a:spcBef>
                <a:spcPts val="0"/>
              </a:spcBef>
            </a:pPr>
            <a:r>
              <a:rPr lang="en-US" sz="1800" dirty="0"/>
              <a:t>Stacey Foreman, Sustainable Procurement Coordinator</a:t>
            </a:r>
          </a:p>
          <a:p>
            <a:pPr algn="r">
              <a:lnSpc>
                <a:spcPct val="100000"/>
              </a:lnSpc>
              <a:spcBef>
                <a:spcPts val="0"/>
              </a:spcBef>
            </a:pPr>
            <a:r>
              <a:rPr lang="en-US" sz="1800" dirty="0"/>
              <a:t>City of Portland Procurement Services</a:t>
            </a:r>
          </a:p>
        </p:txBody>
      </p:sp>
    </p:spTree>
    <p:extLst>
      <p:ext uri="{BB962C8B-B14F-4D97-AF65-F5344CB8AC3E}">
        <p14:creationId xmlns:p14="http://schemas.microsoft.com/office/powerpoint/2010/main" val="131288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1061E-9CDC-402B-A28F-060D3CD9E0F9}"/>
              </a:ext>
            </a:extLst>
          </p:cNvPr>
          <p:cNvSpPr>
            <a:spLocks noGrp="1"/>
          </p:cNvSpPr>
          <p:nvPr>
            <p:ph type="title"/>
          </p:nvPr>
        </p:nvSpPr>
        <p:spPr>
          <a:xfrm>
            <a:off x="2667000" y="306328"/>
            <a:ext cx="8759078" cy="1325563"/>
          </a:xfrm>
          <a:solidFill>
            <a:schemeClr val="bg1"/>
          </a:solidFill>
        </p:spPr>
        <p:txBody>
          <a:bodyPr/>
          <a:lstStyle/>
          <a:p>
            <a:r>
              <a:rPr lang="en-US" dirty="0"/>
              <a:t>What Is Sustainable Procurement?</a:t>
            </a:r>
          </a:p>
        </p:txBody>
      </p:sp>
      <p:sp>
        <p:nvSpPr>
          <p:cNvPr id="3" name="Content Placeholder 2">
            <a:extLst>
              <a:ext uri="{FF2B5EF4-FFF2-40B4-BE49-F238E27FC236}">
                <a16:creationId xmlns:a16="http://schemas.microsoft.com/office/drawing/2014/main" id="{DDD3EEFB-1E35-4EA0-BA05-49CEAD12C819}"/>
              </a:ext>
            </a:extLst>
          </p:cNvPr>
          <p:cNvSpPr>
            <a:spLocks noGrp="1"/>
          </p:cNvSpPr>
          <p:nvPr>
            <p:ph idx="1"/>
          </p:nvPr>
        </p:nvSpPr>
        <p:spPr>
          <a:xfrm>
            <a:off x="1143000" y="2324100"/>
            <a:ext cx="6372225" cy="3489370"/>
          </a:xfrm>
        </p:spPr>
        <p:txBody>
          <a:bodyPr/>
          <a:lstStyle/>
          <a:p>
            <a:r>
              <a:rPr lang="en-US" dirty="0"/>
              <a:t>The City spends a lot of money</a:t>
            </a:r>
          </a:p>
          <a:p>
            <a:pPr lvl="1"/>
            <a:r>
              <a:rPr lang="en-US" dirty="0"/>
              <a:t>&gt;350 million in contracts FY17-18</a:t>
            </a:r>
          </a:p>
          <a:p>
            <a:r>
              <a:rPr lang="en-US" dirty="0"/>
              <a:t>That spend has impacts.</a:t>
            </a:r>
          </a:p>
          <a:p>
            <a:r>
              <a:rPr lang="en-US" dirty="0"/>
              <a:t>Sustainable procurement is about:</a:t>
            </a:r>
          </a:p>
          <a:p>
            <a:pPr lvl="1"/>
            <a:r>
              <a:rPr lang="en-US" dirty="0"/>
              <a:t>Understanding these impacts and seeing the opportunity.</a:t>
            </a:r>
          </a:p>
          <a:p>
            <a:pPr lvl="1"/>
            <a:r>
              <a:rPr lang="en-US" dirty="0"/>
              <a:t>Using our purchasing power to transform markets for the better.</a:t>
            </a:r>
          </a:p>
        </p:txBody>
      </p:sp>
      <p:sp>
        <p:nvSpPr>
          <p:cNvPr id="4" name="TextBox 3">
            <a:extLst>
              <a:ext uri="{FF2B5EF4-FFF2-40B4-BE49-F238E27FC236}">
                <a16:creationId xmlns:a16="http://schemas.microsoft.com/office/drawing/2014/main" id="{68AF642A-F9C7-4EB1-975A-4F0D12328848}"/>
              </a:ext>
            </a:extLst>
          </p:cNvPr>
          <p:cNvSpPr txBox="1"/>
          <p:nvPr/>
        </p:nvSpPr>
        <p:spPr>
          <a:xfrm>
            <a:off x="8334375" y="1631891"/>
            <a:ext cx="3505200" cy="4770537"/>
          </a:xfrm>
          <a:prstGeom prst="rect">
            <a:avLst/>
          </a:prstGeom>
          <a:solidFill>
            <a:srgbClr val="1A9A8D"/>
          </a:solidFill>
          <a:ln w="6350">
            <a:noFill/>
            <a:prstDash val="sysDot"/>
          </a:ln>
          <a:effectLst>
            <a:softEdge rad="38100"/>
          </a:effectLst>
        </p:spPr>
        <p:txBody>
          <a:bodyPr wrap="square" lIns="182880" tIns="91440" rIns="182880" bIns="91440" rtlCol="0">
            <a:spAutoFit/>
          </a:bodyPr>
          <a:lstStyle/>
          <a:p>
            <a:pPr algn="ctr"/>
            <a:r>
              <a:rPr lang="en-US" b="1" dirty="0">
                <a:solidFill>
                  <a:schemeClr val="bg1"/>
                </a:solidFill>
              </a:rPr>
              <a:t>Sustainable Procurement</a:t>
            </a:r>
          </a:p>
          <a:p>
            <a:pPr algn="ctr"/>
            <a:endParaRPr lang="en-US" sz="800" b="1" dirty="0">
              <a:solidFill>
                <a:schemeClr val="bg1"/>
              </a:solidFill>
            </a:endParaRPr>
          </a:p>
          <a:p>
            <a:pPr algn="ctr"/>
            <a:r>
              <a:rPr lang="en-US" dirty="0">
                <a:solidFill>
                  <a:schemeClr val="bg1"/>
                </a:solidFill>
              </a:rPr>
              <a:t>Procurement that has the greatest positive environmental, social and economic impacts possible over the entire life cycle. Sustainable procurement involves the sustainability aspects related to the goods, services, and suppliers along the supply chains. Sustainable procurement contributes to the achievement of organizational sustainability objectives and to overall sustainable development.</a:t>
            </a:r>
          </a:p>
          <a:p>
            <a:pPr algn="r"/>
            <a:r>
              <a:rPr lang="en-US" sz="1400" i="1" dirty="0">
                <a:solidFill>
                  <a:schemeClr val="bg1"/>
                </a:solidFill>
              </a:rPr>
              <a:t>ISO 20400: </a:t>
            </a:r>
          </a:p>
          <a:p>
            <a:pPr algn="r"/>
            <a:r>
              <a:rPr lang="en-US" sz="1400" i="1" dirty="0">
                <a:solidFill>
                  <a:schemeClr val="bg1"/>
                </a:solidFill>
              </a:rPr>
              <a:t>Sustainable Procurement - Guidance</a:t>
            </a:r>
          </a:p>
        </p:txBody>
      </p:sp>
      <p:sp>
        <p:nvSpPr>
          <p:cNvPr id="5" name="Rectangle 4">
            <a:extLst>
              <a:ext uri="{FF2B5EF4-FFF2-40B4-BE49-F238E27FC236}">
                <a16:creationId xmlns:a16="http://schemas.microsoft.com/office/drawing/2014/main" id="{1E0E7F88-75C1-4DD7-9DDD-82C9F961914E}"/>
              </a:ext>
            </a:extLst>
          </p:cNvPr>
          <p:cNvSpPr/>
          <p:nvPr/>
        </p:nvSpPr>
        <p:spPr>
          <a:xfrm>
            <a:off x="152400" y="0"/>
            <a:ext cx="2375647" cy="2219326"/>
          </a:xfrm>
          <a:prstGeom prst="rect">
            <a:avLst/>
          </a:prstGeom>
          <a:blipFill dpi="0" rotWithShape="1">
            <a:blip r:embed="rId3"/>
            <a:srcRect/>
            <a:stretch>
              <a:fillRect l="-1" t="-122818" r="-372075" b="-492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FF62713E-45E9-4C0C-B5E4-06FC9FCA413A}"/>
              </a:ext>
            </a:extLst>
          </p:cNvPr>
          <p:cNvCxnSpPr/>
          <p:nvPr/>
        </p:nvCxnSpPr>
        <p:spPr>
          <a:xfrm>
            <a:off x="619125" y="1771650"/>
            <a:ext cx="0" cy="4743450"/>
          </a:xfrm>
          <a:prstGeom prst="line">
            <a:avLst/>
          </a:prstGeom>
          <a:ln w="25400">
            <a:solidFill>
              <a:srgbClr val="FF68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8638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1061E-9CDC-402B-A28F-060D3CD9E0F9}"/>
              </a:ext>
            </a:extLst>
          </p:cNvPr>
          <p:cNvSpPr>
            <a:spLocks noGrp="1"/>
          </p:cNvSpPr>
          <p:nvPr>
            <p:ph type="title"/>
          </p:nvPr>
        </p:nvSpPr>
        <p:spPr>
          <a:xfrm>
            <a:off x="2667000" y="304800"/>
            <a:ext cx="8620125" cy="1325563"/>
          </a:xfrm>
        </p:spPr>
        <p:txBody>
          <a:bodyPr/>
          <a:lstStyle/>
          <a:p>
            <a:r>
              <a:rPr lang="en-US" dirty="0"/>
              <a:t>A Look Back</a:t>
            </a:r>
          </a:p>
        </p:txBody>
      </p:sp>
      <p:sp>
        <p:nvSpPr>
          <p:cNvPr id="3" name="Content Placeholder 2">
            <a:extLst>
              <a:ext uri="{FF2B5EF4-FFF2-40B4-BE49-F238E27FC236}">
                <a16:creationId xmlns:a16="http://schemas.microsoft.com/office/drawing/2014/main" id="{DDD3EEFB-1E35-4EA0-BA05-49CEAD12C819}"/>
              </a:ext>
            </a:extLst>
          </p:cNvPr>
          <p:cNvSpPr>
            <a:spLocks noGrp="1"/>
          </p:cNvSpPr>
          <p:nvPr>
            <p:ph idx="1"/>
          </p:nvPr>
        </p:nvSpPr>
        <p:spPr>
          <a:xfrm>
            <a:off x="1143000" y="2324100"/>
            <a:ext cx="10515600" cy="3652838"/>
          </a:xfrm>
        </p:spPr>
        <p:txBody>
          <a:bodyPr/>
          <a:lstStyle/>
          <a:p>
            <a:r>
              <a:rPr lang="en-US" dirty="0"/>
              <a:t>Sustainable Procurement Policy established 2008</a:t>
            </a:r>
          </a:p>
          <a:p>
            <a:r>
              <a:rPr lang="en-US" dirty="0"/>
              <a:t>Historically viewed as a leadership policy</a:t>
            </a:r>
          </a:p>
          <a:p>
            <a:r>
              <a:rPr lang="en-US" dirty="0"/>
              <a:t>Fostered achievements in:</a:t>
            </a:r>
          </a:p>
          <a:p>
            <a:pPr lvl="1"/>
            <a:r>
              <a:rPr lang="en-US" dirty="0"/>
              <a:t>Many Citywide price agreements require better products/services: energy efficient, less-toxic, sweatshop free, etc.</a:t>
            </a:r>
          </a:p>
          <a:p>
            <a:pPr lvl="1"/>
            <a:r>
              <a:rPr lang="en-US" dirty="0"/>
              <a:t>City of Portland recognized as leader in sustainable procurement work</a:t>
            </a:r>
          </a:p>
          <a:p>
            <a:endParaRPr lang="en-US" dirty="0"/>
          </a:p>
        </p:txBody>
      </p:sp>
      <p:sp>
        <p:nvSpPr>
          <p:cNvPr id="4" name="Rectangle 3">
            <a:extLst>
              <a:ext uri="{FF2B5EF4-FFF2-40B4-BE49-F238E27FC236}">
                <a16:creationId xmlns:a16="http://schemas.microsoft.com/office/drawing/2014/main" id="{8BE62294-857B-4D93-9AEB-EE13E7DE8D92}"/>
              </a:ext>
            </a:extLst>
          </p:cNvPr>
          <p:cNvSpPr/>
          <p:nvPr/>
        </p:nvSpPr>
        <p:spPr>
          <a:xfrm>
            <a:off x="152400" y="0"/>
            <a:ext cx="2375647" cy="2219326"/>
          </a:xfrm>
          <a:prstGeom prst="rect">
            <a:avLst/>
          </a:prstGeom>
          <a:blipFill dpi="0" rotWithShape="1">
            <a:blip r:embed="rId3"/>
            <a:srcRect/>
            <a:stretch>
              <a:fillRect l="-1" t="-122818" r="-372075" b="-492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C0FB18CD-0CC6-45A1-BBE5-0C5B1BB9359E}"/>
              </a:ext>
            </a:extLst>
          </p:cNvPr>
          <p:cNvCxnSpPr/>
          <p:nvPr/>
        </p:nvCxnSpPr>
        <p:spPr>
          <a:xfrm>
            <a:off x="619125" y="1771650"/>
            <a:ext cx="0" cy="4743450"/>
          </a:xfrm>
          <a:prstGeom prst="line">
            <a:avLst/>
          </a:prstGeom>
          <a:ln w="25400">
            <a:solidFill>
              <a:srgbClr val="FF68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424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1061E-9CDC-402B-A28F-060D3CD9E0F9}"/>
              </a:ext>
            </a:extLst>
          </p:cNvPr>
          <p:cNvSpPr>
            <a:spLocks noGrp="1"/>
          </p:cNvSpPr>
          <p:nvPr>
            <p:ph type="title"/>
          </p:nvPr>
        </p:nvSpPr>
        <p:spPr>
          <a:xfrm>
            <a:off x="2667000" y="317500"/>
            <a:ext cx="8686800" cy="1325563"/>
          </a:xfrm>
        </p:spPr>
        <p:txBody>
          <a:bodyPr/>
          <a:lstStyle/>
          <a:p>
            <a:r>
              <a:rPr lang="en-US" dirty="0"/>
              <a:t>Why Update Now?</a:t>
            </a:r>
          </a:p>
        </p:txBody>
      </p:sp>
      <p:sp>
        <p:nvSpPr>
          <p:cNvPr id="3" name="Content Placeholder 2">
            <a:extLst>
              <a:ext uri="{FF2B5EF4-FFF2-40B4-BE49-F238E27FC236}">
                <a16:creationId xmlns:a16="http://schemas.microsoft.com/office/drawing/2014/main" id="{DDD3EEFB-1E35-4EA0-BA05-49CEAD12C819}"/>
              </a:ext>
            </a:extLst>
          </p:cNvPr>
          <p:cNvSpPr>
            <a:spLocks noGrp="1"/>
          </p:cNvSpPr>
          <p:nvPr>
            <p:ph idx="1"/>
          </p:nvPr>
        </p:nvSpPr>
        <p:spPr>
          <a:xfrm>
            <a:off x="1143000" y="2324100"/>
            <a:ext cx="10515600" cy="3700463"/>
          </a:xfrm>
        </p:spPr>
        <p:txBody>
          <a:bodyPr/>
          <a:lstStyle/>
          <a:p>
            <a:r>
              <a:rPr lang="en-US" dirty="0"/>
              <a:t>Current policy outdated</a:t>
            </a:r>
          </a:p>
          <a:p>
            <a:r>
              <a:rPr lang="en-US" dirty="0"/>
              <a:t>Advances in sustainable procurement expectations and strategies</a:t>
            </a:r>
          </a:p>
          <a:p>
            <a:r>
              <a:rPr lang="en-US" dirty="0"/>
              <a:t>Growth of national/international community of practice</a:t>
            </a:r>
          </a:p>
          <a:p>
            <a:pPr lvl="1"/>
            <a:r>
              <a:rPr lang="en-US" dirty="0"/>
              <a:t>ISO 20400: Sustainable Procurement - Guidance</a:t>
            </a:r>
          </a:p>
          <a:p>
            <a:r>
              <a:rPr lang="en-US" dirty="0"/>
              <a:t>Need to consolidate proliferation of procurement-related sustainability policies</a:t>
            </a:r>
          </a:p>
          <a:p>
            <a:endParaRPr lang="en-US" dirty="0"/>
          </a:p>
        </p:txBody>
      </p:sp>
      <p:sp>
        <p:nvSpPr>
          <p:cNvPr id="4" name="Rectangle 3">
            <a:extLst>
              <a:ext uri="{FF2B5EF4-FFF2-40B4-BE49-F238E27FC236}">
                <a16:creationId xmlns:a16="http://schemas.microsoft.com/office/drawing/2014/main" id="{F00F6927-F690-4E64-8AF8-315DD57FE701}"/>
              </a:ext>
            </a:extLst>
          </p:cNvPr>
          <p:cNvSpPr/>
          <p:nvPr/>
        </p:nvSpPr>
        <p:spPr>
          <a:xfrm>
            <a:off x="152400" y="0"/>
            <a:ext cx="2375647" cy="2219326"/>
          </a:xfrm>
          <a:prstGeom prst="rect">
            <a:avLst/>
          </a:prstGeom>
          <a:blipFill dpi="0" rotWithShape="1">
            <a:blip r:embed="rId3"/>
            <a:srcRect/>
            <a:stretch>
              <a:fillRect l="-1" t="-122818" r="-372075" b="-492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82DC21C6-D563-4EE4-A50E-B1C27740AD9E}"/>
              </a:ext>
            </a:extLst>
          </p:cNvPr>
          <p:cNvCxnSpPr/>
          <p:nvPr/>
        </p:nvCxnSpPr>
        <p:spPr>
          <a:xfrm>
            <a:off x="619125" y="1771650"/>
            <a:ext cx="0" cy="4743450"/>
          </a:xfrm>
          <a:prstGeom prst="line">
            <a:avLst/>
          </a:prstGeom>
          <a:ln w="25400">
            <a:solidFill>
              <a:srgbClr val="FF68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104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1061E-9CDC-402B-A28F-060D3CD9E0F9}"/>
              </a:ext>
            </a:extLst>
          </p:cNvPr>
          <p:cNvSpPr>
            <a:spLocks noGrp="1"/>
          </p:cNvSpPr>
          <p:nvPr>
            <p:ph type="title"/>
          </p:nvPr>
        </p:nvSpPr>
        <p:spPr>
          <a:xfrm>
            <a:off x="2667000" y="317500"/>
            <a:ext cx="8686800" cy="1325563"/>
          </a:xfrm>
        </p:spPr>
        <p:txBody>
          <a:bodyPr/>
          <a:lstStyle/>
          <a:p>
            <a:r>
              <a:rPr lang="en-US" dirty="0"/>
              <a:t>What Does the Update Do?</a:t>
            </a:r>
          </a:p>
        </p:txBody>
      </p:sp>
      <p:sp>
        <p:nvSpPr>
          <p:cNvPr id="3" name="Content Placeholder 2">
            <a:extLst>
              <a:ext uri="{FF2B5EF4-FFF2-40B4-BE49-F238E27FC236}">
                <a16:creationId xmlns:a16="http://schemas.microsoft.com/office/drawing/2014/main" id="{DDD3EEFB-1E35-4EA0-BA05-49CEAD12C819}"/>
              </a:ext>
            </a:extLst>
          </p:cNvPr>
          <p:cNvSpPr>
            <a:spLocks noGrp="1"/>
          </p:cNvSpPr>
          <p:nvPr>
            <p:ph idx="1"/>
          </p:nvPr>
        </p:nvSpPr>
        <p:spPr>
          <a:xfrm>
            <a:off x="1143000" y="2324100"/>
            <a:ext cx="10515600" cy="4351338"/>
          </a:xfrm>
        </p:spPr>
        <p:txBody>
          <a:bodyPr>
            <a:normAutofit lnSpcReduction="10000"/>
          </a:bodyPr>
          <a:lstStyle/>
          <a:p>
            <a:r>
              <a:rPr lang="en-US" dirty="0"/>
              <a:t>Consolidate policies under one</a:t>
            </a:r>
          </a:p>
          <a:p>
            <a:pPr lvl="1"/>
            <a:r>
              <a:rPr lang="en-US" dirty="0"/>
              <a:t>Sweatshop Free Procurement Policy, Conflict Minerals Resolution, Sustainable Paper Use Policy, Healthy Purchasing Initiative</a:t>
            </a:r>
          </a:p>
          <a:p>
            <a:pPr lvl="2"/>
            <a:r>
              <a:rPr lang="en-US" dirty="0"/>
              <a:t>Previous mandates incorporated as Best Practices</a:t>
            </a:r>
          </a:p>
          <a:p>
            <a:r>
              <a:rPr lang="en-US" dirty="0"/>
              <a:t>Establishes action items around more complex issues - particularly in our supply chain</a:t>
            </a:r>
          </a:p>
          <a:p>
            <a:r>
              <a:rPr lang="en-US" dirty="0"/>
              <a:t>Reestablishes policy as leadership policy</a:t>
            </a:r>
          </a:p>
          <a:p>
            <a:r>
              <a:rPr lang="en-US" dirty="0"/>
              <a:t>Provides clearer guidance to employees </a:t>
            </a:r>
          </a:p>
          <a:p>
            <a:r>
              <a:rPr lang="en-US" dirty="0"/>
              <a:t>Sets expectations for sustainable procurement metrics</a:t>
            </a:r>
          </a:p>
          <a:p>
            <a:r>
              <a:rPr lang="en-US" dirty="0"/>
              <a:t>Allows for continuous maintenance as field evolves</a:t>
            </a:r>
          </a:p>
          <a:p>
            <a:endParaRPr lang="en-US" dirty="0"/>
          </a:p>
        </p:txBody>
      </p:sp>
      <p:sp>
        <p:nvSpPr>
          <p:cNvPr id="4" name="Rectangle 3">
            <a:extLst>
              <a:ext uri="{FF2B5EF4-FFF2-40B4-BE49-F238E27FC236}">
                <a16:creationId xmlns:a16="http://schemas.microsoft.com/office/drawing/2014/main" id="{541B1BAE-2F39-4FBE-9D3A-F46F89F82D34}"/>
              </a:ext>
            </a:extLst>
          </p:cNvPr>
          <p:cNvSpPr/>
          <p:nvPr/>
        </p:nvSpPr>
        <p:spPr>
          <a:xfrm>
            <a:off x="152400" y="0"/>
            <a:ext cx="2375647" cy="2219326"/>
          </a:xfrm>
          <a:prstGeom prst="rect">
            <a:avLst/>
          </a:prstGeom>
          <a:blipFill dpi="0" rotWithShape="1">
            <a:blip r:embed="rId3"/>
            <a:srcRect/>
            <a:stretch>
              <a:fillRect l="-1" t="-122818" r="-372075" b="-492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7F91DC72-CF79-48A1-BE33-F3B20DDC06A4}"/>
              </a:ext>
            </a:extLst>
          </p:cNvPr>
          <p:cNvCxnSpPr/>
          <p:nvPr/>
        </p:nvCxnSpPr>
        <p:spPr>
          <a:xfrm>
            <a:off x="619125" y="1771650"/>
            <a:ext cx="0" cy="4743450"/>
          </a:xfrm>
          <a:prstGeom prst="line">
            <a:avLst/>
          </a:prstGeom>
          <a:ln w="25400">
            <a:solidFill>
              <a:srgbClr val="FF68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58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B2A47-5A58-4E11-BB0B-06D411B70568}"/>
              </a:ext>
            </a:extLst>
          </p:cNvPr>
          <p:cNvSpPr>
            <a:spLocks noGrp="1"/>
          </p:cNvSpPr>
          <p:nvPr>
            <p:ph type="title"/>
          </p:nvPr>
        </p:nvSpPr>
        <p:spPr>
          <a:xfrm>
            <a:off x="2667000" y="304800"/>
            <a:ext cx="8686800" cy="1325563"/>
          </a:xfrm>
        </p:spPr>
        <p:txBody>
          <a:bodyPr/>
          <a:lstStyle/>
          <a:p>
            <a:r>
              <a:rPr lang="en-US" dirty="0"/>
              <a:t>What’s Next</a:t>
            </a:r>
          </a:p>
        </p:txBody>
      </p:sp>
      <p:sp>
        <p:nvSpPr>
          <p:cNvPr id="3" name="Content Placeholder 2">
            <a:extLst>
              <a:ext uri="{FF2B5EF4-FFF2-40B4-BE49-F238E27FC236}">
                <a16:creationId xmlns:a16="http://schemas.microsoft.com/office/drawing/2014/main" id="{5AF74B66-B2BA-42BC-8C4A-13A923AD416A}"/>
              </a:ext>
            </a:extLst>
          </p:cNvPr>
          <p:cNvSpPr>
            <a:spLocks noGrp="1"/>
          </p:cNvSpPr>
          <p:nvPr>
            <p:ph idx="1"/>
          </p:nvPr>
        </p:nvSpPr>
        <p:spPr>
          <a:xfrm>
            <a:off x="1143000" y="2324100"/>
            <a:ext cx="10515600" cy="4351338"/>
          </a:xfrm>
        </p:spPr>
        <p:txBody>
          <a:bodyPr/>
          <a:lstStyle/>
          <a:p>
            <a:r>
              <a:rPr lang="en-US" dirty="0"/>
              <a:t>Updating or launching new sustainable procurement program elements</a:t>
            </a:r>
          </a:p>
          <a:p>
            <a:pPr lvl="1"/>
            <a:r>
              <a:rPr lang="en-US" dirty="0"/>
              <a:t>Revamp of online employee resources</a:t>
            </a:r>
          </a:p>
          <a:p>
            <a:pPr lvl="1"/>
            <a:r>
              <a:rPr lang="en-US" dirty="0"/>
              <a:t>Program communications plan, including new e-newsletter</a:t>
            </a:r>
          </a:p>
          <a:p>
            <a:pPr lvl="1"/>
            <a:r>
              <a:rPr lang="en-US" dirty="0"/>
              <a:t>Tools analysis and recommendations</a:t>
            </a:r>
          </a:p>
          <a:p>
            <a:r>
              <a:rPr lang="en-US" dirty="0"/>
              <a:t>Participation in Sustainable Purchasing Leadership Council’s (SPLC) BENCHMARK Program</a:t>
            </a:r>
          </a:p>
          <a:p>
            <a:r>
              <a:rPr lang="en-US" dirty="0"/>
              <a:t>Reengage bureaus with targeted high impact/high value pilot projects</a:t>
            </a:r>
          </a:p>
        </p:txBody>
      </p:sp>
      <p:sp>
        <p:nvSpPr>
          <p:cNvPr id="4" name="Rectangle 3">
            <a:extLst>
              <a:ext uri="{FF2B5EF4-FFF2-40B4-BE49-F238E27FC236}">
                <a16:creationId xmlns:a16="http://schemas.microsoft.com/office/drawing/2014/main" id="{AEAAE647-0318-40C0-82DE-E963ED09CC02}"/>
              </a:ext>
            </a:extLst>
          </p:cNvPr>
          <p:cNvSpPr/>
          <p:nvPr/>
        </p:nvSpPr>
        <p:spPr>
          <a:xfrm>
            <a:off x="152400" y="0"/>
            <a:ext cx="2375647" cy="2219326"/>
          </a:xfrm>
          <a:prstGeom prst="rect">
            <a:avLst/>
          </a:prstGeom>
          <a:blipFill dpi="0" rotWithShape="1">
            <a:blip r:embed="rId3"/>
            <a:srcRect/>
            <a:stretch>
              <a:fillRect l="-1" t="-122818" r="-372075" b="-492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2A0FFCE3-27CE-4705-97A6-F4D71BDBD4C8}"/>
              </a:ext>
            </a:extLst>
          </p:cNvPr>
          <p:cNvCxnSpPr/>
          <p:nvPr/>
        </p:nvCxnSpPr>
        <p:spPr>
          <a:xfrm>
            <a:off x="619125" y="1771650"/>
            <a:ext cx="0" cy="4743450"/>
          </a:xfrm>
          <a:prstGeom prst="line">
            <a:avLst/>
          </a:prstGeom>
          <a:ln w="25400">
            <a:solidFill>
              <a:srgbClr val="FF68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3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DABF06-AA9B-45D9-ABC4-FB7F71F1E86F}"/>
              </a:ext>
            </a:extLst>
          </p:cNvPr>
          <p:cNvSpPr/>
          <p:nvPr/>
        </p:nvSpPr>
        <p:spPr>
          <a:xfrm>
            <a:off x="488576" y="410136"/>
            <a:ext cx="11214847" cy="6037729"/>
          </a:xfrm>
          <a:prstGeom prst="rect">
            <a:avLst/>
          </a:prstGeom>
          <a:blipFill dpi="0" rotWithShape="1">
            <a:blip r:embed="rId3">
              <a:alphaModFix amt="13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89ABAE8-13D0-4540-BC12-0FCEE87699A7}"/>
              </a:ext>
            </a:extLst>
          </p:cNvPr>
          <p:cNvSpPr>
            <a:spLocks noGrp="1"/>
          </p:cNvSpPr>
          <p:nvPr>
            <p:ph type="ctrTitle"/>
          </p:nvPr>
        </p:nvSpPr>
        <p:spPr>
          <a:xfrm>
            <a:off x="0" y="2066924"/>
            <a:ext cx="12192000" cy="1071563"/>
          </a:xfrm>
        </p:spPr>
        <p:txBody>
          <a:bodyPr/>
          <a:lstStyle/>
          <a:p>
            <a:r>
              <a:rPr lang="en-US" b="1" dirty="0">
                <a:solidFill>
                  <a:srgbClr val="1A9A8D"/>
                </a:solidFill>
              </a:rPr>
              <a:t>Questions?</a:t>
            </a:r>
          </a:p>
        </p:txBody>
      </p:sp>
    </p:spTree>
    <p:extLst>
      <p:ext uri="{BB962C8B-B14F-4D97-AF65-F5344CB8AC3E}">
        <p14:creationId xmlns:p14="http://schemas.microsoft.com/office/powerpoint/2010/main" val="869221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541</Words>
  <Application>Microsoft Office PowerPoint</Application>
  <PresentationFormat>Widescreen</PresentationFormat>
  <Paragraphs>60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Sustainable Procurement Policy  2018 Update</vt:lpstr>
      <vt:lpstr>What Is Sustainable Procurement?</vt:lpstr>
      <vt:lpstr>A Look Back</vt:lpstr>
      <vt:lpstr>Why Update Now?</vt:lpstr>
      <vt:lpstr>What Does the Update Do?</vt:lpstr>
      <vt:lpstr>What’s Next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Procurement Policy 2018 Update</dc:title>
  <dc:creator>Foreman, Stacey</dc:creator>
  <cp:lastModifiedBy>Foreman, Stacey</cp:lastModifiedBy>
  <cp:revision>27</cp:revision>
  <cp:lastPrinted>2018-08-20T19:57:45Z</cp:lastPrinted>
  <dcterms:created xsi:type="dcterms:W3CDTF">2018-07-12T19:21:48Z</dcterms:created>
  <dcterms:modified xsi:type="dcterms:W3CDTF">2018-08-22T15:10:34Z</dcterms:modified>
</cp:coreProperties>
</file>