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11" r:id="rId2"/>
    <p:sldMasterId id="2147483734" r:id="rId3"/>
    <p:sldMasterId id="2147483746" r:id="rId4"/>
  </p:sldMasterIdLst>
  <p:notesMasterIdLst>
    <p:notesMasterId r:id="rId44"/>
  </p:notesMasterIdLst>
  <p:handoutMasterIdLst>
    <p:handoutMasterId r:id="rId45"/>
  </p:handoutMasterIdLst>
  <p:sldIdLst>
    <p:sldId id="275" r:id="rId5"/>
    <p:sldId id="850" r:id="rId6"/>
    <p:sldId id="851" r:id="rId7"/>
    <p:sldId id="852" r:id="rId8"/>
    <p:sldId id="853" r:id="rId9"/>
    <p:sldId id="830" r:id="rId10"/>
    <p:sldId id="832" r:id="rId11"/>
    <p:sldId id="833" r:id="rId12"/>
    <p:sldId id="859" r:id="rId13"/>
    <p:sldId id="837" r:id="rId14"/>
    <p:sldId id="838" r:id="rId15"/>
    <p:sldId id="840" r:id="rId16"/>
    <p:sldId id="841" r:id="rId17"/>
    <p:sldId id="857" r:id="rId18"/>
    <p:sldId id="845" r:id="rId19"/>
    <p:sldId id="279" r:id="rId20"/>
    <p:sldId id="292" r:id="rId21"/>
    <p:sldId id="294" r:id="rId22"/>
    <p:sldId id="293" r:id="rId23"/>
    <p:sldId id="295" r:id="rId24"/>
    <p:sldId id="296" r:id="rId25"/>
    <p:sldId id="431" r:id="rId26"/>
    <p:sldId id="297" r:id="rId27"/>
    <p:sldId id="329" r:id="rId28"/>
    <p:sldId id="330" r:id="rId29"/>
    <p:sldId id="331" r:id="rId30"/>
    <p:sldId id="323" r:id="rId31"/>
    <p:sldId id="430" r:id="rId32"/>
    <p:sldId id="328" r:id="rId33"/>
    <p:sldId id="322" r:id="rId34"/>
    <p:sldId id="339" r:id="rId35"/>
    <p:sldId id="338" r:id="rId36"/>
    <p:sldId id="861" r:id="rId37"/>
    <p:sldId id="854" r:id="rId38"/>
    <p:sldId id="855" r:id="rId39"/>
    <p:sldId id="860" r:id="rId40"/>
    <p:sldId id="856" r:id="rId41"/>
    <p:sldId id="844" r:id="rId42"/>
    <p:sldId id="848" r:id="rId43"/>
  </p:sldIdLst>
  <p:sldSz cx="9144000" cy="6858000" type="screen4x3"/>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B45B6D8-62DF-6549-8FC7-D033C3B5C85B}">
          <p14:sldIdLst>
            <p14:sldId id="275"/>
            <p14:sldId id="850"/>
            <p14:sldId id="851"/>
            <p14:sldId id="852"/>
            <p14:sldId id="853"/>
            <p14:sldId id="830"/>
            <p14:sldId id="832"/>
            <p14:sldId id="833"/>
            <p14:sldId id="859"/>
            <p14:sldId id="837"/>
            <p14:sldId id="838"/>
            <p14:sldId id="840"/>
            <p14:sldId id="841"/>
            <p14:sldId id="857"/>
            <p14:sldId id="845"/>
            <p14:sldId id="279"/>
            <p14:sldId id="292"/>
            <p14:sldId id="294"/>
            <p14:sldId id="293"/>
            <p14:sldId id="295"/>
            <p14:sldId id="296"/>
            <p14:sldId id="431"/>
            <p14:sldId id="297"/>
            <p14:sldId id="329"/>
            <p14:sldId id="330"/>
            <p14:sldId id="331"/>
            <p14:sldId id="323"/>
            <p14:sldId id="430"/>
            <p14:sldId id="328"/>
            <p14:sldId id="322"/>
            <p14:sldId id="339"/>
            <p14:sldId id="338"/>
            <p14:sldId id="861"/>
            <p14:sldId id="854"/>
            <p14:sldId id="855"/>
            <p14:sldId id="860"/>
            <p14:sldId id="856"/>
            <p14:sldId id="844"/>
            <p14:sldId id="8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en, Sarah" initials="PS"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78" autoAdjust="0"/>
    <p:restoredTop sz="82098" autoAdjust="0"/>
  </p:normalViewPr>
  <p:slideViewPr>
    <p:cSldViewPr snapToGrid="0" snapToObjects="1">
      <p:cViewPr varScale="1">
        <p:scale>
          <a:sx n="78" d="100"/>
          <a:sy n="78" d="100"/>
        </p:scale>
        <p:origin x="966" y="5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26" d="100"/>
          <a:sy n="126" d="100"/>
        </p:scale>
        <p:origin x="4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7DC5E27-A296-F44B-84B0-AC952D0BE94C}" type="datetimeFigureOut">
              <a:rPr lang="en-US" smtClean="0"/>
              <a:t>8/9/2018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2E4944-764F-5B40-8338-5CA4132B518B}" type="slidenum">
              <a:rPr lang="en-US" smtClean="0"/>
              <a:t>‹#›</a:t>
            </a:fld>
            <a:endParaRPr lang="en-US" dirty="0"/>
          </a:p>
        </p:txBody>
      </p:sp>
    </p:spTree>
    <p:extLst>
      <p:ext uri="{BB962C8B-B14F-4D97-AF65-F5344CB8AC3E}">
        <p14:creationId xmlns:p14="http://schemas.microsoft.com/office/powerpoint/2010/main" val="45338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158D72-C327-EF43-A0EF-8BF1F3816E5F}" type="datetimeFigureOut">
              <a:rPr lang="en-US" smtClean="0"/>
              <a:t>8/9/2018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C2A989-EC45-0845-9225-6BBE81AD33E9}" type="slidenum">
              <a:rPr lang="en-US" smtClean="0"/>
              <a:t>‹#›</a:t>
            </a:fld>
            <a:endParaRPr lang="en-US" dirty="0"/>
          </a:p>
        </p:txBody>
      </p:sp>
    </p:spTree>
    <p:extLst>
      <p:ext uri="{BB962C8B-B14F-4D97-AF65-F5344CB8AC3E}">
        <p14:creationId xmlns:p14="http://schemas.microsoft.com/office/powerpoint/2010/main" val="9908346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56A0B-C4FA-4BFF-A346-B533FE2BA2E4}" type="slidenum">
              <a:rPr lang="en-US" smtClean="0"/>
              <a:pPr/>
              <a:t>1</a:t>
            </a:fld>
            <a:endParaRPr lang="en-US" dirty="0"/>
          </a:p>
        </p:txBody>
      </p:sp>
    </p:spTree>
    <p:extLst>
      <p:ext uri="{BB962C8B-B14F-4D97-AF65-F5344CB8AC3E}">
        <p14:creationId xmlns:p14="http://schemas.microsoft.com/office/powerpoint/2010/main" val="389711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sz="1200" dirty="0">
                <a:solidFill>
                  <a:schemeClr val="bg1"/>
                </a:solidFill>
              </a:rPr>
              <a:t>Connected signals improves traffic flow, transit reliability, and facilitates the use of TSP</a:t>
            </a:r>
            <a:br>
              <a:rPr lang="en-US" sz="1200" dirty="0">
                <a:solidFill>
                  <a:schemeClr val="bg1"/>
                </a:solidFill>
              </a:rPr>
            </a:br>
            <a:endParaRPr lang="en-US" sz="1200" dirty="0">
              <a:solidFill>
                <a:schemeClr val="bg1"/>
              </a:solidFill>
            </a:endParaRPr>
          </a:p>
          <a:p>
            <a:pPr marL="174708" indent="-174708">
              <a:buFont typeface="Arial" panose="020B0604020202020204" pitchFamily="34" charset="0"/>
              <a:buChar char="•"/>
            </a:pPr>
            <a:r>
              <a:rPr lang="en-US" sz="1200" dirty="0">
                <a:solidFill>
                  <a:schemeClr val="bg1"/>
                </a:solidFill>
              </a:rPr>
              <a:t>Signal priority contributes to overall transit performance</a:t>
            </a:r>
            <a:br>
              <a:rPr lang="en-US" sz="1200" dirty="0">
                <a:solidFill>
                  <a:schemeClr val="bg1"/>
                </a:solidFill>
              </a:rPr>
            </a:br>
            <a:endParaRPr lang="en-US" sz="1200" dirty="0">
              <a:solidFill>
                <a:schemeClr val="bg1"/>
              </a:solidFill>
            </a:endParaRPr>
          </a:p>
          <a:p>
            <a:pPr marL="174708" indent="-174708">
              <a:buFont typeface="Arial" panose="020B0604020202020204" pitchFamily="34" charset="0"/>
              <a:buChar char="•"/>
            </a:pPr>
            <a:r>
              <a:rPr lang="en-US" sz="1200" dirty="0">
                <a:solidFill>
                  <a:schemeClr val="bg1"/>
                </a:solidFill>
              </a:rPr>
              <a:t>An enhanced network uses technological tools to help address congestion</a:t>
            </a:r>
          </a:p>
          <a:p>
            <a:pPr marL="291179" indent="-291179"/>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10</a:t>
            </a:fld>
            <a:endParaRPr lang="en-US" sz="1300" dirty="0">
              <a:solidFill>
                <a:prstClr val="black"/>
              </a:solidFill>
              <a:latin typeface="Calibri"/>
            </a:endParaRPr>
          </a:p>
        </p:txBody>
      </p:sp>
    </p:spTree>
    <p:extLst>
      <p:ext uri="{BB962C8B-B14F-4D97-AF65-F5344CB8AC3E}">
        <p14:creationId xmlns:p14="http://schemas.microsoft.com/office/powerpoint/2010/main" val="232909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indent="-174708">
              <a:buFont typeface="Arial" panose="020B0604020202020204" pitchFamily="34" charset="0"/>
              <a:buChar char="•"/>
            </a:pPr>
            <a:r>
              <a:rPr lang="en-US" dirty="0"/>
              <a:t>DTP and Outer Division Multimodal Safety Project working together to deliver coordinated safety improvements</a:t>
            </a:r>
          </a:p>
          <a:p>
            <a:pPr marL="0" lvl="2" indent="-174708" defTabSz="931774">
              <a:buFont typeface="Arial" panose="020B0604020202020204" pitchFamily="34" charset="0"/>
              <a:buChar char="•"/>
              <a:defRPr/>
            </a:pPr>
            <a:r>
              <a:rPr lang="en-US" dirty="0"/>
              <a:t>Elements of our project:</a:t>
            </a:r>
          </a:p>
          <a:p>
            <a:pPr marL="372709" lvl="2" indent="-174708">
              <a:buFont typeface="Wingdings" panose="05000000000000000000" pitchFamily="2" charset="2"/>
              <a:buChar char="Ø"/>
            </a:pPr>
            <a:r>
              <a:rPr lang="en-US" dirty="0"/>
              <a:t>Protected bike lanes</a:t>
            </a:r>
          </a:p>
          <a:p>
            <a:pPr marL="372709" lvl="2" indent="-174708">
              <a:buFont typeface="Wingdings" panose="05000000000000000000" pitchFamily="2" charset="2"/>
              <a:buChar char="Ø"/>
            </a:pPr>
            <a:r>
              <a:rPr lang="en-US" dirty="0"/>
              <a:t>Improved, safer pedestrian connections</a:t>
            </a:r>
          </a:p>
          <a:p>
            <a:pPr marL="372709" lvl="2" indent="-174708">
              <a:buFont typeface="Wingdings" panose="05000000000000000000" pitchFamily="2" charset="2"/>
              <a:buChar char="Ø"/>
            </a:pPr>
            <a:r>
              <a:rPr lang="en-US" dirty="0"/>
              <a:t>Signalization</a:t>
            </a:r>
          </a:p>
          <a:p>
            <a:pPr marL="372709" lvl="2" indent="-174708">
              <a:buFont typeface="Wingdings" panose="05000000000000000000" pitchFamily="2" charset="2"/>
              <a:buChar char="Ø"/>
            </a:pPr>
            <a:r>
              <a:rPr lang="en-US" dirty="0"/>
              <a:t>Traffic calming and lighting</a:t>
            </a:r>
          </a:p>
          <a:p>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11</a:t>
            </a:fld>
            <a:endParaRPr lang="en-US" sz="1300" dirty="0">
              <a:solidFill>
                <a:prstClr val="black"/>
              </a:solidFill>
              <a:latin typeface="Calibri"/>
            </a:endParaRPr>
          </a:p>
        </p:txBody>
      </p:sp>
    </p:spTree>
    <p:extLst>
      <p:ext uri="{BB962C8B-B14F-4D97-AF65-F5344CB8AC3E}">
        <p14:creationId xmlns:p14="http://schemas.microsoft.com/office/powerpoint/2010/main" val="3816795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defTabSz="931774">
              <a:buFont typeface="Arial" panose="020B0604020202020204" pitchFamily="34" charset="0"/>
              <a:buChar char="•"/>
              <a:defRPr/>
            </a:pPr>
            <a:r>
              <a:rPr lang="en-US" dirty="0"/>
              <a:t>Survey had</a:t>
            </a:r>
            <a:r>
              <a:rPr lang="en-US" baseline="0" dirty="0"/>
              <a:t> </a:t>
            </a:r>
            <a:r>
              <a:rPr lang="en-US" dirty="0"/>
              <a:t>3600+ respondents) and</a:t>
            </a:r>
            <a:r>
              <a:rPr lang="en-US" baseline="0" dirty="0"/>
              <a:t> included direct outreach on Line 4 corridor, stops and buses</a:t>
            </a:r>
            <a:br>
              <a:rPr lang="en-US" baseline="0" dirty="0"/>
            </a:br>
            <a:endParaRPr lang="en-US" baseline="0" dirty="0"/>
          </a:p>
          <a:p>
            <a:pPr marL="174708" indent="-174708" defTabSz="931774">
              <a:buFont typeface="Arial" panose="020B0604020202020204" pitchFamily="34" charset="0"/>
              <a:buChar char="•"/>
              <a:defRPr/>
            </a:pPr>
            <a:r>
              <a:rPr lang="en-US" b="1" baseline="0" dirty="0"/>
              <a:t>AND</a:t>
            </a:r>
            <a:r>
              <a:rPr lang="en-US" baseline="0" dirty="0"/>
              <a:t> – our recent </a:t>
            </a:r>
            <a:r>
              <a:rPr lang="en-US" sz="1200" dirty="0"/>
              <a:t>HB 2017 workshops around region consistently highlighted 3 key rider priorities:</a:t>
            </a:r>
          </a:p>
          <a:p>
            <a:pPr marL="279532" indent="-174708" defTabSz="931774">
              <a:buFont typeface="Wingdings" panose="05000000000000000000" pitchFamily="2" charset="2"/>
              <a:buChar char="Ø"/>
              <a:defRPr/>
            </a:pPr>
            <a:r>
              <a:rPr lang="en-US" sz="1200" dirty="0"/>
              <a:t>Getting buses through traffic faster</a:t>
            </a:r>
          </a:p>
          <a:p>
            <a:pPr marL="279532" indent="-174708" defTabSz="931774">
              <a:buFont typeface="Wingdings" panose="05000000000000000000" pitchFamily="2" charset="2"/>
              <a:buChar char="Ø"/>
              <a:defRPr/>
            </a:pPr>
            <a:r>
              <a:rPr lang="en-US" sz="1200" dirty="0"/>
              <a:t>On-street amenities</a:t>
            </a:r>
          </a:p>
          <a:p>
            <a:pPr marL="279532" indent="-174708" defTabSz="931774">
              <a:buFont typeface="Wingdings" panose="05000000000000000000" pitchFamily="2" charset="2"/>
              <a:buChar char="Ø"/>
              <a:defRPr/>
            </a:pPr>
            <a:r>
              <a:rPr lang="en-US" sz="1200" dirty="0"/>
              <a:t>More frequency</a:t>
            </a:r>
          </a:p>
          <a:p>
            <a:pPr marL="174708" indent="-174708" defTabSz="931774">
              <a:buFont typeface="Arial" panose="020B0604020202020204" pitchFamily="34" charset="0"/>
              <a:buChar char="•"/>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12</a:t>
            </a:fld>
            <a:endParaRPr lang="en-US" sz="1300" dirty="0">
              <a:solidFill>
                <a:prstClr val="black"/>
              </a:solidFill>
              <a:latin typeface="Calibri"/>
            </a:endParaRPr>
          </a:p>
        </p:txBody>
      </p:sp>
    </p:spTree>
    <p:extLst>
      <p:ext uri="{BB962C8B-B14F-4D97-AF65-F5344CB8AC3E}">
        <p14:creationId xmlns:p14="http://schemas.microsoft.com/office/powerpoint/2010/main" val="1525455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TriMet is making service improvements in advance of the Division Transit Project. They help make progress on one of the conditions of the LPA around transit service. The improvements align with the priorities we heard from community members in East Portland and East Multnomah County. </a:t>
            </a:r>
          </a:p>
          <a:p>
            <a:endParaRPr lang="en-US" sz="1200" dirty="0"/>
          </a:p>
          <a:p>
            <a:pPr marL="174708" indent="-174708">
              <a:buFont typeface="Arial" panose="020B0604020202020204" pitchFamily="34" charset="0"/>
              <a:buChar char="•"/>
            </a:pPr>
            <a:r>
              <a:rPr lang="en-US" sz="1200" dirty="0"/>
              <a:t>This year: new Line 74 on 162</a:t>
            </a:r>
            <a:r>
              <a:rPr lang="en-US" sz="1200" baseline="30000" dirty="0"/>
              <a:t>nd</a:t>
            </a:r>
            <a:br>
              <a:rPr lang="en-US" sz="1200" dirty="0"/>
            </a:br>
            <a:endParaRPr lang="en-US" sz="1200" dirty="0"/>
          </a:p>
          <a:p>
            <a:pPr marL="174708" indent="-174708">
              <a:buFont typeface="Arial" panose="020B0604020202020204" pitchFamily="34" charset="0"/>
              <a:buChar char="•"/>
            </a:pPr>
            <a:r>
              <a:rPr lang="en-US" sz="1200" dirty="0"/>
              <a:t>Next year: Frequent Service on Line 73 on 122nd; 24-hour service on Line 20 on east Burnside/Stark</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Reallocated 1,400 hours service hours from DTP will be distributed in East County</a:t>
            </a:r>
            <a:br>
              <a:rPr lang="en-US" dirty="0"/>
            </a:br>
            <a:endParaRPr lang="en-US" dirty="0"/>
          </a:p>
          <a:p>
            <a:pPr marL="174708" indent="-174708" defTabSz="931774">
              <a:buFont typeface="Arial" panose="020B0604020202020204" pitchFamily="34" charset="0"/>
              <a:buChar char="•"/>
              <a:defRPr/>
            </a:pPr>
            <a:r>
              <a:rPr lang="en-US" dirty="0"/>
              <a:t>Low income fare</a:t>
            </a:r>
            <a:r>
              <a:rPr lang="en-US" baseline="0" dirty="0"/>
              <a:t> is under way, which will benefit riders across the region</a:t>
            </a:r>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13</a:t>
            </a:fld>
            <a:endParaRPr lang="en-US" sz="1300" dirty="0">
              <a:solidFill>
                <a:prstClr val="black"/>
              </a:solidFill>
              <a:latin typeface="Calibri"/>
            </a:endParaRPr>
          </a:p>
        </p:txBody>
      </p:sp>
    </p:spTree>
    <p:extLst>
      <p:ext uri="{BB962C8B-B14F-4D97-AF65-F5344CB8AC3E}">
        <p14:creationId xmlns:p14="http://schemas.microsoft.com/office/powerpoint/2010/main" val="1418763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Bringing in </a:t>
            </a:r>
            <a:r>
              <a:rPr lang="en-US" dirty="0" err="1"/>
              <a:t>Raimore</a:t>
            </a:r>
            <a:r>
              <a:rPr lang="en-US" dirty="0"/>
              <a:t> helps</a:t>
            </a:r>
            <a:r>
              <a:rPr lang="en-US" baseline="0" dirty="0"/>
              <a:t> fulfill one of the conditions of the LPA in regards to hiring DBE firms</a:t>
            </a:r>
            <a:endParaRPr lang="en-US" dirty="0"/>
          </a:p>
          <a:p>
            <a:endParaRPr lang="en-US" dirty="0"/>
          </a:p>
          <a:p>
            <a:r>
              <a:rPr lang="en-US" dirty="0"/>
              <a:t>And the effort continues</a:t>
            </a:r>
          </a:p>
          <a:p>
            <a:pPr marL="174708" indent="-174708">
              <a:buFont typeface="Arial" panose="020B0604020202020204" pitchFamily="34" charset="0"/>
              <a:buChar char="•"/>
            </a:pPr>
            <a:r>
              <a:rPr lang="en-US" sz="1200" dirty="0"/>
              <a:t>Bid documents will require DBE subcontracting plans, along with local supplier plans and workforce training plans.</a:t>
            </a:r>
            <a:br>
              <a:rPr lang="en-US" sz="1200" dirty="0"/>
            </a:br>
            <a:endParaRPr lang="en-US" sz="1200" dirty="0"/>
          </a:p>
          <a:p>
            <a:pPr marL="174708" indent="-174708">
              <a:buFont typeface="Arial" panose="020B0604020202020204" pitchFamily="34" charset="0"/>
              <a:buChar char="•"/>
            </a:pPr>
            <a:r>
              <a:rPr lang="en-US" sz="1200" dirty="0"/>
              <a:t>Targeted apprenticeship outreach in the corridor</a:t>
            </a:r>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15</a:t>
            </a:fld>
            <a:endParaRPr lang="en-US" sz="1300" dirty="0">
              <a:solidFill>
                <a:prstClr val="black"/>
              </a:solidFill>
              <a:latin typeface="Calibri"/>
            </a:endParaRPr>
          </a:p>
        </p:txBody>
      </p:sp>
    </p:spTree>
    <p:extLst>
      <p:ext uri="{BB962C8B-B14F-4D97-AF65-F5344CB8AC3E}">
        <p14:creationId xmlns:p14="http://schemas.microsoft.com/office/powerpoint/2010/main" val="341547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Speakers will include:</a:t>
            </a:r>
          </a:p>
          <a:p>
            <a:pPr lvl="1"/>
            <a:r>
              <a:rPr lang="en-US" sz="1800" b="1" dirty="0"/>
              <a:t>PBOT</a:t>
            </a:r>
          </a:p>
          <a:p>
            <a:pPr lvl="1"/>
            <a:r>
              <a:rPr lang="en-US" sz="1800" b="1" dirty="0"/>
              <a:t>BPS</a:t>
            </a:r>
          </a:p>
          <a:p>
            <a:pPr lvl="1"/>
            <a:r>
              <a:rPr lang="en-US" sz="1800" b="1" dirty="0"/>
              <a:t>Metro</a:t>
            </a:r>
          </a:p>
          <a:p>
            <a:pPr lvl="1"/>
            <a:r>
              <a:rPr lang="en-US" sz="1800" b="1" dirty="0"/>
              <a:t>PHB</a:t>
            </a:r>
          </a:p>
          <a:p>
            <a:pPr lvl="1"/>
            <a:r>
              <a:rPr lang="en-US" sz="1800" b="1" dirty="0"/>
              <a:t>Prosper Portland</a:t>
            </a:r>
          </a:p>
          <a:p>
            <a:pPr lvl="1"/>
            <a:r>
              <a:rPr lang="en-US" sz="1800" b="1" dirty="0"/>
              <a:t>TriMet</a:t>
            </a:r>
          </a:p>
        </p:txBody>
      </p:sp>
      <p:sp>
        <p:nvSpPr>
          <p:cNvPr id="4" name="Slide Number Placeholder 3"/>
          <p:cNvSpPr>
            <a:spLocks noGrp="1"/>
          </p:cNvSpPr>
          <p:nvPr>
            <p:ph type="sldNum" sz="quarter" idx="10"/>
          </p:nvPr>
        </p:nvSpPr>
        <p:spPr/>
        <p:txBody>
          <a:bodyPr/>
          <a:lstStyle/>
          <a:p>
            <a:fld id="{F9C2A989-EC45-0845-9225-6BBE81AD33E9}" type="slidenum">
              <a:rPr lang="en-US" smtClean="0"/>
              <a:t>16</a:t>
            </a:fld>
            <a:endParaRPr lang="en-US" dirty="0"/>
          </a:p>
        </p:txBody>
      </p:sp>
    </p:spTree>
    <p:extLst>
      <p:ext uri="{BB962C8B-B14F-4D97-AF65-F5344CB8AC3E}">
        <p14:creationId xmlns:p14="http://schemas.microsoft.com/office/powerpoint/2010/main" val="150326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main categories of conditions listed on slide.</a:t>
            </a:r>
          </a:p>
          <a:p>
            <a:endParaRPr lang="en-US" dirty="0"/>
          </a:p>
          <a:p>
            <a:pPr marL="174708" indent="-174708" defTabSz="698830">
              <a:buFont typeface="Arial" panose="020B0604020202020204" pitchFamily="34" charset="0"/>
              <a:buChar char="•"/>
              <a:defRPr/>
            </a:pPr>
            <a:r>
              <a:rPr lang="en-US" dirty="0"/>
              <a:t>The community asked us to take a </a:t>
            </a:r>
            <a:r>
              <a:rPr lang="en-US" u="sng" dirty="0"/>
              <a:t>holistic approach</a:t>
            </a:r>
            <a:r>
              <a:rPr lang="en-US" dirty="0"/>
              <a:t> to address the needs of the community, not just build a transit project. </a:t>
            </a:r>
            <a:endParaRPr lang="en-US" sz="800" dirty="0"/>
          </a:p>
          <a:p>
            <a:pPr marL="174708" indent="-174708">
              <a:buFont typeface="Arial" panose="020B0604020202020204" pitchFamily="34" charset="0"/>
              <a:buChar char="•"/>
            </a:pPr>
            <a:r>
              <a:rPr lang="en-US" dirty="0"/>
              <a:t>We are </a:t>
            </a:r>
            <a:r>
              <a:rPr lang="en-US" u="sng" dirty="0"/>
              <a:t>helping the existing community to prosper and stabilize</a:t>
            </a:r>
            <a:r>
              <a:rPr lang="en-US" dirty="0"/>
              <a:t>, including residents and businesses, so that they can remain, benefit from and grow with the transit project.</a:t>
            </a:r>
            <a:endParaRPr lang="en-US" sz="800" dirty="0"/>
          </a:p>
          <a:p>
            <a:pPr marL="174708" indent="-174708">
              <a:buFont typeface="Arial" panose="020B0604020202020204" pitchFamily="34" charset="0"/>
              <a:buChar char="•"/>
            </a:pPr>
            <a:r>
              <a:rPr lang="en-US" dirty="0"/>
              <a:t>This involves </a:t>
            </a:r>
            <a:r>
              <a:rPr lang="en-US" u="sng" dirty="0"/>
              <a:t>‘synchronized swimming’ by a team of bureaus and agencies</a:t>
            </a:r>
            <a:r>
              <a:rPr lang="en-US" dirty="0"/>
              <a:t>. This project demonstrates what that looks like in action.</a:t>
            </a:r>
            <a:endParaRPr lang="en-US" sz="800" dirty="0"/>
          </a:p>
        </p:txBody>
      </p:sp>
      <p:sp>
        <p:nvSpPr>
          <p:cNvPr id="4" name="Slide Number Placeholder 3"/>
          <p:cNvSpPr>
            <a:spLocks noGrp="1"/>
          </p:cNvSpPr>
          <p:nvPr>
            <p:ph type="sldNum" sz="quarter" idx="10"/>
          </p:nvPr>
        </p:nvSpPr>
        <p:spPr/>
        <p:txBody>
          <a:bodyPr/>
          <a:lstStyle/>
          <a:p>
            <a:pPr defTabSz="698830">
              <a:defRPr/>
            </a:pPr>
            <a:fld id="{F9C2A989-EC45-0845-9225-6BBE81AD33E9}" type="slidenum">
              <a:rPr lang="en-US">
                <a:solidFill>
                  <a:prstClr val="black"/>
                </a:solidFill>
                <a:latin typeface="Calibri" panose="020F0502020204030204"/>
              </a:rPr>
              <a:pPr defTabSz="698830">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88130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a PBOT slide and BPS slide.</a:t>
            </a:r>
          </a:p>
          <a:p>
            <a:endParaRPr lang="en-US" dirty="0"/>
          </a:p>
          <a:p>
            <a:pPr algn="l"/>
            <a:r>
              <a:rPr lang="en-US" sz="800" dirty="0">
                <a:latin typeface="MyriadPro-Regular"/>
              </a:rPr>
              <a:t>Adopted by the Steering Committee on June 23, 2014</a:t>
            </a:r>
          </a:p>
          <a:p>
            <a:pPr algn="l"/>
            <a:r>
              <a:rPr lang="en-US" b="1" dirty="0">
                <a:latin typeface="MyriadPro-BoldCond"/>
              </a:rPr>
              <a:t>PROJECT OUTCOMES</a:t>
            </a:r>
          </a:p>
          <a:p>
            <a:pPr algn="l"/>
            <a:r>
              <a:rPr lang="en-US" dirty="0">
                <a:latin typeface="MyriadPro-Regular"/>
              </a:rPr>
              <a:t>The Powell-Division Transit and Development Project will result in an actionable plan for key places</a:t>
            </a:r>
          </a:p>
          <a:p>
            <a:pPr algn="l"/>
            <a:r>
              <a:rPr lang="en-US" dirty="0">
                <a:latin typeface="MyriadPro-Regular"/>
              </a:rPr>
              <a:t>(future station areas) and improved mobility to address long-standing infrastructure and</a:t>
            </a:r>
          </a:p>
          <a:p>
            <a:pPr algn="l"/>
            <a:r>
              <a:rPr lang="en-US" dirty="0">
                <a:latin typeface="MyriadPro-Regular"/>
              </a:rPr>
              <a:t>investment issues along Powell-Division. The action plan will strive to:</a:t>
            </a:r>
          </a:p>
          <a:p>
            <a:pPr algn="l"/>
            <a:r>
              <a:rPr lang="en-US" dirty="0">
                <a:latin typeface="MyriadPro-Regular"/>
              </a:rPr>
              <a:t>1) Create a vision and development strategy for key places that promotes community-driven and</a:t>
            </a:r>
          </a:p>
          <a:p>
            <a:pPr algn="l"/>
            <a:r>
              <a:rPr lang="en-US" dirty="0">
                <a:latin typeface="MyriadPro-Regular"/>
              </a:rPr>
              <a:t>supported economic development and identifies tools and strategies that mitigate the impacts of</a:t>
            </a:r>
          </a:p>
          <a:p>
            <a:pPr algn="l"/>
            <a:r>
              <a:rPr lang="en-US" dirty="0">
                <a:latin typeface="MyriadPro-Regular"/>
              </a:rPr>
              <a:t>market pressures that cause involuntary displacement.</a:t>
            </a:r>
          </a:p>
          <a:p>
            <a:pPr algn="l"/>
            <a:r>
              <a:rPr lang="en-US" dirty="0">
                <a:latin typeface="MyriadPro-Regular"/>
              </a:rPr>
              <a:t>2) Identify a preferred near-term high capacity transit solution for the corridor that safely and</a:t>
            </a:r>
          </a:p>
          <a:p>
            <a:pPr algn="l"/>
            <a:r>
              <a:rPr lang="en-US" dirty="0">
                <a:latin typeface="MyriadPro-Regular"/>
              </a:rPr>
              <a:t>efficiently serves high ridership demand, improves access to transit, is coordinated with related</a:t>
            </a:r>
          </a:p>
          <a:p>
            <a:pPr algn="l"/>
            <a:r>
              <a:rPr lang="en-US" dirty="0">
                <a:latin typeface="MyriadPro-Regular"/>
              </a:rPr>
              <a:t>transportation investments, and recognizes limited capital and operational funding. The solution</a:t>
            </a:r>
          </a:p>
          <a:p>
            <a:pPr algn="l"/>
            <a:r>
              <a:rPr lang="en-US" dirty="0">
                <a:latin typeface="MyriadPro-Regular"/>
              </a:rPr>
              <a:t>will include mode, alignment and station locations with supporting transportation improvements.</a:t>
            </a:r>
          </a:p>
          <a:p>
            <a:pPr algn="l"/>
            <a:endParaRPr lang="en-US" dirty="0">
              <a:latin typeface="MyriadPro-Regular"/>
            </a:endParaRPr>
          </a:p>
          <a:p>
            <a:r>
              <a:rPr lang="en-US" b="1" dirty="0"/>
              <a:t>PROJECT GOALS</a:t>
            </a:r>
          </a:p>
          <a:p>
            <a:r>
              <a:rPr lang="en-US" b="1" dirty="0"/>
              <a:t>Transportation</a:t>
            </a:r>
            <a:r>
              <a:rPr lang="en-US" dirty="0"/>
              <a:t>: People have safe and convenient transportation options − including efficient and</a:t>
            </a:r>
          </a:p>
          <a:p>
            <a:r>
              <a:rPr lang="en-US" dirty="0"/>
              <a:t>frequent high capacity transit service that enhances current local transit service − that get them</a:t>
            </a:r>
          </a:p>
          <a:p>
            <a:r>
              <a:rPr lang="en-US" dirty="0"/>
              <a:t>where they want to go and improves the existing system.</a:t>
            </a:r>
          </a:p>
          <a:p>
            <a:r>
              <a:rPr lang="en-US" b="1" dirty="0"/>
              <a:t>Well-being</a:t>
            </a:r>
            <a:r>
              <a:rPr lang="en-US" dirty="0"/>
              <a:t>: Future development and transit improvements create safe, healthy neighborhoods</a:t>
            </a:r>
          </a:p>
          <a:p>
            <a:r>
              <a:rPr lang="en-US" dirty="0"/>
              <a:t>and improve access to social, educational, environmental and economic opportunities.</a:t>
            </a:r>
          </a:p>
          <a:p>
            <a:r>
              <a:rPr lang="en-US" b="1" dirty="0"/>
              <a:t>Equity</a:t>
            </a:r>
            <a:r>
              <a:rPr lang="en-US" dirty="0"/>
              <a:t>: Future development and transit improvements reduce existing disparities, benefit current</a:t>
            </a:r>
          </a:p>
          <a:p>
            <a:r>
              <a:rPr lang="en-US" dirty="0"/>
              <a:t>residents and businesses and enhance our diverse neighborhoods. There is a commitment to</a:t>
            </a:r>
          </a:p>
          <a:p>
            <a:r>
              <a:rPr lang="en-US" dirty="0"/>
              <a:t>prevent market-driven involuntary displacement of residents and businesses and to equitably</a:t>
            </a:r>
          </a:p>
          <a:p>
            <a:r>
              <a:rPr lang="en-US" dirty="0"/>
              <a:t>distribute the benefits and burdens of change.</a:t>
            </a:r>
          </a:p>
          <a:p>
            <a:r>
              <a:rPr lang="en-US" b="1" dirty="0"/>
              <a:t>Efficiency</a:t>
            </a:r>
            <a:r>
              <a:rPr lang="en-US" dirty="0"/>
              <a:t>: A high capacity transit project is efficiently implemented and operated.</a:t>
            </a:r>
          </a:p>
          <a:p>
            <a:endParaRPr lang="en-US" dirty="0"/>
          </a:p>
        </p:txBody>
      </p:sp>
      <p:sp>
        <p:nvSpPr>
          <p:cNvPr id="4" name="Slide Number Placeholder 3"/>
          <p:cNvSpPr>
            <a:spLocks noGrp="1"/>
          </p:cNvSpPr>
          <p:nvPr>
            <p:ph type="sldNum" sz="quarter" idx="10"/>
          </p:nvPr>
        </p:nvSpPr>
        <p:spPr/>
        <p:txBody>
          <a:bodyPr/>
          <a:lstStyle/>
          <a:p>
            <a:pPr defTabSz="698830">
              <a:defRPr/>
            </a:pPr>
            <a:fld id="{F9C2A989-EC45-0845-9225-6BBE81AD33E9}" type="slidenum">
              <a:rPr lang="en-US">
                <a:solidFill>
                  <a:prstClr val="black"/>
                </a:solidFill>
                <a:latin typeface="Calibri" panose="020F0502020204030204"/>
              </a:rPr>
              <a:pPr defTabSz="698830">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200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Bef>
                <a:spcPts val="1223"/>
              </a:spcBef>
            </a:pPr>
            <a:r>
              <a:rPr lang="en-US" sz="800" b="1" dirty="0"/>
              <a:t>Affordability and Household cost bundling </a:t>
            </a:r>
          </a:p>
          <a:p>
            <a:pPr marL="174708" indent="-174708" fontAlgn="base">
              <a:lnSpc>
                <a:spcPct val="110000"/>
              </a:lnSpc>
              <a:spcBef>
                <a:spcPts val="1223"/>
              </a:spcBef>
              <a:buFont typeface="Arial" panose="020B0604020202020204" pitchFamily="34" charset="0"/>
              <a:buChar char="•"/>
            </a:pPr>
            <a:r>
              <a:rPr lang="en-US" dirty="0"/>
              <a:t>Housing and transportation are typically a household’s 1</a:t>
            </a:r>
            <a:r>
              <a:rPr lang="en-US" baseline="30000" dirty="0"/>
              <a:t>st</a:t>
            </a:r>
            <a:r>
              <a:rPr lang="en-US" dirty="0"/>
              <a:t> and 2</a:t>
            </a:r>
            <a:r>
              <a:rPr lang="en-US" baseline="30000" dirty="0"/>
              <a:t>nd</a:t>
            </a:r>
            <a:r>
              <a:rPr lang="en-US" dirty="0"/>
              <a:t> largest expense.</a:t>
            </a:r>
          </a:p>
          <a:p>
            <a:pPr marL="174708" indent="-174708" fontAlgn="base">
              <a:lnSpc>
                <a:spcPct val="110000"/>
              </a:lnSpc>
              <a:spcBef>
                <a:spcPts val="1223"/>
              </a:spcBef>
              <a:buFont typeface="Arial" panose="020B0604020202020204" pitchFamily="34" charset="0"/>
              <a:buChar char="•"/>
            </a:pPr>
            <a:r>
              <a:rPr lang="en-US" dirty="0"/>
              <a:t>The ideal combined cost for housing and transportation is 50% of household income.</a:t>
            </a:r>
          </a:p>
          <a:p>
            <a:pPr marL="174708" indent="-174708" fontAlgn="base">
              <a:lnSpc>
                <a:spcPct val="110000"/>
              </a:lnSpc>
              <a:spcBef>
                <a:spcPts val="1223"/>
              </a:spcBef>
              <a:buFont typeface="Arial" panose="020B0604020202020204" pitchFamily="34" charset="0"/>
              <a:buChar char="•"/>
            </a:pPr>
            <a:r>
              <a:rPr lang="en-US" dirty="0"/>
              <a:t>For Portland metropolitan area, the combined cost ranges from 25% to </a:t>
            </a:r>
            <a:r>
              <a:rPr lang="en-US" dirty="0">
                <a:solidFill>
                  <a:schemeClr val="accent2"/>
                </a:solidFill>
              </a:rPr>
              <a:t>105% for the most cost-burdened households</a:t>
            </a:r>
            <a:r>
              <a:rPr lang="en-US" dirty="0"/>
              <a:t>. The average is 52%.</a:t>
            </a:r>
          </a:p>
          <a:p>
            <a:pPr marL="174708" indent="-174708" fontAlgn="base">
              <a:lnSpc>
                <a:spcPct val="110000"/>
              </a:lnSpc>
              <a:spcBef>
                <a:spcPts val="1223"/>
              </a:spcBef>
              <a:buFont typeface="Arial" panose="020B0604020202020204" pitchFamily="34" charset="0"/>
              <a:buChar char="•"/>
            </a:pPr>
            <a:r>
              <a:rPr lang="en-US" dirty="0"/>
              <a:t>The costs of owning and relying on automobiles, can add up to $12,213 for the average household.</a:t>
            </a:r>
          </a:p>
          <a:p>
            <a:pPr marL="174708" indent="-174708" fontAlgn="base">
              <a:lnSpc>
                <a:spcPct val="110000"/>
              </a:lnSpc>
              <a:spcBef>
                <a:spcPts val="1223"/>
              </a:spcBef>
              <a:buFont typeface="Arial" panose="020B0604020202020204" pitchFamily="34" charset="0"/>
              <a:buChar char="•"/>
            </a:pPr>
            <a:r>
              <a:rPr lang="en-US" dirty="0"/>
              <a:t>Co-locating and coordinating transit and affordable housing investments can reduce cost of living for cost-burdened households.</a:t>
            </a:r>
          </a:p>
          <a:p>
            <a:endParaRPr lang="en-US" dirty="0"/>
          </a:p>
        </p:txBody>
      </p:sp>
      <p:sp>
        <p:nvSpPr>
          <p:cNvPr id="4" name="Slide Number Placeholder 3"/>
          <p:cNvSpPr>
            <a:spLocks noGrp="1"/>
          </p:cNvSpPr>
          <p:nvPr>
            <p:ph type="sldNum" sz="quarter" idx="10"/>
          </p:nvPr>
        </p:nvSpPr>
        <p:spPr/>
        <p:txBody>
          <a:bodyPr/>
          <a:lstStyle/>
          <a:p>
            <a:pPr defTabSz="698830">
              <a:defRPr/>
            </a:pPr>
            <a:fld id="{F9C2A989-EC45-0845-9225-6BBE81AD33E9}" type="slidenum">
              <a:rPr lang="en-US">
                <a:solidFill>
                  <a:prstClr val="black"/>
                </a:solidFill>
                <a:latin typeface="Calibri" panose="020F0502020204030204"/>
              </a:rPr>
              <a:pPr defTabSz="698830">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7953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708" indent="-174708" defTabSz="698830" fontAlgn="base">
              <a:buFont typeface="Arial" panose="020B0604020202020204" pitchFamily="34" charset="0"/>
              <a:buChar char="•"/>
              <a:defRPr/>
            </a:pPr>
            <a:r>
              <a:rPr lang="en-US" sz="1100" dirty="0"/>
              <a:t>This doesn’t include funding for the Division Transit Project</a:t>
            </a:r>
          </a:p>
          <a:p>
            <a:pPr marL="174708" indent="-174708" fontAlgn="base">
              <a:buFont typeface="Arial" panose="020B0604020202020204" pitchFamily="34" charset="0"/>
              <a:buChar char="•"/>
            </a:pPr>
            <a:r>
              <a:rPr lang="en-US" sz="1100" dirty="0"/>
              <a:t>This includes $130 M for Outer Powell</a:t>
            </a:r>
          </a:p>
          <a:p>
            <a:pPr marL="174708" indent="-174708" fontAlgn="base">
              <a:buFont typeface="Arial" panose="020B0604020202020204" pitchFamily="34" charset="0"/>
              <a:buChar char="•"/>
            </a:pPr>
            <a:r>
              <a:rPr lang="en-US" sz="1100" dirty="0"/>
              <a:t>This includes newly funded projects, in 2018 (indicated in black on the map below):</a:t>
            </a:r>
          </a:p>
          <a:p>
            <a:pPr marL="524123" lvl="1" indent="-174708" fontAlgn="base">
              <a:buFont typeface="Arial" panose="020B0604020202020204" pitchFamily="34" charset="0"/>
              <a:buChar char="•"/>
            </a:pPr>
            <a:r>
              <a:rPr lang="en-US" sz="1100" dirty="0"/>
              <a:t>PBOT allocated $15 M of additional TSDCs towards unfunded EPIM projects, with $5 M more in match leverage ($20 M total). We continue to seek more leverage funds.</a:t>
            </a:r>
          </a:p>
          <a:p>
            <a:pPr marL="524123" lvl="1" indent="-174708" fontAlgn="base">
              <a:buFont typeface="Arial" panose="020B0604020202020204" pitchFamily="34" charset="0"/>
              <a:buChar char="•"/>
            </a:pPr>
            <a:r>
              <a:rPr lang="en-US" sz="1100" dirty="0"/>
              <a:t>Outer Stark funding from Build Portland, bringing the total to $20 M.</a:t>
            </a:r>
          </a:p>
          <a:p>
            <a:pPr marL="524123" lvl="1" indent="-174708" fontAlgn="base">
              <a:buFont typeface="Arial" panose="020B0604020202020204" pitchFamily="34" charset="0"/>
              <a:buChar char="•"/>
            </a:pPr>
            <a:r>
              <a:rPr lang="en-US" sz="1100" dirty="0"/>
              <a:t>Lents Town Center, Phase 2 from Build Portland, $7 M.</a:t>
            </a:r>
          </a:p>
          <a:p>
            <a:pPr marL="524123" lvl="1" indent="-174708" fontAlgn="base">
              <a:buFont typeface="Arial" panose="020B0604020202020204" pitchFamily="34" charset="0"/>
              <a:buChar char="•"/>
            </a:pPr>
            <a:r>
              <a:rPr lang="en-US" sz="1100" dirty="0"/>
              <a:t>Division Multi-modal Safety project, additional $2 M.</a:t>
            </a:r>
          </a:p>
          <a:p>
            <a:pPr marL="524123" lvl="1" indent="-174708" fontAlgn="base">
              <a:buFont typeface="Arial" panose="020B0604020202020204" pitchFamily="34" charset="0"/>
              <a:buChar char="•"/>
            </a:pPr>
            <a:r>
              <a:rPr lang="en-US" sz="1100" dirty="0"/>
              <a:t>162</a:t>
            </a:r>
            <a:r>
              <a:rPr lang="en-US" sz="1100" baseline="30000" dirty="0"/>
              <a:t>nd</a:t>
            </a:r>
            <a:r>
              <a:rPr lang="en-US" sz="1100" dirty="0"/>
              <a:t> Ave, $1 M</a:t>
            </a:r>
          </a:p>
          <a:p>
            <a:pPr marL="174708" indent="-174708" fontAlgn="base">
              <a:buFont typeface="Arial" panose="020B0604020202020204" pitchFamily="34" charset="0"/>
              <a:buChar char="•"/>
            </a:pPr>
            <a:endParaRPr lang="en-US" sz="1100" dirty="0"/>
          </a:p>
          <a:p>
            <a:pPr fontAlgn="base"/>
            <a:r>
              <a:rPr lang="en-US" sz="1100" dirty="0"/>
              <a:t>More in the works. Project Development funded for the following:</a:t>
            </a:r>
          </a:p>
          <a:p>
            <a:pPr marL="174708" indent="-174708" fontAlgn="base">
              <a:buFont typeface="Arial" panose="020B0604020202020204" pitchFamily="34" charset="0"/>
              <a:buChar char="•"/>
            </a:pPr>
            <a:r>
              <a:rPr lang="en-US" sz="1100" dirty="0"/>
              <a:t>Connected Division-Midway</a:t>
            </a:r>
          </a:p>
          <a:p>
            <a:pPr marL="174708" indent="-174708" fontAlgn="base">
              <a:buFont typeface="Arial" panose="020B0604020202020204" pitchFamily="34" charset="0"/>
              <a:buChar char="•"/>
            </a:pPr>
            <a:r>
              <a:rPr lang="en-US" sz="1100" dirty="0"/>
              <a:t>148</a:t>
            </a:r>
            <a:r>
              <a:rPr lang="en-US" sz="1100" baseline="30000" dirty="0"/>
              <a:t>th</a:t>
            </a:r>
            <a:r>
              <a:rPr lang="en-US" sz="1100" dirty="0"/>
              <a:t> Ave Safety and Access to Transit</a:t>
            </a:r>
          </a:p>
          <a:p>
            <a:pPr marL="174708" indent="-174708" fontAlgn="base">
              <a:buFont typeface="Arial" panose="020B0604020202020204" pitchFamily="34" charset="0"/>
              <a:buChar char="•"/>
            </a:pPr>
            <a:r>
              <a:rPr lang="en-US" sz="1100" dirty="0"/>
              <a:t>122</a:t>
            </a:r>
            <a:r>
              <a:rPr lang="en-US" sz="1100" baseline="30000" dirty="0"/>
              <a:t>nd</a:t>
            </a:r>
            <a:r>
              <a:rPr lang="en-US" sz="1100" dirty="0"/>
              <a:t> Ave Safety, Access and </a:t>
            </a:r>
            <a:r>
              <a:rPr lang="en-US" sz="1100" dirty="0" err="1"/>
              <a:t>Tranist</a:t>
            </a:r>
            <a:endParaRPr lang="en-US" sz="1100" dirty="0"/>
          </a:p>
          <a:p>
            <a:endParaRPr lang="en-US" dirty="0"/>
          </a:p>
        </p:txBody>
      </p:sp>
      <p:sp>
        <p:nvSpPr>
          <p:cNvPr id="4" name="Slide Number Placeholder 3"/>
          <p:cNvSpPr>
            <a:spLocks noGrp="1"/>
          </p:cNvSpPr>
          <p:nvPr>
            <p:ph type="sldNum" sz="quarter" idx="10"/>
          </p:nvPr>
        </p:nvSpPr>
        <p:spPr/>
        <p:txBody>
          <a:bodyPr/>
          <a:lstStyle/>
          <a:p>
            <a:pPr defTabSz="698830">
              <a:defRPr/>
            </a:pPr>
            <a:fld id="{F9C2A989-EC45-0845-9225-6BBE81AD33E9}" type="slidenum">
              <a:rPr lang="en-US">
                <a:solidFill>
                  <a:prstClr val="black"/>
                </a:solidFill>
                <a:latin typeface="Calibri" panose="020F0502020204030204"/>
              </a:rPr>
              <a:pPr defTabSz="698830">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6936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we’re here today:</a:t>
            </a:r>
          </a:p>
          <a:p>
            <a:pPr marL="174708" indent="-174708">
              <a:buFont typeface="Arial" panose="020B0604020202020204" pitchFamily="34" charset="0"/>
              <a:buChar char="•"/>
            </a:pPr>
            <a:r>
              <a:rPr lang="en-US" dirty="0"/>
              <a:t>Re-affirm commitments to the LPA conditions</a:t>
            </a:r>
            <a:endParaRPr lang="en-US" sz="800" dirty="0"/>
          </a:p>
          <a:p>
            <a:pPr marL="174708" indent="-174708">
              <a:buFont typeface="Arial" panose="020B0604020202020204" pitchFamily="34" charset="0"/>
              <a:buChar char="•"/>
            </a:pPr>
            <a:r>
              <a:rPr lang="en-US" dirty="0"/>
              <a:t>Provide faster, more reliable transit service with better stations.</a:t>
            </a:r>
            <a:endParaRPr lang="en-US" sz="800" dirty="0"/>
          </a:p>
          <a:p>
            <a:pPr marL="174708" indent="-174708">
              <a:buFont typeface="Arial" panose="020B0604020202020204" pitchFamily="34" charset="0"/>
              <a:buChar char="•"/>
            </a:pPr>
            <a:r>
              <a:rPr lang="en-US" dirty="0"/>
              <a:t>We are helping a community to prosper and stabilize, including residents and businesses, so that they can remain, benefit from and grow with the transit project.</a:t>
            </a:r>
            <a:endParaRPr lang="en-US" sz="800" dirty="0"/>
          </a:p>
          <a:p>
            <a:pPr marL="174708" indent="-174708">
              <a:buFont typeface="Arial" panose="020B0604020202020204" pitchFamily="34" charset="0"/>
              <a:buChar char="•"/>
            </a:pPr>
            <a:r>
              <a:rPr lang="en-US" dirty="0"/>
              <a:t>Affordability and Household cost bundling – How co-locating and coordinating transit and affordable housing investments can reduce cost of living for cost-burdened households.</a:t>
            </a:r>
            <a:endParaRPr lang="en-US" sz="800" dirty="0"/>
          </a:p>
          <a:p>
            <a:pPr marL="174708" indent="-174708">
              <a:buFont typeface="Arial" panose="020B0604020202020204" pitchFamily="34" charset="0"/>
              <a:buChar char="•"/>
            </a:pPr>
            <a:r>
              <a:rPr lang="en-US" dirty="0"/>
              <a:t>The community asked us to take a holistic approach to address the needs of the community, not just build a transit project. This involves synchronized swimming by a team of bureaus and agencies. This project demonstrates what that looks like in action.</a:t>
            </a:r>
            <a:endParaRPr lang="en-US" sz="800" dirty="0"/>
          </a:p>
        </p:txBody>
      </p:sp>
      <p:sp>
        <p:nvSpPr>
          <p:cNvPr id="4" name="Slide Number Placeholder 3"/>
          <p:cNvSpPr>
            <a:spLocks noGrp="1"/>
          </p:cNvSpPr>
          <p:nvPr>
            <p:ph type="sldNum" sz="quarter" idx="10"/>
          </p:nvPr>
        </p:nvSpPr>
        <p:spPr/>
        <p:txBody>
          <a:bodyPr/>
          <a:lstStyle/>
          <a:p>
            <a:fld id="{F9C2A989-EC45-0845-9225-6BBE81AD33E9}" type="slidenum">
              <a:rPr lang="en-US" smtClean="0"/>
              <a:t>2</a:t>
            </a:fld>
            <a:endParaRPr lang="en-US" dirty="0"/>
          </a:p>
        </p:txBody>
      </p:sp>
    </p:spTree>
    <p:extLst>
      <p:ext uri="{BB962C8B-B14F-4D97-AF65-F5344CB8AC3E}">
        <p14:creationId xmlns:p14="http://schemas.microsoft.com/office/powerpoint/2010/main" val="2419251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 slide. Need to remove box around 82</a:t>
            </a:r>
            <a:r>
              <a:rPr lang="en-US" baseline="30000" dirty="0"/>
              <a:t>nd</a:t>
            </a:r>
            <a:r>
              <a:rPr lang="en-US" dirty="0"/>
              <a:t> Ave.</a:t>
            </a:r>
          </a:p>
        </p:txBody>
      </p:sp>
      <p:sp>
        <p:nvSpPr>
          <p:cNvPr id="4" name="Slide Number Placeholder 3"/>
          <p:cNvSpPr>
            <a:spLocks noGrp="1"/>
          </p:cNvSpPr>
          <p:nvPr>
            <p:ph type="sldNum" sz="quarter" idx="10"/>
          </p:nvPr>
        </p:nvSpPr>
        <p:spPr/>
        <p:txBody>
          <a:bodyPr/>
          <a:lstStyle/>
          <a:p>
            <a:fld id="{F9C2A989-EC45-0845-9225-6BBE81AD33E9}" type="slidenum">
              <a:rPr lang="en-US" smtClean="0"/>
              <a:t>22</a:t>
            </a:fld>
            <a:endParaRPr lang="en-US" dirty="0"/>
          </a:p>
        </p:txBody>
      </p:sp>
    </p:spTree>
    <p:extLst>
      <p:ext uri="{BB962C8B-B14F-4D97-AF65-F5344CB8AC3E}">
        <p14:creationId xmlns:p14="http://schemas.microsoft.com/office/powerpoint/2010/main" val="426937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MALU</a:t>
            </a:r>
          </a:p>
          <a:p>
            <a:r>
              <a:rPr lang="en-US" dirty="0"/>
              <a:t>This map is familiar to all of us</a:t>
            </a:r>
          </a:p>
          <a:p>
            <a:r>
              <a:rPr lang="en-US" dirty="0"/>
              <a:t>A lot of technical work went into developing our long term vision</a:t>
            </a:r>
          </a:p>
          <a:p>
            <a:r>
              <a:rPr lang="en-US" dirty="0"/>
              <a:t>The blueprint is still good – but we are halfway to 2040</a:t>
            </a:r>
          </a:p>
        </p:txBody>
      </p:sp>
      <p:sp>
        <p:nvSpPr>
          <p:cNvPr id="4" name="Slide Number Placeholder 3"/>
          <p:cNvSpPr>
            <a:spLocks noGrp="1"/>
          </p:cNvSpPr>
          <p:nvPr>
            <p:ph type="sldNum" sz="quarter" idx="10"/>
          </p:nvPr>
        </p:nvSpPr>
        <p:spPr/>
        <p:txBody>
          <a:bodyPr/>
          <a:lstStyle/>
          <a:p>
            <a:pPr defTabSz="465887">
              <a:defRPr/>
            </a:pPr>
            <a:fld id="{42CE5875-0C48-4684-B7F7-ADB5C2F6B00D}" type="slidenum">
              <a:rPr lang="en-US">
                <a:solidFill>
                  <a:prstClr val="black"/>
                </a:solidFill>
                <a:latin typeface="Calibri"/>
              </a:rPr>
              <a:pPr defTabSz="465887">
                <a:defRPr/>
              </a:pPr>
              <a:t>24</a:t>
            </a:fld>
            <a:endParaRPr lang="en-US">
              <a:solidFill>
                <a:prstClr val="black"/>
              </a:solidFill>
              <a:latin typeface="Calibri"/>
            </a:endParaRPr>
          </a:p>
        </p:txBody>
      </p:sp>
    </p:spTree>
    <p:extLst>
      <p:ext uri="{BB962C8B-B14F-4D97-AF65-F5344CB8AC3E}">
        <p14:creationId xmlns:p14="http://schemas.microsoft.com/office/powerpoint/2010/main" val="1716455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we are not planning to create the best maps or well written documents</a:t>
            </a:r>
          </a:p>
          <a:p>
            <a:endParaRPr lang="en-US" dirty="0"/>
          </a:p>
          <a:p>
            <a:r>
              <a:rPr lang="en-US" dirty="0"/>
              <a:t>We are planning for the people across the region, many of whom do not know that Metro or JPACT exists, most do not get themselves involved in local politics</a:t>
            </a:r>
          </a:p>
          <a:p>
            <a:r>
              <a:rPr lang="en-US" dirty="0"/>
              <a:t>They all care about how the place they choose to live allows them to do what they care about – whether it is working, playing, going to school, being a parent, taking care of a parent</a:t>
            </a:r>
          </a:p>
          <a:p>
            <a:endParaRPr lang="en-US" dirty="0"/>
          </a:p>
        </p:txBody>
      </p:sp>
      <p:sp>
        <p:nvSpPr>
          <p:cNvPr id="4" name="Slide Number Placeholder 3"/>
          <p:cNvSpPr>
            <a:spLocks noGrp="1"/>
          </p:cNvSpPr>
          <p:nvPr>
            <p:ph type="sldNum" sz="quarter" idx="10"/>
          </p:nvPr>
        </p:nvSpPr>
        <p:spPr/>
        <p:txBody>
          <a:bodyPr/>
          <a:lstStyle/>
          <a:p>
            <a:pPr defTabSz="465887">
              <a:defRPr/>
            </a:pPr>
            <a:fld id="{42CE5875-0C48-4684-B7F7-ADB5C2F6B00D}" type="slidenum">
              <a:rPr lang="en-US">
                <a:solidFill>
                  <a:prstClr val="black"/>
                </a:solidFill>
                <a:latin typeface="Calibri"/>
              </a:rPr>
              <a:pPr defTabSz="465887">
                <a:defRPr/>
              </a:pPr>
              <a:t>25</a:t>
            </a:fld>
            <a:endParaRPr lang="en-US">
              <a:solidFill>
                <a:prstClr val="black"/>
              </a:solidFill>
              <a:latin typeface="Calibri"/>
            </a:endParaRPr>
          </a:p>
        </p:txBody>
      </p:sp>
    </p:spTree>
    <p:extLst>
      <p:ext uri="{BB962C8B-B14F-4D97-AF65-F5344CB8AC3E}">
        <p14:creationId xmlns:p14="http://schemas.microsoft.com/office/powerpoint/2010/main" val="2016134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don’t care what city or county they live or work  in when it comes to where they want to go</a:t>
            </a:r>
          </a:p>
          <a:p>
            <a:r>
              <a:rPr lang="en-US" dirty="0"/>
              <a:t>This map shows places – not cities – on the region’s high capacity transit network</a:t>
            </a:r>
          </a:p>
          <a:p>
            <a:r>
              <a:rPr lang="en-US" dirty="0"/>
              <a:t>Connecting people top the places they want to go and putting the tools, strategies and investments in place that make those places great is what we are aiming to do</a:t>
            </a:r>
          </a:p>
          <a:p>
            <a:endParaRPr lang="en-US" dirty="0"/>
          </a:p>
        </p:txBody>
      </p:sp>
      <p:sp>
        <p:nvSpPr>
          <p:cNvPr id="4" name="Slide Number Placeholder 3"/>
          <p:cNvSpPr>
            <a:spLocks noGrp="1"/>
          </p:cNvSpPr>
          <p:nvPr>
            <p:ph type="sldNum" sz="quarter" idx="10"/>
          </p:nvPr>
        </p:nvSpPr>
        <p:spPr/>
        <p:txBody>
          <a:bodyPr/>
          <a:lstStyle/>
          <a:p>
            <a:pPr defTabSz="465887">
              <a:defRPr/>
            </a:pPr>
            <a:fld id="{42CE5875-0C48-4684-B7F7-ADB5C2F6B00D}" type="slidenum">
              <a:rPr lang="en-US">
                <a:solidFill>
                  <a:prstClr val="black"/>
                </a:solidFill>
                <a:latin typeface="Calibri"/>
              </a:rPr>
              <a:pPr defTabSz="465887">
                <a:defRPr/>
              </a:pPr>
              <a:t>26</a:t>
            </a:fld>
            <a:endParaRPr lang="en-US">
              <a:solidFill>
                <a:prstClr val="black"/>
              </a:solidFill>
              <a:latin typeface="Calibri"/>
            </a:endParaRPr>
          </a:p>
        </p:txBody>
      </p:sp>
    </p:spTree>
    <p:extLst>
      <p:ext uri="{BB962C8B-B14F-4D97-AF65-F5344CB8AC3E}">
        <p14:creationId xmlns:p14="http://schemas.microsoft.com/office/powerpoint/2010/main" val="476840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a:t>
            </a:r>
            <a:r>
              <a:rPr lang="en-US" baseline="0" dirty="0"/>
              <a:t> lessons come together and allow us to continue to build on our tradition of innovation in planning and transportation in the Powell Division Corridor.</a:t>
            </a:r>
          </a:p>
          <a:p>
            <a:endParaRPr lang="en-US" baseline="0" dirty="0"/>
          </a:p>
          <a:p>
            <a:r>
              <a:rPr lang="en-US" baseline="0" dirty="0"/>
              <a:t>In this corridor we have brought in new public agency partners– community colleges, school districts, </a:t>
            </a:r>
          </a:p>
          <a:p>
            <a:endParaRPr lang="en-US" baseline="0" dirty="0"/>
          </a:p>
          <a:p>
            <a:r>
              <a:rPr lang="en-US" baseline="0" dirty="0"/>
              <a:t>But also have brought in community members in a new way– not just for input and engagement, but as part of decisions and governance</a:t>
            </a:r>
            <a:endParaRPr lang="en-US" dirty="0"/>
          </a:p>
        </p:txBody>
      </p:sp>
      <p:sp>
        <p:nvSpPr>
          <p:cNvPr id="4" name="Slide Number Placeholder 3"/>
          <p:cNvSpPr>
            <a:spLocks noGrp="1"/>
          </p:cNvSpPr>
          <p:nvPr>
            <p:ph type="sldNum" sz="quarter" idx="10"/>
          </p:nvPr>
        </p:nvSpPr>
        <p:spPr/>
        <p:txBody>
          <a:bodyPr/>
          <a:lstStyle/>
          <a:p>
            <a:pPr defTabSz="465887">
              <a:defRPr/>
            </a:pPr>
            <a:fld id="{42CE5875-0C48-4684-B7F7-ADB5C2F6B00D}" type="slidenum">
              <a:rPr lang="en-US">
                <a:solidFill>
                  <a:prstClr val="black"/>
                </a:solidFill>
                <a:latin typeface="Calibri"/>
              </a:rPr>
              <a:pPr defTabSz="465887">
                <a:defRPr/>
              </a:pPr>
              <a:t>27</a:t>
            </a:fld>
            <a:endParaRPr lang="en-US">
              <a:solidFill>
                <a:prstClr val="black"/>
              </a:solidFill>
              <a:latin typeface="Calibri"/>
            </a:endParaRPr>
          </a:p>
        </p:txBody>
      </p:sp>
    </p:spTree>
    <p:extLst>
      <p:ext uri="{BB962C8B-B14F-4D97-AF65-F5344CB8AC3E}">
        <p14:creationId xmlns:p14="http://schemas.microsoft.com/office/powerpoint/2010/main" val="4091962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800" dirty="0">
                <a:latin typeface="MyriadPro-Regular"/>
              </a:rPr>
              <a:t>The LPA Conditions of Approval help the project meet the outcomes and goals adopted by the Steering Committee during the planning phase.</a:t>
            </a:r>
          </a:p>
          <a:p>
            <a:pPr marL="174708" indent="-174708">
              <a:buFont typeface="Arial" panose="020B0604020202020204" pitchFamily="34" charset="0"/>
              <a:buChar char="•"/>
            </a:pPr>
            <a:endParaRPr lang="en-US" sz="800" dirty="0">
              <a:latin typeface="MyriadPro-Regular"/>
            </a:endParaRPr>
          </a:p>
          <a:p>
            <a:pPr marL="174708" indent="-174708">
              <a:buFont typeface="Arial" panose="020B0604020202020204" pitchFamily="34" charset="0"/>
              <a:buChar char="•"/>
            </a:pPr>
            <a:r>
              <a:rPr lang="en-US" sz="800" dirty="0">
                <a:latin typeface="MyriadPro-Regular"/>
              </a:rPr>
              <a:t>The goals are focused on transportation, well-being, Equity and Efficiency. They extend beyond building a transit project.</a:t>
            </a:r>
          </a:p>
          <a:p>
            <a:pPr algn="l"/>
            <a:endParaRPr lang="en-US" sz="800" dirty="0">
              <a:latin typeface="MyriadPro-Regular"/>
            </a:endParaRPr>
          </a:p>
          <a:p>
            <a:pPr algn="l"/>
            <a:r>
              <a:rPr lang="en-US" sz="800" dirty="0">
                <a:latin typeface="MyriadPro-Regular"/>
              </a:rPr>
              <a:t>Adopted by the Steering Committee on June 23, 2014</a:t>
            </a:r>
          </a:p>
          <a:p>
            <a:pPr algn="l"/>
            <a:r>
              <a:rPr lang="en-US" b="1" dirty="0">
                <a:latin typeface="MyriadPro-BoldCond"/>
              </a:rPr>
              <a:t>PROJECT OUTCOMES</a:t>
            </a:r>
          </a:p>
          <a:p>
            <a:pPr algn="l"/>
            <a:r>
              <a:rPr lang="en-US" dirty="0">
                <a:latin typeface="MyriadPro-Regular"/>
              </a:rPr>
              <a:t>The Powell-Division Transit and Development Project will result in an actionable plan for key places</a:t>
            </a:r>
          </a:p>
          <a:p>
            <a:pPr algn="l"/>
            <a:r>
              <a:rPr lang="en-US" dirty="0">
                <a:latin typeface="MyriadPro-Regular"/>
              </a:rPr>
              <a:t>(future station areas) and improved mobility to address long-standing infrastructure and</a:t>
            </a:r>
          </a:p>
          <a:p>
            <a:pPr algn="l"/>
            <a:r>
              <a:rPr lang="en-US" dirty="0">
                <a:latin typeface="MyriadPro-Regular"/>
              </a:rPr>
              <a:t>investment issues along Powell-Division. The action plan will strive to:</a:t>
            </a:r>
          </a:p>
          <a:p>
            <a:pPr algn="l"/>
            <a:r>
              <a:rPr lang="en-US" dirty="0">
                <a:latin typeface="MyriadPro-Regular"/>
              </a:rPr>
              <a:t>1) Create a vision and development strategy for key places that promotes community-driven and</a:t>
            </a:r>
          </a:p>
          <a:p>
            <a:pPr algn="l"/>
            <a:r>
              <a:rPr lang="en-US" dirty="0">
                <a:latin typeface="MyriadPro-Regular"/>
              </a:rPr>
              <a:t>supported economic development and identifies tools and strategies that mitigate the impacts of</a:t>
            </a:r>
          </a:p>
          <a:p>
            <a:pPr algn="l"/>
            <a:r>
              <a:rPr lang="en-US" dirty="0">
                <a:latin typeface="MyriadPro-Regular"/>
              </a:rPr>
              <a:t>market pressures that cause involuntary displacement.</a:t>
            </a:r>
          </a:p>
          <a:p>
            <a:pPr algn="l"/>
            <a:r>
              <a:rPr lang="en-US" dirty="0">
                <a:latin typeface="MyriadPro-Regular"/>
              </a:rPr>
              <a:t>2) Identify a preferred near-term high capacity transit solution for the corridor that safely and</a:t>
            </a:r>
          </a:p>
          <a:p>
            <a:pPr algn="l"/>
            <a:r>
              <a:rPr lang="en-US" dirty="0">
                <a:latin typeface="MyriadPro-Regular"/>
              </a:rPr>
              <a:t>efficiently serves high ridership demand, improves access to transit, is coordinated with related</a:t>
            </a:r>
          </a:p>
          <a:p>
            <a:pPr algn="l"/>
            <a:r>
              <a:rPr lang="en-US" dirty="0">
                <a:latin typeface="MyriadPro-Regular"/>
              </a:rPr>
              <a:t>transportation investments, and recognizes limited capital and operational funding. The solution</a:t>
            </a:r>
          </a:p>
          <a:p>
            <a:pPr algn="l"/>
            <a:r>
              <a:rPr lang="en-US" dirty="0">
                <a:latin typeface="MyriadPro-Regular"/>
              </a:rPr>
              <a:t>will include mode, alignment and station locations with supporting transportation improvements.</a:t>
            </a:r>
          </a:p>
          <a:p>
            <a:pPr algn="l"/>
            <a:endParaRPr lang="en-US" dirty="0">
              <a:latin typeface="MyriadPro-Regular"/>
            </a:endParaRPr>
          </a:p>
          <a:p>
            <a:r>
              <a:rPr lang="en-US" b="1" dirty="0"/>
              <a:t>PROJECT GOALS</a:t>
            </a:r>
          </a:p>
          <a:p>
            <a:r>
              <a:rPr lang="en-US" b="1" dirty="0"/>
              <a:t>Transportation</a:t>
            </a:r>
            <a:r>
              <a:rPr lang="en-US" dirty="0"/>
              <a:t>: People have safe and convenient transportation options − including efficient and</a:t>
            </a:r>
          </a:p>
          <a:p>
            <a:r>
              <a:rPr lang="en-US" dirty="0"/>
              <a:t>frequent high capacity transit service that enhances current local transit service − that get them</a:t>
            </a:r>
          </a:p>
          <a:p>
            <a:r>
              <a:rPr lang="en-US" dirty="0"/>
              <a:t>where they want to go and improves the existing system.</a:t>
            </a:r>
          </a:p>
          <a:p>
            <a:r>
              <a:rPr lang="en-US" b="1" dirty="0"/>
              <a:t>Well-being</a:t>
            </a:r>
            <a:r>
              <a:rPr lang="en-US" dirty="0"/>
              <a:t>: Future development and transit improvements create safe, healthy neighborhoods</a:t>
            </a:r>
          </a:p>
          <a:p>
            <a:r>
              <a:rPr lang="en-US" dirty="0"/>
              <a:t>and improve access to social, educational, environmental and economic opportunities.</a:t>
            </a:r>
          </a:p>
          <a:p>
            <a:r>
              <a:rPr lang="en-US" b="1" dirty="0"/>
              <a:t>Equity</a:t>
            </a:r>
            <a:r>
              <a:rPr lang="en-US" dirty="0"/>
              <a:t>: Future development and transit improvements reduce existing disparities, benefit current</a:t>
            </a:r>
          </a:p>
          <a:p>
            <a:r>
              <a:rPr lang="en-US" dirty="0"/>
              <a:t>residents and businesses and enhance our diverse neighborhoods. There is a commitment to</a:t>
            </a:r>
          </a:p>
          <a:p>
            <a:r>
              <a:rPr lang="en-US" dirty="0"/>
              <a:t>prevent market-driven involuntary displacement of residents and businesses and to equitably</a:t>
            </a:r>
          </a:p>
          <a:p>
            <a:r>
              <a:rPr lang="en-US" dirty="0"/>
              <a:t>distribute the benefits and burdens of change.</a:t>
            </a:r>
          </a:p>
          <a:p>
            <a:r>
              <a:rPr lang="en-US" b="1" dirty="0"/>
              <a:t>Efficiency</a:t>
            </a:r>
            <a:r>
              <a:rPr lang="en-US" dirty="0"/>
              <a:t>: A high capacity transit project is efficiently implemented and operated.</a:t>
            </a:r>
          </a:p>
          <a:p>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28</a:t>
            </a:fld>
            <a:endParaRPr lang="en-US" dirty="0"/>
          </a:p>
        </p:txBody>
      </p:sp>
    </p:spTree>
    <p:extLst>
      <p:ext uri="{BB962C8B-B14F-4D97-AF65-F5344CB8AC3E}">
        <p14:creationId xmlns:p14="http://schemas.microsoft.com/office/powerpoint/2010/main" val="4090851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4708" indent="-174708">
              <a:buFontTx/>
              <a:buChar char="-"/>
            </a:pPr>
            <a:r>
              <a:rPr lang="en-US" baseline="0" dirty="0"/>
              <a:t>Late last year, the Metro Council directed staff to work with partners and stakeholders around the region to develop a regional investment measure that could help address one of the region’s biggest shared challenges: Helping families, seniors, people with disabilities, communities of color and other vulnerable members of our community find stable, affordable homes – and all the opportunity it brings.</a:t>
            </a:r>
          </a:p>
          <a:p>
            <a:pPr marL="174708" indent="-174708">
              <a:buFontTx/>
              <a:buChar char="-"/>
            </a:pPr>
            <a:r>
              <a:rPr lang="en-US" baseline="0" dirty="0"/>
              <a:t>For the last several months, staff have worked closely with technical and stakeholder advisory tables representing many perspectives; listened to input from local jurisdictions, housing providers and elected leaders; funded community partner engagement; and conducted detailed technical analysis to create a framework of what we can accomplish together for these members of our community.</a:t>
            </a:r>
          </a:p>
          <a:p>
            <a:pPr marL="174708" indent="-174708">
              <a:buFontTx/>
              <a:buChar char="-"/>
            </a:pPr>
            <a:r>
              <a:rPr lang="en-US" baseline="0" dirty="0"/>
              <a:t>In late April staff released a draft framework with a hopeful vision: For an average cost to homeowners of less than $50 per year, we could create affordable homes for as many as 10,000 people. The framework envisions making investments primarily through local partners to build new homes, and buy and renovate existing housing that’s affordable but vulnerable to rent increases.</a:t>
            </a:r>
          </a:p>
          <a:p>
            <a:pPr marL="174708" indent="-174708">
              <a:buFontTx/>
              <a:buChar char="-"/>
            </a:pPr>
            <a:r>
              <a:rPr lang="en-US" baseline="0" dirty="0"/>
              <a:t>Metro would also reserve about 10% of the bond for a regional program to buy land for affordable housing near transit, as our existing TOD program already does.</a:t>
            </a:r>
          </a:p>
          <a:p>
            <a:pPr marL="174708" indent="-174708">
              <a:buFontTx/>
              <a:buChar char="-"/>
            </a:pPr>
            <a:r>
              <a:rPr lang="en-US" baseline="0" dirty="0"/>
              <a:t>The framework proposes an emphasis on very low income people, with 45% of units reserved for people making less than 30% AMI – that’s people on fixed incomes, seniors, people with disabilities. The framework also emphasizes family size units with half of the units targeted to be 2 bedrooms or larger.</a:t>
            </a:r>
          </a:p>
          <a:p>
            <a:pPr marL="174708" indent="-174708">
              <a:buFontTx/>
              <a:buChar char="-"/>
            </a:pPr>
            <a:r>
              <a:rPr lang="en-US" baseline="0" dirty="0"/>
              <a:t>In terms of where to invest, the framework proposes focusing both on creating housing in areas where there are significant communities of color and other vulnerable populations today, and also creating new housing opportunity in neighborhoods where housing opportunity has historically been limited. It includes a distribution approach that spreads homes all over the region’s three counties.</a:t>
            </a:r>
          </a:p>
          <a:p>
            <a:pPr marL="174708" indent="-174708">
              <a:buFontTx/>
              <a:buChar char="-"/>
            </a:pPr>
            <a:r>
              <a:rPr lang="en-US" baseline="0" dirty="0"/>
              <a:t>Racial equity is a core driving value for the measure, and has been a consistent priority voiced by partners</a:t>
            </a:r>
          </a:p>
          <a:p>
            <a:pPr marL="174708" indent="-174708">
              <a:buFontTx/>
              <a:buChar char="-"/>
            </a:pPr>
            <a:r>
              <a:rPr lang="en-US" baseline="0" dirty="0"/>
              <a:t>The framework is now being presented and discussed at the advisory tables, local partners and other interested stakeholders around the region. Metro also has a survey available for general public feedback.</a:t>
            </a:r>
          </a:p>
          <a:p>
            <a:pPr marL="174708" indent="-174708">
              <a:buFontTx/>
              <a:buChar char="-"/>
            </a:pPr>
            <a:r>
              <a:rPr lang="en-US" baseline="0" dirty="0"/>
              <a:t>A final recommendation to the Metro Council is expected in late May, with a council referral decision expected on June 7</a:t>
            </a:r>
          </a:p>
          <a:p>
            <a:pPr marL="174708" indent="-174708">
              <a:buFontTx/>
              <a:buChar char="-"/>
            </a:pPr>
            <a:r>
              <a:rPr lang="en-US" baseline="0" dirty="0"/>
              <a:t>Link for more info on the framework and a link to the survey there as well.</a:t>
            </a:r>
          </a:p>
        </p:txBody>
      </p:sp>
      <p:sp>
        <p:nvSpPr>
          <p:cNvPr id="4" name="Slide Number Placeholder 3"/>
          <p:cNvSpPr>
            <a:spLocks noGrp="1"/>
          </p:cNvSpPr>
          <p:nvPr>
            <p:ph type="sldNum" sz="quarter" idx="10"/>
          </p:nvPr>
        </p:nvSpPr>
        <p:spPr/>
        <p:txBody>
          <a:bodyPr/>
          <a:lstStyle/>
          <a:p>
            <a:pPr defTabSz="465887">
              <a:defRPr/>
            </a:pPr>
            <a:fld id="{42CE5875-0C48-4684-B7F7-ADB5C2F6B00D}" type="slidenum">
              <a:rPr lang="en-US">
                <a:solidFill>
                  <a:prstClr val="black"/>
                </a:solidFill>
                <a:latin typeface="Calibri"/>
              </a:rPr>
              <a:pPr defTabSz="465887">
                <a:defRPr/>
              </a:pPr>
              <a:t>30</a:t>
            </a:fld>
            <a:endParaRPr lang="en-US">
              <a:solidFill>
                <a:prstClr val="black"/>
              </a:solidFill>
              <a:latin typeface="Calibri"/>
            </a:endParaRPr>
          </a:p>
        </p:txBody>
      </p:sp>
    </p:spTree>
    <p:extLst>
      <p:ext uri="{BB962C8B-B14F-4D97-AF65-F5344CB8AC3E}">
        <p14:creationId xmlns:p14="http://schemas.microsoft.com/office/powerpoint/2010/main" val="910172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88DE7-E27E-4696-824C-3E04662FF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51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88DE7-E27E-4696-824C-3E04662FF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873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TERESA - </a:t>
            </a:r>
          </a:p>
          <a:p>
            <a:r>
              <a:rPr lang="en-US" dirty="0"/>
              <a:t>Standard process to have local match + federal dollars. </a:t>
            </a:r>
          </a:p>
          <a:p>
            <a:r>
              <a:rPr lang="en-US" dirty="0"/>
              <a:t>City has traditionally always participated in this way. </a:t>
            </a:r>
          </a:p>
          <a:p>
            <a:r>
              <a:rPr lang="en-US" dirty="0"/>
              <a:t>For this project, local match is from multiple sources (not just Portland)</a:t>
            </a:r>
          </a:p>
          <a:p>
            <a:r>
              <a:rPr lang="en-US" dirty="0"/>
              <a:t>TSDC funds for entire COP portion – payable contingent on CGA (50%) and then 1 year after (remaining 50%)</a:t>
            </a:r>
          </a:p>
        </p:txBody>
      </p:sp>
      <p:sp>
        <p:nvSpPr>
          <p:cNvPr id="4" name="Slide Number Placeholder 3"/>
          <p:cNvSpPr>
            <a:spLocks noGrp="1"/>
          </p:cNvSpPr>
          <p:nvPr>
            <p:ph type="sldNum" sz="quarter" idx="10"/>
          </p:nvPr>
        </p:nvSpPr>
        <p:spPr/>
        <p:txBody>
          <a:bodyPr/>
          <a:lstStyle/>
          <a:p>
            <a:fld id="{F9C2A989-EC45-0845-9225-6BBE81AD33E9}" type="slidenum">
              <a:rPr lang="en-US" smtClean="0"/>
              <a:t>35</a:t>
            </a:fld>
            <a:endParaRPr lang="en-US" dirty="0"/>
          </a:p>
        </p:txBody>
      </p:sp>
    </p:spTree>
    <p:extLst>
      <p:ext uri="{BB962C8B-B14F-4D97-AF65-F5344CB8AC3E}">
        <p14:creationId xmlns:p14="http://schemas.microsoft.com/office/powerpoint/2010/main" val="82185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685800" rtl="0" eaLnBrk="1" fontAlgn="auto" latinLnBrk="0" hangingPunct="1">
              <a:lnSpc>
                <a:spcPct val="100000"/>
              </a:lnSpc>
              <a:spcBef>
                <a:spcPts val="0"/>
              </a:spcBef>
              <a:spcAft>
                <a:spcPts val="0"/>
              </a:spcAft>
              <a:buClrTx/>
              <a:buSzTx/>
              <a:buFontTx/>
              <a:buChar char="-"/>
              <a:tabLst/>
              <a:defRPr/>
            </a:pPr>
            <a:r>
              <a:rPr lang="en-US" dirty="0"/>
              <a:t>Won’t look like anything else in Portland. Our first “smart cities” transit corridor; We expect it won’t be the last.</a:t>
            </a:r>
          </a:p>
          <a:p>
            <a:pPr marL="174708" indent="-174708">
              <a:buFontTx/>
              <a:buChar char="-"/>
            </a:pPr>
            <a:endParaRPr lang="en-US" b="1" dirty="0"/>
          </a:p>
          <a:p>
            <a:pPr marL="174708" indent="-174708">
              <a:buFontTx/>
              <a:buChar char="-"/>
            </a:pPr>
            <a:r>
              <a:rPr lang="en-US" b="1" dirty="0"/>
              <a:t>Existing conditions: </a:t>
            </a:r>
            <a:r>
              <a:rPr lang="en-US" dirty="0"/>
              <a:t>buses are crowded, full buses pass riders waiting at stops, and traffic congestion behind buses making frequent stops to pick up riders</a:t>
            </a:r>
          </a:p>
          <a:p>
            <a:pPr marL="174708" indent="-174708">
              <a:buFontTx/>
              <a:buChar char="-"/>
            </a:pPr>
            <a:r>
              <a:rPr lang="en-US" dirty="0"/>
              <a:t>42 stations (35 in </a:t>
            </a:r>
            <a:r>
              <a:rPr lang="en-US" dirty="0" err="1"/>
              <a:t>ptld</a:t>
            </a:r>
            <a:r>
              <a:rPr lang="en-US" dirty="0"/>
              <a:t>)= 69 platforms</a:t>
            </a:r>
          </a:p>
        </p:txBody>
      </p:sp>
      <p:sp>
        <p:nvSpPr>
          <p:cNvPr id="4" name="Slide Number Placeholder 3"/>
          <p:cNvSpPr>
            <a:spLocks noGrp="1"/>
          </p:cNvSpPr>
          <p:nvPr>
            <p:ph type="sldNum" sz="quarter" idx="10"/>
          </p:nvPr>
        </p:nvSpPr>
        <p:spPr/>
        <p:txBody>
          <a:bodyPr/>
          <a:lstStyle/>
          <a:p>
            <a:fld id="{F9C2A989-EC45-0845-9225-6BBE81AD33E9}" type="slidenum">
              <a:rPr lang="en-US" smtClean="0"/>
              <a:t>3</a:t>
            </a:fld>
            <a:endParaRPr lang="en-US" dirty="0"/>
          </a:p>
        </p:txBody>
      </p:sp>
    </p:spTree>
    <p:extLst>
      <p:ext uri="{BB962C8B-B14F-4D97-AF65-F5344CB8AC3E}">
        <p14:creationId xmlns:p14="http://schemas.microsoft.com/office/powerpoint/2010/main" val="2676590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a:t>
            </a:r>
            <a:r>
              <a:rPr lang="en-US" baseline="0" dirty="0"/>
              <a:t> can see from this rundown of project contributions how important the project is for TriMet.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25D43-A0AB-448E-A9DD-CA64AA49557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057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TERESA - </a:t>
            </a:r>
            <a:r>
              <a:rPr lang="en-US" sz="2400" b="1" dirty="0"/>
              <a:t>Innovation Quadrant link</a:t>
            </a:r>
          </a:p>
          <a:p>
            <a:pPr lvl="1"/>
            <a:r>
              <a:rPr lang="en-US" sz="2400" b="1" dirty="0"/>
              <a:t>Serves length of Mall </a:t>
            </a:r>
            <a:endParaRPr lang="en-US" dirty="0"/>
          </a:p>
        </p:txBody>
      </p:sp>
      <p:sp>
        <p:nvSpPr>
          <p:cNvPr id="4" name="Slide Number Placeholder 3"/>
          <p:cNvSpPr>
            <a:spLocks noGrp="1"/>
          </p:cNvSpPr>
          <p:nvPr>
            <p:ph type="sldNum" sz="quarter" idx="10"/>
          </p:nvPr>
        </p:nvSpPr>
        <p:spPr/>
        <p:txBody>
          <a:bodyPr/>
          <a:lstStyle/>
          <a:p>
            <a:fld id="{F9C2A989-EC45-0845-9225-6BBE81AD33E9}" type="slidenum">
              <a:rPr lang="en-US" smtClean="0"/>
              <a:t>37</a:t>
            </a:fld>
            <a:endParaRPr lang="en-US" dirty="0"/>
          </a:p>
        </p:txBody>
      </p:sp>
    </p:spTree>
    <p:extLst>
      <p:ext uri="{BB962C8B-B14F-4D97-AF65-F5344CB8AC3E}">
        <p14:creationId xmlns:p14="http://schemas.microsoft.com/office/powerpoint/2010/main" val="1305254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b="1" dirty="0"/>
              <a:t>Includes: </a:t>
            </a:r>
            <a:r>
              <a:rPr lang="en-US" dirty="0"/>
              <a:t>Construction costs (Stations/</a:t>
            </a:r>
            <a:r>
              <a:rPr lang="en-US" dirty="0" err="1"/>
              <a:t>Sitework</a:t>
            </a:r>
            <a:r>
              <a:rPr lang="en-US" dirty="0"/>
              <a:t>/Traffic Systems) and Right-of-Way costs, including the associated contingency markups (allocated &amp; unallocated) and escalation markups.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1" dirty="0"/>
              <a:t>Excludes: </a:t>
            </a:r>
            <a:r>
              <a:rPr lang="en-US" dirty="0"/>
              <a:t>Powell Garage, Cleveland Park &amp; Ride and Cleveland Breakroom funding contributions, as well as Vehicles, Professional Services, and Financing costs.</a:t>
            </a:r>
          </a:p>
          <a:p>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38</a:t>
            </a:fld>
            <a:endParaRPr lang="en-US" sz="1300" dirty="0">
              <a:solidFill>
                <a:prstClr val="black"/>
              </a:solidFill>
              <a:latin typeface="Calibri"/>
            </a:endParaRPr>
          </a:p>
        </p:txBody>
      </p:sp>
    </p:spTree>
    <p:extLst>
      <p:ext uri="{BB962C8B-B14F-4D97-AF65-F5344CB8AC3E}">
        <p14:creationId xmlns:p14="http://schemas.microsoft.com/office/powerpoint/2010/main" val="3845516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56A0B-C4FA-4BFF-A346-B533FE2BA2E4}" type="slidenum">
              <a:rPr lang="en-US" smtClean="0"/>
              <a:pPr/>
              <a:t>39</a:t>
            </a:fld>
            <a:endParaRPr lang="en-US" dirty="0"/>
          </a:p>
        </p:txBody>
      </p:sp>
    </p:spTree>
    <p:extLst>
      <p:ext uri="{BB962C8B-B14F-4D97-AF65-F5344CB8AC3E}">
        <p14:creationId xmlns:p14="http://schemas.microsoft.com/office/powerpoint/2010/main" val="352197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will connect Downtown Portland and Gresham, traveling on SE Division Street through SE and East Portland to the Cleveland Park &amp; Ride. </a:t>
            </a:r>
          </a:p>
          <a:p>
            <a:r>
              <a:rPr lang="en-US" dirty="0"/>
              <a:t>The new service will cross the Willamette River over the Tilikum Crossing, Bridge of the People, connecting the service with South Waterfront, OHSU, and PSU</a:t>
            </a:r>
          </a:p>
        </p:txBody>
      </p:sp>
      <p:sp>
        <p:nvSpPr>
          <p:cNvPr id="4" name="Slide Number Placeholder 3"/>
          <p:cNvSpPr>
            <a:spLocks noGrp="1"/>
          </p:cNvSpPr>
          <p:nvPr>
            <p:ph type="sldNum" sz="quarter" idx="10"/>
          </p:nvPr>
        </p:nvSpPr>
        <p:spPr/>
        <p:txBody>
          <a:bodyPr/>
          <a:lstStyle/>
          <a:p>
            <a:fld id="{F9C2A989-EC45-0845-9225-6BBE81AD33E9}" type="slidenum">
              <a:rPr lang="en-US" smtClean="0"/>
              <a:t>4</a:t>
            </a:fld>
            <a:endParaRPr lang="en-US" dirty="0"/>
          </a:p>
        </p:txBody>
      </p:sp>
    </p:spTree>
    <p:extLst>
      <p:ext uri="{BB962C8B-B14F-4D97-AF65-F5344CB8AC3E}">
        <p14:creationId xmlns:p14="http://schemas.microsoft.com/office/powerpoint/2010/main" val="7104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complete design our ethic is </a:t>
            </a:r>
          </a:p>
          <a:p>
            <a:pPr marL="171450" indent="-171450">
              <a:buFontTx/>
              <a:buChar char="-"/>
            </a:pPr>
            <a:r>
              <a:rPr lang="en-US" dirty="0"/>
              <a:t>Reliability</a:t>
            </a:r>
          </a:p>
          <a:p>
            <a:pPr marL="171450" indent="-171450">
              <a:buFontTx/>
              <a:buChar char="-"/>
            </a:pPr>
            <a:r>
              <a:rPr lang="en-US" dirty="0"/>
              <a:t>Cost effective</a:t>
            </a:r>
          </a:p>
          <a:p>
            <a:pPr marL="171450" indent="-171450">
              <a:buFontTx/>
              <a:buChar char="-"/>
            </a:pPr>
            <a:r>
              <a:rPr lang="en-US" dirty="0"/>
              <a:t>Replicable in other corridors</a:t>
            </a:r>
          </a:p>
        </p:txBody>
      </p:sp>
      <p:sp>
        <p:nvSpPr>
          <p:cNvPr id="4" name="Slide Number Placeholder 3"/>
          <p:cNvSpPr>
            <a:spLocks noGrp="1"/>
          </p:cNvSpPr>
          <p:nvPr>
            <p:ph type="sldNum" sz="quarter" idx="10"/>
          </p:nvPr>
        </p:nvSpPr>
        <p:spPr/>
        <p:txBody>
          <a:bodyPr/>
          <a:lstStyle/>
          <a:p>
            <a:fld id="{F9C2A989-EC45-0845-9225-6BBE81AD33E9}" type="slidenum">
              <a:rPr lang="en-US" smtClean="0"/>
              <a:t>5</a:t>
            </a:fld>
            <a:endParaRPr lang="en-US" dirty="0"/>
          </a:p>
        </p:txBody>
      </p:sp>
    </p:spTree>
    <p:extLst>
      <p:ext uri="{BB962C8B-B14F-4D97-AF65-F5344CB8AC3E}">
        <p14:creationId xmlns:p14="http://schemas.microsoft.com/office/powerpoint/2010/main" val="388507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15 miles, with 42 enhanced stations</a:t>
            </a:r>
          </a:p>
          <a:p>
            <a:endParaRPr lang="en-US" dirty="0"/>
          </a:p>
          <a:p>
            <a:pPr marL="174708" indent="-174708">
              <a:buFont typeface="Arial" panose="020B0604020202020204" pitchFamily="34" charset="0"/>
              <a:buChar char="•"/>
            </a:pPr>
            <a:r>
              <a:rPr lang="en-US" dirty="0"/>
              <a:t>Stations</a:t>
            </a:r>
            <a:r>
              <a:rPr lang="en-US" baseline="0" dirty="0"/>
              <a:t> placed approximately 1/3 mile apart; meaning there are generally 3 stops per mile.</a:t>
            </a:r>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Each</a:t>
            </a:r>
            <a:r>
              <a:rPr lang="en-US" baseline="0" dirty="0"/>
              <a:t> station includes 2 platforms; one eastbound, one westbound</a:t>
            </a:r>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6</a:t>
            </a:fld>
            <a:endParaRPr lang="en-US" sz="1300" dirty="0">
              <a:solidFill>
                <a:prstClr val="black"/>
              </a:solidFill>
              <a:latin typeface="Calibri"/>
            </a:endParaRPr>
          </a:p>
        </p:txBody>
      </p:sp>
    </p:spTree>
    <p:extLst>
      <p:ext uri="{BB962C8B-B14F-4D97-AF65-F5344CB8AC3E}">
        <p14:creationId xmlns:p14="http://schemas.microsoft.com/office/powerpoint/2010/main" val="2205299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The project has engaged an active Community Advisory Committee</a:t>
            </a:r>
            <a:r>
              <a:rPr lang="en-US" baseline="0" dirty="0"/>
              <a:t> and</a:t>
            </a:r>
            <a:r>
              <a:rPr lang="en-US" dirty="0"/>
              <a:t> held 3 sets of open houses over 18 months.</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baseline="0" dirty="0"/>
              <a:t>This included workshops with each of the Division project segment areas—inner and outer in Portland, and Gresham.</a:t>
            </a:r>
          </a:p>
          <a:p>
            <a:pPr marL="174708" indent="-174708">
              <a:buFont typeface="Arial" panose="020B0604020202020204" pitchFamily="34" charset="0"/>
              <a:buChar char="•"/>
            </a:pPr>
            <a:endParaRPr lang="en-US" baseline="0" dirty="0"/>
          </a:p>
          <a:p>
            <a:pPr marL="174708" indent="-174708">
              <a:buFont typeface="Arial" panose="020B0604020202020204" pitchFamily="34" charset="0"/>
              <a:buChar char="•"/>
            </a:pPr>
            <a:r>
              <a:rPr lang="en-US" dirty="0"/>
              <a:t>Project</a:t>
            </a:r>
            <a:r>
              <a:rPr lang="en-US" baseline="0" dirty="0"/>
              <a:t> a</a:t>
            </a:r>
            <a:r>
              <a:rPr lang="en-US" dirty="0"/>
              <a:t>lso met extensively with the Committee</a:t>
            </a:r>
            <a:r>
              <a:rPr lang="en-US" baseline="0" dirty="0"/>
              <a:t> on Accessible Transit, and has </a:t>
            </a:r>
            <a:r>
              <a:rPr lang="en-US" dirty="0"/>
              <a:t>ongoing active engagement with the city’s Bicycle Advisory committee, Pedestrian Advisory</a:t>
            </a:r>
            <a:r>
              <a:rPr lang="en-US" baseline="0" dirty="0"/>
              <a:t> C</a:t>
            </a:r>
            <a:r>
              <a:rPr lang="en-US" dirty="0"/>
              <a:t>ommittee and the Commission on Disability.</a:t>
            </a:r>
            <a:endParaRPr lang="en-US" baseline="0" dirty="0"/>
          </a:p>
          <a:p>
            <a:pPr marL="174708" indent="-174708">
              <a:buFont typeface="Arial" panose="020B0604020202020204" pitchFamily="34" charset="0"/>
              <a:buChar char="•"/>
            </a:pPr>
            <a:endParaRPr lang="en-US" baseline="0" dirty="0"/>
          </a:p>
          <a:p>
            <a:pPr marL="174708" indent="-174708" defTabSz="931774">
              <a:buFont typeface="Arial" panose="020B0604020202020204" pitchFamily="34" charset="0"/>
              <a:buChar char="•"/>
              <a:defRPr/>
            </a:pPr>
            <a:r>
              <a:rPr lang="en-US" dirty="0"/>
              <a:t>We listened and incorporated community feedback</a:t>
            </a:r>
            <a:r>
              <a:rPr lang="en-US" baseline="0" dirty="0"/>
              <a:t> by refining </a:t>
            </a:r>
            <a:r>
              <a:rPr lang="en-US" sz="1200" dirty="0"/>
              <a:t>station placement and our approach to station design., balancing access and travel time in the process.</a:t>
            </a:r>
          </a:p>
          <a:p>
            <a:pPr marL="174708" indent="-174708" defTabSz="931774">
              <a:buFont typeface="Arial" panose="020B0604020202020204" pitchFamily="34" charset="0"/>
              <a:buChar char="•"/>
              <a:defRPr/>
            </a:pPr>
            <a:endParaRPr lang="en-US" sz="1200" dirty="0"/>
          </a:p>
          <a:p>
            <a:pPr marL="174708" indent="-174708" defTabSz="931774">
              <a:buFont typeface="Arial" panose="020B0604020202020204" pitchFamily="34" charset="0"/>
              <a:buChar char="•"/>
              <a:defRPr/>
            </a:pPr>
            <a:r>
              <a:rPr lang="en-US" sz="1200" dirty="0"/>
              <a:t>Working with property owners, the project was able to shrink some of the station footprints to maintain access and minimize impacts.</a:t>
            </a:r>
          </a:p>
          <a:p>
            <a:pPr marL="174708" indent="-174708" defTabSz="931774">
              <a:buFont typeface="Arial" panose="020B0604020202020204" pitchFamily="34" charset="0"/>
              <a:buChar char="•"/>
              <a:defRPr/>
            </a:pPr>
            <a:endParaRPr lang="en-US" sz="1200" dirty="0"/>
          </a:p>
          <a:p>
            <a:pPr marL="174708" indent="-174708">
              <a:buFont typeface="Arial" panose="020B0604020202020204" pitchFamily="34" charset="0"/>
              <a:buChar char="•"/>
            </a:pPr>
            <a:r>
              <a:rPr lang="en-US" sz="1200" dirty="0"/>
              <a:t>Adding 116</a:t>
            </a:r>
            <a:r>
              <a:rPr lang="en-US" sz="1200" baseline="30000" dirty="0"/>
              <a:t>th</a:t>
            </a:r>
            <a:r>
              <a:rPr lang="en-US" sz="1200" dirty="0"/>
              <a:t> station. Based on the removal of 109</a:t>
            </a:r>
            <a:r>
              <a:rPr lang="en-US" sz="1200" baseline="30000" dirty="0"/>
              <a:t>th</a:t>
            </a:r>
            <a:r>
              <a:rPr lang="en-US" sz="1200" dirty="0"/>
              <a:t> from the LPA early in the project, we received community feedback about need for the station to be placed at 116</a:t>
            </a:r>
            <a:r>
              <a:rPr lang="en-US" sz="1200" baseline="30000" dirty="0"/>
              <a:t>th</a:t>
            </a:r>
            <a:r>
              <a:rPr lang="en-US" sz="1200" dirty="0"/>
              <a:t>. This station was added in east Portland to provide better access to the project for people with limited mobility. </a:t>
            </a:r>
            <a:br>
              <a:rPr lang="en-US" dirty="0"/>
            </a:br>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7</a:t>
            </a:fld>
            <a:endParaRPr lang="en-US" sz="1300" dirty="0">
              <a:solidFill>
                <a:prstClr val="black"/>
              </a:solidFill>
              <a:latin typeface="Calibri"/>
            </a:endParaRPr>
          </a:p>
        </p:txBody>
      </p:sp>
    </p:spTree>
    <p:extLst>
      <p:ext uri="{BB962C8B-B14F-4D97-AF65-F5344CB8AC3E}">
        <p14:creationId xmlns:p14="http://schemas.microsoft.com/office/powerpoint/2010/main" val="182643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 typeface="Arial" panose="020B0604020202020204" pitchFamily="34" charset="0"/>
              <a:buChar char="•"/>
            </a:pPr>
            <a:r>
              <a:rPr lang="en-US" dirty="0"/>
              <a:t>Context-based approach to station design with shelter size and the amenity package responding to individual station needs and context.</a:t>
            </a:r>
          </a:p>
          <a:p>
            <a:endParaRPr lang="en-US" dirty="0"/>
          </a:p>
        </p:txBody>
      </p:sp>
      <p:sp>
        <p:nvSpPr>
          <p:cNvPr id="4" name="Slide Number Placeholder 3"/>
          <p:cNvSpPr>
            <a:spLocks noGrp="1"/>
          </p:cNvSpPr>
          <p:nvPr>
            <p:ph type="sldNum" sz="quarter" idx="10"/>
          </p:nvPr>
        </p:nvSpPr>
        <p:spPr/>
        <p:txBody>
          <a:bodyPr/>
          <a:lstStyle/>
          <a:p>
            <a:pPr defTabSz="931774">
              <a:defRPr/>
            </a:pPr>
            <a:fld id="{9F325D43-A0AB-448E-A9DD-CA64AA495579}" type="slidenum">
              <a:rPr lang="en-US" sz="1300">
                <a:solidFill>
                  <a:prstClr val="black"/>
                </a:solidFill>
                <a:latin typeface="Calibri"/>
              </a:rPr>
              <a:pPr defTabSz="931774">
                <a:defRPr/>
              </a:pPr>
              <a:t>8</a:t>
            </a:fld>
            <a:endParaRPr lang="en-US" sz="1300" dirty="0">
              <a:solidFill>
                <a:prstClr val="black"/>
              </a:solidFill>
              <a:latin typeface="Calibri"/>
            </a:endParaRPr>
          </a:p>
        </p:txBody>
      </p:sp>
    </p:spTree>
    <p:extLst>
      <p:ext uri="{BB962C8B-B14F-4D97-AF65-F5344CB8AC3E}">
        <p14:creationId xmlns:p14="http://schemas.microsoft.com/office/powerpoint/2010/main" val="404148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defTabSz="931774">
              <a:buFont typeface="Arial" panose="020B0604020202020204" pitchFamily="34" charset="0"/>
              <a:buChar char="•"/>
              <a:defRPr/>
            </a:pPr>
            <a:r>
              <a:rPr lang="en-US" dirty="0"/>
              <a:t>This</a:t>
            </a:r>
            <a:r>
              <a:rPr lang="en-US" baseline="0" dirty="0"/>
              <a:t> corridor has among the highest ridership in our system, and it’s reliability is vital for TriMet and the region.</a:t>
            </a:r>
            <a:endParaRPr lang="en-US" dirty="0"/>
          </a:p>
          <a:p>
            <a:endParaRPr lang="en-US" dirty="0"/>
          </a:p>
        </p:txBody>
      </p:sp>
      <p:sp>
        <p:nvSpPr>
          <p:cNvPr id="4" name="Slide Number Placeholder 3"/>
          <p:cNvSpPr>
            <a:spLocks noGrp="1"/>
          </p:cNvSpPr>
          <p:nvPr>
            <p:ph type="sldNum" sz="quarter" idx="10"/>
          </p:nvPr>
        </p:nvSpPr>
        <p:spPr/>
        <p:txBody>
          <a:bodyPr/>
          <a:lstStyle/>
          <a:p>
            <a:pPr defTabSz="931774"/>
            <a:fld id="{9F325D43-A0AB-448E-A9DD-CA64AA495579}" type="slidenum">
              <a:rPr lang="en-US" sz="1300">
                <a:solidFill>
                  <a:prstClr val="black"/>
                </a:solidFill>
                <a:latin typeface="Calibri"/>
              </a:rPr>
              <a:pPr defTabSz="931774"/>
              <a:t>9</a:t>
            </a:fld>
            <a:endParaRPr lang="en-US" sz="1300" dirty="0">
              <a:solidFill>
                <a:prstClr val="black"/>
              </a:solidFill>
              <a:latin typeface="Calibri"/>
            </a:endParaRPr>
          </a:p>
        </p:txBody>
      </p:sp>
    </p:spTree>
    <p:extLst>
      <p:ext uri="{BB962C8B-B14F-4D97-AF65-F5344CB8AC3E}">
        <p14:creationId xmlns:p14="http://schemas.microsoft.com/office/powerpoint/2010/main" val="1332396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gi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2" name="TextBox 11"/>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3" name="Straight Connector 12"/>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 bottom blue bar">
    <p:bg>
      <p:bgPr>
        <a:solidFill>
          <a:schemeClr val="bg1"/>
        </a:solidFill>
        <a:effectLst/>
      </p:bgPr>
    </p:bg>
    <p:spTree>
      <p:nvGrpSpPr>
        <p:cNvPr id="1" name=""/>
        <p:cNvGrpSpPr/>
        <p:nvPr/>
      </p:nvGrpSpPr>
      <p:grpSpPr>
        <a:xfrm>
          <a:off x="0" y="0"/>
          <a:ext cx="0" cy="0"/>
          <a:chOff x="0" y="0"/>
          <a:chExt cx="0" cy="0"/>
        </a:xfrm>
      </p:grpSpPr>
      <p:sp>
        <p:nvSpPr>
          <p:cNvPr id="18" name="Subtitle"/>
          <p:cNvSpPr>
            <a:spLocks noGrp="1"/>
          </p:cNvSpPr>
          <p:nvPr>
            <p:ph type="body" sz="quarter" idx="18" hasCustomPrompt="1"/>
          </p:nvPr>
        </p:nvSpPr>
        <p:spPr>
          <a:xfrm>
            <a:off x="1524000" y="6222207"/>
            <a:ext cx="5957047" cy="407194"/>
          </a:xfrm>
          <a:prstGeom prst="rect">
            <a:avLst/>
          </a:prstGeom>
        </p:spPr>
        <p:txBody>
          <a:bodyPr vert="horz" lIns="0" tIns="0" rIns="0" bIns="0" anchor="ctr" anchorCtr="0"/>
          <a:lstStyle>
            <a:lvl1pPr marL="0" algn="l">
              <a:buNone/>
              <a:defRPr sz="3000" baseline="0">
                <a:solidFill>
                  <a:schemeClr val="bg1"/>
                </a:solidFill>
              </a:defRPr>
            </a:lvl1pPr>
          </a:lstStyle>
          <a:p>
            <a:pPr lvl="0"/>
            <a:r>
              <a:rPr lang="en-US" dirty="0"/>
              <a:t>Date</a:t>
            </a:r>
          </a:p>
        </p:txBody>
      </p:sp>
      <p:sp>
        <p:nvSpPr>
          <p:cNvPr id="2" name="Title"/>
          <p:cNvSpPr>
            <a:spLocks noGrp="1"/>
          </p:cNvSpPr>
          <p:nvPr>
            <p:ph type="title" hasCustomPrompt="1"/>
          </p:nvPr>
        </p:nvSpPr>
        <p:spPr>
          <a:xfrm>
            <a:off x="1524000" y="5486400"/>
            <a:ext cx="5943600" cy="685800"/>
          </a:xfrm>
          <a:prstGeom prst="rect">
            <a:avLst/>
          </a:prstGeom>
        </p:spPr>
        <p:txBody>
          <a:bodyPr vert="horz" wrap="none" lIns="0" tIns="0" rIns="0" bIns="0" anchor="ctr" anchorCtr="0"/>
          <a:lstStyle>
            <a:lvl1pPr marL="0" algn="l">
              <a:defRPr sz="4000" b="1" i="0" baseline="0">
                <a:solidFill>
                  <a:schemeClr val="bg1"/>
                </a:solidFill>
                <a:latin typeface="+mj-lt"/>
                <a:cs typeface="Cambria" pitchFamily="18" charset="0"/>
              </a:defRPr>
            </a:lvl1pPr>
          </a:lstStyle>
          <a:p>
            <a:r>
              <a:rPr lang="en-US" dirty="0"/>
              <a:t>Presentation title, 1 line</a:t>
            </a:r>
          </a:p>
        </p:txBody>
      </p:sp>
    </p:spTree>
    <p:extLst>
      <p:ext uri="{BB962C8B-B14F-4D97-AF65-F5344CB8AC3E}">
        <p14:creationId xmlns:p14="http://schemas.microsoft.com/office/powerpoint/2010/main" val="283170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side bar blue, top kick in">
    <p:bg>
      <p:bgPr>
        <a:solidFill>
          <a:schemeClr val="bg1"/>
        </a:solidFill>
        <a:effectLst/>
      </p:bgPr>
    </p:bg>
    <p:spTree>
      <p:nvGrpSpPr>
        <p:cNvPr id="1" name=""/>
        <p:cNvGrpSpPr/>
        <p:nvPr/>
      </p:nvGrpSpPr>
      <p:grpSpPr>
        <a:xfrm>
          <a:off x="0" y="0"/>
          <a:ext cx="0" cy="0"/>
          <a:chOff x="0" y="0"/>
          <a:chExt cx="0" cy="0"/>
        </a:xfrm>
      </p:grpSpPr>
      <p:sp>
        <p:nvSpPr>
          <p:cNvPr id="11" name="Subtitle"/>
          <p:cNvSpPr>
            <a:spLocks noGrp="1"/>
          </p:cNvSpPr>
          <p:nvPr>
            <p:ph type="body" sz="quarter" idx="18" hasCustomPrompt="1"/>
          </p:nvPr>
        </p:nvSpPr>
        <p:spPr>
          <a:xfrm>
            <a:off x="609601" y="3810000"/>
            <a:ext cx="3429000" cy="407194"/>
          </a:xfrm>
          <a:prstGeom prst="rect">
            <a:avLst/>
          </a:prstGeom>
        </p:spPr>
        <p:txBody>
          <a:bodyPr vert="horz" lIns="0" tIns="0" rIns="0" bIns="0" anchor="t" anchorCtr="0"/>
          <a:lstStyle>
            <a:lvl1pPr marL="0" algn="l">
              <a:buNone/>
              <a:defRPr sz="3000" baseline="0">
                <a:solidFill>
                  <a:schemeClr val="bg1"/>
                </a:solidFill>
              </a:defRPr>
            </a:lvl1pPr>
          </a:lstStyle>
          <a:p>
            <a:pPr lvl="0"/>
            <a:r>
              <a:rPr lang="en-US" dirty="0"/>
              <a:t>Date</a:t>
            </a:r>
          </a:p>
        </p:txBody>
      </p:sp>
      <p:sp>
        <p:nvSpPr>
          <p:cNvPr id="9" name="Title"/>
          <p:cNvSpPr>
            <a:spLocks noGrp="1"/>
          </p:cNvSpPr>
          <p:nvPr>
            <p:ph type="title" hasCustomPrompt="1"/>
          </p:nvPr>
        </p:nvSpPr>
        <p:spPr>
          <a:xfrm>
            <a:off x="609600" y="1092993"/>
            <a:ext cx="3429000" cy="2031207"/>
          </a:xfrm>
          <a:prstGeom prst="rect">
            <a:avLst/>
          </a:prstGeom>
        </p:spPr>
        <p:txBody>
          <a:bodyPr vert="horz" wrap="square" lIns="0" tIns="0" rIns="0" bIns="0" anchor="t" anchorCtr="0"/>
          <a:lstStyle>
            <a:lvl1pPr marL="0" algn="l">
              <a:defRPr sz="4000" b="1" i="0">
                <a:solidFill>
                  <a:schemeClr val="bg1"/>
                </a:solidFill>
                <a:latin typeface="+mj-lt"/>
                <a:cs typeface="Cambria" pitchFamily="18" charset="0"/>
              </a:defRPr>
            </a:lvl1pPr>
          </a:lstStyle>
          <a:p>
            <a:r>
              <a:rPr lang="en-US" dirty="0"/>
              <a:t>Presentation title here, 3 lines in length</a:t>
            </a:r>
          </a:p>
        </p:txBody>
      </p:sp>
    </p:spTree>
    <p:extLst>
      <p:ext uri="{BB962C8B-B14F-4D97-AF65-F5344CB8AC3E}">
        <p14:creationId xmlns:p14="http://schemas.microsoft.com/office/powerpoint/2010/main" val="338485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side bar blue, bottom kick in">
    <p:bg>
      <p:bgPr>
        <a:solidFill>
          <a:schemeClr val="bg1"/>
        </a:solidFill>
        <a:effectLst/>
      </p:bgPr>
    </p:bg>
    <p:spTree>
      <p:nvGrpSpPr>
        <p:cNvPr id="1" name=""/>
        <p:cNvGrpSpPr/>
        <p:nvPr/>
      </p:nvGrpSpPr>
      <p:grpSpPr>
        <a:xfrm>
          <a:off x="0" y="0"/>
          <a:ext cx="0" cy="0"/>
          <a:chOff x="0" y="0"/>
          <a:chExt cx="0" cy="0"/>
        </a:xfrm>
      </p:grpSpPr>
      <p:sp>
        <p:nvSpPr>
          <p:cNvPr id="11" name="Subtitle"/>
          <p:cNvSpPr>
            <a:spLocks noGrp="1"/>
          </p:cNvSpPr>
          <p:nvPr>
            <p:ph type="body" sz="quarter" idx="18" hasCustomPrompt="1"/>
          </p:nvPr>
        </p:nvSpPr>
        <p:spPr>
          <a:xfrm>
            <a:off x="609601" y="5955506"/>
            <a:ext cx="3429000" cy="407194"/>
          </a:xfrm>
          <a:prstGeom prst="rect">
            <a:avLst/>
          </a:prstGeom>
        </p:spPr>
        <p:txBody>
          <a:bodyPr vert="horz" lIns="0" tIns="0" rIns="0" bIns="0" anchor="t" anchorCtr="0"/>
          <a:lstStyle>
            <a:lvl1pPr marL="0" algn="l">
              <a:buNone/>
              <a:defRPr sz="3000" baseline="0">
                <a:solidFill>
                  <a:schemeClr val="bg1"/>
                </a:solidFill>
              </a:defRPr>
            </a:lvl1pPr>
          </a:lstStyle>
          <a:p>
            <a:pPr lvl="0"/>
            <a:r>
              <a:rPr lang="en-US" dirty="0"/>
              <a:t>Date</a:t>
            </a:r>
          </a:p>
        </p:txBody>
      </p:sp>
      <p:sp>
        <p:nvSpPr>
          <p:cNvPr id="9" name="Title 1"/>
          <p:cNvSpPr>
            <a:spLocks noGrp="1"/>
          </p:cNvSpPr>
          <p:nvPr>
            <p:ph type="title" hasCustomPrompt="1"/>
          </p:nvPr>
        </p:nvSpPr>
        <p:spPr>
          <a:xfrm>
            <a:off x="609600" y="3810000"/>
            <a:ext cx="3429000" cy="1891904"/>
          </a:xfrm>
          <a:prstGeom prst="rect">
            <a:avLst/>
          </a:prstGeom>
        </p:spPr>
        <p:txBody>
          <a:bodyPr vert="horz" wrap="square" lIns="0" tIns="0" rIns="0" bIns="0" anchor="t" anchorCtr="0"/>
          <a:lstStyle>
            <a:lvl1pPr marL="0" algn="l">
              <a:defRPr sz="4000" b="1" i="0">
                <a:solidFill>
                  <a:schemeClr val="bg1"/>
                </a:solidFill>
                <a:latin typeface="+mj-lt"/>
                <a:cs typeface="Cambria" pitchFamily="18" charset="0"/>
              </a:defRPr>
            </a:lvl1pPr>
          </a:lstStyle>
          <a:p>
            <a:r>
              <a:rPr lang="en-US" dirty="0"/>
              <a:t>Presentation title here, 3 lines in length</a:t>
            </a:r>
            <a:br>
              <a:rPr lang="en-US" dirty="0"/>
            </a:br>
            <a:endParaRPr lang="en-US" dirty="0"/>
          </a:p>
        </p:txBody>
      </p:sp>
    </p:spTree>
    <p:extLst>
      <p:ext uri="{BB962C8B-B14F-4D97-AF65-F5344CB8AC3E}">
        <p14:creationId xmlns:p14="http://schemas.microsoft.com/office/powerpoint/2010/main" val="2340833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 bottom blue bar, flag">
    <p:bg>
      <p:bgPr>
        <a:solidFill>
          <a:schemeClr val="bg1"/>
        </a:solidFill>
        <a:effectLst/>
      </p:bgPr>
    </p:bg>
    <p:spTree>
      <p:nvGrpSpPr>
        <p:cNvPr id="1" name=""/>
        <p:cNvGrpSpPr/>
        <p:nvPr/>
      </p:nvGrpSpPr>
      <p:grpSpPr>
        <a:xfrm>
          <a:off x="0" y="0"/>
          <a:ext cx="0" cy="0"/>
          <a:chOff x="0" y="0"/>
          <a:chExt cx="0" cy="0"/>
        </a:xfrm>
      </p:grpSpPr>
      <p:pic>
        <p:nvPicPr>
          <p:cNvPr id="10" name="Bottom bar" descr="Title-bottom bar 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85907"/>
            <a:ext cx="9144000" cy="1772093"/>
          </a:xfrm>
          <a:prstGeom prst="rect">
            <a:avLst/>
          </a:prstGeom>
        </p:spPr>
      </p:pic>
      <p:sp>
        <p:nvSpPr>
          <p:cNvPr id="18" name="Subtitle"/>
          <p:cNvSpPr>
            <a:spLocks noGrp="1"/>
          </p:cNvSpPr>
          <p:nvPr>
            <p:ph type="body" sz="quarter" idx="18" hasCustomPrompt="1"/>
          </p:nvPr>
        </p:nvSpPr>
        <p:spPr>
          <a:xfrm>
            <a:off x="1524001" y="3835003"/>
            <a:ext cx="5181600" cy="407194"/>
          </a:xfrm>
          <a:prstGeom prst="rect">
            <a:avLst/>
          </a:prstGeom>
        </p:spPr>
        <p:txBody>
          <a:bodyPr vert="horz" lIns="0" tIns="0" rIns="0" bIns="0" anchor="t" anchorCtr="0"/>
          <a:lstStyle>
            <a:lvl1pPr marL="0" algn="l">
              <a:buNone/>
              <a:defRPr sz="3000" baseline="0">
                <a:solidFill>
                  <a:srgbClr val="003B5C"/>
                </a:solidFill>
              </a:defRPr>
            </a:lvl1pPr>
          </a:lstStyle>
          <a:p>
            <a:pPr lvl="0"/>
            <a:r>
              <a:rPr lang="en-US" dirty="0"/>
              <a:t>Date</a:t>
            </a:r>
          </a:p>
        </p:txBody>
      </p:sp>
      <p:sp>
        <p:nvSpPr>
          <p:cNvPr id="2" name="Title"/>
          <p:cNvSpPr>
            <a:spLocks noGrp="1"/>
          </p:cNvSpPr>
          <p:nvPr>
            <p:ph type="title" hasCustomPrompt="1"/>
          </p:nvPr>
        </p:nvSpPr>
        <p:spPr>
          <a:xfrm>
            <a:off x="1524000" y="1981200"/>
            <a:ext cx="5181600" cy="1295400"/>
          </a:xfrm>
          <a:prstGeom prst="rect">
            <a:avLst/>
          </a:prstGeom>
        </p:spPr>
        <p:txBody>
          <a:bodyPr vert="horz" wrap="square" lIns="0" tIns="0" rIns="0" bIns="0" anchor="ctr" anchorCtr="0"/>
          <a:lstStyle>
            <a:lvl1pPr marL="0" algn="l">
              <a:defRPr sz="4000" b="1" i="0">
                <a:solidFill>
                  <a:srgbClr val="003B5C"/>
                </a:solidFill>
                <a:latin typeface="+mj-lt"/>
                <a:cs typeface="Cambria" pitchFamily="18" charset="0"/>
              </a:defRPr>
            </a:lvl1pPr>
          </a:lstStyle>
          <a:p>
            <a:r>
              <a:rPr lang="en-US" dirty="0"/>
              <a:t>Presentation title here, no longer than 2 lines</a:t>
            </a:r>
            <a:br>
              <a:rPr lang="en-US" dirty="0"/>
            </a:br>
            <a:endParaRPr lang="en-US" dirty="0"/>
          </a:p>
        </p:txBody>
      </p:sp>
      <p:pic>
        <p:nvPicPr>
          <p:cNvPr id="19" name="Metro logo" descr="Metro logo vertical stamp - 302C Blue.png"/>
          <p:cNvPicPr>
            <a:picLocks noChangeAspect="1"/>
          </p:cNvPicPr>
          <p:nvPr userDrawn="1"/>
        </p:nvPicPr>
        <p:blipFill>
          <a:blip r:embed="rId3"/>
          <a:stretch>
            <a:fillRect/>
          </a:stretch>
        </p:blipFill>
        <p:spPr>
          <a:xfrm>
            <a:off x="7431090" y="0"/>
            <a:ext cx="1103310" cy="1659176"/>
          </a:xfrm>
          <a:prstGeom prst="rect">
            <a:avLst/>
          </a:prstGeom>
        </p:spPr>
      </p:pic>
    </p:spTree>
    <p:extLst>
      <p:ext uri="{BB962C8B-B14F-4D97-AF65-F5344CB8AC3E}">
        <p14:creationId xmlns:p14="http://schemas.microsoft.com/office/powerpoint/2010/main" val="695892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Title slide - white background, flag">
    <p:bg>
      <p:bgPr>
        <a:solidFill>
          <a:schemeClr val="bg1"/>
        </a:solidFill>
        <a:effectLst/>
      </p:bgPr>
    </p:bg>
    <p:spTree>
      <p:nvGrpSpPr>
        <p:cNvPr id="1" name=""/>
        <p:cNvGrpSpPr/>
        <p:nvPr/>
      </p:nvGrpSpPr>
      <p:grpSpPr>
        <a:xfrm>
          <a:off x="0" y="0"/>
          <a:ext cx="0" cy="0"/>
          <a:chOff x="0" y="0"/>
          <a:chExt cx="0" cy="0"/>
        </a:xfrm>
      </p:grpSpPr>
      <p:sp>
        <p:nvSpPr>
          <p:cNvPr id="18" name="Subtitle"/>
          <p:cNvSpPr>
            <a:spLocks noGrp="1"/>
          </p:cNvSpPr>
          <p:nvPr>
            <p:ph type="body" sz="quarter" idx="18" hasCustomPrompt="1"/>
          </p:nvPr>
        </p:nvSpPr>
        <p:spPr>
          <a:xfrm>
            <a:off x="1524001" y="3835003"/>
            <a:ext cx="5105400" cy="407194"/>
          </a:xfrm>
          <a:prstGeom prst="rect">
            <a:avLst/>
          </a:prstGeom>
        </p:spPr>
        <p:txBody>
          <a:bodyPr vert="horz" lIns="0" tIns="0" rIns="0" bIns="0" anchor="t" anchorCtr="0"/>
          <a:lstStyle>
            <a:lvl1pPr marL="0" algn="l">
              <a:buNone/>
              <a:defRPr sz="3000" baseline="0">
                <a:solidFill>
                  <a:srgbClr val="003B5C"/>
                </a:solidFill>
              </a:defRPr>
            </a:lvl1pPr>
          </a:lstStyle>
          <a:p>
            <a:pPr lvl="0"/>
            <a:r>
              <a:rPr lang="en-US" dirty="0"/>
              <a:t>Date</a:t>
            </a:r>
          </a:p>
        </p:txBody>
      </p:sp>
      <p:sp>
        <p:nvSpPr>
          <p:cNvPr id="2" name="Title"/>
          <p:cNvSpPr>
            <a:spLocks noGrp="1"/>
          </p:cNvSpPr>
          <p:nvPr>
            <p:ph type="title" hasCustomPrompt="1"/>
          </p:nvPr>
        </p:nvSpPr>
        <p:spPr>
          <a:xfrm>
            <a:off x="1524000" y="1981200"/>
            <a:ext cx="5105400" cy="1295400"/>
          </a:xfrm>
          <a:prstGeom prst="rect">
            <a:avLst/>
          </a:prstGeom>
        </p:spPr>
        <p:txBody>
          <a:bodyPr vert="horz" wrap="square" lIns="0" tIns="0" rIns="0" bIns="0" anchor="ctr" anchorCtr="0"/>
          <a:lstStyle>
            <a:lvl1pPr marL="0" algn="l">
              <a:defRPr sz="4000" b="1" i="0">
                <a:solidFill>
                  <a:srgbClr val="003B5C"/>
                </a:solidFill>
                <a:latin typeface="+mj-lt"/>
                <a:cs typeface="Cambria" pitchFamily="18" charset="0"/>
              </a:defRPr>
            </a:lvl1pPr>
          </a:lstStyle>
          <a:p>
            <a:r>
              <a:rPr lang="en-US" dirty="0"/>
              <a:t>Presentation title here, no longer than 2 lines</a:t>
            </a:r>
            <a:br>
              <a:rPr lang="en-US" dirty="0"/>
            </a:br>
            <a:endParaRPr lang="en-US" dirty="0"/>
          </a:p>
        </p:txBody>
      </p:sp>
      <p:pic>
        <p:nvPicPr>
          <p:cNvPr id="19" name="Metro logo" descr="Metro logo vertical stamp - 302C Blue.png"/>
          <p:cNvPicPr>
            <a:picLocks noChangeAspect="1"/>
          </p:cNvPicPr>
          <p:nvPr userDrawn="1"/>
        </p:nvPicPr>
        <p:blipFill>
          <a:blip r:embed="rId2"/>
          <a:stretch>
            <a:fillRect/>
          </a:stretch>
        </p:blipFill>
        <p:spPr>
          <a:xfrm>
            <a:off x="7431090" y="0"/>
            <a:ext cx="1103310" cy="1659176"/>
          </a:xfrm>
          <a:prstGeom prst="rect">
            <a:avLst/>
          </a:prstGeom>
        </p:spPr>
      </p:pic>
    </p:spTree>
    <p:extLst>
      <p:ext uri="{BB962C8B-B14F-4D97-AF65-F5344CB8AC3E}">
        <p14:creationId xmlns:p14="http://schemas.microsoft.com/office/powerpoint/2010/main" val="3671668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Title slide - gray background, flag">
    <p:bg>
      <p:bgPr>
        <a:solidFill>
          <a:srgbClr val="F0EDED"/>
        </a:solidFill>
        <a:effectLst/>
      </p:bgPr>
    </p:bg>
    <p:spTree>
      <p:nvGrpSpPr>
        <p:cNvPr id="1" name=""/>
        <p:cNvGrpSpPr/>
        <p:nvPr/>
      </p:nvGrpSpPr>
      <p:grpSpPr>
        <a:xfrm>
          <a:off x="0" y="0"/>
          <a:ext cx="0" cy="0"/>
          <a:chOff x="0" y="0"/>
          <a:chExt cx="0" cy="0"/>
        </a:xfrm>
      </p:grpSpPr>
      <p:sp>
        <p:nvSpPr>
          <p:cNvPr id="18" name="Subtitle"/>
          <p:cNvSpPr>
            <a:spLocks noGrp="1"/>
          </p:cNvSpPr>
          <p:nvPr>
            <p:ph type="body" sz="quarter" idx="18" hasCustomPrompt="1"/>
          </p:nvPr>
        </p:nvSpPr>
        <p:spPr>
          <a:xfrm>
            <a:off x="1524001" y="3835003"/>
            <a:ext cx="5105400" cy="407194"/>
          </a:xfrm>
          <a:prstGeom prst="rect">
            <a:avLst/>
          </a:prstGeom>
        </p:spPr>
        <p:txBody>
          <a:bodyPr vert="horz" lIns="0" tIns="0" rIns="0" bIns="0" anchor="t" anchorCtr="0"/>
          <a:lstStyle>
            <a:lvl1pPr marL="0" algn="l">
              <a:buNone/>
              <a:defRPr sz="3000" baseline="0">
                <a:solidFill>
                  <a:srgbClr val="003B5C"/>
                </a:solidFill>
              </a:defRPr>
            </a:lvl1pPr>
          </a:lstStyle>
          <a:p>
            <a:pPr lvl="0"/>
            <a:r>
              <a:rPr lang="en-US" dirty="0"/>
              <a:t>Date</a:t>
            </a:r>
          </a:p>
        </p:txBody>
      </p:sp>
      <p:sp>
        <p:nvSpPr>
          <p:cNvPr id="2" name="Title"/>
          <p:cNvSpPr>
            <a:spLocks noGrp="1"/>
          </p:cNvSpPr>
          <p:nvPr>
            <p:ph type="title" hasCustomPrompt="1"/>
          </p:nvPr>
        </p:nvSpPr>
        <p:spPr>
          <a:xfrm>
            <a:off x="1524000" y="1981200"/>
            <a:ext cx="5105400" cy="1295400"/>
          </a:xfrm>
          <a:prstGeom prst="rect">
            <a:avLst/>
          </a:prstGeom>
        </p:spPr>
        <p:txBody>
          <a:bodyPr vert="horz" wrap="square" lIns="0" tIns="0" rIns="0" bIns="0" anchor="ctr" anchorCtr="0"/>
          <a:lstStyle>
            <a:lvl1pPr marL="0" algn="l">
              <a:defRPr sz="4000" b="0" i="0">
                <a:solidFill>
                  <a:srgbClr val="003B5C"/>
                </a:solidFill>
                <a:latin typeface="Cambria" pitchFamily="18" charset="0"/>
                <a:cs typeface="Cambria" pitchFamily="18" charset="0"/>
              </a:defRPr>
            </a:lvl1pPr>
          </a:lstStyle>
          <a:p>
            <a:r>
              <a:rPr lang="en-US" dirty="0"/>
              <a:t>Presentation title here, no longer than 2 lines</a:t>
            </a:r>
            <a:br>
              <a:rPr lang="en-US" dirty="0"/>
            </a:br>
            <a:endParaRPr lang="en-US" dirty="0"/>
          </a:p>
        </p:txBody>
      </p:sp>
      <p:pic>
        <p:nvPicPr>
          <p:cNvPr id="19" name="Metro logo" descr="Metro logo vertical stamp - 302C Blue.png"/>
          <p:cNvPicPr>
            <a:picLocks noChangeAspect="1"/>
          </p:cNvPicPr>
          <p:nvPr userDrawn="1"/>
        </p:nvPicPr>
        <p:blipFill>
          <a:blip r:embed="rId2"/>
          <a:stretch>
            <a:fillRect/>
          </a:stretch>
        </p:blipFill>
        <p:spPr>
          <a:xfrm>
            <a:off x="7431090" y="0"/>
            <a:ext cx="1103310" cy="1659176"/>
          </a:xfrm>
          <a:prstGeom prst="rect">
            <a:avLst/>
          </a:prstGeom>
        </p:spPr>
      </p:pic>
    </p:spTree>
    <p:extLst>
      <p:ext uri="{BB962C8B-B14F-4D97-AF65-F5344CB8AC3E}">
        <p14:creationId xmlns:p14="http://schemas.microsoft.com/office/powerpoint/2010/main" val="2346867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 Blue bar top,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cNvSpPr txBox="1"/>
          <p:nvPr userDrawn="1"/>
        </p:nvSpPr>
        <p:spPr>
          <a:xfrm>
            <a:off x="8077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12" name="Text"/>
          <p:cNvSpPr>
            <a:spLocks noGrp="1"/>
          </p:cNvSpPr>
          <p:nvPr>
            <p:ph type="body" sz="quarter" idx="17" hasCustomPrompt="1"/>
          </p:nvPr>
        </p:nvSpPr>
        <p:spPr>
          <a:xfrm>
            <a:off x="1371600" y="2057401"/>
            <a:ext cx="6553200" cy="4089484"/>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a:t>This slide is formatted for text only, no bullets to be used.</a:t>
            </a:r>
          </a:p>
          <a:p>
            <a:pPr lvl="0"/>
            <a:r>
              <a:rPr lang="en-US" dirty="0"/>
              <a:t>Font style is Calibri, 30 pt.</a:t>
            </a:r>
          </a:p>
          <a:p>
            <a:pPr lvl="0"/>
            <a:r>
              <a:rPr lang="en-US" dirty="0"/>
              <a:t>Font color is custom RGB:  R0  G59  B92 </a:t>
            </a:r>
          </a:p>
          <a:p>
            <a:pPr lvl="0"/>
            <a:r>
              <a:rPr lang="en-US" dirty="0"/>
              <a:t>Paragraph spacing is 18 pt after each paragraph return.</a:t>
            </a:r>
          </a:p>
          <a:p>
            <a:pPr lvl="0"/>
            <a:r>
              <a:rPr lang="en-US" dirty="0"/>
              <a:t>See slide 9 for bullet styles.</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chemeClr val="bg1"/>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414946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 Blue bar top, bullets">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cNvSpPr txBox="1"/>
          <p:nvPr userDrawn="1"/>
        </p:nvSpPr>
        <p:spPr>
          <a:xfrm>
            <a:off x="8077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12" name="Text, bullets"/>
          <p:cNvSpPr>
            <a:spLocks noGrp="1"/>
          </p:cNvSpPr>
          <p:nvPr>
            <p:ph type="body" sz="quarter" idx="17" hasCustomPrompt="1"/>
          </p:nvPr>
        </p:nvSpPr>
        <p:spPr>
          <a:xfrm>
            <a:off x="1371600" y="2057400"/>
            <a:ext cx="6553200" cy="4089483"/>
          </a:xfrm>
          <a:prstGeom prst="rect">
            <a:avLst/>
          </a:prstGeom>
        </p:spPr>
        <p:txBody>
          <a:bodyPr vert="horz" lIns="0" tIns="0" rIns="0" bIns="0" anchor="t" anchorCtr="0"/>
          <a:lstStyle>
            <a:lvl1pPr marL="347663" indent="-347663">
              <a:spcBef>
                <a:spcPts val="1800"/>
              </a:spcBef>
              <a:buClr>
                <a:srgbClr val="003B5C"/>
              </a:buClr>
              <a:buFont typeface="Arial" pitchFamily="34" charset="0"/>
              <a:buChar char="•"/>
              <a:defRPr sz="3000" baseline="0">
                <a:solidFill>
                  <a:srgbClr val="003B5C"/>
                </a:solidFill>
              </a:defRPr>
            </a:lvl1pPr>
          </a:lstStyle>
          <a:p>
            <a:pPr lvl="0"/>
            <a:r>
              <a:rPr lang="en-US" dirty="0"/>
              <a:t>This slide is formatted for bullets.</a:t>
            </a:r>
          </a:p>
          <a:p>
            <a:pPr lvl="0"/>
            <a:r>
              <a:rPr lang="en-US" dirty="0"/>
              <a:t>Font style is Calibri, 30 pt.</a:t>
            </a:r>
          </a:p>
          <a:p>
            <a:pPr lvl="0"/>
            <a:r>
              <a:rPr lang="en-US" dirty="0"/>
              <a:t>Font color is custom RGB:  R0  G59  B92 </a:t>
            </a:r>
          </a:p>
          <a:p>
            <a:pPr lvl="0"/>
            <a:r>
              <a:rPr lang="en-US" dirty="0"/>
              <a:t>Paragraph spacing is 18 pt after each paragraph return.</a:t>
            </a:r>
          </a:p>
          <a:p>
            <a:pPr lvl="0"/>
            <a:endParaRPr lang="en-US" dirty="0"/>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chemeClr val="bg1"/>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3540201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 Gray bar top,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cNvSpPr txBox="1"/>
          <p:nvPr userDrawn="1"/>
        </p:nvSpPr>
        <p:spPr>
          <a:xfrm>
            <a:off x="8077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12" name="Text"/>
          <p:cNvSpPr>
            <a:spLocks noGrp="1"/>
          </p:cNvSpPr>
          <p:nvPr>
            <p:ph type="body" sz="quarter" idx="17" hasCustomPrompt="1"/>
          </p:nvPr>
        </p:nvSpPr>
        <p:spPr>
          <a:xfrm>
            <a:off x="1371600" y="2057400"/>
            <a:ext cx="6553200" cy="4089484"/>
          </a:xfrm>
          <a:prstGeom prst="rect">
            <a:avLst/>
          </a:prstGeom>
        </p:spPr>
        <p:txBody>
          <a:bodyPr vert="horz" lIns="0" tIns="0" rIns="0" bIns="0" anchor="t" anchorCtr="0"/>
          <a:lstStyle>
            <a:lvl1pPr marL="0" indent="0">
              <a:spcBef>
                <a:spcPts val="1800"/>
              </a:spcBef>
              <a:buNone/>
              <a:defRPr sz="3000" baseline="0">
                <a:solidFill>
                  <a:srgbClr val="003B5C"/>
                </a:solidFill>
              </a:defRPr>
            </a:lvl1pPr>
          </a:lstStyle>
          <a:p>
            <a:pPr lvl="0"/>
            <a:r>
              <a:rPr lang="en-US" dirty="0"/>
              <a:t>This slide is formatted for text only, no bullets to be used.</a:t>
            </a:r>
          </a:p>
          <a:p>
            <a:pPr lvl="0"/>
            <a:r>
              <a:rPr lang="en-US" dirty="0"/>
              <a:t>Font style is Calibri, 30 pt.</a:t>
            </a:r>
          </a:p>
          <a:p>
            <a:pPr lvl="0"/>
            <a:r>
              <a:rPr lang="en-US" dirty="0"/>
              <a:t>Font color is custom RGB:  R0  G59  B92 </a:t>
            </a:r>
          </a:p>
          <a:p>
            <a:pPr lvl="0"/>
            <a:r>
              <a:rPr lang="en-US" dirty="0"/>
              <a:t>Paragraph spacing is 18 pt after each paragraph return.</a:t>
            </a:r>
          </a:p>
          <a:p>
            <a:pPr lvl="0"/>
            <a:r>
              <a:rPr lang="en-US" dirty="0"/>
              <a:t>See slide 11 for bullet styles.</a:t>
            </a:r>
          </a:p>
        </p:txBody>
      </p:sp>
      <p:sp>
        <p:nvSpPr>
          <p:cNvPr id="10" name="Title 1"/>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rgbClr val="003B5C"/>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2408483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 Gray bar top, bullets">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cNvSpPr txBox="1"/>
          <p:nvPr userDrawn="1"/>
        </p:nvSpPr>
        <p:spPr>
          <a:xfrm>
            <a:off x="8077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12" name="Text, bullets"/>
          <p:cNvSpPr>
            <a:spLocks noGrp="1"/>
          </p:cNvSpPr>
          <p:nvPr>
            <p:ph type="body" sz="quarter" idx="17" hasCustomPrompt="1"/>
          </p:nvPr>
        </p:nvSpPr>
        <p:spPr>
          <a:xfrm>
            <a:off x="1371600" y="2057400"/>
            <a:ext cx="6553200" cy="4089483"/>
          </a:xfrm>
          <a:prstGeom prst="rect">
            <a:avLst/>
          </a:prstGeom>
        </p:spPr>
        <p:txBody>
          <a:bodyPr vert="horz" lIns="0" tIns="0" rIns="0" bIns="0" anchor="t" anchorCtr="0"/>
          <a:lstStyle>
            <a:lvl1pPr marL="347663" indent="-347663">
              <a:spcBef>
                <a:spcPts val="1800"/>
              </a:spcBef>
              <a:buClr>
                <a:srgbClr val="003B5C"/>
              </a:buClr>
              <a:buFont typeface="Arial" pitchFamily="34" charset="0"/>
              <a:buChar char="•"/>
              <a:defRPr sz="3000" baseline="0">
                <a:solidFill>
                  <a:srgbClr val="003B5C"/>
                </a:solidFill>
              </a:defRPr>
            </a:lvl1pPr>
          </a:lstStyle>
          <a:p>
            <a:pPr lvl="0"/>
            <a:r>
              <a:rPr lang="en-US" dirty="0"/>
              <a:t>This slide is formatted for bullets.</a:t>
            </a:r>
          </a:p>
          <a:p>
            <a:pPr lvl="0"/>
            <a:r>
              <a:rPr lang="en-US" dirty="0"/>
              <a:t>Font style is Calibri, 30 pt.</a:t>
            </a:r>
          </a:p>
          <a:p>
            <a:pPr lvl="0"/>
            <a:r>
              <a:rPr lang="en-US" dirty="0"/>
              <a:t>Font color is custom RGB:  R0  G59  B92 </a:t>
            </a:r>
          </a:p>
          <a:p>
            <a:pPr lvl="0"/>
            <a:r>
              <a:rPr lang="en-US" dirty="0"/>
              <a:t>Paragraph spacing is 18 pt after each paragraph return.</a:t>
            </a:r>
          </a:p>
          <a:p>
            <a:pPr lvl="0"/>
            <a:endParaRPr lang="en-US" dirty="0"/>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1" i="0" baseline="0">
                <a:solidFill>
                  <a:srgbClr val="003B5C"/>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2247869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Blue bar top, portrait pic,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cNvSpPr txBox="1"/>
          <p:nvPr userDrawn="1"/>
        </p:nvSpPr>
        <p:spPr>
          <a:xfrm>
            <a:off x="53340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4" name="Image"/>
          <p:cNvSpPr>
            <a:spLocks noGrp="1"/>
          </p:cNvSpPr>
          <p:nvPr>
            <p:ph type="pic" sz="quarter" idx="19"/>
          </p:nvPr>
        </p:nvSpPr>
        <p:spPr>
          <a:xfrm>
            <a:off x="6324600" y="1752601"/>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
        <p:nvSpPr>
          <p:cNvPr id="12" name="Text"/>
          <p:cNvSpPr>
            <a:spLocks noGrp="1"/>
          </p:cNvSpPr>
          <p:nvPr>
            <p:ph type="body" sz="quarter" idx="17" hasCustomPrompt="1"/>
          </p:nvPr>
        </p:nvSpPr>
        <p:spPr>
          <a:xfrm>
            <a:off x="1371600" y="2057400"/>
            <a:ext cx="4495800" cy="4089483"/>
          </a:xfrm>
          <a:prstGeom prst="rect">
            <a:avLst/>
          </a:prstGeom>
        </p:spPr>
        <p:txBody>
          <a:bodyPr vert="horz" lIns="0" tIns="0" rIns="0" bIns="0" anchor="t" anchorCtr="0"/>
          <a:lstStyle>
            <a:lvl1pPr marL="0" indent="0">
              <a:spcBef>
                <a:spcPts val="1800"/>
              </a:spcBef>
              <a:buNone/>
              <a:defRPr sz="3000" baseline="0">
                <a:solidFill>
                  <a:srgbClr val="003B5C"/>
                </a:solidFill>
              </a:defRPr>
            </a:lvl1pPr>
            <a:lvl2pPr>
              <a:defRPr>
                <a:solidFill>
                  <a:srgbClr val="003B5C"/>
                </a:solidFill>
              </a:defRPr>
            </a:lvl2pPr>
          </a:lstStyle>
          <a:p>
            <a:pPr lvl="0"/>
            <a:r>
              <a:rPr lang="en-US" dirty="0"/>
              <a:t>This slide is formatted for text only, no bullets.</a:t>
            </a:r>
          </a:p>
          <a:p>
            <a:pPr lvl="0"/>
            <a:r>
              <a:rPr lang="en-US" dirty="0"/>
              <a:t>Font style is Calibri, 30 pt.</a:t>
            </a:r>
          </a:p>
          <a:p>
            <a:pPr lvl="0"/>
            <a:r>
              <a:rPr lang="en-US" dirty="0"/>
              <a:t>Font color is custom RGB:</a:t>
            </a:r>
            <a:br>
              <a:rPr lang="en-US" dirty="0"/>
            </a:br>
            <a:r>
              <a:rPr lang="en-US" dirty="0"/>
              <a:t>R0  G59  B92 </a:t>
            </a:r>
          </a:p>
          <a:p>
            <a:pPr lvl="0"/>
            <a:r>
              <a:rPr lang="en-US" dirty="0"/>
              <a:t>Paragraph spacing is 18 pt after each paragraph return.</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1" i="0" baseline="0">
                <a:solidFill>
                  <a:schemeClr val="bg1"/>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235493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Blue bar top, landscape pic,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lide number"/>
          <p:cNvSpPr txBox="1"/>
          <p:nvPr userDrawn="1"/>
        </p:nvSpPr>
        <p:spPr>
          <a:xfrm>
            <a:off x="2362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4" name="Image"/>
          <p:cNvSpPr>
            <a:spLocks noGrp="1"/>
          </p:cNvSpPr>
          <p:nvPr>
            <p:ph type="pic" sz="quarter" idx="19"/>
          </p:nvPr>
        </p:nvSpPr>
        <p:spPr>
          <a:xfrm>
            <a:off x="3048000" y="1752600"/>
            <a:ext cx="60960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
        <p:nvSpPr>
          <p:cNvPr id="12" name="Text"/>
          <p:cNvSpPr>
            <a:spLocks noGrp="1"/>
          </p:cNvSpPr>
          <p:nvPr>
            <p:ph type="body" sz="quarter" idx="17" hasCustomPrompt="1"/>
          </p:nvPr>
        </p:nvSpPr>
        <p:spPr>
          <a:xfrm>
            <a:off x="381000" y="1981200"/>
            <a:ext cx="2438400" cy="4191000"/>
          </a:xfrm>
          <a:prstGeom prst="rect">
            <a:avLst/>
          </a:prstGeom>
        </p:spPr>
        <p:txBody>
          <a:bodyPr vert="horz" lIns="0" tIns="0" rIns="0" bIns="0" anchor="t" anchorCtr="0"/>
          <a:lstStyle>
            <a:lvl1pPr marL="0" indent="0">
              <a:spcBef>
                <a:spcPts val="1800"/>
              </a:spcBef>
              <a:buNone/>
              <a:defRPr sz="2400" baseline="0">
                <a:solidFill>
                  <a:srgbClr val="003B5C"/>
                </a:solidFill>
              </a:defRPr>
            </a:lvl1pPr>
            <a:lvl2pPr>
              <a:defRPr>
                <a:solidFill>
                  <a:srgbClr val="003B5C"/>
                </a:solidFill>
              </a:defRPr>
            </a:lvl2pPr>
          </a:lstStyle>
          <a:p>
            <a:pPr lvl="0"/>
            <a:r>
              <a:rPr lang="en-US" dirty="0"/>
              <a:t>This slide is for text only, no bullets.</a:t>
            </a:r>
          </a:p>
          <a:p>
            <a:pPr lvl="0"/>
            <a:r>
              <a:rPr lang="en-US" dirty="0"/>
              <a:t>Font style is Calibri, 24 pt.</a:t>
            </a:r>
          </a:p>
          <a:p>
            <a:pPr lvl="0"/>
            <a:r>
              <a:rPr lang="en-US" dirty="0"/>
              <a:t>Font color RGB:R0  G59  B92 </a:t>
            </a:r>
          </a:p>
          <a:p>
            <a:pPr lvl="0"/>
            <a:r>
              <a:rPr lang="en-US" dirty="0"/>
              <a:t>Paragraph spacing is 18 pt after each paragraph return.</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1" i="0" baseline="0">
                <a:solidFill>
                  <a:schemeClr val="bg1"/>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2767355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 Blue bar top, portrait pic, bullets">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cNvSpPr txBox="1"/>
          <p:nvPr userDrawn="1"/>
        </p:nvSpPr>
        <p:spPr>
          <a:xfrm>
            <a:off x="53340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4" name="Image"/>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
        <p:nvSpPr>
          <p:cNvPr id="12" name="Text, bullets"/>
          <p:cNvSpPr>
            <a:spLocks noGrp="1"/>
          </p:cNvSpPr>
          <p:nvPr>
            <p:ph type="body" sz="quarter" idx="17" hasCustomPrompt="1"/>
          </p:nvPr>
        </p:nvSpPr>
        <p:spPr>
          <a:xfrm>
            <a:off x="1371600" y="2057400"/>
            <a:ext cx="4648200" cy="4089483"/>
          </a:xfrm>
          <a:prstGeom prst="rect">
            <a:avLst/>
          </a:prstGeom>
        </p:spPr>
        <p:txBody>
          <a:bodyPr vert="horz" lIns="0" tIns="0" rIns="0" bIns="0" anchor="t" anchorCtr="0"/>
          <a:lstStyle>
            <a:lvl1pPr marL="347663" indent="-347663">
              <a:spcBef>
                <a:spcPts val="1800"/>
              </a:spcBef>
              <a:buFont typeface="Arial" pitchFamily="34" charset="0"/>
              <a:buChar char="•"/>
              <a:defRPr sz="3000" baseline="0">
                <a:solidFill>
                  <a:srgbClr val="003B5C"/>
                </a:solidFill>
              </a:defRPr>
            </a:lvl1pPr>
            <a:lvl2pPr>
              <a:defRPr>
                <a:solidFill>
                  <a:srgbClr val="003B5C"/>
                </a:solidFill>
              </a:defRPr>
            </a:lvl2pPr>
          </a:lstStyle>
          <a:p>
            <a:pPr lvl="0"/>
            <a:r>
              <a:rPr lang="en-US" dirty="0"/>
              <a:t>This slide is formatted for bullets.</a:t>
            </a:r>
          </a:p>
          <a:p>
            <a:pPr lvl="0"/>
            <a:r>
              <a:rPr lang="en-US" dirty="0"/>
              <a:t>Font style is Calibri, 30 pt.</a:t>
            </a:r>
          </a:p>
          <a:p>
            <a:pPr lvl="0"/>
            <a:r>
              <a:rPr lang="en-US" dirty="0"/>
              <a:t>Font color is custom RGB:  R0  G59  B92 </a:t>
            </a:r>
          </a:p>
          <a:p>
            <a:pPr lvl="0"/>
            <a:r>
              <a:rPr lang="en-US" dirty="0"/>
              <a:t>Paragraph spacing is 18 pt after each paragraph.</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t" anchorCtr="0"/>
          <a:lstStyle>
            <a:lvl1pPr algn="l">
              <a:defRPr sz="4000" b="1" i="0" baseline="0">
                <a:solidFill>
                  <a:schemeClr val="bg1"/>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3879603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 Gray bar top, portrait pic,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cNvSpPr txBox="1"/>
          <p:nvPr userDrawn="1"/>
        </p:nvSpPr>
        <p:spPr>
          <a:xfrm>
            <a:off x="53340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4" name="Image"/>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
        <p:nvSpPr>
          <p:cNvPr id="12" name="Text"/>
          <p:cNvSpPr>
            <a:spLocks noGrp="1"/>
          </p:cNvSpPr>
          <p:nvPr>
            <p:ph type="body" sz="quarter" idx="17" hasCustomPrompt="1"/>
          </p:nvPr>
        </p:nvSpPr>
        <p:spPr>
          <a:xfrm>
            <a:off x="1371600" y="2057400"/>
            <a:ext cx="4495800" cy="4089483"/>
          </a:xfrm>
          <a:prstGeom prst="rect">
            <a:avLst/>
          </a:prstGeom>
        </p:spPr>
        <p:txBody>
          <a:bodyPr vert="horz" lIns="0" tIns="0" rIns="0" bIns="0" anchor="t" anchorCtr="0"/>
          <a:lstStyle>
            <a:lvl1pPr marL="0" indent="0">
              <a:spcBef>
                <a:spcPts val="1800"/>
              </a:spcBef>
              <a:buNone/>
              <a:defRPr sz="3000" baseline="0">
                <a:solidFill>
                  <a:srgbClr val="003B5C"/>
                </a:solidFill>
              </a:defRPr>
            </a:lvl1pPr>
            <a:lvl2pPr>
              <a:defRPr>
                <a:solidFill>
                  <a:srgbClr val="003B5C"/>
                </a:solidFill>
              </a:defRPr>
            </a:lvl2pPr>
          </a:lstStyle>
          <a:p>
            <a:pPr lvl="0"/>
            <a:r>
              <a:rPr lang="en-US" dirty="0"/>
              <a:t>This slide is formatted for text only, no bullets.</a:t>
            </a:r>
          </a:p>
          <a:p>
            <a:pPr lvl="0"/>
            <a:r>
              <a:rPr lang="en-US" dirty="0"/>
              <a:t>Font style is Calibri, 30 pt.</a:t>
            </a:r>
          </a:p>
          <a:p>
            <a:pPr lvl="0"/>
            <a:r>
              <a:rPr lang="en-US" dirty="0"/>
              <a:t>Font color is custom RGB:</a:t>
            </a:r>
            <a:br>
              <a:rPr lang="en-US" dirty="0"/>
            </a:br>
            <a:r>
              <a:rPr lang="en-US" dirty="0"/>
              <a:t>R0  G59  B92 </a:t>
            </a:r>
          </a:p>
          <a:p>
            <a:pPr lvl="0"/>
            <a:r>
              <a:rPr lang="en-US" dirty="0"/>
              <a:t>Paragraph spacing is 18 pt prior to each paragraph.</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rgbClr val="003B5C"/>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3017580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 Gray bar top, landscape pic,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cNvSpPr txBox="1"/>
          <p:nvPr userDrawn="1"/>
        </p:nvSpPr>
        <p:spPr>
          <a:xfrm>
            <a:off x="22860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6" name="Image"/>
          <p:cNvSpPr>
            <a:spLocks noGrp="1"/>
          </p:cNvSpPr>
          <p:nvPr>
            <p:ph type="pic" sz="quarter" idx="19"/>
          </p:nvPr>
        </p:nvSpPr>
        <p:spPr>
          <a:xfrm>
            <a:off x="3048000" y="1752600"/>
            <a:ext cx="60960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
        <p:nvSpPr>
          <p:cNvPr id="5" name="Text"/>
          <p:cNvSpPr>
            <a:spLocks noGrp="1"/>
          </p:cNvSpPr>
          <p:nvPr>
            <p:ph type="body" sz="quarter" idx="17" hasCustomPrompt="1"/>
          </p:nvPr>
        </p:nvSpPr>
        <p:spPr>
          <a:xfrm>
            <a:off x="381000" y="1981201"/>
            <a:ext cx="2438400" cy="4191000"/>
          </a:xfrm>
          <a:prstGeom prst="rect">
            <a:avLst/>
          </a:prstGeom>
        </p:spPr>
        <p:txBody>
          <a:bodyPr vert="horz" lIns="0" tIns="0" rIns="0" bIns="0" anchor="t" anchorCtr="0"/>
          <a:lstStyle>
            <a:lvl1pPr marL="0" indent="0">
              <a:spcBef>
                <a:spcPts val="1800"/>
              </a:spcBef>
              <a:buNone/>
              <a:defRPr sz="2400" baseline="0">
                <a:solidFill>
                  <a:srgbClr val="003B5C"/>
                </a:solidFill>
              </a:defRPr>
            </a:lvl1pPr>
            <a:lvl2pPr>
              <a:defRPr>
                <a:solidFill>
                  <a:srgbClr val="003B5C"/>
                </a:solidFill>
              </a:defRPr>
            </a:lvl2pPr>
          </a:lstStyle>
          <a:p>
            <a:pPr lvl="0"/>
            <a:r>
              <a:rPr lang="en-US" dirty="0"/>
              <a:t>This slide is for text only, no bullets.</a:t>
            </a:r>
          </a:p>
          <a:p>
            <a:pPr lvl="0"/>
            <a:r>
              <a:rPr lang="en-US" dirty="0"/>
              <a:t>Font style is Calibri, 24 pt.</a:t>
            </a:r>
          </a:p>
          <a:p>
            <a:pPr lvl="0"/>
            <a:r>
              <a:rPr lang="en-US" dirty="0"/>
              <a:t>Font color </a:t>
            </a:r>
            <a:r>
              <a:rPr lang="en-US" dirty="0" err="1"/>
              <a:t>isRGB</a:t>
            </a:r>
            <a:r>
              <a:rPr lang="en-US" dirty="0"/>
              <a:t>:</a:t>
            </a:r>
            <a:br>
              <a:rPr lang="en-US" dirty="0"/>
            </a:br>
            <a:r>
              <a:rPr lang="en-US" dirty="0"/>
              <a:t>R0  G59  B92 </a:t>
            </a:r>
          </a:p>
          <a:p>
            <a:pPr lvl="0"/>
            <a:r>
              <a:rPr lang="en-US" dirty="0"/>
              <a:t>Paragraph spacing is 18 pt after each paragraph return.</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rgbClr val="003B5C"/>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385310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 Gray bar top, side pic, bullets">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cNvSpPr txBox="1"/>
          <p:nvPr userDrawn="1"/>
        </p:nvSpPr>
        <p:spPr>
          <a:xfrm>
            <a:off x="53340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4" name="Image"/>
          <p:cNvSpPr>
            <a:spLocks noGrp="1"/>
          </p:cNvSpPr>
          <p:nvPr>
            <p:ph type="pic" sz="quarter" idx="19"/>
          </p:nvPr>
        </p:nvSpPr>
        <p:spPr>
          <a:xfrm>
            <a:off x="6324600" y="1752600"/>
            <a:ext cx="2819400" cy="5105399"/>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p:spPr>
        <p:txBody>
          <a:bodyPr vert="horz"/>
          <a:lstStyle>
            <a:lvl1pPr marL="0" marR="0" indent="-342900" algn="l" defTabSz="457200" rtl="0" eaLnBrk="1" fontAlgn="auto" latinLnBrk="0" hangingPunct="1">
              <a:lnSpc>
                <a:spcPct val="100000"/>
              </a:lnSpc>
              <a:spcBef>
                <a:spcPct val="20000"/>
              </a:spcBef>
              <a:spcAft>
                <a:spcPts val="0"/>
              </a:spcAft>
              <a:buClrTx/>
              <a:buSzTx/>
              <a:buFontTx/>
              <a:buNone/>
              <a:tabLst/>
              <a:defRPr sz="2000"/>
            </a:lvl1pPr>
          </a:lstStyle>
          <a:p>
            <a:pPr lvl="0"/>
            <a:r>
              <a:rPr lang="en-US" noProof="0" dirty="0"/>
              <a:t>Click icon to add picture</a:t>
            </a:r>
          </a:p>
        </p:txBody>
      </p:sp>
      <p:sp>
        <p:nvSpPr>
          <p:cNvPr id="12" name="Text, bullets"/>
          <p:cNvSpPr>
            <a:spLocks noGrp="1"/>
          </p:cNvSpPr>
          <p:nvPr>
            <p:ph type="body" sz="quarter" idx="17" hasCustomPrompt="1"/>
          </p:nvPr>
        </p:nvSpPr>
        <p:spPr>
          <a:xfrm>
            <a:off x="1371600" y="2057400"/>
            <a:ext cx="4495800" cy="4089483"/>
          </a:xfrm>
          <a:prstGeom prst="rect">
            <a:avLst/>
          </a:prstGeom>
        </p:spPr>
        <p:txBody>
          <a:bodyPr vert="horz" lIns="0" tIns="0" rIns="0" bIns="0" anchor="t" anchorCtr="0"/>
          <a:lstStyle>
            <a:lvl1pPr marL="347663" indent="-347663">
              <a:spcBef>
                <a:spcPts val="1800"/>
              </a:spcBef>
              <a:buFont typeface="Arial" pitchFamily="34" charset="0"/>
              <a:buChar char="•"/>
              <a:defRPr sz="3000" baseline="0">
                <a:solidFill>
                  <a:srgbClr val="003B5C"/>
                </a:solidFill>
              </a:defRPr>
            </a:lvl1pPr>
            <a:lvl2pPr>
              <a:defRPr>
                <a:solidFill>
                  <a:srgbClr val="003B5C"/>
                </a:solidFill>
              </a:defRPr>
            </a:lvl2pPr>
          </a:lstStyle>
          <a:p>
            <a:pPr lvl="0"/>
            <a:r>
              <a:rPr lang="en-US" dirty="0"/>
              <a:t>This slide is formatted for bullets.</a:t>
            </a:r>
          </a:p>
          <a:p>
            <a:pPr lvl="0"/>
            <a:r>
              <a:rPr lang="en-US" dirty="0"/>
              <a:t>Font style is Calibri, 30 pt.</a:t>
            </a:r>
          </a:p>
          <a:p>
            <a:pPr lvl="0"/>
            <a:r>
              <a:rPr lang="en-US" dirty="0"/>
              <a:t>Font color is custom RGB:  R0  G59  B92 </a:t>
            </a:r>
          </a:p>
          <a:p>
            <a:pPr lvl="0"/>
            <a:r>
              <a:rPr lang="en-US" dirty="0"/>
              <a:t>Paragraph spacing is 18 pt after each paragraph.</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rgbClr val="003B5C"/>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2108991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 Blue bar side,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cNvSpPr txBox="1"/>
          <p:nvPr userDrawn="1"/>
        </p:nvSpPr>
        <p:spPr>
          <a:xfrm>
            <a:off x="4648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5" name="Text, optional"/>
          <p:cNvSpPr>
            <a:spLocks noGrp="1"/>
          </p:cNvSpPr>
          <p:nvPr>
            <p:ph type="body" sz="quarter" idx="18" hasCustomPrompt="1"/>
          </p:nvPr>
        </p:nvSpPr>
        <p:spPr>
          <a:xfrm>
            <a:off x="6324600" y="4648200"/>
            <a:ext cx="2514600" cy="1295400"/>
          </a:xfrm>
          <a:prstGeom prst="rect">
            <a:avLst/>
          </a:prstGeom>
        </p:spPr>
        <p:txBody>
          <a:bodyPr vert="horz" lIns="0" tIns="0" rIns="0" bIns="0" anchor="t" anchorCtr="0"/>
          <a:lstStyle>
            <a:lvl1pPr marL="0" indent="0">
              <a:buNone/>
              <a:defRPr sz="2800" baseline="0">
                <a:solidFill>
                  <a:schemeClr val="bg1"/>
                </a:solidFill>
              </a:defRPr>
            </a:lvl1pPr>
            <a:lvl2pPr>
              <a:defRPr>
                <a:solidFill>
                  <a:srgbClr val="003B5C"/>
                </a:solidFill>
              </a:defRPr>
            </a:lvl2pPr>
          </a:lstStyle>
          <a:p>
            <a:pPr lvl="0"/>
            <a:r>
              <a:rPr lang="en-US" dirty="0"/>
              <a:t>Optional copy here, delete if not used</a:t>
            </a:r>
          </a:p>
        </p:txBody>
      </p:sp>
      <p:sp>
        <p:nvSpPr>
          <p:cNvPr id="4" name="Text"/>
          <p:cNvSpPr>
            <a:spLocks noGrp="1"/>
          </p:cNvSpPr>
          <p:nvPr>
            <p:ph type="body" sz="quarter" idx="17" hasCustomPrompt="1"/>
          </p:nvPr>
        </p:nvSpPr>
        <p:spPr>
          <a:xfrm>
            <a:off x="1219200" y="1988894"/>
            <a:ext cx="4114800" cy="4157990"/>
          </a:xfrm>
          <a:prstGeom prst="rect">
            <a:avLst/>
          </a:prstGeom>
        </p:spPr>
        <p:txBody>
          <a:bodyPr vert="horz" lIns="0" tIns="0" rIns="0" bIns="0" anchor="t" anchorCtr="0"/>
          <a:lstStyle>
            <a:lvl1pPr marL="0" indent="0">
              <a:spcBef>
                <a:spcPts val="1800"/>
              </a:spcBef>
              <a:buNone/>
              <a:defRPr sz="3000" baseline="0">
                <a:solidFill>
                  <a:srgbClr val="003B5C"/>
                </a:solidFill>
              </a:defRPr>
            </a:lvl1pPr>
            <a:lvl2pPr>
              <a:defRPr>
                <a:solidFill>
                  <a:srgbClr val="003B5C"/>
                </a:solidFill>
              </a:defRPr>
            </a:lvl2pPr>
          </a:lstStyle>
          <a:p>
            <a:pPr lvl="0"/>
            <a:r>
              <a:rPr lang="en-US" dirty="0"/>
              <a:t>This slide is formatted for text only, no bullets.</a:t>
            </a:r>
          </a:p>
          <a:p>
            <a:pPr lvl="0"/>
            <a:r>
              <a:rPr lang="en-US" dirty="0"/>
              <a:t>Font style is Calibri, 30 pt.</a:t>
            </a:r>
          </a:p>
          <a:p>
            <a:pPr lvl="0"/>
            <a:r>
              <a:rPr lang="en-US" dirty="0"/>
              <a:t>Font color is custom RGB: R0  G59  B92 </a:t>
            </a:r>
          </a:p>
          <a:p>
            <a:pPr lvl="0"/>
            <a:r>
              <a:rPr lang="en-US" dirty="0"/>
              <a:t>Paragraph spacing is 18 pt after each paragraph.</a:t>
            </a:r>
          </a:p>
        </p:txBody>
      </p:sp>
      <p:sp>
        <p:nvSpPr>
          <p:cNvPr id="10" name="Title"/>
          <p:cNvSpPr>
            <a:spLocks noGrp="1"/>
          </p:cNvSpPr>
          <p:nvPr>
            <p:ph type="title" hasCustomPrompt="1"/>
          </p:nvPr>
        </p:nvSpPr>
        <p:spPr>
          <a:xfrm>
            <a:off x="1219200" y="457200"/>
            <a:ext cx="3886200" cy="685800"/>
          </a:xfrm>
          <a:prstGeom prst="rect">
            <a:avLst/>
          </a:prstGeom>
        </p:spPr>
        <p:txBody>
          <a:bodyPr vert="horz" lIns="0" tIns="0" rIns="0" bIns="0" anchor="ctr" anchorCtr="0"/>
          <a:lstStyle>
            <a:lvl1pPr algn="l">
              <a:defRPr sz="4000" b="1" i="0" baseline="0">
                <a:solidFill>
                  <a:srgbClr val="003B5C"/>
                </a:solidFill>
                <a:latin typeface="+mj-lt"/>
                <a:cs typeface="Cambria" pitchFamily="18" charset="0"/>
              </a:defRPr>
            </a:lvl1pPr>
          </a:lstStyle>
          <a:p>
            <a:r>
              <a:rPr lang="en-US" dirty="0"/>
              <a:t>Slide title here</a:t>
            </a:r>
          </a:p>
        </p:txBody>
      </p:sp>
    </p:spTree>
    <p:extLst>
      <p:ext uri="{BB962C8B-B14F-4D97-AF65-F5344CB8AC3E}">
        <p14:creationId xmlns:p14="http://schemas.microsoft.com/office/powerpoint/2010/main" val="319407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 Gray bar top, blue bar side, tex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cNvSpPr txBox="1"/>
          <p:nvPr userDrawn="1"/>
        </p:nvSpPr>
        <p:spPr>
          <a:xfrm>
            <a:off x="48006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
        <p:nvSpPr>
          <p:cNvPr id="10" name="Title"/>
          <p:cNvSpPr>
            <a:spLocks noGrp="1"/>
          </p:cNvSpPr>
          <p:nvPr>
            <p:ph type="title" hasCustomPrompt="1"/>
          </p:nvPr>
        </p:nvSpPr>
        <p:spPr>
          <a:xfrm>
            <a:off x="1371600" y="457200"/>
            <a:ext cx="6553200" cy="685800"/>
          </a:xfrm>
          <a:prstGeom prst="rect">
            <a:avLst/>
          </a:prstGeom>
        </p:spPr>
        <p:txBody>
          <a:bodyPr vert="horz" lIns="0" tIns="0" rIns="0" bIns="0" anchor="ctr" anchorCtr="0"/>
          <a:lstStyle>
            <a:lvl1pPr algn="l">
              <a:defRPr sz="4000" b="1" i="0" baseline="0">
                <a:solidFill>
                  <a:srgbClr val="003B5C"/>
                </a:solidFill>
                <a:latin typeface="+mj-lt"/>
                <a:cs typeface="Cambria" pitchFamily="18" charset="0"/>
              </a:defRPr>
            </a:lvl1pPr>
          </a:lstStyle>
          <a:p>
            <a:r>
              <a:rPr lang="en-US" dirty="0"/>
              <a:t>Slide title here</a:t>
            </a:r>
          </a:p>
        </p:txBody>
      </p:sp>
      <p:sp>
        <p:nvSpPr>
          <p:cNvPr id="8" name="Text"/>
          <p:cNvSpPr>
            <a:spLocks noGrp="1"/>
          </p:cNvSpPr>
          <p:nvPr>
            <p:ph type="body" sz="quarter" idx="17" hasCustomPrompt="1"/>
          </p:nvPr>
        </p:nvSpPr>
        <p:spPr>
          <a:xfrm>
            <a:off x="1371600" y="2057400"/>
            <a:ext cx="4114800" cy="4157990"/>
          </a:xfrm>
          <a:prstGeom prst="rect">
            <a:avLst/>
          </a:prstGeom>
        </p:spPr>
        <p:txBody>
          <a:bodyPr vert="horz" lIns="0" tIns="0" rIns="0" bIns="0" anchor="t" anchorCtr="0"/>
          <a:lstStyle>
            <a:lvl1pPr marL="0" indent="0">
              <a:spcBef>
                <a:spcPts val="1800"/>
              </a:spcBef>
              <a:buNone/>
              <a:defRPr sz="3000" baseline="0">
                <a:solidFill>
                  <a:srgbClr val="003B5C"/>
                </a:solidFill>
              </a:defRPr>
            </a:lvl1pPr>
            <a:lvl2pPr>
              <a:defRPr>
                <a:solidFill>
                  <a:srgbClr val="003B5C"/>
                </a:solidFill>
              </a:defRPr>
            </a:lvl2pPr>
          </a:lstStyle>
          <a:p>
            <a:pPr lvl="0"/>
            <a:r>
              <a:rPr lang="en-US" dirty="0"/>
              <a:t>This slide is formatted for text only, no bullets.</a:t>
            </a:r>
          </a:p>
          <a:p>
            <a:pPr lvl="0"/>
            <a:r>
              <a:rPr lang="en-US" dirty="0"/>
              <a:t>Font style is Calibri, 30 pt.</a:t>
            </a:r>
          </a:p>
          <a:p>
            <a:pPr lvl="0"/>
            <a:r>
              <a:rPr lang="en-US" dirty="0"/>
              <a:t>Font color is custom RGB: R0  G59  B92 </a:t>
            </a:r>
          </a:p>
          <a:p>
            <a:pPr lvl="0"/>
            <a:r>
              <a:rPr lang="en-US" dirty="0"/>
              <a:t>Paragraph spacing is 18 pt after each paragraph.</a:t>
            </a:r>
          </a:p>
        </p:txBody>
      </p:sp>
    </p:spTree>
    <p:extLst>
      <p:ext uri="{BB962C8B-B14F-4D97-AF65-F5344CB8AC3E}">
        <p14:creationId xmlns:p14="http://schemas.microsoft.com/office/powerpoint/2010/main" val="3228329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9) Full size image with caption">
    <p:spTree>
      <p:nvGrpSpPr>
        <p:cNvPr id="1" name=""/>
        <p:cNvGrpSpPr/>
        <p:nvPr/>
      </p:nvGrpSpPr>
      <p:grpSpPr>
        <a:xfrm>
          <a:off x="0" y="0"/>
          <a:ext cx="0" cy="0"/>
          <a:chOff x="0" y="0"/>
          <a:chExt cx="0" cy="0"/>
        </a:xfrm>
      </p:grpSpPr>
      <p:sp>
        <p:nvSpPr>
          <p:cNvPr id="11" name="Image caption"/>
          <p:cNvSpPr>
            <a:spLocks noGrp="1"/>
          </p:cNvSpPr>
          <p:nvPr>
            <p:ph type="body" sz="quarter" idx="17"/>
          </p:nvPr>
        </p:nvSpPr>
        <p:spPr>
          <a:xfrm>
            <a:off x="533400" y="5562600"/>
            <a:ext cx="8153400" cy="914400"/>
          </a:xfrm>
          <a:prstGeom prst="rect">
            <a:avLst/>
          </a:prstGeom>
        </p:spPr>
        <p:txBody>
          <a:bodyPr vert="horz" lIns="0" tIns="0" rIns="0" bIns="0" anchor="t" anchorCtr="0"/>
          <a:lstStyle>
            <a:lvl1pPr marL="0" indent="0">
              <a:buNone/>
              <a:defRPr sz="2400" baseline="0">
                <a:solidFill>
                  <a:schemeClr val="bg1"/>
                </a:solidFill>
              </a:defRPr>
            </a:lvl1pPr>
          </a:lstStyle>
          <a:p>
            <a:pPr lvl="0"/>
            <a:r>
              <a:rPr lang="en-US"/>
              <a:t>Click to edit Master text styles</a:t>
            </a:r>
          </a:p>
        </p:txBody>
      </p:sp>
      <p:sp>
        <p:nvSpPr>
          <p:cNvPr id="9" name="Image"/>
          <p:cNvSpPr>
            <a:spLocks noGrp="1"/>
          </p:cNvSpPr>
          <p:nvPr>
            <p:ph type="pic" sz="quarter" idx="11"/>
          </p:nvPr>
        </p:nvSpPr>
        <p:spPr>
          <a:xfrm>
            <a:off x="0" y="-152400"/>
            <a:ext cx="9144000" cy="7315200"/>
          </a:xfrm>
          <a:custGeom>
            <a:avLst/>
            <a:gdLst>
              <a:gd name="connsiteX0" fmla="*/ 0 w 1828800"/>
              <a:gd name="connsiteY0" fmla="*/ 0 h 1143000"/>
              <a:gd name="connsiteX1" fmla="*/ 1828800 w 1828800"/>
              <a:gd name="connsiteY1" fmla="*/ 0 h 1143000"/>
              <a:gd name="connsiteX2" fmla="*/ 1828800 w 1828800"/>
              <a:gd name="connsiteY2" fmla="*/ 1143000 h 1143000"/>
              <a:gd name="connsiteX3" fmla="*/ 0 w 1828800"/>
              <a:gd name="connsiteY3" fmla="*/ 1143000 h 1143000"/>
              <a:gd name="connsiteX4" fmla="*/ 0 w 1828800"/>
              <a:gd name="connsiteY4" fmla="*/ 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143000">
                <a:moveTo>
                  <a:pt x="0" y="0"/>
                </a:moveTo>
                <a:lnTo>
                  <a:pt x="1828800" y="0"/>
                </a:lnTo>
                <a:lnTo>
                  <a:pt x="1828800" y="1143000"/>
                </a:lnTo>
                <a:lnTo>
                  <a:pt x="0" y="1143000"/>
                </a:lnTo>
                <a:lnTo>
                  <a:pt x="0" y="0"/>
                </a:lnTo>
                <a:close/>
              </a:path>
            </a:pathLst>
          </a:custGeom>
          <a:solidFill>
            <a:schemeClr val="bg1">
              <a:lumMod val="65000"/>
            </a:schemeClr>
          </a:solidFill>
        </p:spPr>
        <p:txBody>
          <a:bodyPr vert="horz"/>
          <a:lstStyle>
            <a:lvl1pPr marL="0">
              <a:buFontTx/>
              <a:buNone/>
              <a:tabLst>
                <a:tab pos="53975" algn="l"/>
              </a:tabLst>
              <a:defRPr sz="2000" baseline="0"/>
            </a:lvl1pPr>
          </a:lstStyle>
          <a:p>
            <a:pPr lvl="0"/>
            <a:r>
              <a:rPr lang="en-US" noProof="0" dirty="0"/>
              <a:t>Click icon to add picture</a:t>
            </a:r>
          </a:p>
        </p:txBody>
      </p:sp>
      <p:sp>
        <p:nvSpPr>
          <p:cNvPr id="4" name="Slide number"/>
          <p:cNvSpPr txBox="1"/>
          <p:nvPr userDrawn="1"/>
        </p:nvSpPr>
        <p:spPr>
          <a:xfrm>
            <a:off x="8077200" y="6291590"/>
            <a:ext cx="533400" cy="261610"/>
          </a:xfrm>
          <a:prstGeom prst="rect">
            <a:avLst/>
          </a:prstGeom>
          <a:noFill/>
        </p:spPr>
        <p:txBody>
          <a:bodyPr wrap="square" rtlCol="0">
            <a:spAutoFit/>
          </a:bodyPr>
          <a:lstStyle/>
          <a:p>
            <a:pPr algn="ctr"/>
            <a:fld id="{A918981F-3DD6-484A-8968-B5BBE40C2A2A}" type="slidenum">
              <a:rPr lang="en-US" sz="1100" smtClean="0">
                <a:latin typeface="+mj-lt"/>
              </a:rPr>
              <a:pPr algn="ctr"/>
              <a:t>‹#›</a:t>
            </a:fld>
            <a:r>
              <a:rPr lang="en-US" sz="1050" dirty="0">
                <a:latin typeface="+mj-lt"/>
              </a:rPr>
              <a:t> </a:t>
            </a:r>
          </a:p>
        </p:txBody>
      </p:sp>
    </p:spTree>
    <p:extLst>
      <p:ext uri="{BB962C8B-B14F-4D97-AF65-F5344CB8AC3E}">
        <p14:creationId xmlns:p14="http://schemas.microsoft.com/office/powerpoint/2010/main" val="3914938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 Closing slide - illustration">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6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 Closing slide - footer">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57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E48680E-EF34-4D03-ADA7-1D186BDF0C69}" type="datetimeFigureOut">
              <a:rPr lang="en-US" smtClean="0"/>
              <a:pPr/>
              <a:t>8/9/2018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461A52E-CA30-4765-8F96-08E307746C1A}" type="slidenum">
              <a:rPr lang="en-US" smtClean="0"/>
              <a:pPr/>
              <a:t>‹#›</a:t>
            </a:fld>
            <a:endParaRPr lang="en-US"/>
          </a:p>
        </p:txBody>
      </p:sp>
    </p:spTree>
    <p:extLst>
      <p:ext uri="{BB962C8B-B14F-4D97-AF65-F5344CB8AC3E}">
        <p14:creationId xmlns:p14="http://schemas.microsoft.com/office/powerpoint/2010/main" val="2611329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22161CA-C0EE-4F0E-B72E-02BD015E9DFF}"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2830583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161CA-C0EE-4F0E-B72E-02BD015E9DFF}"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3256025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2161CA-C0EE-4F0E-B72E-02BD015E9DFF}"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578749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2161CA-C0EE-4F0E-B72E-02BD015E9DFF}" type="datetimeFigureOut">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4190123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2161CA-C0EE-4F0E-B72E-02BD015E9DFF}" type="datetimeFigureOut">
              <a:rPr lang="en-US" smtClean="0"/>
              <a:pPr/>
              <a:t>8/9/2018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41704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2161CA-C0EE-4F0E-B72E-02BD015E9DFF}" type="datetimeFigureOut">
              <a:rPr lang="en-US" smtClean="0"/>
              <a:pPr/>
              <a:t>8/9/2018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3948304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161CA-C0EE-4F0E-B72E-02BD015E9DFF}" type="datetimeFigureOut">
              <a:rPr lang="en-US" smtClean="0"/>
              <a:pPr/>
              <a:t>8/9/2018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877931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22161CA-C0EE-4F0E-B72E-02BD015E9DFF}" type="datetimeFigureOut">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213205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22161CA-C0EE-4F0E-B72E-02BD015E9DFF}" type="datetimeFigureOut">
              <a:rPr lang="en-US" smtClean="0"/>
              <a:pPr/>
              <a:t>8/9/2018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2674506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161CA-C0EE-4F0E-B72E-02BD015E9DFF}"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2637354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161CA-C0EE-4F0E-B72E-02BD015E9DFF}" type="datetimeFigureOut">
              <a:rPr lang="en-US" smtClean="0"/>
              <a:pPr/>
              <a:t>8/9/2018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67119F-DBC8-4778-BC7E-DC74278565F7}" type="slidenum">
              <a:rPr lang="en-US" smtClean="0"/>
              <a:pPr/>
              <a:t>‹#›</a:t>
            </a:fld>
            <a:endParaRPr lang="en-US"/>
          </a:p>
        </p:txBody>
      </p:sp>
    </p:spTree>
    <p:extLst>
      <p:ext uri="{BB962C8B-B14F-4D97-AF65-F5344CB8AC3E}">
        <p14:creationId xmlns:p14="http://schemas.microsoft.com/office/powerpoint/2010/main" val="479031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7729-A177-4719-8CBD-3ECF99CE196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1E3502F-4B7D-4631-B3A6-CCE229DC44E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5916B84-C71A-4527-BD92-A066B5739E6C}"/>
              </a:ext>
            </a:extLst>
          </p:cNvPr>
          <p:cNvSpPr>
            <a:spLocks noGrp="1"/>
          </p:cNvSpPr>
          <p:nvPr>
            <p:ph type="dt" sz="half" idx="10"/>
          </p:nvPr>
        </p:nvSpPr>
        <p:spPr/>
        <p:txBody>
          <a:bodyPr/>
          <a:lstStyle/>
          <a:p>
            <a:fld id="{DDD87939-9D5B-4B1B-8A2A-7591B139FB78}" type="datetime1">
              <a:rPr lang="en-US" smtClean="0"/>
              <a:t>8/9/2018</a:t>
            </a:fld>
            <a:endParaRPr lang="en-US"/>
          </a:p>
        </p:txBody>
      </p:sp>
      <p:sp>
        <p:nvSpPr>
          <p:cNvPr id="5" name="Footer Placeholder 4">
            <a:extLst>
              <a:ext uri="{FF2B5EF4-FFF2-40B4-BE49-F238E27FC236}">
                <a16:creationId xmlns:a16="http://schemas.microsoft.com/office/drawing/2014/main" id="{D1240679-4AA4-4FDA-9128-DA548C510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7052D-4A58-4992-B34A-B092BB6D9421}"/>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2945301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8B36-4014-4448-98BB-04A6F3BEB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9AE2EA-4F2F-43E2-9883-FFEBF68D72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255A2-B915-40D6-B364-1C3AE9E4C5A9}"/>
              </a:ext>
            </a:extLst>
          </p:cNvPr>
          <p:cNvSpPr>
            <a:spLocks noGrp="1"/>
          </p:cNvSpPr>
          <p:nvPr>
            <p:ph type="dt" sz="half" idx="10"/>
          </p:nvPr>
        </p:nvSpPr>
        <p:spPr/>
        <p:txBody>
          <a:bodyPr/>
          <a:lstStyle/>
          <a:p>
            <a:fld id="{B45919C6-D41F-4289-AE3F-1AA4798B196A}" type="datetime1">
              <a:rPr lang="en-US" smtClean="0"/>
              <a:t>8/9/2018</a:t>
            </a:fld>
            <a:endParaRPr lang="en-US"/>
          </a:p>
        </p:txBody>
      </p:sp>
      <p:sp>
        <p:nvSpPr>
          <p:cNvPr id="5" name="Footer Placeholder 4">
            <a:extLst>
              <a:ext uri="{FF2B5EF4-FFF2-40B4-BE49-F238E27FC236}">
                <a16:creationId xmlns:a16="http://schemas.microsoft.com/office/drawing/2014/main" id="{1CB74D8D-4441-4CFF-8B9C-B9444BBB2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AD746-89FD-4FC4-BB4D-2BFC60A8D97B}"/>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3440486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3FB7B-D219-4003-BC23-9EDF9E3B2B6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9005566-5AF7-4910-9032-A9D877E3F38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A32082-B4E2-44FD-A17C-27C3A11D6206}"/>
              </a:ext>
            </a:extLst>
          </p:cNvPr>
          <p:cNvSpPr>
            <a:spLocks noGrp="1"/>
          </p:cNvSpPr>
          <p:nvPr>
            <p:ph type="dt" sz="half" idx="10"/>
          </p:nvPr>
        </p:nvSpPr>
        <p:spPr/>
        <p:txBody>
          <a:bodyPr/>
          <a:lstStyle/>
          <a:p>
            <a:fld id="{DCE37D63-2559-439E-A61A-3FEB1025E67D}" type="datetime1">
              <a:rPr lang="en-US" smtClean="0"/>
              <a:t>8/9/2018</a:t>
            </a:fld>
            <a:endParaRPr lang="en-US"/>
          </a:p>
        </p:txBody>
      </p:sp>
      <p:sp>
        <p:nvSpPr>
          <p:cNvPr id="5" name="Footer Placeholder 4">
            <a:extLst>
              <a:ext uri="{FF2B5EF4-FFF2-40B4-BE49-F238E27FC236}">
                <a16:creationId xmlns:a16="http://schemas.microsoft.com/office/drawing/2014/main" id="{A6FA23B2-66B4-4C42-940F-C399D9777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08FA7-9655-4D24-867B-8AD6DB689AA8}"/>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3518635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7384-1B12-4A96-9368-77C77A07AA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0B4B6C-7F9A-4C4B-9B1B-1C3E4FF9A44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C7B54A-2084-4646-AFC8-1D97C04B768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DCE166-6E69-49BA-BC05-D434D1511365}"/>
              </a:ext>
            </a:extLst>
          </p:cNvPr>
          <p:cNvSpPr>
            <a:spLocks noGrp="1"/>
          </p:cNvSpPr>
          <p:nvPr>
            <p:ph type="dt" sz="half" idx="10"/>
          </p:nvPr>
        </p:nvSpPr>
        <p:spPr/>
        <p:txBody>
          <a:bodyPr/>
          <a:lstStyle/>
          <a:p>
            <a:fld id="{F9E73E32-27DA-4520-9FBF-0EAB52E7EF6D}" type="datetime1">
              <a:rPr lang="en-US" smtClean="0"/>
              <a:t>8/9/2018</a:t>
            </a:fld>
            <a:endParaRPr lang="en-US"/>
          </a:p>
        </p:txBody>
      </p:sp>
      <p:sp>
        <p:nvSpPr>
          <p:cNvPr id="6" name="Footer Placeholder 5">
            <a:extLst>
              <a:ext uri="{FF2B5EF4-FFF2-40B4-BE49-F238E27FC236}">
                <a16:creationId xmlns:a16="http://schemas.microsoft.com/office/drawing/2014/main" id="{26C9220C-EF1C-439B-AEFD-8EA7B7569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EAD86-807B-490B-93F4-CFCA39EDAF22}"/>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226271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4330-BF1C-422A-AAFC-BB37A89C7C7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F6E0E3-5D05-48BF-A879-318E1586C4F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2A8BE22-ECB2-4B57-9CCC-B1A358CB94B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879E06-41C9-4540-9466-3DD4B6214F2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138C36E-C261-4777-AE6D-8F54D3C57FB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391C38-FA4F-42AC-963A-A68C6C9CAFB7}"/>
              </a:ext>
            </a:extLst>
          </p:cNvPr>
          <p:cNvSpPr>
            <a:spLocks noGrp="1"/>
          </p:cNvSpPr>
          <p:nvPr>
            <p:ph type="dt" sz="half" idx="10"/>
          </p:nvPr>
        </p:nvSpPr>
        <p:spPr/>
        <p:txBody>
          <a:bodyPr/>
          <a:lstStyle/>
          <a:p>
            <a:fld id="{22196B96-6056-4876-BD82-1E47C4863D72}" type="datetime1">
              <a:rPr lang="en-US" smtClean="0"/>
              <a:t>8/9/2018</a:t>
            </a:fld>
            <a:endParaRPr lang="en-US"/>
          </a:p>
        </p:txBody>
      </p:sp>
      <p:sp>
        <p:nvSpPr>
          <p:cNvPr id="8" name="Footer Placeholder 7">
            <a:extLst>
              <a:ext uri="{FF2B5EF4-FFF2-40B4-BE49-F238E27FC236}">
                <a16:creationId xmlns:a16="http://schemas.microsoft.com/office/drawing/2014/main" id="{1635ECE6-0236-4A6F-A0BB-4E3A4CA80F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A1572D-DF92-4A59-81DE-638DB111968F}"/>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1908407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3E7A1-7FBD-43FA-87B3-DE6D9BA770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A87FD1-1339-4D13-8059-2BE6EBE4675B}"/>
              </a:ext>
            </a:extLst>
          </p:cNvPr>
          <p:cNvSpPr>
            <a:spLocks noGrp="1"/>
          </p:cNvSpPr>
          <p:nvPr>
            <p:ph type="dt" sz="half" idx="10"/>
          </p:nvPr>
        </p:nvSpPr>
        <p:spPr/>
        <p:txBody>
          <a:bodyPr/>
          <a:lstStyle/>
          <a:p>
            <a:fld id="{C525530C-C3A7-4CE7-9157-984DF2AE584B}" type="datetime1">
              <a:rPr lang="en-US" smtClean="0"/>
              <a:t>8/9/2018</a:t>
            </a:fld>
            <a:endParaRPr lang="en-US"/>
          </a:p>
        </p:txBody>
      </p:sp>
      <p:sp>
        <p:nvSpPr>
          <p:cNvPr id="4" name="Footer Placeholder 3">
            <a:extLst>
              <a:ext uri="{FF2B5EF4-FFF2-40B4-BE49-F238E27FC236}">
                <a16:creationId xmlns:a16="http://schemas.microsoft.com/office/drawing/2014/main" id="{E4FDBADD-7CC6-4830-B407-B5D52E03AF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31C633-9E70-4914-871E-F1A5746DF2F4}"/>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2217315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AE3D6-2218-4F28-9458-4C266F5256C0}"/>
              </a:ext>
            </a:extLst>
          </p:cNvPr>
          <p:cNvSpPr>
            <a:spLocks noGrp="1"/>
          </p:cNvSpPr>
          <p:nvPr>
            <p:ph type="dt" sz="half" idx="10"/>
          </p:nvPr>
        </p:nvSpPr>
        <p:spPr/>
        <p:txBody>
          <a:bodyPr/>
          <a:lstStyle/>
          <a:p>
            <a:fld id="{CCB8C8F3-7598-4050-83DF-A31CE0126D77}" type="datetime1">
              <a:rPr lang="en-US" smtClean="0"/>
              <a:t>8/9/2018</a:t>
            </a:fld>
            <a:endParaRPr lang="en-US"/>
          </a:p>
        </p:txBody>
      </p:sp>
      <p:sp>
        <p:nvSpPr>
          <p:cNvPr id="3" name="Footer Placeholder 2">
            <a:extLst>
              <a:ext uri="{FF2B5EF4-FFF2-40B4-BE49-F238E27FC236}">
                <a16:creationId xmlns:a16="http://schemas.microsoft.com/office/drawing/2014/main" id="{49AF9649-4582-4A4A-9B6E-4ED486C728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507ABE-9DD4-4B58-9F74-E60FBCE58086}"/>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784645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3C6F-5D45-4A93-ADE8-1B968AD7B6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02BF27A-642A-42AE-BB9E-25B978B9DF2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B35097-1853-4C5A-910B-10204ED4933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A00270-BC2E-4DE8-83BA-D83B63D1C334}"/>
              </a:ext>
            </a:extLst>
          </p:cNvPr>
          <p:cNvSpPr>
            <a:spLocks noGrp="1"/>
          </p:cNvSpPr>
          <p:nvPr>
            <p:ph type="dt" sz="half" idx="10"/>
          </p:nvPr>
        </p:nvSpPr>
        <p:spPr/>
        <p:txBody>
          <a:bodyPr/>
          <a:lstStyle/>
          <a:p>
            <a:fld id="{34CA97E7-3968-40B8-92F0-F1BDB10A19DE}" type="datetime1">
              <a:rPr lang="en-US" smtClean="0"/>
              <a:t>8/9/2018</a:t>
            </a:fld>
            <a:endParaRPr lang="en-US"/>
          </a:p>
        </p:txBody>
      </p:sp>
      <p:sp>
        <p:nvSpPr>
          <p:cNvPr id="6" name="Footer Placeholder 5">
            <a:extLst>
              <a:ext uri="{FF2B5EF4-FFF2-40B4-BE49-F238E27FC236}">
                <a16:creationId xmlns:a16="http://schemas.microsoft.com/office/drawing/2014/main" id="{DD56673C-BCEE-4D72-84F8-BC41AEC2E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6B93E-8E76-446A-846E-54D19CACA0D5}"/>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715955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6AEAF-151F-4B56-9B1D-A40260BAD15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13EC64-894D-4958-B574-2CE04A599E0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81416EC-8E4C-45E4-85F5-A8D118D38DA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2AF95BC-E103-45E8-9BBC-4CAAF28A63C5}"/>
              </a:ext>
            </a:extLst>
          </p:cNvPr>
          <p:cNvSpPr>
            <a:spLocks noGrp="1"/>
          </p:cNvSpPr>
          <p:nvPr>
            <p:ph type="dt" sz="half" idx="10"/>
          </p:nvPr>
        </p:nvSpPr>
        <p:spPr/>
        <p:txBody>
          <a:bodyPr/>
          <a:lstStyle/>
          <a:p>
            <a:fld id="{4F7E6D82-17FA-4EDC-9F7B-947B9964CCE6}" type="datetime1">
              <a:rPr lang="en-US" smtClean="0"/>
              <a:t>8/9/2018</a:t>
            </a:fld>
            <a:endParaRPr lang="en-US"/>
          </a:p>
        </p:txBody>
      </p:sp>
      <p:sp>
        <p:nvSpPr>
          <p:cNvPr id="6" name="Footer Placeholder 5">
            <a:extLst>
              <a:ext uri="{FF2B5EF4-FFF2-40B4-BE49-F238E27FC236}">
                <a16:creationId xmlns:a16="http://schemas.microsoft.com/office/drawing/2014/main" id="{A743CD05-0ECC-495B-8C5C-1C038051A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D9D2F-27D8-4CCF-A776-63BB15BF36EB}"/>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1319507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D1D8-338B-44B8-9DC6-F80D62536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978904-FD01-4531-B9F8-0746F0C66C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CF187-6545-43CE-B443-0EF9D6B9FFE3}"/>
              </a:ext>
            </a:extLst>
          </p:cNvPr>
          <p:cNvSpPr>
            <a:spLocks noGrp="1"/>
          </p:cNvSpPr>
          <p:nvPr>
            <p:ph type="dt" sz="half" idx="10"/>
          </p:nvPr>
        </p:nvSpPr>
        <p:spPr/>
        <p:txBody>
          <a:bodyPr/>
          <a:lstStyle/>
          <a:p>
            <a:fld id="{42DD9AF1-5C99-4BED-8844-3A861EAFEAF5}" type="datetime1">
              <a:rPr lang="en-US" smtClean="0"/>
              <a:t>8/9/2018</a:t>
            </a:fld>
            <a:endParaRPr lang="en-US"/>
          </a:p>
        </p:txBody>
      </p:sp>
      <p:sp>
        <p:nvSpPr>
          <p:cNvPr id="5" name="Footer Placeholder 4">
            <a:extLst>
              <a:ext uri="{FF2B5EF4-FFF2-40B4-BE49-F238E27FC236}">
                <a16:creationId xmlns:a16="http://schemas.microsoft.com/office/drawing/2014/main" id="{61CF8858-A015-42A4-8841-5F462154B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98456-6E04-4001-B927-4675BACCFCA4}"/>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646451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996A3-578A-452B-86D4-7417DB4D8B3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BB717-C49A-4253-9F27-E92FA51C0F2B}"/>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6BBE6-B091-4EE1-8793-F91C3E6B9D30}"/>
              </a:ext>
            </a:extLst>
          </p:cNvPr>
          <p:cNvSpPr>
            <a:spLocks noGrp="1"/>
          </p:cNvSpPr>
          <p:nvPr>
            <p:ph type="dt" sz="half" idx="10"/>
          </p:nvPr>
        </p:nvSpPr>
        <p:spPr/>
        <p:txBody>
          <a:bodyPr/>
          <a:lstStyle/>
          <a:p>
            <a:fld id="{9C0B6C86-D6B2-4C9B-BD67-A1B796629735}" type="datetime1">
              <a:rPr lang="en-US" smtClean="0"/>
              <a:t>8/9/2018</a:t>
            </a:fld>
            <a:endParaRPr lang="en-US"/>
          </a:p>
        </p:txBody>
      </p:sp>
      <p:sp>
        <p:nvSpPr>
          <p:cNvPr id="5" name="Footer Placeholder 4">
            <a:extLst>
              <a:ext uri="{FF2B5EF4-FFF2-40B4-BE49-F238E27FC236}">
                <a16:creationId xmlns:a16="http://schemas.microsoft.com/office/drawing/2014/main" id="{A13D255B-FDF8-432E-9929-A416F5DE1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AEE4F-0975-488B-8683-6F424E05C557}"/>
              </a:ext>
            </a:extLst>
          </p:cNvPr>
          <p:cNvSpPr>
            <a:spLocks noGrp="1"/>
          </p:cNvSpPr>
          <p:nvPr>
            <p:ph type="sldNum" sz="quarter" idx="12"/>
          </p:nvPr>
        </p:nvSpPr>
        <p:spPr/>
        <p:txBody>
          <a:bodyPr/>
          <a:lstStyle/>
          <a:p>
            <a:fld id="{1D341108-FB6F-45AA-B98F-7C42AAD810BC}" type="slidenum">
              <a:rPr lang="en-US" smtClean="0"/>
              <a:t>‹#›</a:t>
            </a:fld>
            <a:endParaRPr lang="en-US"/>
          </a:p>
        </p:txBody>
      </p:sp>
    </p:spTree>
    <p:extLst>
      <p:ext uri="{BB962C8B-B14F-4D97-AF65-F5344CB8AC3E}">
        <p14:creationId xmlns:p14="http://schemas.microsoft.com/office/powerpoint/2010/main" val="244607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a:xfrm>
            <a:off x="238651" y="273686"/>
            <a:ext cx="8623296" cy="58585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hasCustomPrompt="1"/>
          </p:nvPr>
        </p:nvSpPr>
        <p:spPr/>
        <p:txBody>
          <a:bodyPr/>
          <a:lstStyle/>
          <a:p>
            <a:r>
              <a:rPr lang="en-US" dirty="0">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256939" y="1234440"/>
            <a:ext cx="3638405"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8.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Placeholder 1"/>
          <p:cNvSpPr>
            <a:spLocks noGrp="1"/>
          </p:cNvSpPr>
          <p:nvPr>
            <p:ph type="title"/>
          </p:nvPr>
        </p:nvSpPr>
        <p:spPr>
          <a:xfrm>
            <a:off x="238651" y="273686"/>
            <a:ext cx="8258412" cy="5401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6939" y="1426464"/>
            <a:ext cx="3638405" cy="47504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a:solidFill>
                  <a:schemeClr val="bg1"/>
                </a:solidFill>
                <a:latin typeface="Trebuchet MS" charset="0"/>
                <a:ea typeface="Trebuchet MS" charset="0"/>
                <a:cs typeface="Trebuchet MS" charset="0"/>
              </a:rPr>
              <a:t>Portlandoregon.gov/transportation</a:t>
            </a:r>
          </a:p>
          <a:p>
            <a:endParaRPr lang="en-US" sz="1100" b="0" i="0" dirty="0">
              <a:solidFill>
                <a:schemeClr val="bg1"/>
              </a:solidFill>
              <a:latin typeface="Trebuchet MS" charset="0"/>
              <a:ea typeface="Trebuchet MS" charset="0"/>
              <a:cs typeface="Trebuchet MS" charset="0"/>
            </a:endParaRPr>
          </a:p>
        </p:txBody>
      </p:sp>
      <p:sp>
        <p:nvSpPr>
          <p:cNvPr id="10" name="TextBox 9"/>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2" name="Straight Connector 11"/>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cxnSp>
        <p:nvCxnSpPr>
          <p:cNvPr id="19" name="Straight Connector 18"/>
          <p:cNvCxnSpPr/>
          <p:nvPr userDrawn="1"/>
        </p:nvCxnSpPr>
        <p:spPr>
          <a:xfrm>
            <a:off x="319176" y="751742"/>
            <a:ext cx="8494776"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DTP_LOGO_final.jpg">
            <a:extLst>
              <a:ext uri="{FF2B5EF4-FFF2-40B4-BE49-F238E27FC236}">
                <a16:creationId xmlns:a16="http://schemas.microsoft.com/office/drawing/2014/main" id="{BDB336DB-40A6-4B45-86D6-27B4E2EB7873}"/>
              </a:ext>
            </a:extLst>
          </p:cNvPr>
          <p:cNvPicPr>
            <a:picLocks noChangeAspect="1"/>
          </p:cNvPicPr>
          <p:nvPr userDrawn="1"/>
        </p:nvPicPr>
        <p:blipFill>
          <a:blip r:embed="rId17" cstate="print"/>
          <a:stretch>
            <a:fillRect/>
          </a:stretch>
        </p:blipFill>
        <p:spPr>
          <a:xfrm>
            <a:off x="4891772" y="6191251"/>
            <a:ext cx="1688366" cy="609599"/>
          </a:xfrm>
          <a:prstGeom prst="rect">
            <a:avLst/>
          </a:prstGeom>
        </p:spPr>
      </p:pic>
    </p:spTree>
    <p:extLst>
      <p:ext uri="{BB962C8B-B14F-4D97-AF65-F5344CB8AC3E}">
        <p14:creationId xmlns:p14="http://schemas.microsoft.com/office/powerpoint/2010/main" val="1694203398"/>
      </p:ext>
    </p:extLst>
  </p:cSld>
  <p:clrMap bg1="lt1" tx1="dk1" bg2="lt2" tx2="dk2" accent1="accent1" accent2="accent2" accent3="accent3" accent4="accent4" accent5="accent5" accent6="accent6" hlink="hlink" folHlink="folHlink"/>
  <p:sldLayoutIdLst>
    <p:sldLayoutId id="2147483678" r:id="rId1"/>
    <p:sldLayoutId id="2147483688" r:id="rId2"/>
    <p:sldLayoutId id="2147483674"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9" r:id="rId12"/>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2201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Lst>
  <p:txStyles>
    <p:titleStyle>
      <a:lvl1pPr algn="l" defTabSz="457200" rtl="0" eaLnBrk="1" fontAlgn="base" hangingPunct="1">
        <a:spcBef>
          <a:spcPct val="0"/>
        </a:spcBef>
        <a:spcAft>
          <a:spcPct val="0"/>
        </a:spcAft>
        <a:defRPr sz="3600" kern="1200">
          <a:solidFill>
            <a:schemeClr val="tx1"/>
          </a:solidFill>
          <a:latin typeface="Calibri"/>
          <a:ea typeface="Calibri" pitchFamily="34" charset="0"/>
          <a:cs typeface="Calibri"/>
        </a:defRPr>
      </a:lvl1pPr>
      <a:lvl2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2pPr>
      <a:lvl3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3pPr>
      <a:lvl4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4pPr>
      <a:lvl5pPr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5pPr>
      <a:lvl6pPr marL="4572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6pPr>
      <a:lvl7pPr marL="9144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7pPr>
      <a:lvl8pPr marL="13716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8pPr>
      <a:lvl9pPr marL="1828800" algn="l" defTabSz="457200" rtl="0" eaLnBrk="1" fontAlgn="base" hangingPunct="1">
        <a:spcBef>
          <a:spcPct val="0"/>
        </a:spcBef>
        <a:spcAft>
          <a:spcPct val="0"/>
        </a:spcAft>
        <a:defRPr sz="3600">
          <a:solidFill>
            <a:schemeClr val="tx1"/>
          </a:solidFill>
          <a:latin typeface="Calibri" pitchFamily="34" charset="0"/>
          <a:ea typeface="Calibri" pitchFamily="34" charset="0"/>
          <a:cs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22161CA-C0EE-4F0E-B72E-02BD015E9DFF}" type="datetimeFigureOut">
              <a:rPr lang="en-US" smtClean="0"/>
              <a:pPr/>
              <a:t>8/9/2018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67119F-DBC8-4778-BC7E-DC74278565F7}" type="slidenum">
              <a:rPr lang="en-US" smtClean="0"/>
              <a:pPr/>
              <a:t>‹#›</a:t>
            </a:fld>
            <a:endParaRPr lang="en-US"/>
          </a:p>
        </p:txBody>
      </p:sp>
    </p:spTree>
    <p:extLst>
      <p:ext uri="{BB962C8B-B14F-4D97-AF65-F5344CB8AC3E}">
        <p14:creationId xmlns:p14="http://schemas.microsoft.com/office/powerpoint/2010/main" val="323469124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EAD399-CA34-4C3A-A682-9EC62CB1956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0F316-203B-44CE-A1A6-44CF60D475D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66001-C223-423B-AAD0-B56B7E65CC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30646E-9CDD-43AE-9A04-F3352D949655}" type="datetime1">
              <a:rPr lang="en-US" smtClean="0"/>
              <a:t>8/9/2018</a:t>
            </a:fld>
            <a:endParaRPr lang="en-US"/>
          </a:p>
        </p:txBody>
      </p:sp>
      <p:sp>
        <p:nvSpPr>
          <p:cNvPr id="5" name="Footer Placeholder 4">
            <a:extLst>
              <a:ext uri="{FF2B5EF4-FFF2-40B4-BE49-F238E27FC236}">
                <a16:creationId xmlns:a16="http://schemas.microsoft.com/office/drawing/2014/main" id="{8261953B-6BCF-441D-B83A-95CE95F83A2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97B2F-51E5-4603-8D17-ADADFFEE52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341108-FB6F-45AA-B98F-7C42AAD810BC}" type="slidenum">
              <a:rPr lang="en-US" smtClean="0"/>
              <a:t>‹#›</a:t>
            </a:fld>
            <a:endParaRPr lang="en-US"/>
          </a:p>
        </p:txBody>
      </p:sp>
    </p:spTree>
    <p:extLst>
      <p:ext uri="{BB962C8B-B14F-4D97-AF65-F5344CB8AC3E}">
        <p14:creationId xmlns:p14="http://schemas.microsoft.com/office/powerpoint/2010/main" val="398017323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5.gif"/></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55.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66.e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F7DD67-F300-4574-884A-33F6C865C20C}"/>
              </a:ext>
            </a:extLst>
          </p:cNvPr>
          <p:cNvSpPr/>
          <p:nvPr/>
        </p:nvSpPr>
        <p:spPr>
          <a:xfrm>
            <a:off x="-6350" y="6108908"/>
            <a:ext cx="9150350" cy="127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6350" y="1758351"/>
            <a:ext cx="9150350" cy="3276600"/>
            <a:chOff x="0" y="457200"/>
            <a:chExt cx="9150350" cy="4114800"/>
          </a:xfrm>
        </p:grpSpPr>
        <p:pic>
          <p:nvPicPr>
            <p:cNvPr id="6" name="Picture 3" descr="P:\DTP\PowerPoint\Capture4.png"/>
            <p:cNvPicPr>
              <a:picLocks noChangeAspect="1" noChangeArrowheads="1"/>
            </p:cNvPicPr>
            <p:nvPr/>
          </p:nvPicPr>
          <p:blipFill>
            <a:blip r:embed="rId3" cstate="print"/>
            <a:srcRect b="3543"/>
            <a:stretch>
              <a:fillRect/>
            </a:stretch>
          </p:blipFill>
          <p:spPr bwMode="auto">
            <a:xfrm>
              <a:off x="0" y="2743200"/>
              <a:ext cx="9144000" cy="1219200"/>
            </a:xfrm>
            <a:prstGeom prst="rect">
              <a:avLst/>
            </a:prstGeom>
            <a:noFill/>
          </p:spPr>
        </p:pic>
        <p:sp>
          <p:nvSpPr>
            <p:cNvPr id="7" name="Rectangle 6"/>
            <p:cNvSpPr/>
            <p:nvPr/>
          </p:nvSpPr>
          <p:spPr>
            <a:xfrm>
              <a:off x="0" y="4038600"/>
              <a:ext cx="9144000" cy="533400"/>
            </a:xfrm>
            <a:prstGeom prst="rect">
              <a:avLst/>
            </a:prstGeom>
            <a:solidFill>
              <a:srgbClr val="62A74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Picture 7" descr="hdr121416.jpg"/>
            <p:cNvPicPr>
              <a:picLocks noChangeAspect="1"/>
            </p:cNvPicPr>
            <p:nvPr/>
          </p:nvPicPr>
          <p:blipFill>
            <a:blip r:embed="rId4" cstate="print"/>
            <a:srcRect r="871"/>
            <a:stretch>
              <a:fillRect/>
            </a:stretch>
          </p:blipFill>
          <p:spPr>
            <a:xfrm>
              <a:off x="0" y="1066800"/>
              <a:ext cx="9144000" cy="1600200"/>
            </a:xfrm>
            <a:prstGeom prst="rect">
              <a:avLst/>
            </a:prstGeom>
            <a:noFill/>
            <a:ln w="76200">
              <a:noFill/>
            </a:ln>
          </p:spPr>
        </p:pic>
        <p:sp>
          <p:nvSpPr>
            <p:cNvPr id="9" name="Rectangle 8"/>
            <p:cNvSpPr/>
            <p:nvPr/>
          </p:nvSpPr>
          <p:spPr>
            <a:xfrm>
              <a:off x="0" y="457200"/>
              <a:ext cx="9144000" cy="530352"/>
            </a:xfrm>
            <a:prstGeom prst="rect">
              <a:avLst/>
            </a:prstGeom>
            <a:solidFill>
              <a:srgbClr val="62A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0" name="Picture 4"/>
            <p:cNvPicPr>
              <a:picLocks noChangeAspect="1" noChangeArrowheads="1"/>
            </p:cNvPicPr>
            <p:nvPr/>
          </p:nvPicPr>
          <p:blipFill>
            <a:blip r:embed="rId5" cstate="print"/>
            <a:srcRect t="24603" r="831" b="12917"/>
            <a:stretch>
              <a:fillRect/>
            </a:stretch>
          </p:blipFill>
          <p:spPr bwMode="auto">
            <a:xfrm>
              <a:off x="5854701" y="2743200"/>
              <a:ext cx="3295649" cy="1828800"/>
            </a:xfrm>
            <a:prstGeom prst="rect">
              <a:avLst/>
            </a:prstGeom>
            <a:noFill/>
            <a:ln w="76200">
              <a:solidFill>
                <a:schemeClr val="bg1"/>
              </a:solidFill>
              <a:miter lim="800000"/>
              <a:headEnd/>
              <a:tailEnd/>
            </a:ln>
          </p:spPr>
        </p:pic>
      </p:grpSp>
      <p:sp>
        <p:nvSpPr>
          <p:cNvPr id="12" name="Titre 1"/>
          <p:cNvSpPr txBox="1">
            <a:spLocks/>
          </p:cNvSpPr>
          <p:nvPr/>
        </p:nvSpPr>
        <p:spPr>
          <a:xfrm>
            <a:off x="176530" y="5297868"/>
            <a:ext cx="8778240" cy="307778"/>
          </a:xfrm>
          <a:prstGeom prst="rect">
            <a:avLst/>
          </a:prstGeom>
        </p:spPr>
        <p:txBody>
          <a:bodyPr vert="horz" lIns="68580" tIns="34290" rIns="68580" bIns="34290" rtlCol="0" anchor="t">
            <a:normAutofit fontScale="92500" lnSpcReduction="20000"/>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r>
              <a:rPr lang="en-US" sz="2200" dirty="0">
                <a:solidFill>
                  <a:schemeClr val="bg1"/>
                </a:solidFill>
                <a:latin typeface="Trebuchet MS" panose="020B0603020202020204" pitchFamily="34" charset="0"/>
                <a:ea typeface="MS PGothic" charset="0"/>
                <a:cs typeface="+mn-cs"/>
              </a:rPr>
              <a:t>Portland City Council</a:t>
            </a:r>
            <a:r>
              <a:rPr lang="en-US" sz="2000" dirty="0">
                <a:solidFill>
                  <a:schemeClr val="bg1"/>
                </a:solidFill>
                <a:latin typeface="Trebuchet MS" panose="020B0603020202020204" pitchFamily="34" charset="0"/>
                <a:ea typeface="MS PGothic" charset="0"/>
                <a:cs typeface="+mn-cs"/>
              </a:rPr>
              <a:t>		</a:t>
            </a:r>
            <a:r>
              <a:rPr lang="en-US" sz="1900" dirty="0">
                <a:solidFill>
                  <a:schemeClr val="bg1"/>
                </a:solidFill>
                <a:latin typeface="Trebuchet MS" panose="020B0603020202020204" pitchFamily="34" charset="0"/>
                <a:ea typeface="MS PGothic" charset="0"/>
                <a:cs typeface="+mn-cs"/>
              </a:rPr>
              <a:t>August 9, 2018</a:t>
            </a:r>
          </a:p>
          <a:p>
            <a:endParaRPr lang="en-US" sz="3600" dirty="0">
              <a:solidFill>
                <a:schemeClr val="bg1"/>
              </a:solidFill>
              <a:latin typeface="Trebuchet MS" panose="020B0603020202020204" pitchFamily="34" charset="0"/>
              <a:ea typeface="MS PGothic" charset="0"/>
              <a:cs typeface="+mn-cs"/>
            </a:endParaRPr>
          </a:p>
        </p:txBody>
      </p:sp>
      <p:pic>
        <p:nvPicPr>
          <p:cNvPr id="14" name="Picture 13" descr="PP-mainpage-text.jpg">
            <a:extLst>
              <a:ext uri="{FF2B5EF4-FFF2-40B4-BE49-F238E27FC236}">
                <a16:creationId xmlns:a16="http://schemas.microsoft.com/office/drawing/2014/main" id="{1713180C-D31F-4329-B84F-5DFE0D9A958B}"/>
              </a:ext>
            </a:extLst>
          </p:cNvPr>
          <p:cNvPicPr>
            <a:picLocks noChangeAspect="1"/>
          </p:cNvPicPr>
          <p:nvPr/>
        </p:nvPicPr>
        <p:blipFill>
          <a:blip r:embed="rId6" cstate="print"/>
          <a:stretch>
            <a:fillRect/>
          </a:stretch>
        </p:blipFill>
        <p:spPr>
          <a:xfrm>
            <a:off x="2980801" y="618065"/>
            <a:ext cx="2760452" cy="633500"/>
          </a:xfrm>
          <a:prstGeom prst="rect">
            <a:avLst/>
          </a:prstGeom>
          <a:noFill/>
          <a:ln>
            <a:noFill/>
          </a:ln>
        </p:spPr>
      </p:pic>
      <p:pic>
        <p:nvPicPr>
          <p:cNvPr id="3" name="Picture 2">
            <a:extLst>
              <a:ext uri="{FF2B5EF4-FFF2-40B4-BE49-F238E27FC236}">
                <a16:creationId xmlns:a16="http://schemas.microsoft.com/office/drawing/2014/main" id="{CF71B806-90E3-4E45-9E05-06D05A803FBA}"/>
              </a:ext>
            </a:extLst>
          </p:cNvPr>
          <p:cNvPicPr>
            <a:picLocks noChangeAspect="1"/>
          </p:cNvPicPr>
          <p:nvPr/>
        </p:nvPicPr>
        <p:blipFill rotWithShape="1">
          <a:blip r:embed="rId7"/>
          <a:srcRect t="11815" b="12340"/>
          <a:stretch/>
        </p:blipFill>
        <p:spPr>
          <a:xfrm>
            <a:off x="472304" y="5989206"/>
            <a:ext cx="8199392" cy="887521"/>
          </a:xfrm>
          <a:prstGeom prst="rect">
            <a:avLst/>
          </a:prstGeom>
        </p:spPr>
      </p:pic>
      <p:sp>
        <p:nvSpPr>
          <p:cNvPr id="13" name="Rectangle 12">
            <a:extLst>
              <a:ext uri="{FF2B5EF4-FFF2-40B4-BE49-F238E27FC236}">
                <a16:creationId xmlns:a16="http://schemas.microsoft.com/office/drawing/2014/main" id="{CA241D58-C6A3-46AE-8B5C-C3B444859CAD}"/>
              </a:ext>
            </a:extLst>
          </p:cNvPr>
          <p:cNvSpPr/>
          <p:nvPr/>
        </p:nvSpPr>
        <p:spPr>
          <a:xfrm>
            <a:off x="163083" y="5656151"/>
            <a:ext cx="4605066" cy="400110"/>
          </a:xfrm>
          <a:prstGeom prst="rect">
            <a:avLst/>
          </a:prstGeom>
        </p:spPr>
        <p:txBody>
          <a:bodyPr wrap="square">
            <a:spAutoFit/>
          </a:bodyPr>
          <a:lstStyle/>
          <a:p>
            <a:r>
              <a:rPr lang="en-US" sz="2000" b="1" dirty="0">
                <a:solidFill>
                  <a:srgbClr val="00A2AF"/>
                </a:solidFill>
                <a:highlight>
                  <a:srgbClr val="FFFFFF"/>
                </a:highlight>
                <a:latin typeface="Trebuchet MS" panose="020B0603020202020204" pitchFamily="34" charset="0"/>
                <a:ea typeface="MS PGothic" charset="0"/>
              </a:rPr>
              <a:t>Teresa Boyle/April Bertelsen - PBOT</a:t>
            </a:r>
            <a:endParaRPr lang="en-US" sz="2000" b="1" dirty="0">
              <a:solidFill>
                <a:srgbClr val="00A2AF"/>
              </a:solidFill>
              <a:highlight>
                <a:srgbClr val="FFFFFF"/>
              </a:highlight>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36281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sp>
        <p:nvSpPr>
          <p:cNvPr id="2" name="Rectangle 1"/>
          <p:cNvSpPr/>
          <p:nvPr/>
        </p:nvSpPr>
        <p:spPr>
          <a:xfrm>
            <a:off x="1" y="857250"/>
            <a:ext cx="3185360" cy="5143500"/>
          </a:xfrm>
          <a:prstGeom prst="rect">
            <a:avLst/>
          </a:prstGeom>
          <a:solidFill>
            <a:schemeClr val="bg1">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6" name="Content Placeholder 5"/>
          <p:cNvSpPr>
            <a:spLocks noGrp="1"/>
          </p:cNvSpPr>
          <p:nvPr>
            <p:ph idx="1"/>
          </p:nvPr>
        </p:nvSpPr>
        <p:spPr>
          <a:xfrm>
            <a:off x="392906" y="2226469"/>
            <a:ext cx="7886700" cy="3263504"/>
          </a:xfrm>
        </p:spPr>
        <p:txBody>
          <a:bodyPr/>
          <a:lstStyle/>
          <a:p>
            <a:pPr marL="214313" indent="-214313"/>
            <a:r>
              <a:rPr lang="en-US" sz="2400" dirty="0">
                <a:solidFill>
                  <a:schemeClr val="bg1"/>
                </a:solidFill>
              </a:rPr>
              <a:t>Connected signals</a:t>
            </a:r>
          </a:p>
          <a:p>
            <a:pPr marL="214313" indent="-214313"/>
            <a:r>
              <a:rPr lang="en-US" sz="2400" dirty="0">
                <a:solidFill>
                  <a:schemeClr val="bg1"/>
                </a:solidFill>
              </a:rPr>
              <a:t>Connected buses </a:t>
            </a:r>
          </a:p>
          <a:p>
            <a:pPr marL="0" indent="0">
              <a:buNone/>
            </a:pPr>
            <a:r>
              <a:rPr lang="en-US" sz="2400" dirty="0">
                <a:solidFill>
                  <a:schemeClr val="bg1"/>
                </a:solidFill>
              </a:rPr>
              <a:t>= Improved </a:t>
            </a:r>
            <a:br>
              <a:rPr lang="en-US" sz="2400" dirty="0">
                <a:solidFill>
                  <a:schemeClr val="bg1"/>
                </a:solidFill>
              </a:rPr>
            </a:br>
            <a:r>
              <a:rPr lang="en-US" sz="2400" dirty="0">
                <a:solidFill>
                  <a:schemeClr val="bg1"/>
                </a:solidFill>
              </a:rPr>
              <a:t>performance</a:t>
            </a:r>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361" y="1966637"/>
            <a:ext cx="5958639" cy="2924726"/>
          </a:xfrm>
          <a:prstGeom prst="rect">
            <a:avLst/>
          </a:prstGeom>
        </p:spPr>
      </p:pic>
      <p:sp>
        <p:nvSpPr>
          <p:cNvPr id="5" name="Title 4"/>
          <p:cNvSpPr>
            <a:spLocks noGrp="1"/>
          </p:cNvSpPr>
          <p:nvPr>
            <p:ph type="title"/>
          </p:nvPr>
        </p:nvSpPr>
        <p:spPr>
          <a:xfrm>
            <a:off x="392906" y="1131094"/>
            <a:ext cx="7886700" cy="994172"/>
          </a:xfrm>
        </p:spPr>
        <p:txBody>
          <a:bodyPr>
            <a:normAutofit fontScale="90000"/>
          </a:bodyPr>
          <a:lstStyle/>
          <a:p>
            <a:r>
              <a:rPr lang="en-US" b="1" dirty="0">
                <a:solidFill>
                  <a:schemeClr val="bg1"/>
                </a:solidFill>
                <a:latin typeface="+mn-lt"/>
              </a:rPr>
              <a:t>Transit Signal </a:t>
            </a:r>
            <a:br>
              <a:rPr lang="en-US" b="1" dirty="0">
                <a:solidFill>
                  <a:schemeClr val="bg1"/>
                </a:solidFill>
                <a:latin typeface="+mn-lt"/>
              </a:rPr>
            </a:br>
            <a:r>
              <a:rPr lang="en-US" b="1" dirty="0">
                <a:solidFill>
                  <a:schemeClr val="bg1"/>
                </a:solidFill>
                <a:latin typeface="+mn-lt"/>
              </a:rPr>
              <a:t>Priority (TSP)</a:t>
            </a:r>
            <a:endParaRPr lang="en-US" dirty="0">
              <a:solidFill>
                <a:schemeClr val="bg1"/>
              </a:solidFill>
              <a:latin typeface="+mn-lt"/>
            </a:endParaRPr>
          </a:p>
        </p:txBody>
      </p:sp>
      <p:pic>
        <p:nvPicPr>
          <p:cNvPr id="7" name="Picture 1" descr="http://trinet.trimet.org/home/divisions/public-affairs/communications-and-marketing/creative-services-1/TriMet2945173.png">
            <a:extLst>
              <a:ext uri="{FF2B5EF4-FFF2-40B4-BE49-F238E27FC236}">
                <a16:creationId xmlns:a16="http://schemas.microsoft.com/office/drawing/2014/main" id="{21F5147A-81A8-4829-8405-F328D7429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91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2" t="4748" r="1577" b="14879"/>
          <a:stretch/>
        </p:blipFill>
        <p:spPr>
          <a:xfrm>
            <a:off x="1390" y="1300162"/>
            <a:ext cx="9142610" cy="4214813"/>
          </a:xfrm>
          <a:prstGeom prst="rect">
            <a:avLst/>
          </a:prstGeom>
        </p:spPr>
      </p:pic>
      <p:sp>
        <p:nvSpPr>
          <p:cNvPr id="2" name="Rectangle 1"/>
          <p:cNvSpPr/>
          <p:nvPr/>
        </p:nvSpPr>
        <p:spPr>
          <a:xfrm>
            <a:off x="0" y="857250"/>
            <a:ext cx="9144000" cy="771525"/>
          </a:xfrm>
          <a:prstGeom prst="rect">
            <a:avLst/>
          </a:prstGeom>
          <a:solidFill>
            <a:srgbClr val="63AA4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latin typeface="Calibri"/>
            </a:endParaRPr>
          </a:p>
        </p:txBody>
      </p:sp>
      <p:sp>
        <p:nvSpPr>
          <p:cNvPr id="5" name="Title 4"/>
          <p:cNvSpPr>
            <a:spLocks noGrp="1"/>
          </p:cNvSpPr>
          <p:nvPr>
            <p:ph type="title"/>
          </p:nvPr>
        </p:nvSpPr>
        <p:spPr>
          <a:xfrm>
            <a:off x="278606" y="1016794"/>
            <a:ext cx="7886700" cy="994172"/>
          </a:xfrm>
        </p:spPr>
        <p:txBody>
          <a:bodyPr>
            <a:normAutofit fontScale="90000"/>
          </a:bodyPr>
          <a:lstStyle/>
          <a:p>
            <a:r>
              <a:rPr lang="en-US" b="1" dirty="0">
                <a:solidFill>
                  <a:schemeClr val="bg1"/>
                </a:solidFill>
                <a:latin typeface="+mn-lt"/>
                <a:cs typeface="Arial" panose="020B0604020202020204" pitchFamily="34" charset="0"/>
              </a:rPr>
              <a:t>Building On Division Corridor Improvements</a:t>
            </a:r>
            <a:br>
              <a:rPr lang="en-US" b="1" dirty="0">
                <a:latin typeface="Arial" panose="020B0604020202020204" pitchFamily="34" charset="0"/>
                <a:cs typeface="Arial" panose="020B0604020202020204" pitchFamily="34" charset="0"/>
              </a:rPr>
            </a:br>
            <a:endParaRPr lang="en-US" dirty="0"/>
          </a:p>
        </p:txBody>
      </p:sp>
      <p:pic>
        <p:nvPicPr>
          <p:cNvPr id="6" name="Picture 1" descr="http://trinet.trimet.org/home/divisions/public-affairs/communications-and-marketing/creative-services-1/TriMet2945173.png">
            <a:extLst>
              <a:ext uri="{FF2B5EF4-FFF2-40B4-BE49-F238E27FC236}">
                <a16:creationId xmlns:a16="http://schemas.microsoft.com/office/drawing/2014/main" id="{316A2DF0-D0CF-4F7C-9473-9713B63F6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859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sp>
        <p:nvSpPr>
          <p:cNvPr id="13" name="Title 4"/>
          <p:cNvSpPr txBox="1">
            <a:spLocks/>
          </p:cNvSpPr>
          <p:nvPr/>
        </p:nvSpPr>
        <p:spPr>
          <a:xfrm>
            <a:off x="171450" y="80962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black">
                    <a:lumMod val="65000"/>
                    <a:lumOff val="35000"/>
                  </a:prstClr>
                </a:solidFill>
                <a:latin typeface="Calibri"/>
              </a:rPr>
              <a:t>Transit Rider Support </a:t>
            </a:r>
            <a:endParaRPr lang="en-US" sz="3300" b="1" dirty="0">
              <a:solidFill>
                <a:prstClr val="black">
                  <a:lumMod val="65000"/>
                  <a:lumOff val="35000"/>
                </a:prstClr>
              </a:solidFill>
              <a:latin typeface="Calibri"/>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9731"/>
            <a:ext cx="9144000" cy="3624262"/>
          </a:xfrm>
          <a:prstGeom prst="rect">
            <a:avLst/>
          </a:prstGeom>
        </p:spPr>
      </p:pic>
      <p:pic>
        <p:nvPicPr>
          <p:cNvPr id="4" name="Picture 1" descr="http://trinet.trimet.org/home/divisions/public-affairs/communications-and-marketing/creative-services-1/TriMet2945173.png">
            <a:extLst>
              <a:ext uri="{FF2B5EF4-FFF2-40B4-BE49-F238E27FC236}">
                <a16:creationId xmlns:a16="http://schemas.microsoft.com/office/drawing/2014/main" id="{F484BA3C-5B66-419C-8390-41D9FD0B7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947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8631" t="11122" r="8783" b="11392"/>
          <a:stretch/>
        </p:blipFill>
        <p:spPr>
          <a:xfrm>
            <a:off x="3071813" y="1067139"/>
            <a:ext cx="5915025" cy="4289095"/>
          </a:xfrm>
          <a:prstGeom prst="rect">
            <a:avLst/>
          </a:prstGeom>
        </p:spPr>
      </p:pic>
      <p:sp>
        <p:nvSpPr>
          <p:cNvPr id="6" name="Title 4"/>
          <p:cNvSpPr txBox="1">
            <a:spLocks/>
          </p:cNvSpPr>
          <p:nvPr/>
        </p:nvSpPr>
        <p:spPr>
          <a:xfrm>
            <a:off x="228600" y="3375823"/>
            <a:ext cx="7886700" cy="269795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ts val="3000"/>
              </a:lnSpc>
            </a:pPr>
            <a:r>
              <a:rPr lang="en-US" sz="3300" b="1" dirty="0">
                <a:solidFill>
                  <a:srgbClr val="63AA44"/>
                </a:solidFill>
                <a:latin typeface="Calibri"/>
              </a:rPr>
              <a:t>East County </a:t>
            </a:r>
            <a:br>
              <a:rPr lang="en-US" sz="3300" b="1" dirty="0">
                <a:solidFill>
                  <a:srgbClr val="63AA44"/>
                </a:solidFill>
                <a:latin typeface="Calibri"/>
              </a:rPr>
            </a:br>
            <a:r>
              <a:rPr lang="en-US" sz="3300" b="1" dirty="0">
                <a:solidFill>
                  <a:srgbClr val="63AA44"/>
                </a:solidFill>
                <a:latin typeface="Calibri"/>
              </a:rPr>
              <a:t>Service </a:t>
            </a:r>
            <a:br>
              <a:rPr lang="en-US" sz="3300" b="1" dirty="0">
                <a:solidFill>
                  <a:srgbClr val="63AA44"/>
                </a:solidFill>
                <a:latin typeface="Calibri"/>
              </a:rPr>
            </a:br>
            <a:r>
              <a:rPr lang="en-US" sz="3300" b="1" dirty="0">
                <a:solidFill>
                  <a:srgbClr val="63AA44"/>
                </a:solidFill>
                <a:latin typeface="Calibri"/>
              </a:rPr>
              <a:t>Improvements</a:t>
            </a:r>
          </a:p>
          <a:p>
            <a:pPr defTabSz="685800"/>
            <a:r>
              <a:rPr lang="en-US" sz="1500" b="1" spc="225" dirty="0">
                <a:solidFill>
                  <a:prstClr val="black"/>
                </a:solidFill>
                <a:latin typeface="Calibri Light"/>
                <a:cs typeface="Arial" panose="020B0604020202020204" pitchFamily="34" charset="0"/>
              </a:rPr>
              <a:t>FISCAL YEARS 2018–2019 </a:t>
            </a:r>
          </a:p>
        </p:txBody>
      </p:sp>
      <p:pic>
        <p:nvPicPr>
          <p:cNvPr id="4" name="Picture 1" descr="http://trinet.trimet.org/home/divisions/public-affairs/communications-and-marketing/creative-services-1/TriMet2945173.png">
            <a:extLst>
              <a:ext uri="{FF2B5EF4-FFF2-40B4-BE49-F238E27FC236}">
                <a16:creationId xmlns:a16="http://schemas.microsoft.com/office/drawing/2014/main" id="{368603D1-6A15-43A2-9881-85901EC8F4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445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08253-0293-4C57-86F2-1AF1CB9CFEE7}"/>
              </a:ext>
            </a:extLst>
          </p:cNvPr>
          <p:cNvPicPr>
            <a:picLocks noChangeAspect="1"/>
          </p:cNvPicPr>
          <p:nvPr/>
        </p:nvPicPr>
        <p:blipFill>
          <a:blip r:embed="rId2"/>
          <a:stretch>
            <a:fillRect/>
          </a:stretch>
        </p:blipFill>
        <p:spPr>
          <a:xfrm>
            <a:off x="0" y="0"/>
            <a:ext cx="9143999" cy="6858000"/>
          </a:xfrm>
          <a:prstGeom prst="rect">
            <a:avLst/>
          </a:prstGeom>
        </p:spPr>
      </p:pic>
      <p:pic>
        <p:nvPicPr>
          <p:cNvPr id="4" name="Picture 1" descr="http://trinet.trimet.org/home/divisions/public-affairs/communications-and-marketing/creative-services-1/TriMet2945173.png">
            <a:extLst>
              <a:ext uri="{FF2B5EF4-FFF2-40B4-BE49-F238E27FC236}">
                <a16:creationId xmlns:a16="http://schemas.microsoft.com/office/drawing/2014/main" id="{E7E5F1A0-DB4B-4C37-B612-CC25A9A8F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7511" y="86499"/>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40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sp>
        <p:nvSpPr>
          <p:cNvPr id="13" name="Title 4"/>
          <p:cNvSpPr txBox="1">
            <a:spLocks/>
          </p:cNvSpPr>
          <p:nvPr/>
        </p:nvSpPr>
        <p:spPr>
          <a:xfrm>
            <a:off x="502314" y="113109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63AA44"/>
                </a:solidFill>
                <a:latin typeface="Calibri"/>
              </a:rPr>
              <a:t>DTP General Contractor </a:t>
            </a:r>
            <a:endParaRPr lang="en-US" sz="3300" b="1" dirty="0">
              <a:solidFill>
                <a:srgbClr val="63AA44"/>
              </a:solidFill>
              <a:latin typeface="Calibri"/>
              <a:cs typeface="Arial" panose="020B0604020202020204" pitchFamily="34" charset="0"/>
            </a:endParaRPr>
          </a:p>
        </p:txBody>
      </p:sp>
      <p:sp>
        <p:nvSpPr>
          <p:cNvPr id="2" name="Content Placeholder 1"/>
          <p:cNvSpPr>
            <a:spLocks noGrp="1"/>
          </p:cNvSpPr>
          <p:nvPr>
            <p:ph idx="1"/>
          </p:nvPr>
        </p:nvSpPr>
        <p:spPr>
          <a:xfrm>
            <a:off x="448171" y="2226469"/>
            <a:ext cx="4117814" cy="3263504"/>
          </a:xfrm>
        </p:spPr>
        <p:txBody>
          <a:bodyPr>
            <a:normAutofit lnSpcReduction="10000"/>
          </a:bodyPr>
          <a:lstStyle/>
          <a:p>
            <a:pPr marL="0" indent="0">
              <a:buNone/>
            </a:pPr>
            <a:r>
              <a:rPr lang="en-US" b="1" dirty="0" err="1"/>
              <a:t>Raimore</a:t>
            </a:r>
            <a:r>
              <a:rPr lang="en-US" b="1" dirty="0"/>
              <a:t> Construction</a:t>
            </a:r>
          </a:p>
          <a:p>
            <a:r>
              <a:rPr lang="en-US" dirty="0"/>
              <a:t>Started as DBE on Interstate MAX project</a:t>
            </a:r>
          </a:p>
          <a:p>
            <a:r>
              <a:rPr lang="en-US" dirty="0"/>
              <a:t>Worked on Portland Mall,</a:t>
            </a:r>
            <a:br>
              <a:rPr lang="en-US" dirty="0"/>
            </a:br>
            <a:r>
              <a:rPr lang="en-US" dirty="0"/>
              <a:t>Portland-Milwaukie, station rehab projects and for PBOT Fixing our Streets</a:t>
            </a:r>
          </a:p>
          <a:p>
            <a:r>
              <a:rPr lang="en-US" dirty="0"/>
              <a:t>Now the construction manager/general contractor for the Division Transit Project</a:t>
            </a:r>
          </a:p>
          <a:p>
            <a:pPr marL="0" indent="0">
              <a:buNone/>
            </a:pPr>
            <a:endParaRPr lang="en-US" dirty="0"/>
          </a:p>
          <a:p>
            <a:pPr marL="0" indent="0">
              <a:buNone/>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817" y="2215506"/>
            <a:ext cx="4013001" cy="2675334"/>
          </a:xfrm>
          <a:prstGeom prst="rect">
            <a:avLst/>
          </a:prstGeom>
        </p:spPr>
      </p:pic>
      <p:pic>
        <p:nvPicPr>
          <p:cNvPr id="5" name="Picture 1" descr="http://trinet.trimet.org/home/divisions/public-affairs/communications-and-marketing/creative-services-1/TriMet2945173.png">
            <a:extLst>
              <a:ext uri="{FF2B5EF4-FFF2-40B4-BE49-F238E27FC236}">
                <a16:creationId xmlns:a16="http://schemas.microsoft.com/office/drawing/2014/main" id="{9B205056-F9E7-45E9-AAFB-FD6AA4B99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42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D770-8706-4730-A1CD-8429BDD43E07}"/>
              </a:ext>
            </a:extLst>
          </p:cNvPr>
          <p:cNvSpPr>
            <a:spLocks noGrp="1"/>
          </p:cNvSpPr>
          <p:nvPr>
            <p:ph type="title"/>
          </p:nvPr>
        </p:nvSpPr>
        <p:spPr/>
        <p:txBody>
          <a:bodyPr/>
          <a:lstStyle/>
          <a:p>
            <a:r>
              <a:rPr lang="en-US" dirty="0"/>
              <a:t>Locally Preferred Alternative – Status Report</a:t>
            </a:r>
          </a:p>
        </p:txBody>
      </p:sp>
    </p:spTree>
    <p:extLst>
      <p:ext uri="{BB962C8B-B14F-4D97-AF65-F5344CB8AC3E}">
        <p14:creationId xmlns:p14="http://schemas.microsoft.com/office/powerpoint/2010/main" val="781605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E44E848A-FCBA-4EAD-87E0-8FE281261A64}"/>
              </a:ext>
            </a:extLst>
          </p:cNvPr>
          <p:cNvPicPr>
            <a:picLocks noChangeAspect="1"/>
          </p:cNvPicPr>
          <p:nvPr/>
        </p:nvPicPr>
        <p:blipFill rotWithShape="1">
          <a:blip r:embed="rId2">
            <a:extLst>
              <a:ext uri="{28A0092B-C50C-407E-A947-70E740481C1C}">
                <a14:useLocalDpi xmlns:a14="http://schemas.microsoft.com/office/drawing/2010/main" val="0"/>
              </a:ext>
            </a:extLst>
          </a:blip>
          <a:srcRect t="43627" b="10666"/>
          <a:stretch/>
        </p:blipFill>
        <p:spPr>
          <a:xfrm>
            <a:off x="0" y="2974422"/>
            <a:ext cx="9144000" cy="3134621"/>
          </a:xfrm>
          <a:prstGeom prst="rect">
            <a:avLst/>
          </a:prstGeom>
        </p:spPr>
      </p:pic>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a:xfrm>
            <a:off x="238651" y="273686"/>
            <a:ext cx="8839200" cy="540129"/>
          </a:xfrm>
        </p:spPr>
        <p:txBody>
          <a:bodyPr>
            <a:noAutofit/>
          </a:bodyPr>
          <a:lstStyle/>
          <a:p>
            <a:r>
              <a:rPr lang="en-US" dirty="0"/>
              <a:t>Locally Preferred Alternative (LPA) Conditions of Approval</a:t>
            </a:r>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152399" y="1153687"/>
            <a:ext cx="8839201" cy="1820735"/>
          </a:xfrm>
        </p:spPr>
        <p:txBody>
          <a:bodyPr/>
          <a:lstStyle/>
          <a:p>
            <a:pPr lvl="1">
              <a:spcAft>
                <a:spcPts val="1200"/>
              </a:spcAft>
            </a:pPr>
            <a:r>
              <a:rPr lang="en-US" sz="2000" dirty="0"/>
              <a:t>Adopted by City Council on December 7, 2016</a:t>
            </a:r>
          </a:p>
          <a:p>
            <a:pPr lvl="1">
              <a:spcAft>
                <a:spcPts val="1200"/>
              </a:spcAft>
            </a:pPr>
            <a:r>
              <a:rPr lang="en-US" sz="2000" dirty="0"/>
              <a:t>Address community stakeholder concerns to prevent displacement</a:t>
            </a:r>
          </a:p>
          <a:p>
            <a:pPr lvl="1">
              <a:spcAft>
                <a:spcPts val="1200"/>
              </a:spcAft>
            </a:pPr>
            <a:r>
              <a:rPr lang="en-US" sz="2000" dirty="0"/>
              <a:t>Critical to the continued support of community stakeholders</a:t>
            </a:r>
          </a:p>
        </p:txBody>
      </p:sp>
    </p:spTree>
    <p:extLst>
      <p:ext uri="{BB962C8B-B14F-4D97-AF65-F5344CB8AC3E}">
        <p14:creationId xmlns:p14="http://schemas.microsoft.com/office/powerpoint/2010/main" val="3535783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a:xfrm>
            <a:off x="238651" y="263176"/>
            <a:ext cx="8258412" cy="540129"/>
          </a:xfrm>
        </p:spPr>
        <p:txBody>
          <a:bodyPr>
            <a:normAutofit/>
          </a:bodyPr>
          <a:lstStyle/>
          <a:p>
            <a:r>
              <a:rPr lang="en-US" sz="2800" dirty="0"/>
              <a:t>Main Categories of LPA Conditions of Approval</a:t>
            </a:r>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238651" y="1135292"/>
            <a:ext cx="4333349" cy="3857122"/>
          </a:xfrm>
        </p:spPr>
        <p:txBody>
          <a:bodyPr>
            <a:noAutofit/>
          </a:bodyPr>
          <a:lstStyle/>
          <a:p>
            <a:pPr lvl="1">
              <a:lnSpc>
                <a:spcPct val="100000"/>
              </a:lnSpc>
              <a:spcAft>
                <a:spcPts val="1200"/>
              </a:spcAft>
            </a:pPr>
            <a:r>
              <a:rPr lang="en-US" sz="2400" dirty="0"/>
              <a:t>Future Status Updates</a:t>
            </a:r>
          </a:p>
          <a:p>
            <a:pPr lvl="1">
              <a:lnSpc>
                <a:spcPct val="100000"/>
              </a:lnSpc>
              <a:spcAft>
                <a:spcPts val="1200"/>
              </a:spcAft>
            </a:pPr>
            <a:r>
              <a:rPr lang="en-US" sz="2400" dirty="0"/>
              <a:t>Community Engagement</a:t>
            </a:r>
          </a:p>
          <a:p>
            <a:pPr lvl="1">
              <a:lnSpc>
                <a:spcPct val="100000"/>
              </a:lnSpc>
              <a:spcAft>
                <a:spcPts val="1200"/>
              </a:spcAft>
            </a:pPr>
            <a:r>
              <a:rPr lang="en-US" sz="2400" dirty="0"/>
              <a:t>Affordable Housing Investment Strategy</a:t>
            </a:r>
          </a:p>
          <a:p>
            <a:pPr lvl="1">
              <a:lnSpc>
                <a:spcPct val="100000"/>
              </a:lnSpc>
              <a:spcAft>
                <a:spcPts val="1200"/>
              </a:spcAft>
            </a:pPr>
            <a:r>
              <a:rPr lang="en-US" sz="2400" dirty="0"/>
              <a:t>Economic Development and Business Mitigation</a:t>
            </a:r>
          </a:p>
          <a:p>
            <a:pPr lvl="1">
              <a:lnSpc>
                <a:spcPct val="100000"/>
              </a:lnSpc>
              <a:spcAft>
                <a:spcPts val="1200"/>
              </a:spcAft>
            </a:pPr>
            <a:r>
              <a:rPr lang="en-US" sz="2400" dirty="0"/>
              <a:t>Transit Service Enhancements</a:t>
            </a:r>
          </a:p>
        </p:txBody>
      </p:sp>
      <p:pic>
        <p:nvPicPr>
          <p:cNvPr id="6" name="Picture 5" descr="M:\plan\ti\projects\powelldivision transit\2016 meetings\Steering Committee\Meeting_Sept26\Materials\Links\MIxing It Festival_low.jpg">
            <a:extLst>
              <a:ext uri="{FF2B5EF4-FFF2-40B4-BE49-F238E27FC236}">
                <a16:creationId xmlns:a16="http://schemas.microsoft.com/office/drawing/2014/main" id="{F91873FB-843F-491B-8E44-36153B1AACC5}"/>
              </a:ext>
            </a:extLst>
          </p:cNvPr>
          <p:cNvPicPr>
            <a:picLocks noChangeAspect="1" noChangeArrowheads="1"/>
          </p:cNvPicPr>
          <p:nvPr/>
        </p:nvPicPr>
        <p:blipFill>
          <a:blip r:embed="rId3" cstate="print"/>
          <a:srcRect/>
          <a:stretch>
            <a:fillRect/>
          </a:stretch>
        </p:blipFill>
        <p:spPr bwMode="auto">
          <a:xfrm>
            <a:off x="5639552" y="782284"/>
            <a:ext cx="3504447" cy="2659257"/>
          </a:xfrm>
          <a:prstGeom prst="rect">
            <a:avLst/>
          </a:prstGeom>
          <a:noFill/>
          <a:ln w="9525">
            <a:noFill/>
            <a:miter lim="800000"/>
            <a:headEnd/>
            <a:tailEnd/>
          </a:ln>
        </p:spPr>
      </p:pic>
      <p:pic>
        <p:nvPicPr>
          <p:cNvPr id="12" name="Picture 11">
            <a:extLst>
              <a:ext uri="{FF2B5EF4-FFF2-40B4-BE49-F238E27FC236}">
                <a16:creationId xmlns:a16="http://schemas.microsoft.com/office/drawing/2014/main" id="{B27386AF-3B5F-481B-9B64-F7EE1791EC10}"/>
              </a:ext>
            </a:extLst>
          </p:cNvPr>
          <p:cNvPicPr>
            <a:picLocks noGrp="1" noChangeAspect="1" noChangeArrowheads="1"/>
          </p:cNvPicPr>
          <p:nvPr/>
        </p:nvPicPr>
        <p:blipFill>
          <a:blip r:embed="rId4" cstate="screen"/>
          <a:srcRect t="3342" b="4300"/>
          <a:stretch>
            <a:fillRect/>
          </a:stretch>
        </p:blipFill>
        <p:spPr bwMode="auto">
          <a:xfrm>
            <a:off x="5639552" y="3752190"/>
            <a:ext cx="3504448" cy="2348311"/>
          </a:xfrm>
          <a:prstGeom prst="rect">
            <a:avLst/>
          </a:prstGeom>
          <a:noFill/>
          <a:ln w="9525">
            <a:noFill/>
            <a:miter lim="800000"/>
            <a:headEnd/>
            <a:tailEnd/>
          </a:ln>
        </p:spPr>
      </p:pic>
    </p:spTree>
    <p:extLst>
      <p:ext uri="{BB962C8B-B14F-4D97-AF65-F5344CB8AC3E}">
        <p14:creationId xmlns:p14="http://schemas.microsoft.com/office/powerpoint/2010/main" val="1885835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0690C44-6284-4D13-81E5-42D7938DC0B9}"/>
              </a:ext>
            </a:extLst>
          </p:cNvPr>
          <p:cNvPicPr>
            <a:picLocks noChangeAspect="1"/>
          </p:cNvPicPr>
          <p:nvPr/>
        </p:nvPicPr>
        <p:blipFill rotWithShape="1">
          <a:blip r:embed="rId3"/>
          <a:srcRect t="6929" b="1144"/>
          <a:stretch/>
        </p:blipFill>
        <p:spPr>
          <a:xfrm>
            <a:off x="5381297" y="2974426"/>
            <a:ext cx="3789357" cy="2669539"/>
          </a:xfrm>
          <a:prstGeom prst="rect">
            <a:avLst/>
          </a:prstGeom>
        </p:spPr>
      </p:pic>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a:xfrm>
            <a:off x="238651" y="230424"/>
            <a:ext cx="8258412" cy="540129"/>
          </a:xfrm>
        </p:spPr>
        <p:txBody>
          <a:bodyPr>
            <a:normAutofit/>
          </a:bodyPr>
          <a:lstStyle/>
          <a:p>
            <a:r>
              <a:rPr lang="en-US" sz="3200" dirty="0"/>
              <a:t>Origin of the LPA Conditions of Approval</a:t>
            </a:r>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1016874" y="1140460"/>
            <a:ext cx="7110248" cy="2288540"/>
          </a:xfrm>
        </p:spPr>
        <p:txBody>
          <a:bodyPr/>
          <a:lstStyle/>
          <a:p>
            <a:pPr lvl="1">
              <a:lnSpc>
                <a:spcPct val="100000"/>
              </a:lnSpc>
              <a:spcAft>
                <a:spcPts val="1200"/>
              </a:spcAft>
            </a:pPr>
            <a:r>
              <a:rPr lang="en-US" sz="2000" dirty="0"/>
              <a:t>Powell-Division Transit and Development Project: Goals &amp; Outcomes &amp; Corridor-wide Strategy</a:t>
            </a:r>
          </a:p>
          <a:p>
            <a:pPr lvl="1">
              <a:spcAft>
                <a:spcPts val="1200"/>
              </a:spcAft>
            </a:pPr>
            <a:r>
              <a:rPr lang="en-US" sz="2000" dirty="0"/>
              <a:t>Portland Local Action Plan</a:t>
            </a:r>
          </a:p>
          <a:p>
            <a:pPr lvl="1">
              <a:spcAft>
                <a:spcPts val="1200"/>
              </a:spcAft>
            </a:pPr>
            <a:r>
              <a:rPr lang="en-US" sz="2000" dirty="0"/>
              <a:t>Portland 2035 Comprehensive Plan</a:t>
            </a:r>
          </a:p>
          <a:p>
            <a:pPr lvl="1">
              <a:spcAft>
                <a:spcPts val="1200"/>
              </a:spcAft>
            </a:pPr>
            <a:endParaRPr lang="en-US" sz="2000" dirty="0"/>
          </a:p>
        </p:txBody>
      </p:sp>
      <p:pic>
        <p:nvPicPr>
          <p:cNvPr id="5" name="Content Placeholder 3">
            <a:extLst>
              <a:ext uri="{FF2B5EF4-FFF2-40B4-BE49-F238E27FC236}">
                <a16:creationId xmlns:a16="http://schemas.microsoft.com/office/drawing/2014/main" id="{9133648D-FF18-4EEC-AEC5-747173DD686D}"/>
              </a:ext>
            </a:extLst>
          </p:cNvPr>
          <p:cNvPicPr>
            <a:picLocks noChangeAspect="1"/>
          </p:cNvPicPr>
          <p:nvPr/>
        </p:nvPicPr>
        <p:blipFill>
          <a:blip r:embed="rId4">
            <a:extLst>
              <a:ext uri="{28A0092B-C50C-407E-A947-70E740481C1C}">
                <a14:useLocalDpi xmlns:a14="http://schemas.microsoft.com/office/drawing/2010/main" val="0"/>
              </a:ext>
            </a:extLst>
          </a:blip>
          <a:srcRect t="15314" b="12534"/>
          <a:stretch>
            <a:fillRect/>
          </a:stretch>
        </p:blipFill>
        <p:spPr>
          <a:xfrm>
            <a:off x="0" y="3111051"/>
            <a:ext cx="5381297" cy="3000713"/>
          </a:xfrm>
          <a:prstGeom prst="rect">
            <a:avLst/>
          </a:prstGeom>
        </p:spPr>
      </p:pic>
    </p:spTree>
    <p:extLst>
      <p:ext uri="{BB962C8B-B14F-4D97-AF65-F5344CB8AC3E}">
        <p14:creationId xmlns:p14="http://schemas.microsoft.com/office/powerpoint/2010/main" val="1500700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39" y="543750"/>
            <a:ext cx="8258412" cy="540129"/>
          </a:xfrm>
        </p:spPr>
        <p:txBody>
          <a:bodyPr>
            <a:noAutofit/>
          </a:bodyPr>
          <a:lstStyle/>
          <a:p>
            <a:pPr lvl="0" algn="ctr" defTabSz="457200" fontAlgn="base">
              <a:lnSpc>
                <a:spcPct val="100000"/>
              </a:lnSpc>
              <a:spcAft>
                <a:spcPct val="0"/>
              </a:spcAft>
              <a:defRPr/>
            </a:pPr>
            <a:r>
              <a:rPr lang="en-US" sz="3600" dirty="0">
                <a:solidFill>
                  <a:srgbClr val="00A0AE"/>
                </a:solidFill>
                <a:latin typeface="Trebuchet MS" panose="020B0603020202020204" pitchFamily="34" charset="0"/>
                <a:ea typeface="MS PGothic" charset="0"/>
                <a:cs typeface="+mn-cs"/>
              </a:rPr>
              <a:t>Today’s Agenda</a:t>
            </a:r>
            <a:br>
              <a:rPr lang="en-US" sz="4000" dirty="0">
                <a:solidFill>
                  <a:srgbClr val="00A0AE"/>
                </a:solidFill>
                <a:latin typeface="Trebuchet MS" panose="020B0603020202020204" pitchFamily="34" charset="0"/>
                <a:ea typeface="MS PGothic" charset="0"/>
                <a:cs typeface="+mn-cs"/>
              </a:rPr>
            </a:br>
            <a:endParaRPr lang="en-US" sz="3600" dirty="0"/>
          </a:p>
        </p:txBody>
      </p:sp>
      <p:sp>
        <p:nvSpPr>
          <p:cNvPr id="3" name="Content Placeholder 2"/>
          <p:cNvSpPr>
            <a:spLocks noGrp="1"/>
          </p:cNvSpPr>
          <p:nvPr>
            <p:ph idx="1"/>
          </p:nvPr>
        </p:nvSpPr>
        <p:spPr>
          <a:xfrm>
            <a:off x="256939" y="1426464"/>
            <a:ext cx="5131490" cy="4750499"/>
          </a:xfrm>
        </p:spPr>
        <p:txBody>
          <a:bodyPr>
            <a:normAutofit/>
          </a:bodyPr>
          <a:lstStyle/>
          <a:p>
            <a:r>
              <a:rPr lang="en-US" sz="2800" b="1" dirty="0"/>
              <a:t>Project </a:t>
            </a:r>
            <a:r>
              <a:rPr lang="en-US" sz="2800" b="1" dirty="0">
                <a:solidFill>
                  <a:schemeClr val="accent2"/>
                </a:solidFill>
              </a:rPr>
              <a:t>Overview</a:t>
            </a:r>
          </a:p>
          <a:p>
            <a:pPr marL="0" indent="0">
              <a:buNone/>
            </a:pPr>
            <a:endParaRPr lang="en-US" sz="2800" b="1" dirty="0"/>
          </a:p>
          <a:p>
            <a:r>
              <a:rPr lang="en-US" sz="2800" b="1" dirty="0"/>
              <a:t>Locally Preferred Alternative Conditions of Approval </a:t>
            </a:r>
            <a:r>
              <a:rPr lang="en-US" sz="2800" b="1" dirty="0">
                <a:solidFill>
                  <a:schemeClr val="accent2"/>
                </a:solidFill>
              </a:rPr>
              <a:t>Status Report</a:t>
            </a:r>
            <a:r>
              <a:rPr lang="en-US" sz="2800" b="1" dirty="0"/>
              <a:t> </a:t>
            </a:r>
          </a:p>
          <a:p>
            <a:pPr marL="0" indent="0">
              <a:buNone/>
            </a:pPr>
            <a:endParaRPr lang="en-US" sz="2800" b="1" dirty="0"/>
          </a:p>
          <a:p>
            <a:r>
              <a:rPr lang="en-US" sz="2800" b="1" dirty="0">
                <a:solidFill>
                  <a:schemeClr val="accent2"/>
                </a:solidFill>
              </a:rPr>
              <a:t>Intergovernmental Agreement </a:t>
            </a:r>
            <a:r>
              <a:rPr lang="en-US" sz="2800" b="1" dirty="0">
                <a:solidFill>
                  <a:schemeClr val="tx1"/>
                </a:solidFill>
              </a:rPr>
              <a:t>for </a:t>
            </a:r>
            <a:r>
              <a:rPr lang="en-US" sz="2800" b="1" dirty="0"/>
              <a:t>funding</a:t>
            </a:r>
          </a:p>
        </p:txBody>
      </p:sp>
      <p:pic>
        <p:nvPicPr>
          <p:cNvPr id="5" name="Picture 4">
            <a:extLst>
              <a:ext uri="{FF2B5EF4-FFF2-40B4-BE49-F238E27FC236}">
                <a16:creationId xmlns:a16="http://schemas.microsoft.com/office/drawing/2014/main" id="{0401B0AA-624D-40AE-B64E-33533C0F0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9195" y="1328488"/>
            <a:ext cx="2303833" cy="2303833"/>
          </a:xfrm>
          <a:prstGeom prst="rect">
            <a:avLst/>
          </a:prstGeom>
        </p:spPr>
      </p:pic>
      <p:pic>
        <p:nvPicPr>
          <p:cNvPr id="7" name="Picture 6">
            <a:extLst>
              <a:ext uri="{FF2B5EF4-FFF2-40B4-BE49-F238E27FC236}">
                <a16:creationId xmlns:a16="http://schemas.microsoft.com/office/drawing/2014/main" id="{96A159DD-FC23-4F34-A352-35C05970C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333" t="-1236" r="5834" b="2513"/>
          <a:stretch/>
        </p:blipFill>
        <p:spPr>
          <a:xfrm>
            <a:off x="5617028" y="3748374"/>
            <a:ext cx="2286000" cy="2286000"/>
          </a:xfrm>
          <a:prstGeom prst="rect">
            <a:avLst/>
          </a:prstGeom>
        </p:spPr>
      </p:pic>
    </p:spTree>
    <p:extLst>
      <p:ext uri="{BB962C8B-B14F-4D97-AF65-F5344CB8AC3E}">
        <p14:creationId xmlns:p14="http://schemas.microsoft.com/office/powerpoint/2010/main" val="1136138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rmAutofit/>
          </a:bodyPr>
          <a:lstStyle/>
          <a:p>
            <a:r>
              <a:rPr lang="en-US" sz="2800" dirty="0"/>
              <a:t>PORTLAND BUREAU OF TRANSPORTATION</a:t>
            </a:r>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256939" y="885828"/>
            <a:ext cx="4230980" cy="4968434"/>
          </a:xfrm>
        </p:spPr>
        <p:txBody>
          <a:bodyPr>
            <a:normAutofit/>
          </a:bodyPr>
          <a:lstStyle/>
          <a:p>
            <a:pPr marL="0" indent="0" fontAlgn="base">
              <a:lnSpc>
                <a:spcPct val="100000"/>
              </a:lnSpc>
              <a:spcBef>
                <a:spcPts val="2400"/>
              </a:spcBef>
              <a:buNone/>
            </a:pPr>
            <a:r>
              <a:rPr lang="en-US" sz="2200" b="1" dirty="0"/>
              <a:t>Affordability and Household Cost of Living</a:t>
            </a:r>
          </a:p>
          <a:p>
            <a:pPr fontAlgn="base">
              <a:lnSpc>
                <a:spcPct val="110000"/>
              </a:lnSpc>
              <a:spcBef>
                <a:spcPts val="2400"/>
              </a:spcBef>
            </a:pPr>
            <a:r>
              <a:rPr lang="en-US" sz="2200" dirty="0"/>
              <a:t>Co-locating and coordinating transit and affordable housing investments can </a:t>
            </a:r>
            <a:r>
              <a:rPr lang="en-US" sz="2200" dirty="0">
                <a:solidFill>
                  <a:schemeClr val="accent2"/>
                </a:solidFill>
              </a:rPr>
              <a:t>reduce cost of living for cost-burdened households</a:t>
            </a:r>
            <a:r>
              <a:rPr lang="en-US" sz="2200" dirty="0"/>
              <a:t>.</a:t>
            </a:r>
          </a:p>
          <a:p>
            <a:pPr fontAlgn="base">
              <a:lnSpc>
                <a:spcPct val="110000"/>
              </a:lnSpc>
              <a:spcBef>
                <a:spcPts val="2400"/>
              </a:spcBef>
            </a:pPr>
            <a:r>
              <a:rPr lang="en-US" sz="2200" dirty="0"/>
              <a:t>Combined Household and Transportation costs range from 25% to </a:t>
            </a:r>
            <a:r>
              <a:rPr lang="en-US" sz="2200" dirty="0">
                <a:solidFill>
                  <a:schemeClr val="accent2"/>
                </a:solidFill>
              </a:rPr>
              <a:t>105%</a:t>
            </a:r>
            <a:r>
              <a:rPr lang="en-US" sz="2200" dirty="0">
                <a:solidFill>
                  <a:schemeClr val="tx1"/>
                </a:solidFill>
              </a:rPr>
              <a:t> in the Portland metropolitan area</a:t>
            </a:r>
            <a:r>
              <a:rPr lang="en-US" sz="2200" dirty="0"/>
              <a:t>. </a:t>
            </a:r>
          </a:p>
        </p:txBody>
      </p:sp>
      <p:pic>
        <p:nvPicPr>
          <p:cNvPr id="4100" name="Picture 4" descr="General budgeting guidelines for Canadian consumer incomes.">
            <a:extLst>
              <a:ext uri="{FF2B5EF4-FFF2-40B4-BE49-F238E27FC236}">
                <a16:creationId xmlns:a16="http://schemas.microsoft.com/office/drawing/2014/main" id="{E97A313B-9661-4AC2-9316-AAF715C26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5" t="22800" r="4898" b="7826"/>
          <a:stretch/>
        </p:blipFill>
        <p:spPr bwMode="auto">
          <a:xfrm>
            <a:off x="4572000" y="3002574"/>
            <a:ext cx="4451697" cy="29695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13CE316-3DDF-43DC-A370-684E3028CD31}"/>
              </a:ext>
            </a:extLst>
          </p:cNvPr>
          <p:cNvSpPr/>
          <p:nvPr/>
        </p:nvSpPr>
        <p:spPr>
          <a:xfrm>
            <a:off x="7409793" y="5675586"/>
            <a:ext cx="1613904" cy="388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6088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244BE9E-B93F-499F-BF32-AF96CE0E679C}"/>
              </a:ext>
            </a:extLst>
          </p:cNvPr>
          <p:cNvGraphicFramePr>
            <a:graphicFrameLocks noChangeAspect="1"/>
          </p:cNvGraphicFramePr>
          <p:nvPr/>
        </p:nvGraphicFramePr>
        <p:xfrm>
          <a:off x="5145109" y="766763"/>
          <a:ext cx="3528991" cy="5291137"/>
        </p:xfrm>
        <a:graphic>
          <a:graphicData uri="http://schemas.openxmlformats.org/presentationml/2006/ole">
            <mc:AlternateContent xmlns:mc="http://schemas.openxmlformats.org/markup-compatibility/2006">
              <mc:Choice xmlns:v="urn:schemas-microsoft-com:vml" Requires="v">
                <p:oleObj spid="_x0000_s1076" name="Acrobat Document" r:id="rId4" imgW="16459200" imgH="24688800" progId="AcroExch.Document.DC">
                  <p:embed/>
                </p:oleObj>
              </mc:Choice>
              <mc:Fallback>
                <p:oleObj name="Acrobat Document" r:id="rId4" imgW="16459200" imgH="24688800" progId="AcroExch.Document.DC">
                  <p:embed/>
                  <p:pic>
                    <p:nvPicPr>
                      <p:cNvPr id="2" name="Object 1">
                        <a:extLst>
                          <a:ext uri="{FF2B5EF4-FFF2-40B4-BE49-F238E27FC236}">
                            <a16:creationId xmlns:a16="http://schemas.microsoft.com/office/drawing/2014/main" id="{E244BE9E-B93F-499F-BF32-AF96CE0E679C}"/>
                          </a:ext>
                        </a:extLst>
                      </p:cNvPr>
                      <p:cNvPicPr/>
                      <p:nvPr/>
                    </p:nvPicPr>
                    <p:blipFill>
                      <a:blip r:embed="rId5"/>
                      <a:stretch>
                        <a:fillRect/>
                      </a:stretch>
                    </p:blipFill>
                    <p:spPr>
                      <a:xfrm>
                        <a:off x="5145109" y="766763"/>
                        <a:ext cx="3528991" cy="5291137"/>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rmAutofit/>
          </a:bodyPr>
          <a:lstStyle/>
          <a:p>
            <a:r>
              <a:rPr lang="en-US" sz="2800" dirty="0"/>
              <a:t>PORTLAND BUREAU OF TRANSPORTATION</a:t>
            </a:r>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256939" y="885828"/>
            <a:ext cx="4315061" cy="3864848"/>
          </a:xfrm>
        </p:spPr>
        <p:txBody>
          <a:bodyPr>
            <a:normAutofit/>
          </a:bodyPr>
          <a:lstStyle/>
          <a:p>
            <a:pPr marL="0" indent="0" fontAlgn="base">
              <a:buNone/>
            </a:pPr>
            <a:r>
              <a:rPr lang="en-US" sz="2200" b="1" dirty="0"/>
              <a:t>East Portland Funded Projects</a:t>
            </a:r>
          </a:p>
          <a:p>
            <a:pPr fontAlgn="base">
              <a:lnSpc>
                <a:spcPct val="100000"/>
              </a:lnSpc>
              <a:spcBef>
                <a:spcPts val="1200"/>
              </a:spcBef>
            </a:pPr>
            <a:r>
              <a:rPr lang="en-US" sz="2200" b="1" dirty="0"/>
              <a:t>Over $255 million</a:t>
            </a:r>
            <a:r>
              <a:rPr lang="en-US" sz="2200" dirty="0"/>
              <a:t> allocated to East Portland in Motion (EPIM) and related projects, by PBOT and our agency partners. </a:t>
            </a:r>
          </a:p>
          <a:p>
            <a:pPr fontAlgn="base">
              <a:lnSpc>
                <a:spcPct val="100000"/>
              </a:lnSpc>
              <a:spcBef>
                <a:spcPts val="1200"/>
              </a:spcBef>
            </a:pPr>
            <a:r>
              <a:rPr lang="en-US" sz="2200" dirty="0"/>
              <a:t>Over $270 million when adding various paving projects.</a:t>
            </a:r>
          </a:p>
          <a:p>
            <a:pPr fontAlgn="base">
              <a:lnSpc>
                <a:spcPct val="100000"/>
              </a:lnSpc>
              <a:spcBef>
                <a:spcPts val="1200"/>
              </a:spcBef>
            </a:pPr>
            <a:endParaRPr lang="en-US" sz="2200" dirty="0"/>
          </a:p>
          <a:p>
            <a:pPr fontAlgn="base">
              <a:lnSpc>
                <a:spcPct val="100000"/>
              </a:lnSpc>
              <a:spcBef>
                <a:spcPts val="1200"/>
              </a:spcBef>
            </a:pPr>
            <a:endParaRPr lang="en-US" sz="2200" dirty="0"/>
          </a:p>
        </p:txBody>
      </p:sp>
    </p:spTree>
    <p:extLst>
      <p:ext uri="{BB962C8B-B14F-4D97-AF65-F5344CB8AC3E}">
        <p14:creationId xmlns:p14="http://schemas.microsoft.com/office/powerpoint/2010/main" val="2239153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rmAutofit/>
          </a:bodyPr>
          <a:lstStyle/>
          <a:p>
            <a:r>
              <a:rPr lang="en-US" sz="2800" dirty="0"/>
              <a:t>BUREAU OF PLANNING &amp; SUSTAINABILITY</a:t>
            </a:r>
          </a:p>
        </p:txBody>
      </p:sp>
      <p:pic>
        <p:nvPicPr>
          <p:cNvPr id="10" name="Picture 9">
            <a:extLst>
              <a:ext uri="{FF2B5EF4-FFF2-40B4-BE49-F238E27FC236}">
                <a16:creationId xmlns:a16="http://schemas.microsoft.com/office/drawing/2014/main" id="{9FCEA084-182B-4D1D-8AD3-76E5DC8C1CE1}"/>
              </a:ext>
            </a:extLst>
          </p:cNvPr>
          <p:cNvPicPr>
            <a:picLocks noChangeAspect="1"/>
          </p:cNvPicPr>
          <p:nvPr/>
        </p:nvPicPr>
        <p:blipFill rotWithShape="1">
          <a:blip r:embed="rId3"/>
          <a:srcRect l="25416" t="13819" r="26241" b="13863"/>
          <a:stretch/>
        </p:blipFill>
        <p:spPr>
          <a:xfrm>
            <a:off x="1378856" y="809342"/>
            <a:ext cx="6252714" cy="5261257"/>
          </a:xfrm>
          <a:prstGeom prst="rect">
            <a:avLst/>
          </a:prstGeom>
        </p:spPr>
      </p:pic>
    </p:spTree>
    <p:extLst>
      <p:ext uri="{BB962C8B-B14F-4D97-AF65-F5344CB8AC3E}">
        <p14:creationId xmlns:p14="http://schemas.microsoft.com/office/powerpoint/2010/main" val="414085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rmAutofit/>
          </a:bodyPr>
          <a:lstStyle/>
          <a:p>
            <a:r>
              <a:rPr lang="en-US" sz="2800" dirty="0"/>
              <a:t>BUREAU OF PLANNING &amp; SUSTAINABILITY</a:t>
            </a:r>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238651" y="1099973"/>
            <a:ext cx="4831930" cy="3733952"/>
          </a:xfrm>
        </p:spPr>
        <p:txBody>
          <a:bodyPr>
            <a:normAutofit/>
          </a:bodyPr>
          <a:lstStyle/>
          <a:p>
            <a:pPr>
              <a:spcBef>
                <a:spcPts val="2400"/>
              </a:spcBef>
            </a:pPr>
            <a:r>
              <a:rPr lang="en-US" sz="2200" dirty="0"/>
              <a:t>Helping implement Portland 2035 Comprehensive Plan </a:t>
            </a:r>
          </a:p>
          <a:p>
            <a:pPr>
              <a:spcBef>
                <a:spcPts val="2400"/>
              </a:spcBef>
            </a:pPr>
            <a:r>
              <a:rPr lang="en-US" sz="2200" dirty="0"/>
              <a:t>Powell-Division Local Action Plan</a:t>
            </a:r>
          </a:p>
          <a:p>
            <a:pPr>
              <a:spcBef>
                <a:spcPts val="2400"/>
              </a:spcBef>
            </a:pPr>
            <a:r>
              <a:rPr lang="en-US" sz="2200" dirty="0"/>
              <a:t>Building Healthy Connected Communities</a:t>
            </a:r>
          </a:p>
          <a:p>
            <a:pPr>
              <a:lnSpc>
                <a:spcPct val="100000"/>
              </a:lnSpc>
              <a:spcBef>
                <a:spcPts val="2400"/>
              </a:spcBef>
            </a:pPr>
            <a:r>
              <a:rPr lang="en-US" sz="2200" dirty="0"/>
              <a:t>Start of an East Portland strategy</a:t>
            </a:r>
          </a:p>
        </p:txBody>
      </p:sp>
      <p:pic>
        <p:nvPicPr>
          <p:cNvPr id="5" name="Content Placeholder 4">
            <a:extLst>
              <a:ext uri="{FF2B5EF4-FFF2-40B4-BE49-F238E27FC236}">
                <a16:creationId xmlns:a16="http://schemas.microsoft.com/office/drawing/2014/main" id="{D3AA944B-B674-4D21-93F0-41736D59AC1D}"/>
              </a:ext>
            </a:extLst>
          </p:cNvPr>
          <p:cNvPicPr>
            <a:picLocks noChangeAspect="1"/>
          </p:cNvPicPr>
          <p:nvPr/>
        </p:nvPicPr>
        <p:blipFill rotWithShape="1">
          <a:blip r:embed="rId2"/>
          <a:srcRect t="6929" b="1144"/>
          <a:stretch/>
        </p:blipFill>
        <p:spPr>
          <a:xfrm>
            <a:off x="5154215" y="812871"/>
            <a:ext cx="3781958" cy="2664327"/>
          </a:xfrm>
          <a:prstGeom prst="rect">
            <a:avLst/>
          </a:prstGeom>
        </p:spPr>
      </p:pic>
      <p:pic>
        <p:nvPicPr>
          <p:cNvPr id="2" name="Picture 1">
            <a:extLst>
              <a:ext uri="{FF2B5EF4-FFF2-40B4-BE49-F238E27FC236}">
                <a16:creationId xmlns:a16="http://schemas.microsoft.com/office/drawing/2014/main" id="{AFCC8B28-4865-4C33-BA1C-E23D7D3F0998}"/>
              </a:ext>
            </a:extLst>
          </p:cNvPr>
          <p:cNvPicPr>
            <a:picLocks noChangeAspect="1"/>
          </p:cNvPicPr>
          <p:nvPr/>
        </p:nvPicPr>
        <p:blipFill>
          <a:blip r:embed="rId3"/>
          <a:stretch>
            <a:fillRect/>
          </a:stretch>
        </p:blipFill>
        <p:spPr>
          <a:xfrm>
            <a:off x="5127809" y="3607732"/>
            <a:ext cx="3808364" cy="2386484"/>
          </a:xfrm>
          <a:prstGeom prst="rect">
            <a:avLst/>
          </a:prstGeom>
        </p:spPr>
      </p:pic>
    </p:spTree>
    <p:extLst>
      <p:ext uri="{BB962C8B-B14F-4D97-AF65-F5344CB8AC3E}">
        <p14:creationId xmlns:p14="http://schemas.microsoft.com/office/powerpoint/2010/main" val="4119124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13"/>
            <a:ext cx="9194374" cy="7124513"/>
          </a:xfrm>
          <a:prstGeom prst="rect">
            <a:avLst/>
          </a:prstGeom>
          <a:effectLst>
            <a:glow rad="101600">
              <a:schemeClr val="accent3">
                <a:alpha val="40000"/>
              </a:schemeClr>
            </a:glow>
            <a:softEdge rad="31750"/>
          </a:effectLst>
        </p:spPr>
      </p:pic>
      <p:sp>
        <p:nvSpPr>
          <p:cNvPr id="5" name="Rectangle 23"/>
          <p:cNvSpPr>
            <a:spLocks noChangeArrowheads="1"/>
          </p:cNvSpPr>
          <p:nvPr/>
        </p:nvSpPr>
        <p:spPr bwMode="auto">
          <a:xfrm>
            <a:off x="1828800" y="182879"/>
            <a:ext cx="5276957" cy="861774"/>
          </a:xfrm>
          <a:prstGeom prst="rect">
            <a:avLst/>
          </a:prstGeom>
          <a:noFill/>
          <a:ln w="12700">
            <a:noFill/>
            <a:miter lim="800000"/>
            <a:headEnd/>
            <a:tailEnd/>
          </a:ln>
        </p:spPr>
        <p:txBody>
          <a:bodyPr wrap="none" tIns="91440" bIns="9144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Calibri" pitchFamily="34" charset="0"/>
                <a:cs typeface="Calibri"/>
              </a:rPr>
              <a:t>2040 Growth Concept</a:t>
            </a:r>
          </a:p>
        </p:txBody>
      </p:sp>
    </p:spTree>
    <p:extLst>
      <p:ext uri="{BB962C8B-B14F-4D97-AF65-F5344CB8AC3E}">
        <p14:creationId xmlns:p14="http://schemas.microsoft.com/office/powerpoint/2010/main" val="143240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18674" y="457200"/>
            <a:ext cx="6553200" cy="685800"/>
          </a:xfrm>
        </p:spPr>
        <p:txBody>
          <a:bodyPr/>
          <a:lstStyle/>
          <a:p>
            <a:r>
              <a:rPr lang="en-US" dirty="0"/>
              <a:t>People</a:t>
            </a:r>
          </a:p>
        </p:txBody>
      </p:sp>
      <p:pic>
        <p:nvPicPr>
          <p:cNvPr id="8" name="Picture 2"/>
          <p:cNvPicPr>
            <a:picLocks noChangeAspect="1" noChangeArrowheads="1"/>
          </p:cNvPicPr>
          <p:nvPr/>
        </p:nvPicPr>
        <p:blipFill>
          <a:blip r:embed="rId3"/>
          <a:srcRect t="4172" b="4172"/>
          <a:stretch>
            <a:fillRect/>
          </a:stretch>
        </p:blipFill>
        <p:spPr bwMode="auto">
          <a:xfrm>
            <a:off x="-11509" y="1752600"/>
            <a:ext cx="3592909" cy="5105400"/>
          </a:xfrm>
          <a:prstGeom prst="rect">
            <a:avLst/>
          </a:prstGeom>
          <a:noFill/>
          <a:ln w="9525">
            <a:noFill/>
            <a:miter lim="800000"/>
            <a:headEnd/>
            <a:tailEnd/>
          </a:ln>
          <a:effectLst/>
        </p:spPr>
      </p:pic>
      <p:pic>
        <p:nvPicPr>
          <p:cNvPr id="5" name="Picture 2"/>
          <p:cNvPicPr>
            <a:picLocks noChangeAspect="1" noChangeArrowheads="1"/>
          </p:cNvPicPr>
          <p:nvPr/>
        </p:nvPicPr>
        <p:blipFill>
          <a:blip r:embed="rId4"/>
          <a:srcRect t="8753" b="8753"/>
          <a:stretch>
            <a:fillRect/>
          </a:stretch>
        </p:blipFill>
        <p:spPr bwMode="auto">
          <a:xfrm>
            <a:off x="3388057" y="-36095"/>
            <a:ext cx="6039722" cy="5103823"/>
          </a:xfrm>
          <a:prstGeom prst="rect">
            <a:avLst/>
          </a:prstGeom>
          <a:noFill/>
          <a:ln w="9525">
            <a:noFill/>
            <a:miter lim="800000"/>
            <a:headEnd/>
            <a:tailEnd/>
          </a:ln>
          <a:effectLst/>
        </p:spPr>
      </p:pic>
      <p:pic>
        <p:nvPicPr>
          <p:cNvPr id="7" name="Picture 3"/>
          <p:cNvPicPr>
            <a:picLocks noChangeAspect="1" noChangeArrowheads="1"/>
          </p:cNvPicPr>
          <p:nvPr/>
        </p:nvPicPr>
        <p:blipFill>
          <a:blip r:embed="rId5"/>
          <a:srcRect t="2675" b="2675"/>
          <a:stretch>
            <a:fillRect/>
          </a:stretch>
        </p:blipFill>
        <p:spPr bwMode="auto">
          <a:xfrm>
            <a:off x="2438400" y="4767445"/>
            <a:ext cx="1493253" cy="2090555"/>
          </a:xfrm>
          <a:prstGeom prst="rect">
            <a:avLst/>
          </a:prstGeom>
          <a:noFill/>
          <a:ln w="9525">
            <a:noFill/>
            <a:miter lim="800000"/>
            <a:headEnd/>
            <a:tailEnd/>
          </a:ln>
          <a:effectLst/>
        </p:spPr>
      </p:pic>
      <p:pic>
        <p:nvPicPr>
          <p:cNvPr id="4" name="Picture 2"/>
          <p:cNvPicPr>
            <a:picLocks noChangeAspect="1" noChangeArrowheads="1"/>
          </p:cNvPicPr>
          <p:nvPr/>
        </p:nvPicPr>
        <p:blipFill>
          <a:blip r:embed="rId6"/>
          <a:srcRect l="4113" r="4113"/>
          <a:stretch>
            <a:fillRect/>
          </a:stretch>
        </p:blipFill>
        <p:spPr bwMode="auto">
          <a:xfrm>
            <a:off x="4508071" y="4767444"/>
            <a:ext cx="2575617" cy="2090555"/>
          </a:xfrm>
          <a:prstGeom prst="rect">
            <a:avLst/>
          </a:prstGeom>
          <a:noFill/>
          <a:ln w="9525">
            <a:noFill/>
            <a:miter lim="800000"/>
            <a:headEnd/>
            <a:tailEnd/>
          </a:ln>
          <a:effectLst/>
        </p:spPr>
      </p:pic>
      <p:pic>
        <p:nvPicPr>
          <p:cNvPr id="6" name="Picture 2"/>
          <p:cNvPicPr>
            <a:picLocks noChangeAspect="1" noChangeArrowheads="1"/>
          </p:cNvPicPr>
          <p:nvPr/>
        </p:nvPicPr>
        <p:blipFill>
          <a:blip r:embed="rId7"/>
          <a:srcRect l="3259" r="3259"/>
          <a:stretch>
            <a:fillRect/>
          </a:stretch>
        </p:blipFill>
        <p:spPr bwMode="auto">
          <a:xfrm>
            <a:off x="7848600" y="4629771"/>
            <a:ext cx="1615274" cy="2261384"/>
          </a:xfrm>
          <a:prstGeom prst="rect">
            <a:avLst/>
          </a:prstGeom>
          <a:noFill/>
          <a:ln w="9525">
            <a:noFill/>
            <a:miter lim="800000"/>
            <a:headEnd/>
            <a:tailEnd/>
          </a:ln>
          <a:effectLst/>
        </p:spPr>
      </p:pic>
    </p:spTree>
    <p:extLst>
      <p:ext uri="{BB962C8B-B14F-4D97-AF65-F5344CB8AC3E}">
        <p14:creationId xmlns:p14="http://schemas.microsoft.com/office/powerpoint/2010/main" val="535937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endParaRPr lang="en-US"/>
          </a:p>
        </p:txBody>
      </p:sp>
      <p:sp>
        <p:nvSpPr>
          <p:cNvPr id="3" name="Title 2"/>
          <p:cNvSpPr>
            <a:spLocks noGrp="1"/>
          </p:cNvSpPr>
          <p:nvPr>
            <p:ph type="title" idx="4294967295"/>
          </p:nvPr>
        </p:nvSpPr>
        <p:spPr>
          <a:xfrm>
            <a:off x="0" y="454025"/>
            <a:ext cx="3048000" cy="685800"/>
          </a:xfrm>
          <a:prstGeom prst="rect">
            <a:avLst/>
          </a:prstGeom>
        </p:spPr>
        <p:txBody>
          <a:bodyPr/>
          <a:lstStyle/>
          <a:p>
            <a:endParaRPr lang="en-US" dirty="0"/>
          </a:p>
        </p:txBody>
      </p:sp>
      <p:pic>
        <p:nvPicPr>
          <p:cNvPr id="4" name="Picture 2"/>
          <p:cNvPicPr>
            <a:picLocks noChangeAspect="1" noChangeArrowheads="1"/>
          </p:cNvPicPr>
          <p:nvPr/>
        </p:nvPicPr>
        <p:blipFill>
          <a:blip r:embed="rId3"/>
          <a:srcRect l="4315" t="5424" r="13959" b="6521"/>
          <a:stretch>
            <a:fillRect/>
          </a:stretch>
        </p:blipFill>
        <p:spPr bwMode="auto">
          <a:xfrm>
            <a:off x="0" y="0"/>
            <a:ext cx="9168848" cy="6858000"/>
          </a:xfrm>
          <a:prstGeom prst="rect">
            <a:avLst/>
          </a:prstGeom>
          <a:noFill/>
          <a:ln w="9525">
            <a:noFill/>
            <a:miter lim="800000"/>
            <a:headEnd/>
            <a:tailEnd/>
          </a:ln>
        </p:spPr>
      </p:pic>
      <p:pic>
        <p:nvPicPr>
          <p:cNvPr id="7" name="Picture 2"/>
          <p:cNvPicPr>
            <a:picLocks noChangeAspect="1" noChangeArrowheads="1"/>
          </p:cNvPicPr>
          <p:nvPr/>
        </p:nvPicPr>
        <p:blipFill>
          <a:blip r:embed="rId3"/>
          <a:srcRect l="70094" t="83907" r="5321" b="6522"/>
          <a:stretch>
            <a:fillRect/>
          </a:stretch>
        </p:blipFill>
        <p:spPr bwMode="auto">
          <a:xfrm>
            <a:off x="6402858" y="6096000"/>
            <a:ext cx="2819400" cy="762000"/>
          </a:xfrm>
          <a:prstGeom prst="rect">
            <a:avLst/>
          </a:prstGeom>
          <a:noFill/>
          <a:ln w="9525">
            <a:noFill/>
            <a:miter lim="800000"/>
            <a:headEnd/>
            <a:tailEnd/>
          </a:ln>
        </p:spPr>
      </p:pic>
    </p:spTree>
    <p:extLst>
      <p:ext uri="{BB962C8B-B14F-4D97-AF65-F5344CB8AC3E}">
        <p14:creationId xmlns:p14="http://schemas.microsoft.com/office/powerpoint/2010/main" val="1971253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endParaRPr lang="en-US"/>
          </a:p>
        </p:txBody>
      </p:sp>
      <p:sp>
        <p:nvSpPr>
          <p:cNvPr id="3" name="Title 2"/>
          <p:cNvSpPr>
            <a:spLocks noGrp="1"/>
          </p:cNvSpPr>
          <p:nvPr>
            <p:ph type="title"/>
          </p:nvPr>
        </p:nvSpPr>
        <p:spPr>
          <a:xfrm>
            <a:off x="381000" y="228600"/>
            <a:ext cx="7010400" cy="838200"/>
          </a:xfrm>
        </p:spPr>
        <p:txBody>
          <a:bodyPr/>
          <a:lstStyle/>
          <a:p>
            <a:r>
              <a:rPr lang="en-US" sz="3600" dirty="0"/>
              <a:t>Powell-Division Transit and Development Project Overview</a:t>
            </a:r>
          </a:p>
        </p:txBody>
      </p:sp>
      <p:pic>
        <p:nvPicPr>
          <p:cNvPr id="4" name="Picture 3" descr="pd_map041113.jpg"/>
          <p:cNvPicPr>
            <a:picLocks noChangeAspect="1"/>
          </p:cNvPicPr>
          <p:nvPr/>
        </p:nvPicPr>
        <p:blipFill>
          <a:blip r:embed="rId3" cstate="screen"/>
          <a:stretch>
            <a:fillRect/>
          </a:stretch>
        </p:blipFill>
        <p:spPr>
          <a:xfrm>
            <a:off x="0" y="1295400"/>
            <a:ext cx="9143999" cy="5571811"/>
          </a:xfrm>
          <a:prstGeom prst="rect">
            <a:avLst/>
          </a:prstGeom>
        </p:spPr>
      </p:pic>
    </p:spTree>
    <p:extLst>
      <p:ext uri="{BB962C8B-B14F-4D97-AF65-F5344CB8AC3E}">
        <p14:creationId xmlns:p14="http://schemas.microsoft.com/office/powerpoint/2010/main" val="3571129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Outcomes and Goals</a:t>
            </a:r>
          </a:p>
        </p:txBody>
      </p:sp>
      <p:sp>
        <p:nvSpPr>
          <p:cNvPr id="26" name="Text Placeholder 2">
            <a:extLst>
              <a:ext uri="{FF2B5EF4-FFF2-40B4-BE49-F238E27FC236}">
                <a16:creationId xmlns:a16="http://schemas.microsoft.com/office/drawing/2014/main" id="{C163139D-C525-450F-9AE8-0E6A38B62EED}"/>
              </a:ext>
            </a:extLst>
          </p:cNvPr>
          <p:cNvSpPr>
            <a:spLocks noGrp="1"/>
          </p:cNvSpPr>
          <p:nvPr>
            <p:ph type="body" sz="quarter" idx="17"/>
          </p:nvPr>
        </p:nvSpPr>
        <p:spPr>
          <a:xfrm>
            <a:off x="647370" y="2278406"/>
            <a:ext cx="2971799" cy="3810000"/>
          </a:xfrm>
        </p:spPr>
        <p:txBody>
          <a:bodyPr/>
          <a:lstStyle/>
          <a:p>
            <a:pPr marL="0" indent="0">
              <a:buNone/>
            </a:pPr>
            <a:r>
              <a:rPr lang="en-US" sz="2800" b="1" dirty="0"/>
              <a:t>Goals:</a:t>
            </a:r>
          </a:p>
          <a:p>
            <a:r>
              <a:rPr lang="en-US" sz="2800" dirty="0"/>
              <a:t>Transportation</a:t>
            </a:r>
          </a:p>
          <a:p>
            <a:r>
              <a:rPr lang="en-US" sz="2800" dirty="0"/>
              <a:t>Well-being</a:t>
            </a:r>
          </a:p>
          <a:p>
            <a:r>
              <a:rPr lang="en-US" sz="2800" dirty="0"/>
              <a:t>Equity</a:t>
            </a:r>
          </a:p>
          <a:p>
            <a:r>
              <a:rPr lang="en-US" sz="2800" dirty="0"/>
              <a:t>Efficiency</a:t>
            </a:r>
          </a:p>
          <a:p>
            <a:pPr>
              <a:buNone/>
            </a:pPr>
            <a:endParaRPr lang="en-US" sz="1600" dirty="0"/>
          </a:p>
          <a:p>
            <a:endParaRPr lang="en-US" dirty="0"/>
          </a:p>
        </p:txBody>
      </p:sp>
      <p:graphicFrame>
        <p:nvGraphicFramePr>
          <p:cNvPr id="27" name="Object 26">
            <a:extLst>
              <a:ext uri="{FF2B5EF4-FFF2-40B4-BE49-F238E27FC236}">
                <a16:creationId xmlns:a16="http://schemas.microsoft.com/office/drawing/2014/main" id="{580E0E07-C3C2-44F1-B690-D27CFB8AC9DC}"/>
              </a:ext>
            </a:extLst>
          </p:cNvPr>
          <p:cNvGraphicFramePr>
            <a:graphicFrameLocks noChangeAspect="1"/>
          </p:cNvGraphicFramePr>
          <p:nvPr>
            <p:extLst>
              <p:ext uri="{D42A27DB-BD31-4B8C-83A1-F6EECF244321}">
                <p14:modId xmlns:p14="http://schemas.microsoft.com/office/powerpoint/2010/main" val="2846309831"/>
              </p:ext>
            </p:extLst>
          </p:nvPr>
        </p:nvGraphicFramePr>
        <p:xfrm>
          <a:off x="5156200" y="1760836"/>
          <a:ext cx="3987800" cy="5160962"/>
        </p:xfrm>
        <a:graphic>
          <a:graphicData uri="http://schemas.openxmlformats.org/presentationml/2006/ole">
            <mc:AlternateContent xmlns:mc="http://schemas.openxmlformats.org/markup-compatibility/2006">
              <mc:Choice xmlns:v="urn:schemas-microsoft-com:vml" Requires="v">
                <p:oleObj spid="_x0000_s3125" name="Acrobat Document" r:id="rId4" imgW="5829199" imgH="7543800" progId="AcroExch.Document.DC">
                  <p:embed/>
                </p:oleObj>
              </mc:Choice>
              <mc:Fallback>
                <p:oleObj name="Acrobat Document" r:id="rId4" imgW="5829199" imgH="7543800" progId="AcroExch.Document.DC">
                  <p:embed/>
                  <p:pic>
                    <p:nvPicPr>
                      <p:cNvPr id="7" name="Object 6">
                        <a:extLst>
                          <a:ext uri="{FF2B5EF4-FFF2-40B4-BE49-F238E27FC236}">
                            <a16:creationId xmlns:a16="http://schemas.microsoft.com/office/drawing/2014/main" id="{32DFC2F1-9149-48AA-9FD5-CBB96E7D2F4A}"/>
                          </a:ext>
                        </a:extLst>
                      </p:cNvPr>
                      <p:cNvPicPr/>
                      <p:nvPr/>
                    </p:nvPicPr>
                    <p:blipFill>
                      <a:blip r:embed="rId5"/>
                      <a:stretch>
                        <a:fillRect/>
                      </a:stretch>
                    </p:blipFill>
                    <p:spPr>
                      <a:xfrm>
                        <a:off x="5156200" y="1760836"/>
                        <a:ext cx="3987800" cy="5160962"/>
                      </a:xfrm>
                      <a:prstGeom prst="rect">
                        <a:avLst/>
                      </a:prstGeom>
                    </p:spPr>
                  </p:pic>
                </p:oleObj>
              </mc:Fallback>
            </mc:AlternateContent>
          </a:graphicData>
        </a:graphic>
      </p:graphicFrame>
    </p:spTree>
    <p:extLst>
      <p:ext uri="{BB962C8B-B14F-4D97-AF65-F5344CB8AC3E}">
        <p14:creationId xmlns:p14="http://schemas.microsoft.com/office/powerpoint/2010/main" val="3820642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381000" y="1913450"/>
            <a:ext cx="3276600" cy="4089484"/>
          </a:xfrm>
        </p:spPr>
        <p:txBody>
          <a:bodyPr/>
          <a:lstStyle/>
          <a:p>
            <a:r>
              <a:rPr lang="en-US" sz="2800" dirty="0"/>
              <a:t>48 unit affordable housing project with rents affordable at 30% to 60% of area median income</a:t>
            </a:r>
          </a:p>
          <a:p>
            <a:r>
              <a:rPr lang="en-US" sz="2800" dirty="0"/>
              <a:t>4,800 square foot headquarters for APANO with event space</a:t>
            </a:r>
          </a:p>
        </p:txBody>
      </p:sp>
      <p:sp>
        <p:nvSpPr>
          <p:cNvPr id="3" name="Title 2"/>
          <p:cNvSpPr>
            <a:spLocks noGrp="1"/>
          </p:cNvSpPr>
          <p:nvPr>
            <p:ph type="title"/>
          </p:nvPr>
        </p:nvSpPr>
        <p:spPr/>
        <p:txBody>
          <a:bodyPr/>
          <a:lstStyle/>
          <a:p>
            <a:r>
              <a:rPr lang="en-US" dirty="0"/>
              <a:t>Jade Apartments Update</a:t>
            </a:r>
          </a:p>
        </p:txBody>
      </p:sp>
      <p:pic>
        <p:nvPicPr>
          <p:cNvPr id="4" name="Picture 3"/>
          <p:cNvPicPr>
            <a:picLocks noChangeAspect="1" noChangeArrowheads="1"/>
          </p:cNvPicPr>
          <p:nvPr/>
        </p:nvPicPr>
        <p:blipFill>
          <a:blip r:embed="rId2" cstate="print"/>
          <a:srcRect/>
          <a:stretch>
            <a:fillRect/>
          </a:stretch>
        </p:blipFill>
        <p:spPr bwMode="auto">
          <a:xfrm>
            <a:off x="3966034" y="1168309"/>
            <a:ext cx="4851394" cy="2695576"/>
          </a:xfrm>
          <a:prstGeom prst="rect">
            <a:avLst/>
          </a:prstGeom>
          <a:noFill/>
          <a:ln w="9525">
            <a:noFill/>
            <a:miter lim="800000"/>
            <a:headEnd/>
            <a:tailEnd/>
          </a:ln>
        </p:spPr>
      </p:pic>
      <p:grpSp>
        <p:nvGrpSpPr>
          <p:cNvPr id="5" name="Group 7"/>
          <p:cNvGrpSpPr/>
          <p:nvPr/>
        </p:nvGrpSpPr>
        <p:grpSpPr>
          <a:xfrm>
            <a:off x="3254828" y="4212772"/>
            <a:ext cx="5889171" cy="2481943"/>
            <a:chOff x="0" y="995405"/>
            <a:chExt cx="9144000" cy="5862595"/>
          </a:xfrm>
        </p:grpSpPr>
        <p:pic>
          <p:nvPicPr>
            <p:cNvPr id="6" name="Picture 5" descr="Site map.jpg"/>
            <p:cNvPicPr>
              <a:picLocks noChangeAspect="1"/>
            </p:cNvPicPr>
            <p:nvPr/>
          </p:nvPicPr>
          <p:blipFill>
            <a:blip r:embed="rId3" cstate="print"/>
            <a:stretch>
              <a:fillRect/>
            </a:stretch>
          </p:blipFill>
          <p:spPr>
            <a:xfrm>
              <a:off x="0" y="995405"/>
              <a:ext cx="9144000" cy="5862595"/>
            </a:xfrm>
            <a:prstGeom prst="rect">
              <a:avLst/>
            </a:prstGeom>
          </p:spPr>
        </p:pic>
        <p:sp>
          <p:nvSpPr>
            <p:cNvPr id="7" name="Freeform 6"/>
            <p:cNvSpPr/>
            <p:nvPr/>
          </p:nvSpPr>
          <p:spPr>
            <a:xfrm rot="5965040" flipH="1" flipV="1">
              <a:off x="2322423" y="3159726"/>
              <a:ext cx="5604054" cy="1605346"/>
            </a:xfrm>
            <a:custGeom>
              <a:avLst/>
              <a:gdLst>
                <a:gd name="connsiteX0" fmla="*/ 1362075 w 1447800"/>
                <a:gd name="connsiteY0" fmla="*/ 0 h 4943475"/>
                <a:gd name="connsiteX1" fmla="*/ 1447800 w 1447800"/>
                <a:gd name="connsiteY1" fmla="*/ 123825 h 4943475"/>
                <a:gd name="connsiteX2" fmla="*/ 1352550 w 1447800"/>
                <a:gd name="connsiteY2" fmla="*/ 409575 h 4943475"/>
                <a:gd name="connsiteX3" fmla="*/ 781050 w 1447800"/>
                <a:gd name="connsiteY3" fmla="*/ 1143000 h 4943475"/>
                <a:gd name="connsiteX4" fmla="*/ 66675 w 1447800"/>
                <a:gd name="connsiteY4" fmla="*/ 2066925 h 4943475"/>
                <a:gd name="connsiteX5" fmla="*/ 104775 w 1447800"/>
                <a:gd name="connsiteY5" fmla="*/ 2638425 h 4943475"/>
                <a:gd name="connsiteX6" fmla="*/ 819150 w 1447800"/>
                <a:gd name="connsiteY6" fmla="*/ 2628900 h 4943475"/>
                <a:gd name="connsiteX7" fmla="*/ 352425 w 1447800"/>
                <a:gd name="connsiteY7" fmla="*/ 4267200 h 4943475"/>
                <a:gd name="connsiteX8" fmla="*/ 0 w 1447800"/>
                <a:gd name="connsiteY8" fmla="*/ 4600575 h 4943475"/>
                <a:gd name="connsiteX9" fmla="*/ 504825 w 1447800"/>
                <a:gd name="connsiteY9" fmla="*/ 4943475 h 4943475"/>
                <a:gd name="connsiteX0" fmla="*/ 1362075 w 1447800"/>
                <a:gd name="connsiteY0" fmla="*/ 0 h 4600575"/>
                <a:gd name="connsiteX1" fmla="*/ 1447800 w 1447800"/>
                <a:gd name="connsiteY1" fmla="*/ 123825 h 4600575"/>
                <a:gd name="connsiteX2" fmla="*/ 1352550 w 1447800"/>
                <a:gd name="connsiteY2" fmla="*/ 409575 h 4600575"/>
                <a:gd name="connsiteX3" fmla="*/ 781050 w 1447800"/>
                <a:gd name="connsiteY3" fmla="*/ 1143000 h 4600575"/>
                <a:gd name="connsiteX4" fmla="*/ 66675 w 1447800"/>
                <a:gd name="connsiteY4" fmla="*/ 2066925 h 4600575"/>
                <a:gd name="connsiteX5" fmla="*/ 104775 w 1447800"/>
                <a:gd name="connsiteY5" fmla="*/ 2638425 h 4600575"/>
                <a:gd name="connsiteX6" fmla="*/ 819150 w 1447800"/>
                <a:gd name="connsiteY6" fmla="*/ 2628900 h 4600575"/>
                <a:gd name="connsiteX7" fmla="*/ 352425 w 1447800"/>
                <a:gd name="connsiteY7" fmla="*/ 4267200 h 4600575"/>
                <a:gd name="connsiteX8" fmla="*/ 0 w 1447800"/>
                <a:gd name="connsiteY8" fmla="*/ 4600575 h 4600575"/>
                <a:gd name="connsiteX9" fmla="*/ 542925 w 1447800"/>
                <a:gd name="connsiteY9" fmla="*/ 4591050 h 4600575"/>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752475 w 1381125"/>
                <a:gd name="connsiteY6" fmla="*/ 2628900 h 4591050"/>
                <a:gd name="connsiteX7" fmla="*/ 285750 w 1381125"/>
                <a:gd name="connsiteY7" fmla="*/ 4267200 h 4591050"/>
                <a:gd name="connsiteX8" fmla="*/ 171450 w 1381125"/>
                <a:gd name="connsiteY8" fmla="*/ 4514850 h 4591050"/>
                <a:gd name="connsiteX9" fmla="*/ 476250 w 1381125"/>
                <a:gd name="connsiteY9" fmla="*/ 4591050 h 4591050"/>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552450 w 1381125"/>
                <a:gd name="connsiteY6" fmla="*/ 2686050 h 4591050"/>
                <a:gd name="connsiteX7" fmla="*/ 285750 w 1381125"/>
                <a:gd name="connsiteY7" fmla="*/ 4267200 h 4591050"/>
                <a:gd name="connsiteX8" fmla="*/ 171450 w 1381125"/>
                <a:gd name="connsiteY8" fmla="*/ 4514850 h 4591050"/>
                <a:gd name="connsiteX9" fmla="*/ 476250 w 1381125"/>
                <a:gd name="connsiteY9" fmla="*/ 4591050 h 4591050"/>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552450 w 1381125"/>
                <a:gd name="connsiteY6" fmla="*/ 2686050 h 4591050"/>
                <a:gd name="connsiteX7" fmla="*/ 19050 w 1381125"/>
                <a:gd name="connsiteY7" fmla="*/ 4210050 h 4591050"/>
                <a:gd name="connsiteX8" fmla="*/ 171450 w 1381125"/>
                <a:gd name="connsiteY8" fmla="*/ 4514850 h 4591050"/>
                <a:gd name="connsiteX9" fmla="*/ 476250 w 1381125"/>
                <a:gd name="connsiteY9" fmla="*/ 4591050 h 4591050"/>
                <a:gd name="connsiteX0" fmla="*/ 1617436 w 1703161"/>
                <a:gd name="connsiteY0" fmla="*/ 0 h 4594679"/>
                <a:gd name="connsiteX1" fmla="*/ 1703161 w 1703161"/>
                <a:gd name="connsiteY1" fmla="*/ 123825 h 4594679"/>
                <a:gd name="connsiteX2" fmla="*/ 1607911 w 1703161"/>
                <a:gd name="connsiteY2" fmla="*/ 409575 h 4594679"/>
                <a:gd name="connsiteX3" fmla="*/ 1036411 w 1703161"/>
                <a:gd name="connsiteY3" fmla="*/ 1143000 h 4594679"/>
                <a:gd name="connsiteX4" fmla="*/ 322036 w 1703161"/>
                <a:gd name="connsiteY4" fmla="*/ 2066925 h 4594679"/>
                <a:gd name="connsiteX5" fmla="*/ 360136 w 1703161"/>
                <a:gd name="connsiteY5" fmla="*/ 2638425 h 4594679"/>
                <a:gd name="connsiteX6" fmla="*/ 874486 w 1703161"/>
                <a:gd name="connsiteY6" fmla="*/ 2686050 h 4594679"/>
                <a:gd name="connsiteX7" fmla="*/ 341086 w 1703161"/>
                <a:gd name="connsiteY7" fmla="*/ 4210050 h 4594679"/>
                <a:gd name="connsiteX8" fmla="*/ 493486 w 1703161"/>
                <a:gd name="connsiteY8" fmla="*/ 4514850 h 4594679"/>
                <a:gd name="connsiteX9" fmla="*/ 798286 w 1703161"/>
                <a:gd name="connsiteY9" fmla="*/ 4591050 h 4594679"/>
                <a:gd name="connsiteX0" fmla="*/ 1617436 w 1703161"/>
                <a:gd name="connsiteY0" fmla="*/ 0 h 4819650"/>
                <a:gd name="connsiteX1" fmla="*/ 1703161 w 1703161"/>
                <a:gd name="connsiteY1" fmla="*/ 123825 h 4819650"/>
                <a:gd name="connsiteX2" fmla="*/ 1607911 w 1703161"/>
                <a:gd name="connsiteY2" fmla="*/ 409575 h 4819650"/>
                <a:gd name="connsiteX3" fmla="*/ 1036411 w 1703161"/>
                <a:gd name="connsiteY3" fmla="*/ 1143000 h 4819650"/>
                <a:gd name="connsiteX4" fmla="*/ 322036 w 1703161"/>
                <a:gd name="connsiteY4" fmla="*/ 2066925 h 4819650"/>
                <a:gd name="connsiteX5" fmla="*/ 360136 w 1703161"/>
                <a:gd name="connsiteY5" fmla="*/ 2638425 h 4819650"/>
                <a:gd name="connsiteX6" fmla="*/ 874486 w 1703161"/>
                <a:gd name="connsiteY6" fmla="*/ 2686050 h 4819650"/>
                <a:gd name="connsiteX7" fmla="*/ 341086 w 1703161"/>
                <a:gd name="connsiteY7" fmla="*/ 4210050 h 4819650"/>
                <a:gd name="connsiteX8" fmla="*/ 341086 w 1703161"/>
                <a:gd name="connsiteY8" fmla="*/ 4819650 h 4819650"/>
                <a:gd name="connsiteX9" fmla="*/ 798286 w 1703161"/>
                <a:gd name="connsiteY9" fmla="*/ 4591050 h 4819650"/>
                <a:gd name="connsiteX0" fmla="*/ 4055836 w 4141561"/>
                <a:gd name="connsiteY0" fmla="*/ 0 h 4819650"/>
                <a:gd name="connsiteX1" fmla="*/ 4141561 w 4141561"/>
                <a:gd name="connsiteY1" fmla="*/ 123825 h 4819650"/>
                <a:gd name="connsiteX2" fmla="*/ 4046311 w 4141561"/>
                <a:gd name="connsiteY2" fmla="*/ 409575 h 4819650"/>
                <a:gd name="connsiteX3" fmla="*/ 3474811 w 4141561"/>
                <a:gd name="connsiteY3" fmla="*/ 1143000 h 4819650"/>
                <a:gd name="connsiteX4" fmla="*/ 2760436 w 4141561"/>
                <a:gd name="connsiteY4" fmla="*/ 2066925 h 4819650"/>
                <a:gd name="connsiteX5" fmla="*/ 2798536 w 4141561"/>
                <a:gd name="connsiteY5" fmla="*/ 2638425 h 4819650"/>
                <a:gd name="connsiteX6" fmla="*/ 3312886 w 4141561"/>
                <a:gd name="connsiteY6" fmla="*/ 2686050 h 4819650"/>
                <a:gd name="connsiteX7" fmla="*/ 2779486 w 4141561"/>
                <a:gd name="connsiteY7" fmla="*/ 4210050 h 4819650"/>
                <a:gd name="connsiteX8" fmla="*/ 2779486 w 4141561"/>
                <a:gd name="connsiteY8" fmla="*/ 4819650 h 4819650"/>
                <a:gd name="connsiteX9" fmla="*/ 0 w 4141561"/>
                <a:gd name="connsiteY9" fmla="*/ 2895600 h 4819650"/>
                <a:gd name="connsiteX0" fmla="*/ 4055836 w 4141561"/>
                <a:gd name="connsiteY0" fmla="*/ 0 h 4953000"/>
                <a:gd name="connsiteX1" fmla="*/ 4141561 w 4141561"/>
                <a:gd name="connsiteY1" fmla="*/ 123825 h 4953000"/>
                <a:gd name="connsiteX2" fmla="*/ 4046311 w 4141561"/>
                <a:gd name="connsiteY2" fmla="*/ 409575 h 4953000"/>
                <a:gd name="connsiteX3" fmla="*/ 3474811 w 4141561"/>
                <a:gd name="connsiteY3" fmla="*/ 1143000 h 4953000"/>
                <a:gd name="connsiteX4" fmla="*/ 2760436 w 4141561"/>
                <a:gd name="connsiteY4" fmla="*/ 2066925 h 4953000"/>
                <a:gd name="connsiteX5" fmla="*/ 2798536 w 4141561"/>
                <a:gd name="connsiteY5" fmla="*/ 2638425 h 4953000"/>
                <a:gd name="connsiteX6" fmla="*/ 3312886 w 4141561"/>
                <a:gd name="connsiteY6" fmla="*/ 2686050 h 4953000"/>
                <a:gd name="connsiteX7" fmla="*/ 2779486 w 4141561"/>
                <a:gd name="connsiteY7" fmla="*/ 4210050 h 4953000"/>
                <a:gd name="connsiteX8" fmla="*/ 2895600 w 4141561"/>
                <a:gd name="connsiteY8" fmla="*/ 4953000 h 4953000"/>
                <a:gd name="connsiteX9" fmla="*/ 0 w 4141561"/>
                <a:gd name="connsiteY9" fmla="*/ 2895600 h 4953000"/>
                <a:gd name="connsiteX0" fmla="*/ 3903436 w 3989161"/>
                <a:gd name="connsiteY0" fmla="*/ 0 h 4953000"/>
                <a:gd name="connsiteX1" fmla="*/ 3989161 w 3989161"/>
                <a:gd name="connsiteY1" fmla="*/ 123825 h 4953000"/>
                <a:gd name="connsiteX2" fmla="*/ 3893911 w 3989161"/>
                <a:gd name="connsiteY2" fmla="*/ 409575 h 4953000"/>
                <a:gd name="connsiteX3" fmla="*/ 3322411 w 3989161"/>
                <a:gd name="connsiteY3" fmla="*/ 1143000 h 4953000"/>
                <a:gd name="connsiteX4" fmla="*/ 2608036 w 3989161"/>
                <a:gd name="connsiteY4" fmla="*/ 2066925 h 4953000"/>
                <a:gd name="connsiteX5" fmla="*/ 2646136 w 3989161"/>
                <a:gd name="connsiteY5" fmla="*/ 2638425 h 4953000"/>
                <a:gd name="connsiteX6" fmla="*/ 3160486 w 3989161"/>
                <a:gd name="connsiteY6" fmla="*/ 2686050 h 4953000"/>
                <a:gd name="connsiteX7" fmla="*/ 2627086 w 3989161"/>
                <a:gd name="connsiteY7" fmla="*/ 4210050 h 4953000"/>
                <a:gd name="connsiteX8" fmla="*/ 2743200 w 3989161"/>
                <a:gd name="connsiteY8" fmla="*/ 4953000 h 4953000"/>
                <a:gd name="connsiteX9" fmla="*/ 0 w 3989161"/>
                <a:gd name="connsiteY9" fmla="*/ 2895600 h 4953000"/>
                <a:gd name="connsiteX0" fmla="*/ 3903436 w 5486400"/>
                <a:gd name="connsiteY0" fmla="*/ 0 h 4953000"/>
                <a:gd name="connsiteX1" fmla="*/ 3989161 w 5486400"/>
                <a:gd name="connsiteY1" fmla="*/ 123825 h 4953000"/>
                <a:gd name="connsiteX2" fmla="*/ 3893911 w 5486400"/>
                <a:gd name="connsiteY2" fmla="*/ 409575 h 4953000"/>
                <a:gd name="connsiteX3" fmla="*/ 3322411 w 5486400"/>
                <a:gd name="connsiteY3" fmla="*/ 1143000 h 4953000"/>
                <a:gd name="connsiteX4" fmla="*/ 2608036 w 5486400"/>
                <a:gd name="connsiteY4" fmla="*/ 2066925 h 4953000"/>
                <a:gd name="connsiteX5" fmla="*/ 2646136 w 5486400"/>
                <a:gd name="connsiteY5" fmla="*/ 2638425 h 4953000"/>
                <a:gd name="connsiteX6" fmla="*/ 3160486 w 5486400"/>
                <a:gd name="connsiteY6" fmla="*/ 2686050 h 4953000"/>
                <a:gd name="connsiteX7" fmla="*/ 5486400 w 5486400"/>
                <a:gd name="connsiteY7" fmla="*/ 2590800 h 4953000"/>
                <a:gd name="connsiteX8" fmla="*/ 2743200 w 5486400"/>
                <a:gd name="connsiteY8" fmla="*/ 4953000 h 4953000"/>
                <a:gd name="connsiteX9" fmla="*/ 0 w 5486400"/>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2608036 w 5638799"/>
                <a:gd name="connsiteY4" fmla="*/ 2066925 h 4953000"/>
                <a:gd name="connsiteX5" fmla="*/ 2646136 w 5638799"/>
                <a:gd name="connsiteY5" fmla="*/ 2638425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2608036 w 5638799"/>
                <a:gd name="connsiteY4" fmla="*/ 2066925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4724399 w 5638799"/>
                <a:gd name="connsiteY0" fmla="*/ 104775 h 4829175"/>
                <a:gd name="connsiteX1" fmla="*/ 3989161 w 5638799"/>
                <a:gd name="connsiteY1" fmla="*/ 0 h 4829175"/>
                <a:gd name="connsiteX2" fmla="*/ 3893911 w 5638799"/>
                <a:gd name="connsiteY2" fmla="*/ 285750 h 4829175"/>
                <a:gd name="connsiteX3" fmla="*/ 3322411 w 5638799"/>
                <a:gd name="connsiteY3" fmla="*/ 1019175 h 4829175"/>
                <a:gd name="connsiteX4" fmla="*/ 3809999 w 5638799"/>
                <a:gd name="connsiteY4" fmla="*/ 942975 h 4829175"/>
                <a:gd name="connsiteX5" fmla="*/ 5333999 w 5638799"/>
                <a:gd name="connsiteY5" fmla="*/ 1628775 h 4829175"/>
                <a:gd name="connsiteX6" fmla="*/ 5638799 w 5638799"/>
                <a:gd name="connsiteY6" fmla="*/ 2085975 h 4829175"/>
                <a:gd name="connsiteX7" fmla="*/ 5486400 w 5638799"/>
                <a:gd name="connsiteY7" fmla="*/ 2466975 h 4829175"/>
                <a:gd name="connsiteX8" fmla="*/ 2743200 w 5638799"/>
                <a:gd name="connsiteY8" fmla="*/ 4829175 h 4829175"/>
                <a:gd name="connsiteX9" fmla="*/ 0 w 5638799"/>
                <a:gd name="connsiteY9" fmla="*/ 2771775 h 4829175"/>
                <a:gd name="connsiteX0" fmla="*/ 4724399 w 5638799"/>
                <a:gd name="connsiteY0" fmla="*/ 0 h 4724400"/>
                <a:gd name="connsiteX1" fmla="*/ 4495799 w 5638799"/>
                <a:gd name="connsiteY1" fmla="*/ 152400 h 4724400"/>
                <a:gd name="connsiteX2" fmla="*/ 3893911 w 5638799"/>
                <a:gd name="connsiteY2" fmla="*/ 180975 h 4724400"/>
                <a:gd name="connsiteX3" fmla="*/ 3322411 w 5638799"/>
                <a:gd name="connsiteY3" fmla="*/ 914400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322411 w 5638799"/>
                <a:gd name="connsiteY3" fmla="*/ 914400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3962399 w 5638799"/>
                <a:gd name="connsiteY4" fmla="*/ 8381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343399 w 5638799"/>
                <a:gd name="connsiteY4" fmla="*/ 9905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343399 w 5638799"/>
                <a:gd name="connsiteY4" fmla="*/ 9905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410199 w 5638799"/>
                <a:gd name="connsiteY5" fmla="*/ 1447799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52447"/>
                <a:gd name="connsiteY0" fmla="*/ 0 h 4724400"/>
                <a:gd name="connsiteX1" fmla="*/ 4495799 w 5652447"/>
                <a:gd name="connsiteY1" fmla="*/ 152400 h 4724400"/>
                <a:gd name="connsiteX2" fmla="*/ 4038599 w 5652447"/>
                <a:gd name="connsiteY2" fmla="*/ 228599 h 4724400"/>
                <a:gd name="connsiteX3" fmla="*/ 3809999 w 5652447"/>
                <a:gd name="connsiteY3" fmla="*/ 457199 h 4724400"/>
                <a:gd name="connsiteX4" fmla="*/ 4419599 w 5652447"/>
                <a:gd name="connsiteY4" fmla="*/ 914399 h 4724400"/>
                <a:gd name="connsiteX5" fmla="*/ 5410199 w 5652447"/>
                <a:gd name="connsiteY5" fmla="*/ 1447799 h 4724400"/>
                <a:gd name="connsiteX6" fmla="*/ 5638799 w 5652447"/>
                <a:gd name="connsiteY6" fmla="*/ 1981200 h 4724400"/>
                <a:gd name="connsiteX7" fmla="*/ 5486400 w 5652447"/>
                <a:gd name="connsiteY7" fmla="*/ 2362200 h 4724400"/>
                <a:gd name="connsiteX8" fmla="*/ 2743200 w 5652447"/>
                <a:gd name="connsiteY8" fmla="*/ 4724400 h 4724400"/>
                <a:gd name="connsiteX9" fmla="*/ 0 w 5652447"/>
                <a:gd name="connsiteY9" fmla="*/ 2667000 h 4724400"/>
                <a:gd name="connsiteX0" fmla="*/ 4724399 w 5775277"/>
                <a:gd name="connsiteY0" fmla="*/ 0 h 4724400"/>
                <a:gd name="connsiteX1" fmla="*/ 4495799 w 5775277"/>
                <a:gd name="connsiteY1" fmla="*/ 152400 h 4724400"/>
                <a:gd name="connsiteX2" fmla="*/ 4038599 w 5775277"/>
                <a:gd name="connsiteY2" fmla="*/ 228599 h 4724400"/>
                <a:gd name="connsiteX3" fmla="*/ 3809999 w 5775277"/>
                <a:gd name="connsiteY3" fmla="*/ 457199 h 4724400"/>
                <a:gd name="connsiteX4" fmla="*/ 4419599 w 5775277"/>
                <a:gd name="connsiteY4" fmla="*/ 914399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724399 w 5775277"/>
                <a:gd name="connsiteY0" fmla="*/ 0 h 4724400"/>
                <a:gd name="connsiteX1" fmla="*/ 4419599 w 5775277"/>
                <a:gd name="connsiteY1" fmla="*/ 76199 h 4724400"/>
                <a:gd name="connsiteX2" fmla="*/ 4038599 w 5775277"/>
                <a:gd name="connsiteY2" fmla="*/ 228599 h 4724400"/>
                <a:gd name="connsiteX3" fmla="*/ 3809999 w 5775277"/>
                <a:gd name="connsiteY3" fmla="*/ 457199 h 4724400"/>
                <a:gd name="connsiteX4" fmla="*/ 4419599 w 5775277"/>
                <a:gd name="connsiteY4" fmla="*/ 914399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724399 w 5775277"/>
                <a:gd name="connsiteY0" fmla="*/ 1 h 4724401"/>
                <a:gd name="connsiteX1" fmla="*/ 4495799 w 5775277"/>
                <a:gd name="connsiteY1" fmla="*/ 0 h 4724401"/>
                <a:gd name="connsiteX2" fmla="*/ 4419599 w 5775277"/>
                <a:gd name="connsiteY2" fmla="*/ 76200 h 4724401"/>
                <a:gd name="connsiteX3" fmla="*/ 4038599 w 5775277"/>
                <a:gd name="connsiteY3" fmla="*/ 228600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228600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40385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051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813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813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0 h 4876800"/>
                <a:gd name="connsiteX1" fmla="*/ 4495799 w 5775277"/>
                <a:gd name="connsiteY1" fmla="*/ 152399 h 4876800"/>
                <a:gd name="connsiteX2" fmla="*/ 4267199 w 5775277"/>
                <a:gd name="connsiteY2" fmla="*/ 3048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724399 w 5775277"/>
                <a:gd name="connsiteY0" fmla="*/ 0 h 4876800"/>
                <a:gd name="connsiteX1" fmla="*/ 4495799 w 5775277"/>
                <a:gd name="connsiteY1" fmla="*/ 152399 h 4876800"/>
                <a:gd name="connsiteX2" fmla="*/ 4267199 w 5775277"/>
                <a:gd name="connsiteY2" fmla="*/ 3048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724399 w 5775277"/>
                <a:gd name="connsiteY0" fmla="*/ 0 h 4876800"/>
                <a:gd name="connsiteX1" fmla="*/ 4495799 w 5775277"/>
                <a:gd name="connsiteY1" fmla="*/ 152399 h 4876800"/>
                <a:gd name="connsiteX2" fmla="*/ 4190999 w 5775277"/>
                <a:gd name="connsiteY2" fmla="*/ 3810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571999 w 5775277"/>
                <a:gd name="connsiteY0" fmla="*/ 38101 h 4762501"/>
                <a:gd name="connsiteX1" fmla="*/ 4495799 w 5775277"/>
                <a:gd name="connsiteY1" fmla="*/ 38100 h 4762501"/>
                <a:gd name="connsiteX2" fmla="*/ 4190999 w 5775277"/>
                <a:gd name="connsiteY2" fmla="*/ 266701 h 4762501"/>
                <a:gd name="connsiteX3" fmla="*/ 4038599 w 5775277"/>
                <a:gd name="connsiteY3" fmla="*/ 3429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571999 w 5775277"/>
                <a:gd name="connsiteY5" fmla="*/ 1028701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571999 w 5775277"/>
                <a:gd name="connsiteY6" fmla="*/ 10287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7243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7243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571999 w 5775277"/>
                <a:gd name="connsiteY6" fmla="*/ 10287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876799 w 5775277"/>
                <a:gd name="connsiteY6" fmla="*/ 11811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876799 w 5775277"/>
                <a:gd name="connsiteY6" fmla="*/ 11811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6481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63501 h 4787901"/>
                <a:gd name="connsiteX1" fmla="*/ 4495799 w 5775277"/>
                <a:gd name="connsiteY1" fmla="*/ 63500 h 4787901"/>
                <a:gd name="connsiteX2" fmla="*/ 3962399 w 5775277"/>
                <a:gd name="connsiteY2" fmla="*/ 444501 h 4787901"/>
                <a:gd name="connsiteX3" fmla="*/ 3809999 w 5775277"/>
                <a:gd name="connsiteY3" fmla="*/ 673101 h 4787901"/>
                <a:gd name="connsiteX4" fmla="*/ 4038599 w 5775277"/>
                <a:gd name="connsiteY4" fmla="*/ 825501 h 4787901"/>
                <a:gd name="connsiteX5" fmla="*/ 4648199 w 5775277"/>
                <a:gd name="connsiteY5" fmla="*/ 1130301 h 4787901"/>
                <a:gd name="connsiteX6" fmla="*/ 5410199 w 5775277"/>
                <a:gd name="connsiteY6" fmla="*/ 1511300 h 4787901"/>
                <a:gd name="connsiteX7" fmla="*/ 5638799 w 5775277"/>
                <a:gd name="connsiteY7" fmla="*/ 2044701 h 4787901"/>
                <a:gd name="connsiteX8" fmla="*/ 5486400 w 5775277"/>
                <a:gd name="connsiteY8" fmla="*/ 2425701 h 4787901"/>
                <a:gd name="connsiteX9" fmla="*/ 2743200 w 5775277"/>
                <a:gd name="connsiteY9" fmla="*/ 4787901 h 4787901"/>
                <a:gd name="connsiteX10" fmla="*/ 0 w 5775277"/>
                <a:gd name="connsiteY10" fmla="*/ 2730501 h 4787901"/>
                <a:gd name="connsiteX0" fmla="*/ 4571999 w 5775277"/>
                <a:gd name="connsiteY0" fmla="*/ 0 h 4724400"/>
                <a:gd name="connsiteX1" fmla="*/ 3962399 w 5775277"/>
                <a:gd name="connsiteY1" fmla="*/ 381000 h 4724400"/>
                <a:gd name="connsiteX2" fmla="*/ 3809999 w 5775277"/>
                <a:gd name="connsiteY2" fmla="*/ 609600 h 4724400"/>
                <a:gd name="connsiteX3" fmla="*/ 4038599 w 5775277"/>
                <a:gd name="connsiteY3" fmla="*/ 762000 h 4724400"/>
                <a:gd name="connsiteX4" fmla="*/ 4648199 w 5775277"/>
                <a:gd name="connsiteY4" fmla="*/ 1066800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571999 w 5775277"/>
                <a:gd name="connsiteY0" fmla="*/ 0 h 4724400"/>
                <a:gd name="connsiteX1" fmla="*/ 4011900 w 5775277"/>
                <a:gd name="connsiteY1" fmla="*/ 495298 h 4724400"/>
                <a:gd name="connsiteX2" fmla="*/ 3809999 w 5775277"/>
                <a:gd name="connsiteY2" fmla="*/ 609600 h 4724400"/>
                <a:gd name="connsiteX3" fmla="*/ 4038599 w 5775277"/>
                <a:gd name="connsiteY3" fmla="*/ 762000 h 4724400"/>
                <a:gd name="connsiteX4" fmla="*/ 4648199 w 5775277"/>
                <a:gd name="connsiteY4" fmla="*/ 1066800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571999 w 5775277"/>
                <a:gd name="connsiteY0" fmla="*/ 0 h 4724400"/>
                <a:gd name="connsiteX1" fmla="*/ 3809999 w 5775277"/>
                <a:gd name="connsiteY1" fmla="*/ 609600 h 4724400"/>
                <a:gd name="connsiteX2" fmla="*/ 4038599 w 5775277"/>
                <a:gd name="connsiteY2" fmla="*/ 762000 h 4724400"/>
                <a:gd name="connsiteX3" fmla="*/ 4648199 w 5775277"/>
                <a:gd name="connsiteY3" fmla="*/ 1066800 h 4724400"/>
                <a:gd name="connsiteX4" fmla="*/ 5410199 w 5775277"/>
                <a:gd name="connsiteY4" fmla="*/ 1447799 h 4724400"/>
                <a:gd name="connsiteX5" fmla="*/ 5638799 w 5775277"/>
                <a:gd name="connsiteY5" fmla="*/ 1981200 h 4724400"/>
                <a:gd name="connsiteX6" fmla="*/ 5486400 w 5775277"/>
                <a:gd name="connsiteY6" fmla="*/ 2362200 h 4724400"/>
                <a:gd name="connsiteX7" fmla="*/ 2743200 w 5775277"/>
                <a:gd name="connsiteY7" fmla="*/ 4724400 h 4724400"/>
                <a:gd name="connsiteX8" fmla="*/ 0 w 5775277"/>
                <a:gd name="connsiteY8" fmla="*/ 2667000 h 4724400"/>
                <a:gd name="connsiteX0" fmla="*/ 4571999 w 5775277"/>
                <a:gd name="connsiteY0" fmla="*/ 0 h 4724400"/>
                <a:gd name="connsiteX1" fmla="*/ 4038599 w 5775277"/>
                <a:gd name="connsiteY1" fmla="*/ 762000 h 4724400"/>
                <a:gd name="connsiteX2" fmla="*/ 4648199 w 5775277"/>
                <a:gd name="connsiteY2" fmla="*/ 1066800 h 4724400"/>
                <a:gd name="connsiteX3" fmla="*/ 5410199 w 5775277"/>
                <a:gd name="connsiteY3" fmla="*/ 1447799 h 4724400"/>
                <a:gd name="connsiteX4" fmla="*/ 5638799 w 5775277"/>
                <a:gd name="connsiteY4" fmla="*/ 1981200 h 4724400"/>
                <a:gd name="connsiteX5" fmla="*/ 5486400 w 5775277"/>
                <a:gd name="connsiteY5" fmla="*/ 2362200 h 4724400"/>
                <a:gd name="connsiteX6" fmla="*/ 2743200 w 5775277"/>
                <a:gd name="connsiteY6" fmla="*/ 4724400 h 4724400"/>
                <a:gd name="connsiteX7" fmla="*/ 0 w 5775277"/>
                <a:gd name="connsiteY7" fmla="*/ 2667000 h 4724400"/>
                <a:gd name="connsiteX0" fmla="*/ 4038599 w 5775277"/>
                <a:gd name="connsiteY0" fmla="*/ 0 h 3962400"/>
                <a:gd name="connsiteX1" fmla="*/ 4648199 w 5775277"/>
                <a:gd name="connsiteY1" fmla="*/ 304800 h 3962400"/>
                <a:gd name="connsiteX2" fmla="*/ 5410199 w 5775277"/>
                <a:gd name="connsiteY2" fmla="*/ 685799 h 3962400"/>
                <a:gd name="connsiteX3" fmla="*/ 5638799 w 5775277"/>
                <a:gd name="connsiteY3" fmla="*/ 1219200 h 3962400"/>
                <a:gd name="connsiteX4" fmla="*/ 5486400 w 5775277"/>
                <a:gd name="connsiteY4" fmla="*/ 1600200 h 3962400"/>
                <a:gd name="connsiteX5" fmla="*/ 2743200 w 5775277"/>
                <a:gd name="connsiteY5" fmla="*/ 3962400 h 3962400"/>
                <a:gd name="connsiteX6" fmla="*/ 0 w 5775277"/>
                <a:gd name="connsiteY6" fmla="*/ 1905000 h 3962400"/>
                <a:gd name="connsiteX0" fmla="*/ 4648199 w 5775277"/>
                <a:gd name="connsiteY0" fmla="*/ 0 h 3657600"/>
                <a:gd name="connsiteX1" fmla="*/ 5410199 w 5775277"/>
                <a:gd name="connsiteY1" fmla="*/ 380999 h 3657600"/>
                <a:gd name="connsiteX2" fmla="*/ 5638799 w 5775277"/>
                <a:gd name="connsiteY2" fmla="*/ 914400 h 3657600"/>
                <a:gd name="connsiteX3" fmla="*/ 5486400 w 5775277"/>
                <a:gd name="connsiteY3" fmla="*/ 1295400 h 3657600"/>
                <a:gd name="connsiteX4" fmla="*/ 2743200 w 5775277"/>
                <a:gd name="connsiteY4" fmla="*/ 3657600 h 3657600"/>
                <a:gd name="connsiteX5" fmla="*/ 0 w 5775277"/>
                <a:gd name="connsiteY5" fmla="*/ 1600200 h 3657600"/>
                <a:gd name="connsiteX0" fmla="*/ 4648199 w 5638799"/>
                <a:gd name="connsiteY0" fmla="*/ 0 h 3657600"/>
                <a:gd name="connsiteX1" fmla="*/ 5638799 w 5638799"/>
                <a:gd name="connsiteY1" fmla="*/ 914400 h 3657600"/>
                <a:gd name="connsiteX2" fmla="*/ 5486400 w 5638799"/>
                <a:gd name="connsiteY2" fmla="*/ 1295400 h 3657600"/>
                <a:gd name="connsiteX3" fmla="*/ 2743200 w 5638799"/>
                <a:gd name="connsiteY3" fmla="*/ 3657600 h 3657600"/>
                <a:gd name="connsiteX4" fmla="*/ 0 w 5638799"/>
                <a:gd name="connsiteY4" fmla="*/ 1600200 h 3657600"/>
                <a:gd name="connsiteX0" fmla="*/ 5638799 w 5638799"/>
                <a:gd name="connsiteY0" fmla="*/ 0 h 2743200"/>
                <a:gd name="connsiteX1" fmla="*/ 5486400 w 5638799"/>
                <a:gd name="connsiteY1" fmla="*/ 381000 h 2743200"/>
                <a:gd name="connsiteX2" fmla="*/ 2743200 w 5638799"/>
                <a:gd name="connsiteY2" fmla="*/ 2743200 h 2743200"/>
                <a:gd name="connsiteX3" fmla="*/ 0 w 5638799"/>
                <a:gd name="connsiteY3" fmla="*/ 685800 h 2743200"/>
                <a:gd name="connsiteX0" fmla="*/ 5638799 w 5638799"/>
                <a:gd name="connsiteY0" fmla="*/ 0 h 2743200"/>
                <a:gd name="connsiteX1" fmla="*/ 2743200 w 5638799"/>
                <a:gd name="connsiteY1" fmla="*/ 2743200 h 2743200"/>
                <a:gd name="connsiteX2" fmla="*/ 0 w 5638799"/>
                <a:gd name="connsiteY2" fmla="*/ 685800 h 2743200"/>
                <a:gd name="connsiteX0" fmla="*/ 2743200 w 2743201"/>
                <a:gd name="connsiteY0" fmla="*/ 2057400 h 2057400"/>
                <a:gd name="connsiteX1" fmla="*/ 0 w 2743201"/>
                <a:gd name="connsiteY1" fmla="*/ 0 h 2057400"/>
                <a:gd name="connsiteX0" fmla="*/ 2743200 w 2743200"/>
                <a:gd name="connsiteY0" fmla="*/ 2057400 h 2057400"/>
                <a:gd name="connsiteX1" fmla="*/ 396977 w 2743200"/>
                <a:gd name="connsiteY1" fmla="*/ 266698 h 2057400"/>
                <a:gd name="connsiteX2" fmla="*/ 0 w 2743200"/>
                <a:gd name="connsiteY2" fmla="*/ 0 h 2057400"/>
                <a:gd name="connsiteX0" fmla="*/ 2743200 w 2743200"/>
                <a:gd name="connsiteY0" fmla="*/ 2057400 h 2081048"/>
                <a:gd name="connsiteX1" fmla="*/ 2635624 w 2743200"/>
                <a:gd name="connsiteY1" fmla="*/ 2081048 h 2081048"/>
                <a:gd name="connsiteX2" fmla="*/ 396977 w 2743200"/>
                <a:gd name="connsiteY2" fmla="*/ 266698 h 2081048"/>
                <a:gd name="connsiteX3" fmla="*/ 0 w 2743200"/>
                <a:gd name="connsiteY3" fmla="*/ 0 h 2081048"/>
                <a:gd name="connsiteX0" fmla="*/ 2743200 w 2743200"/>
                <a:gd name="connsiteY0" fmla="*/ 2057400 h 2081048"/>
                <a:gd name="connsiteX1" fmla="*/ 2635624 w 2743200"/>
                <a:gd name="connsiteY1" fmla="*/ 2081048 h 2081048"/>
                <a:gd name="connsiteX2" fmla="*/ 396977 w 2743200"/>
                <a:gd name="connsiteY2" fmla="*/ 266698 h 2081048"/>
                <a:gd name="connsiteX3" fmla="*/ 0 w 2743200"/>
                <a:gd name="connsiteY3" fmla="*/ 0 h 2081048"/>
                <a:gd name="connsiteX0" fmla="*/ 2689412 w 2689412"/>
                <a:gd name="connsiteY0" fmla="*/ 2128345 h 2128345"/>
                <a:gd name="connsiteX1" fmla="*/ 2635624 w 2689412"/>
                <a:gd name="connsiteY1" fmla="*/ 2081048 h 2128345"/>
                <a:gd name="connsiteX2" fmla="*/ 396977 w 2689412"/>
                <a:gd name="connsiteY2" fmla="*/ 266698 h 2128345"/>
                <a:gd name="connsiteX3" fmla="*/ 0 w 2689412"/>
                <a:gd name="connsiteY3" fmla="*/ 0 h 2128345"/>
                <a:gd name="connsiteX0" fmla="*/ 2958353 w 2958353"/>
                <a:gd name="connsiteY0" fmla="*/ 2128345 h 2128345"/>
                <a:gd name="connsiteX1" fmla="*/ 2904565 w 2958353"/>
                <a:gd name="connsiteY1" fmla="*/ 2081048 h 2128345"/>
                <a:gd name="connsiteX2" fmla="*/ 0 w 2958353"/>
                <a:gd name="connsiteY2" fmla="*/ 307428 h 2128345"/>
                <a:gd name="connsiteX3" fmla="*/ 268941 w 2958353"/>
                <a:gd name="connsiteY3" fmla="*/ 0 h 2128345"/>
                <a:gd name="connsiteX0" fmla="*/ 2958353 w 2958353"/>
                <a:gd name="connsiteY0" fmla="*/ 2128345 h 2128345"/>
                <a:gd name="connsiteX1" fmla="*/ 2904565 w 2958353"/>
                <a:gd name="connsiteY1" fmla="*/ 2081048 h 2128345"/>
                <a:gd name="connsiteX2" fmla="*/ 455920 w 2958353"/>
                <a:gd name="connsiteY2" fmla="*/ 594585 h 2128345"/>
                <a:gd name="connsiteX3" fmla="*/ 0 w 2958353"/>
                <a:gd name="connsiteY3" fmla="*/ 307428 h 2128345"/>
                <a:gd name="connsiteX4" fmla="*/ 268941 w 2958353"/>
                <a:gd name="connsiteY4" fmla="*/ 0 h 2128345"/>
                <a:gd name="connsiteX0" fmla="*/ 3065929 w 3065929"/>
                <a:gd name="connsiteY0" fmla="*/ 2128345 h 2128345"/>
                <a:gd name="connsiteX1" fmla="*/ 3012141 w 3065929"/>
                <a:gd name="connsiteY1" fmla="*/ 2081048 h 2128345"/>
                <a:gd name="connsiteX2" fmla="*/ 0 w 3065929"/>
                <a:gd name="connsiteY2" fmla="*/ 520262 h 2128345"/>
                <a:gd name="connsiteX3" fmla="*/ 107576 w 3065929"/>
                <a:gd name="connsiteY3" fmla="*/ 307428 h 2128345"/>
                <a:gd name="connsiteX4" fmla="*/ 376517 w 3065929"/>
                <a:gd name="connsiteY4" fmla="*/ 0 h 2128345"/>
                <a:gd name="connsiteX0" fmla="*/ 3065929 w 3065929"/>
                <a:gd name="connsiteY0" fmla="*/ 2128345 h 2128345"/>
                <a:gd name="connsiteX1" fmla="*/ 3012141 w 3065929"/>
                <a:gd name="connsiteY1" fmla="*/ 2081048 h 2128345"/>
                <a:gd name="connsiteX2" fmla="*/ 583986 w 3065929"/>
                <a:gd name="connsiteY2" fmla="*/ 833320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484094 w 3065929"/>
                <a:gd name="connsiteY3" fmla="*/ 662152 h 2128345"/>
                <a:gd name="connsiteX4" fmla="*/ 0 w 3065929"/>
                <a:gd name="connsiteY4" fmla="*/ 520262 h 2128345"/>
                <a:gd name="connsiteX5" fmla="*/ 107576 w 3065929"/>
                <a:gd name="connsiteY5" fmla="*/ 307428 h 2128345"/>
                <a:gd name="connsiteX6" fmla="*/ 376517 w 3065929"/>
                <a:gd name="connsiteY6"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860612 w 3065929"/>
                <a:gd name="connsiteY3" fmla="*/ 709448 h 2128345"/>
                <a:gd name="connsiteX4" fmla="*/ 484094 w 3065929"/>
                <a:gd name="connsiteY4" fmla="*/ 662152 h 2128345"/>
                <a:gd name="connsiteX5" fmla="*/ 0 w 3065929"/>
                <a:gd name="connsiteY5" fmla="*/ 520262 h 2128345"/>
                <a:gd name="connsiteX6" fmla="*/ 107576 w 3065929"/>
                <a:gd name="connsiteY6" fmla="*/ 307428 h 2128345"/>
                <a:gd name="connsiteX7" fmla="*/ 376517 w 3065929"/>
                <a:gd name="connsiteY7" fmla="*/ 0 h 2128345"/>
                <a:gd name="connsiteX0" fmla="*/ 3092823 w 5836024"/>
                <a:gd name="connsiteY0" fmla="*/ 2128345 h 2128345"/>
                <a:gd name="connsiteX1" fmla="*/ 3039035 w 5836024"/>
                <a:gd name="connsiteY1" fmla="*/ 2081048 h 2128345"/>
                <a:gd name="connsiteX2" fmla="*/ 5836024 w 5836024"/>
                <a:gd name="connsiteY2" fmla="*/ 1513490 h 2128345"/>
                <a:gd name="connsiteX3" fmla="*/ 887506 w 5836024"/>
                <a:gd name="connsiteY3" fmla="*/ 709448 h 2128345"/>
                <a:gd name="connsiteX4" fmla="*/ 510988 w 5836024"/>
                <a:gd name="connsiteY4" fmla="*/ 662152 h 2128345"/>
                <a:gd name="connsiteX5" fmla="*/ 26894 w 5836024"/>
                <a:gd name="connsiteY5" fmla="*/ 520262 h 2128345"/>
                <a:gd name="connsiteX6" fmla="*/ 134470 w 5836024"/>
                <a:gd name="connsiteY6" fmla="*/ 307428 h 2128345"/>
                <a:gd name="connsiteX7" fmla="*/ 403411 w 5836024"/>
                <a:gd name="connsiteY7" fmla="*/ 0 h 2128345"/>
                <a:gd name="connsiteX0" fmla="*/ 3092823 w 5836024"/>
                <a:gd name="connsiteY0" fmla="*/ 2128345 h 2128345"/>
                <a:gd name="connsiteX1" fmla="*/ 3254188 w 5836024"/>
                <a:gd name="connsiteY1" fmla="*/ 2128345 h 2128345"/>
                <a:gd name="connsiteX2" fmla="*/ 3039035 w 5836024"/>
                <a:gd name="connsiteY2" fmla="*/ 2081048 h 2128345"/>
                <a:gd name="connsiteX3" fmla="*/ 5836024 w 5836024"/>
                <a:gd name="connsiteY3" fmla="*/ 1513490 h 2128345"/>
                <a:gd name="connsiteX4" fmla="*/ 887506 w 5836024"/>
                <a:gd name="connsiteY4" fmla="*/ 709448 h 2128345"/>
                <a:gd name="connsiteX5" fmla="*/ 510988 w 5836024"/>
                <a:gd name="connsiteY5" fmla="*/ 662152 h 2128345"/>
                <a:gd name="connsiteX6" fmla="*/ 26894 w 5836024"/>
                <a:gd name="connsiteY6" fmla="*/ 520262 h 2128345"/>
                <a:gd name="connsiteX7" fmla="*/ 134470 w 5836024"/>
                <a:gd name="connsiteY7" fmla="*/ 307428 h 2128345"/>
                <a:gd name="connsiteX8" fmla="*/ 403411 w 5836024"/>
                <a:gd name="connsiteY8" fmla="*/ 0 h 2128345"/>
                <a:gd name="connsiteX0" fmla="*/ 3092823 w 5836024"/>
                <a:gd name="connsiteY0" fmla="*/ 2128345 h 2128345"/>
                <a:gd name="connsiteX1" fmla="*/ 3039035 w 5836024"/>
                <a:gd name="connsiteY1" fmla="*/ 2081048 h 2128345"/>
                <a:gd name="connsiteX2" fmla="*/ 5836024 w 5836024"/>
                <a:gd name="connsiteY2" fmla="*/ 1513490 h 2128345"/>
                <a:gd name="connsiteX3" fmla="*/ 887506 w 5836024"/>
                <a:gd name="connsiteY3" fmla="*/ 709448 h 2128345"/>
                <a:gd name="connsiteX4" fmla="*/ 510988 w 5836024"/>
                <a:gd name="connsiteY4" fmla="*/ 662152 h 2128345"/>
                <a:gd name="connsiteX5" fmla="*/ 26894 w 5836024"/>
                <a:gd name="connsiteY5" fmla="*/ 520262 h 2128345"/>
                <a:gd name="connsiteX6" fmla="*/ 134470 w 5836024"/>
                <a:gd name="connsiteY6" fmla="*/ 307428 h 2128345"/>
                <a:gd name="connsiteX7" fmla="*/ 403411 w 5836024"/>
                <a:gd name="connsiteY7" fmla="*/ 0 h 2128345"/>
                <a:gd name="connsiteX0" fmla="*/ 3092823 w 5836024"/>
                <a:gd name="connsiteY0" fmla="*/ 2128345 h 2128345"/>
                <a:gd name="connsiteX1" fmla="*/ 5836024 w 5836024"/>
                <a:gd name="connsiteY1" fmla="*/ 1513490 h 2128345"/>
                <a:gd name="connsiteX2" fmla="*/ 887506 w 5836024"/>
                <a:gd name="connsiteY2" fmla="*/ 709448 h 2128345"/>
                <a:gd name="connsiteX3" fmla="*/ 510988 w 5836024"/>
                <a:gd name="connsiteY3" fmla="*/ 662152 h 2128345"/>
                <a:gd name="connsiteX4" fmla="*/ 26894 w 5836024"/>
                <a:gd name="connsiteY4" fmla="*/ 520262 h 2128345"/>
                <a:gd name="connsiteX5" fmla="*/ 134470 w 5836024"/>
                <a:gd name="connsiteY5" fmla="*/ 307428 h 2128345"/>
                <a:gd name="connsiteX6" fmla="*/ 403411 w 5836024"/>
                <a:gd name="connsiteY6" fmla="*/ 0 h 2128345"/>
                <a:gd name="connsiteX0" fmla="*/ 5836024 w 5836024"/>
                <a:gd name="connsiteY0" fmla="*/ 1513490 h 1513490"/>
                <a:gd name="connsiteX1" fmla="*/ 887506 w 5836024"/>
                <a:gd name="connsiteY1" fmla="*/ 709448 h 1513490"/>
                <a:gd name="connsiteX2" fmla="*/ 510988 w 5836024"/>
                <a:gd name="connsiteY2" fmla="*/ 662152 h 1513490"/>
                <a:gd name="connsiteX3" fmla="*/ 26894 w 5836024"/>
                <a:gd name="connsiteY3" fmla="*/ 520262 h 1513490"/>
                <a:gd name="connsiteX4" fmla="*/ 134470 w 5836024"/>
                <a:gd name="connsiteY4" fmla="*/ 307428 h 1513490"/>
                <a:gd name="connsiteX5" fmla="*/ 403411 w 5836024"/>
                <a:gd name="connsiteY5" fmla="*/ 0 h 1513490"/>
                <a:gd name="connsiteX0" fmla="*/ 5871883 w 5871883"/>
                <a:gd name="connsiteY0" fmla="*/ 1513490 h 1513490"/>
                <a:gd name="connsiteX1" fmla="*/ 923365 w 5871883"/>
                <a:gd name="connsiteY1" fmla="*/ 709448 h 1513490"/>
                <a:gd name="connsiteX2" fmla="*/ 546847 w 5871883"/>
                <a:gd name="connsiteY2" fmla="*/ 662152 h 1513490"/>
                <a:gd name="connsiteX3" fmla="*/ 62753 w 5871883"/>
                <a:gd name="connsiteY3" fmla="*/ 520262 h 1513490"/>
                <a:gd name="connsiteX4" fmla="*/ 170329 w 5871883"/>
                <a:gd name="connsiteY4" fmla="*/ 307428 h 1513490"/>
                <a:gd name="connsiteX5" fmla="*/ 439270 w 5871883"/>
                <a:gd name="connsiteY5" fmla="*/ 0 h 1513490"/>
                <a:gd name="connsiteX0" fmla="*/ 5871882 w 5871882"/>
                <a:gd name="connsiteY0" fmla="*/ 240236 h 1004863"/>
                <a:gd name="connsiteX1" fmla="*/ 923365 w 5871882"/>
                <a:gd name="connsiteY1" fmla="*/ 902387 h 1004863"/>
                <a:gd name="connsiteX2" fmla="*/ 546847 w 5871882"/>
                <a:gd name="connsiteY2" fmla="*/ 855091 h 1004863"/>
                <a:gd name="connsiteX3" fmla="*/ 62753 w 5871882"/>
                <a:gd name="connsiteY3" fmla="*/ 713201 h 1004863"/>
                <a:gd name="connsiteX4" fmla="*/ 170329 w 5871882"/>
                <a:gd name="connsiteY4" fmla="*/ 500367 h 1004863"/>
                <a:gd name="connsiteX5" fmla="*/ 439270 w 5871882"/>
                <a:gd name="connsiteY5" fmla="*/ 192939 h 1004863"/>
                <a:gd name="connsiteX0" fmla="*/ 5871882 w 5871882"/>
                <a:gd name="connsiteY0" fmla="*/ 47297 h 796158"/>
                <a:gd name="connsiteX1" fmla="*/ 4258236 w 5871882"/>
                <a:gd name="connsiteY1" fmla="*/ 141890 h 796158"/>
                <a:gd name="connsiteX2" fmla="*/ 923365 w 5871882"/>
                <a:gd name="connsiteY2" fmla="*/ 709448 h 796158"/>
                <a:gd name="connsiteX3" fmla="*/ 546847 w 5871882"/>
                <a:gd name="connsiteY3" fmla="*/ 662152 h 796158"/>
                <a:gd name="connsiteX4" fmla="*/ 62753 w 5871882"/>
                <a:gd name="connsiteY4" fmla="*/ 520262 h 796158"/>
                <a:gd name="connsiteX5" fmla="*/ 170329 w 5871882"/>
                <a:gd name="connsiteY5" fmla="*/ 307428 h 796158"/>
                <a:gd name="connsiteX6" fmla="*/ 439270 w 5871882"/>
                <a:gd name="connsiteY6" fmla="*/ 0 h 796158"/>
                <a:gd name="connsiteX0" fmla="*/ 5871882 w 5871882"/>
                <a:gd name="connsiteY0" fmla="*/ 47297 h 784334"/>
                <a:gd name="connsiteX1" fmla="*/ 4957483 w 5871882"/>
                <a:gd name="connsiteY1" fmla="*/ 212835 h 784334"/>
                <a:gd name="connsiteX2" fmla="*/ 923365 w 5871882"/>
                <a:gd name="connsiteY2" fmla="*/ 709448 h 784334"/>
                <a:gd name="connsiteX3" fmla="*/ 546847 w 5871882"/>
                <a:gd name="connsiteY3" fmla="*/ 662152 h 784334"/>
                <a:gd name="connsiteX4" fmla="*/ 62753 w 5871882"/>
                <a:gd name="connsiteY4" fmla="*/ 520262 h 784334"/>
                <a:gd name="connsiteX5" fmla="*/ 170329 w 5871882"/>
                <a:gd name="connsiteY5" fmla="*/ 307428 h 784334"/>
                <a:gd name="connsiteX6" fmla="*/ 439270 w 5871882"/>
                <a:gd name="connsiteY6" fmla="*/ 0 h 784334"/>
                <a:gd name="connsiteX0" fmla="*/ 5871882 w 5871882"/>
                <a:gd name="connsiteY0" fmla="*/ 47297 h 784334"/>
                <a:gd name="connsiteX1" fmla="*/ 5316909 w 5871882"/>
                <a:gd name="connsiteY1" fmla="*/ 159129 h 784334"/>
                <a:gd name="connsiteX2" fmla="*/ 4957483 w 5871882"/>
                <a:gd name="connsiteY2" fmla="*/ 212835 h 784334"/>
                <a:gd name="connsiteX3" fmla="*/ 923365 w 5871882"/>
                <a:gd name="connsiteY3" fmla="*/ 709448 h 784334"/>
                <a:gd name="connsiteX4" fmla="*/ 546847 w 5871882"/>
                <a:gd name="connsiteY4" fmla="*/ 662152 h 784334"/>
                <a:gd name="connsiteX5" fmla="*/ 62753 w 5871882"/>
                <a:gd name="connsiteY5" fmla="*/ 520262 h 784334"/>
                <a:gd name="connsiteX6" fmla="*/ 170329 w 5871882"/>
                <a:gd name="connsiteY6" fmla="*/ 307428 h 784334"/>
                <a:gd name="connsiteX7" fmla="*/ 439270 w 5871882"/>
                <a:gd name="connsiteY7" fmla="*/ 0 h 784334"/>
                <a:gd name="connsiteX0" fmla="*/ 5871882 w 5871882"/>
                <a:gd name="connsiteY0" fmla="*/ 47297 h 784334"/>
                <a:gd name="connsiteX1" fmla="*/ 5387789 w 5871882"/>
                <a:gd name="connsiteY1" fmla="*/ 70945 h 784334"/>
                <a:gd name="connsiteX2" fmla="*/ 4957483 w 5871882"/>
                <a:gd name="connsiteY2" fmla="*/ 212835 h 784334"/>
                <a:gd name="connsiteX3" fmla="*/ 923365 w 5871882"/>
                <a:gd name="connsiteY3" fmla="*/ 709448 h 784334"/>
                <a:gd name="connsiteX4" fmla="*/ 546847 w 5871882"/>
                <a:gd name="connsiteY4" fmla="*/ 662152 h 784334"/>
                <a:gd name="connsiteX5" fmla="*/ 62753 w 5871882"/>
                <a:gd name="connsiteY5" fmla="*/ 520262 h 784334"/>
                <a:gd name="connsiteX6" fmla="*/ 170329 w 5871882"/>
                <a:gd name="connsiteY6" fmla="*/ 307428 h 784334"/>
                <a:gd name="connsiteX7" fmla="*/ 439270 w 5871882"/>
                <a:gd name="connsiteY7"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4957483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4957483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5011270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923240 w 5923241"/>
                <a:gd name="connsiteY0" fmla="*/ 47297 h 709448"/>
                <a:gd name="connsiteX1" fmla="*/ 5923241 w 5923241"/>
                <a:gd name="connsiteY1" fmla="*/ 0 h 709448"/>
                <a:gd name="connsiteX2" fmla="*/ 5439147 w 5923241"/>
                <a:gd name="connsiteY2" fmla="*/ 70945 h 709448"/>
                <a:gd name="connsiteX3" fmla="*/ 5062628 w 5923241"/>
                <a:gd name="connsiteY3" fmla="*/ 212835 h 709448"/>
                <a:gd name="connsiteX4" fmla="*/ 974723 w 5923241"/>
                <a:gd name="connsiteY4" fmla="*/ 709448 h 709448"/>
                <a:gd name="connsiteX5" fmla="*/ 3703345 w 5923241"/>
                <a:gd name="connsiteY5" fmla="*/ 376605 h 709448"/>
                <a:gd name="connsiteX6" fmla="*/ 598205 w 5923241"/>
                <a:gd name="connsiteY6" fmla="*/ 662152 h 709448"/>
                <a:gd name="connsiteX7" fmla="*/ 114111 w 5923241"/>
                <a:gd name="connsiteY7" fmla="*/ 520262 h 709448"/>
                <a:gd name="connsiteX8" fmla="*/ 221687 w 5923241"/>
                <a:gd name="connsiteY8" fmla="*/ 307428 h 709448"/>
                <a:gd name="connsiteX9" fmla="*/ 490628 w 5923241"/>
                <a:gd name="connsiteY9" fmla="*/ 0 h 709448"/>
                <a:gd name="connsiteX0" fmla="*/ 5925670 w 5925671"/>
                <a:gd name="connsiteY0" fmla="*/ 47297 h 709448"/>
                <a:gd name="connsiteX1" fmla="*/ 5925671 w 5925671"/>
                <a:gd name="connsiteY1" fmla="*/ 0 h 709448"/>
                <a:gd name="connsiteX2" fmla="*/ 5441577 w 5925671"/>
                <a:gd name="connsiteY2" fmla="*/ 70945 h 709448"/>
                <a:gd name="connsiteX3" fmla="*/ 5065058 w 5925671"/>
                <a:gd name="connsiteY3" fmla="*/ 212835 h 709448"/>
                <a:gd name="connsiteX4" fmla="*/ 977153 w 5925671"/>
                <a:gd name="connsiteY4" fmla="*/ 709448 h 709448"/>
                <a:gd name="connsiteX5" fmla="*/ 3720353 w 5925671"/>
                <a:gd name="connsiteY5" fmla="*/ 236483 h 709448"/>
                <a:gd name="connsiteX6" fmla="*/ 600635 w 5925671"/>
                <a:gd name="connsiteY6" fmla="*/ 662152 h 709448"/>
                <a:gd name="connsiteX7" fmla="*/ 116541 w 5925671"/>
                <a:gd name="connsiteY7" fmla="*/ 520262 h 709448"/>
                <a:gd name="connsiteX8" fmla="*/ 224117 w 5925671"/>
                <a:gd name="connsiteY8" fmla="*/ 307428 h 709448"/>
                <a:gd name="connsiteX9" fmla="*/ 493058 w 5925671"/>
                <a:gd name="connsiteY9" fmla="*/ 0 h 709448"/>
                <a:gd name="connsiteX0" fmla="*/ 5925670 w 5925671"/>
                <a:gd name="connsiteY0" fmla="*/ 47297 h 709448"/>
                <a:gd name="connsiteX1" fmla="*/ 5925671 w 5925671"/>
                <a:gd name="connsiteY1" fmla="*/ 0 h 709448"/>
                <a:gd name="connsiteX2" fmla="*/ 5441577 w 5925671"/>
                <a:gd name="connsiteY2" fmla="*/ 70945 h 709448"/>
                <a:gd name="connsiteX3" fmla="*/ 5065058 w 5925671"/>
                <a:gd name="connsiteY3" fmla="*/ 212835 h 709448"/>
                <a:gd name="connsiteX4" fmla="*/ 3720353 w 5925671"/>
                <a:gd name="connsiteY4" fmla="*/ 236483 h 709448"/>
                <a:gd name="connsiteX5" fmla="*/ 600635 w 5925671"/>
                <a:gd name="connsiteY5" fmla="*/ 662152 h 709448"/>
                <a:gd name="connsiteX6" fmla="*/ 116541 w 5925671"/>
                <a:gd name="connsiteY6" fmla="*/ 520262 h 709448"/>
                <a:gd name="connsiteX7" fmla="*/ 224117 w 5925671"/>
                <a:gd name="connsiteY7" fmla="*/ 307428 h 709448"/>
                <a:gd name="connsiteX8" fmla="*/ 493058 w 5925671"/>
                <a:gd name="connsiteY8" fmla="*/ 0 h 709448"/>
                <a:gd name="connsiteX0" fmla="*/ 5871882 w 5871883"/>
                <a:gd name="connsiteY0" fmla="*/ 47297 h 571124"/>
                <a:gd name="connsiteX1" fmla="*/ 5871883 w 5871883"/>
                <a:gd name="connsiteY1" fmla="*/ 0 h 571124"/>
                <a:gd name="connsiteX2" fmla="*/ 5387789 w 5871883"/>
                <a:gd name="connsiteY2" fmla="*/ 70945 h 571124"/>
                <a:gd name="connsiteX3" fmla="*/ 5011270 w 5871883"/>
                <a:gd name="connsiteY3" fmla="*/ 212835 h 571124"/>
                <a:gd name="connsiteX4" fmla="*/ 3666565 w 5871883"/>
                <a:gd name="connsiteY4" fmla="*/ 236483 h 571124"/>
                <a:gd name="connsiteX5" fmla="*/ 1837765 w 5871883"/>
                <a:gd name="connsiteY5" fmla="*/ 331076 h 571124"/>
                <a:gd name="connsiteX6" fmla="*/ 62753 w 5871883"/>
                <a:gd name="connsiteY6" fmla="*/ 520262 h 571124"/>
                <a:gd name="connsiteX7" fmla="*/ 170329 w 5871883"/>
                <a:gd name="connsiteY7" fmla="*/ 307428 h 571124"/>
                <a:gd name="connsiteX8" fmla="*/ 439270 w 5871883"/>
                <a:gd name="connsiteY8" fmla="*/ 0 h 571124"/>
                <a:gd name="connsiteX0" fmla="*/ 5764306 w 5764307"/>
                <a:gd name="connsiteY0" fmla="*/ 47297 h 394138"/>
                <a:gd name="connsiteX1" fmla="*/ 5764307 w 5764307"/>
                <a:gd name="connsiteY1" fmla="*/ 0 h 394138"/>
                <a:gd name="connsiteX2" fmla="*/ 5280213 w 5764307"/>
                <a:gd name="connsiteY2" fmla="*/ 70945 h 394138"/>
                <a:gd name="connsiteX3" fmla="*/ 4903694 w 5764307"/>
                <a:gd name="connsiteY3" fmla="*/ 212835 h 394138"/>
                <a:gd name="connsiteX4" fmla="*/ 3558989 w 5764307"/>
                <a:gd name="connsiteY4" fmla="*/ 236483 h 394138"/>
                <a:gd name="connsiteX5" fmla="*/ 1730189 w 5764307"/>
                <a:gd name="connsiteY5" fmla="*/ 331076 h 394138"/>
                <a:gd name="connsiteX6" fmla="*/ 708212 w 5764307"/>
                <a:gd name="connsiteY6" fmla="*/ 189187 h 394138"/>
                <a:gd name="connsiteX7" fmla="*/ 62753 w 5764307"/>
                <a:gd name="connsiteY7" fmla="*/ 307428 h 394138"/>
                <a:gd name="connsiteX8" fmla="*/ 331694 w 5764307"/>
                <a:gd name="connsiteY8" fmla="*/ 0 h 394138"/>
                <a:gd name="connsiteX0" fmla="*/ 5432612 w 5432613"/>
                <a:gd name="connsiteY0" fmla="*/ 47297 h 338959"/>
                <a:gd name="connsiteX1" fmla="*/ 5432613 w 5432613"/>
                <a:gd name="connsiteY1" fmla="*/ 0 h 338959"/>
                <a:gd name="connsiteX2" fmla="*/ 4948519 w 5432613"/>
                <a:gd name="connsiteY2" fmla="*/ 70945 h 338959"/>
                <a:gd name="connsiteX3" fmla="*/ 4572000 w 5432613"/>
                <a:gd name="connsiteY3" fmla="*/ 212835 h 338959"/>
                <a:gd name="connsiteX4" fmla="*/ 3227295 w 5432613"/>
                <a:gd name="connsiteY4" fmla="*/ 236483 h 338959"/>
                <a:gd name="connsiteX5" fmla="*/ 1398495 w 5432613"/>
                <a:gd name="connsiteY5" fmla="*/ 331076 h 338959"/>
                <a:gd name="connsiteX6" fmla="*/ 376518 w 5432613"/>
                <a:gd name="connsiteY6" fmla="*/ 189187 h 338959"/>
                <a:gd name="connsiteX7" fmla="*/ 0 w 5432613"/>
                <a:gd name="connsiteY7" fmla="*/ 0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19"/>
                <a:gd name="connsiteY0" fmla="*/ 47296 h 338958"/>
                <a:gd name="connsiteX1" fmla="*/ 5378826 w 5862919"/>
                <a:gd name="connsiteY1" fmla="*/ 70944 h 338958"/>
                <a:gd name="connsiteX2" fmla="*/ 5002307 w 5862919"/>
                <a:gd name="connsiteY2" fmla="*/ 212834 h 338958"/>
                <a:gd name="connsiteX3" fmla="*/ 3657602 w 5862919"/>
                <a:gd name="connsiteY3" fmla="*/ 236482 h 338958"/>
                <a:gd name="connsiteX4" fmla="*/ 1828802 w 5862919"/>
                <a:gd name="connsiteY4" fmla="*/ 331075 h 338958"/>
                <a:gd name="connsiteX5" fmla="*/ 806825 w 5862919"/>
                <a:gd name="connsiteY5" fmla="*/ 189186 h 338958"/>
                <a:gd name="connsiteX6" fmla="*/ 0 w 5862919"/>
                <a:gd name="connsiteY6" fmla="*/ 0 h 338958"/>
                <a:gd name="connsiteX0" fmla="*/ 5862919 w 5862919"/>
                <a:gd name="connsiteY0" fmla="*/ 47296 h 338958"/>
                <a:gd name="connsiteX1" fmla="*/ 5593978 w 5862919"/>
                <a:gd name="connsiteY1" fmla="*/ 23648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862919"/>
                <a:gd name="connsiteY0" fmla="*/ 47296 h 338958"/>
                <a:gd name="connsiteX1" fmla="*/ 5593978 w 5862919"/>
                <a:gd name="connsiteY1" fmla="*/ 47296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907743"/>
                <a:gd name="connsiteY0" fmla="*/ 47296 h 338958"/>
                <a:gd name="connsiteX1" fmla="*/ 5862920 w 5907743"/>
                <a:gd name="connsiteY1" fmla="*/ 23648 h 338958"/>
                <a:gd name="connsiteX2" fmla="*/ 5593978 w 5907743"/>
                <a:gd name="connsiteY2" fmla="*/ 47296 h 338958"/>
                <a:gd name="connsiteX3" fmla="*/ 5378826 w 5907743"/>
                <a:gd name="connsiteY3" fmla="*/ 70944 h 338958"/>
                <a:gd name="connsiteX4" fmla="*/ 5002307 w 5907743"/>
                <a:gd name="connsiteY4" fmla="*/ 212834 h 338958"/>
                <a:gd name="connsiteX5" fmla="*/ 3657602 w 5907743"/>
                <a:gd name="connsiteY5" fmla="*/ 236482 h 338958"/>
                <a:gd name="connsiteX6" fmla="*/ 1828802 w 5907743"/>
                <a:gd name="connsiteY6" fmla="*/ 331075 h 338958"/>
                <a:gd name="connsiteX7" fmla="*/ 806825 w 5907743"/>
                <a:gd name="connsiteY7" fmla="*/ 189186 h 338958"/>
                <a:gd name="connsiteX8" fmla="*/ 0 w 5907743"/>
                <a:gd name="connsiteY8" fmla="*/ 0 h 338958"/>
                <a:gd name="connsiteX0" fmla="*/ 5862919 w 5907743"/>
                <a:gd name="connsiteY0" fmla="*/ 47296 h 338958"/>
                <a:gd name="connsiteX1" fmla="*/ 5862920 w 5907743"/>
                <a:gd name="connsiteY1" fmla="*/ 23648 h 338958"/>
                <a:gd name="connsiteX2" fmla="*/ 5593978 w 5907743"/>
                <a:gd name="connsiteY2" fmla="*/ 47296 h 338958"/>
                <a:gd name="connsiteX3" fmla="*/ 5378826 w 5907743"/>
                <a:gd name="connsiteY3" fmla="*/ 70944 h 338958"/>
                <a:gd name="connsiteX4" fmla="*/ 5002307 w 5907743"/>
                <a:gd name="connsiteY4" fmla="*/ 212834 h 338958"/>
                <a:gd name="connsiteX5" fmla="*/ 3657602 w 5907743"/>
                <a:gd name="connsiteY5" fmla="*/ 236482 h 338958"/>
                <a:gd name="connsiteX6" fmla="*/ 1828802 w 5907743"/>
                <a:gd name="connsiteY6" fmla="*/ 331075 h 338958"/>
                <a:gd name="connsiteX7" fmla="*/ 806825 w 5907743"/>
                <a:gd name="connsiteY7" fmla="*/ 189186 h 338958"/>
                <a:gd name="connsiteX8" fmla="*/ 0 w 5907743"/>
                <a:gd name="connsiteY8" fmla="*/ 0 h 338958"/>
                <a:gd name="connsiteX0" fmla="*/ 5862919 w 5907743"/>
                <a:gd name="connsiteY0" fmla="*/ 47296 h 338958"/>
                <a:gd name="connsiteX1" fmla="*/ 5862920 w 5907743"/>
                <a:gd name="connsiteY1" fmla="*/ 23648 h 338958"/>
                <a:gd name="connsiteX2" fmla="*/ 5378826 w 5907743"/>
                <a:gd name="connsiteY2" fmla="*/ 70944 h 338958"/>
                <a:gd name="connsiteX3" fmla="*/ 5002307 w 5907743"/>
                <a:gd name="connsiteY3" fmla="*/ 212834 h 338958"/>
                <a:gd name="connsiteX4" fmla="*/ 3657602 w 5907743"/>
                <a:gd name="connsiteY4" fmla="*/ 236482 h 338958"/>
                <a:gd name="connsiteX5" fmla="*/ 1828802 w 5907743"/>
                <a:gd name="connsiteY5" fmla="*/ 331075 h 338958"/>
                <a:gd name="connsiteX6" fmla="*/ 806825 w 5907743"/>
                <a:gd name="connsiteY6" fmla="*/ 189186 h 338958"/>
                <a:gd name="connsiteX7" fmla="*/ 0 w 5907743"/>
                <a:gd name="connsiteY7" fmla="*/ 0 h 338958"/>
                <a:gd name="connsiteX0" fmla="*/ 5862919 w 5862919"/>
                <a:gd name="connsiteY0" fmla="*/ 47296 h 338958"/>
                <a:gd name="connsiteX1" fmla="*/ 5533373 w 5862919"/>
                <a:gd name="connsiteY1" fmla="*/ 0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862919"/>
                <a:gd name="connsiteY0" fmla="*/ 47296 h 338958"/>
                <a:gd name="connsiteX1" fmla="*/ 5378826 w 5862919"/>
                <a:gd name="connsiteY1" fmla="*/ 70944 h 338958"/>
                <a:gd name="connsiteX2" fmla="*/ 5002307 w 5862919"/>
                <a:gd name="connsiteY2" fmla="*/ 212834 h 338958"/>
                <a:gd name="connsiteX3" fmla="*/ 3657602 w 5862919"/>
                <a:gd name="connsiteY3" fmla="*/ 236482 h 338958"/>
                <a:gd name="connsiteX4" fmla="*/ 1828802 w 5862919"/>
                <a:gd name="connsiteY4" fmla="*/ 331075 h 338958"/>
                <a:gd name="connsiteX5" fmla="*/ 806825 w 5862919"/>
                <a:gd name="connsiteY5" fmla="*/ 189186 h 338958"/>
                <a:gd name="connsiteX6" fmla="*/ 0 w 5862919"/>
                <a:gd name="connsiteY6" fmla="*/ 0 h 338958"/>
                <a:gd name="connsiteX0" fmla="*/ 5752516 w 5752516"/>
                <a:gd name="connsiteY0" fmla="*/ 0 h 393924"/>
                <a:gd name="connsiteX1" fmla="*/ 5378826 w 5752516"/>
                <a:gd name="connsiteY1" fmla="*/ 125910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52516"/>
                <a:gd name="connsiteY0" fmla="*/ 0 h 393924"/>
                <a:gd name="connsiteX1" fmla="*/ 5478587 w 5752516"/>
                <a:gd name="connsiteY1" fmla="*/ 54966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98171"/>
                <a:gd name="connsiteY0" fmla="*/ 514 h 394438"/>
                <a:gd name="connsiteX1" fmla="*/ 5752516 w 5798171"/>
                <a:gd name="connsiteY1" fmla="*/ 55480 h 394438"/>
                <a:gd name="connsiteX2" fmla="*/ 5478587 w 5798171"/>
                <a:gd name="connsiteY2" fmla="*/ 55480 h 394438"/>
                <a:gd name="connsiteX3" fmla="*/ 5002307 w 5798171"/>
                <a:gd name="connsiteY3" fmla="*/ 268314 h 394438"/>
                <a:gd name="connsiteX4" fmla="*/ 3657602 w 5798171"/>
                <a:gd name="connsiteY4" fmla="*/ 291962 h 394438"/>
                <a:gd name="connsiteX5" fmla="*/ 1828802 w 5798171"/>
                <a:gd name="connsiteY5" fmla="*/ 386555 h 394438"/>
                <a:gd name="connsiteX6" fmla="*/ 806825 w 5798171"/>
                <a:gd name="connsiteY6" fmla="*/ 244666 h 394438"/>
                <a:gd name="connsiteX7" fmla="*/ 0 w 5798171"/>
                <a:gd name="connsiteY7" fmla="*/ 55480 h 394438"/>
                <a:gd name="connsiteX0" fmla="*/ 5752516 w 5752516"/>
                <a:gd name="connsiteY0" fmla="*/ 0 h 393924"/>
                <a:gd name="connsiteX1" fmla="*/ 5478587 w 5752516"/>
                <a:gd name="connsiteY1" fmla="*/ 54966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98171"/>
                <a:gd name="connsiteY0" fmla="*/ 0 h 393924"/>
                <a:gd name="connsiteX1" fmla="*/ 5752516 w 5798171"/>
                <a:gd name="connsiteY1" fmla="*/ 54966 h 393924"/>
                <a:gd name="connsiteX2" fmla="*/ 5478587 w 5798171"/>
                <a:gd name="connsiteY2" fmla="*/ 54966 h 393924"/>
                <a:gd name="connsiteX3" fmla="*/ 5002307 w 5798171"/>
                <a:gd name="connsiteY3" fmla="*/ 267800 h 393924"/>
                <a:gd name="connsiteX4" fmla="*/ 3657602 w 5798171"/>
                <a:gd name="connsiteY4" fmla="*/ 291448 h 393924"/>
                <a:gd name="connsiteX5" fmla="*/ 1828802 w 5798171"/>
                <a:gd name="connsiteY5" fmla="*/ 386041 h 393924"/>
                <a:gd name="connsiteX6" fmla="*/ 806825 w 5798171"/>
                <a:gd name="connsiteY6" fmla="*/ 244152 h 393924"/>
                <a:gd name="connsiteX7" fmla="*/ 0 w 5798171"/>
                <a:gd name="connsiteY7" fmla="*/ 54966 h 393924"/>
                <a:gd name="connsiteX0" fmla="*/ 5752516 w 5798171"/>
                <a:gd name="connsiteY0" fmla="*/ 0 h 402884"/>
                <a:gd name="connsiteX1" fmla="*/ 5752516 w 5798171"/>
                <a:gd name="connsiteY1" fmla="*/ 54966 h 402884"/>
                <a:gd name="connsiteX2" fmla="*/ 5478587 w 5798171"/>
                <a:gd name="connsiteY2" fmla="*/ 54966 h 402884"/>
                <a:gd name="connsiteX3" fmla="*/ 5002307 w 5798171"/>
                <a:gd name="connsiteY3" fmla="*/ 267800 h 402884"/>
                <a:gd name="connsiteX4" fmla="*/ 3657602 w 5798171"/>
                <a:gd name="connsiteY4" fmla="*/ 291448 h 402884"/>
                <a:gd name="connsiteX5" fmla="*/ 2759262 w 5798171"/>
                <a:gd name="connsiteY5" fmla="*/ 345208 h 402884"/>
                <a:gd name="connsiteX6" fmla="*/ 1828802 w 5798171"/>
                <a:gd name="connsiteY6" fmla="*/ 386041 h 402884"/>
                <a:gd name="connsiteX7" fmla="*/ 806825 w 5798171"/>
                <a:gd name="connsiteY7" fmla="*/ 244152 h 402884"/>
                <a:gd name="connsiteX8" fmla="*/ 0 w 5798171"/>
                <a:gd name="connsiteY8" fmla="*/ 54966 h 402884"/>
                <a:gd name="connsiteX0" fmla="*/ 5752516 w 5798171"/>
                <a:gd name="connsiteY0" fmla="*/ 0 h 395735"/>
                <a:gd name="connsiteX1" fmla="*/ 5752516 w 5798171"/>
                <a:gd name="connsiteY1" fmla="*/ 54966 h 395735"/>
                <a:gd name="connsiteX2" fmla="*/ 5478587 w 5798171"/>
                <a:gd name="connsiteY2" fmla="*/ 54966 h 395735"/>
                <a:gd name="connsiteX3" fmla="*/ 5002307 w 5798171"/>
                <a:gd name="connsiteY3" fmla="*/ 267800 h 395735"/>
                <a:gd name="connsiteX4" fmla="*/ 3657602 w 5798171"/>
                <a:gd name="connsiteY4" fmla="*/ 291448 h 395735"/>
                <a:gd name="connsiteX5" fmla="*/ 2794079 w 5798171"/>
                <a:gd name="connsiteY5" fmla="*/ 302314 h 395735"/>
                <a:gd name="connsiteX6" fmla="*/ 1828802 w 5798171"/>
                <a:gd name="connsiteY6" fmla="*/ 386041 h 395735"/>
                <a:gd name="connsiteX7" fmla="*/ 806825 w 5798171"/>
                <a:gd name="connsiteY7" fmla="*/ 244152 h 395735"/>
                <a:gd name="connsiteX8" fmla="*/ 0 w 5798171"/>
                <a:gd name="connsiteY8" fmla="*/ 54966 h 395735"/>
                <a:gd name="connsiteX0" fmla="*/ 5752516 w 5752516"/>
                <a:gd name="connsiteY0" fmla="*/ 0 h 395735"/>
                <a:gd name="connsiteX1" fmla="*/ 5478587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9161 h 404896"/>
                <a:gd name="connsiteX1" fmla="*/ 5642944 w 5752516"/>
                <a:gd name="connsiteY1" fmla="*/ 9161 h 404896"/>
                <a:gd name="connsiteX2" fmla="*/ 5478587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0 h 395735"/>
                <a:gd name="connsiteX1" fmla="*/ 5478587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0 h 395735"/>
                <a:gd name="connsiteX1" fmla="*/ 5475953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002307 w 5758760"/>
                <a:gd name="connsiteY3" fmla="*/ 276961 h 404896"/>
                <a:gd name="connsiteX4" fmla="*/ 3657602 w 5758760"/>
                <a:gd name="connsiteY4" fmla="*/ 300609 h 404896"/>
                <a:gd name="connsiteX5" fmla="*/ 2794079 w 5758760"/>
                <a:gd name="connsiteY5" fmla="*/ 311475 h 404896"/>
                <a:gd name="connsiteX6" fmla="*/ 1828802 w 5758760"/>
                <a:gd name="connsiteY6" fmla="*/ 395202 h 404896"/>
                <a:gd name="connsiteX7" fmla="*/ 806825 w 5758760"/>
                <a:gd name="connsiteY7" fmla="*/ 253313 h 404896"/>
                <a:gd name="connsiteX8" fmla="*/ 0 w 5758760"/>
                <a:gd name="connsiteY8"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73467 w 5758760"/>
                <a:gd name="connsiteY3" fmla="*/ 161282 h 404896"/>
                <a:gd name="connsiteX4" fmla="*/ 5002307 w 5758760"/>
                <a:gd name="connsiteY4" fmla="*/ 276961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23801 w 5758760"/>
                <a:gd name="connsiteY3" fmla="*/ 160600 h 404896"/>
                <a:gd name="connsiteX4" fmla="*/ 5002307 w 5758760"/>
                <a:gd name="connsiteY4" fmla="*/ 276961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23801 w 5758760"/>
                <a:gd name="connsiteY3" fmla="*/ 160600 h 404896"/>
                <a:gd name="connsiteX4" fmla="*/ 5752516 w 5758760"/>
                <a:gd name="connsiteY4" fmla="*/ 335800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5862087"/>
                <a:gd name="connsiteY0" fmla="*/ 9161 h 404896"/>
                <a:gd name="connsiteX1" fmla="*/ 5697203 w 5862087"/>
                <a:gd name="connsiteY1" fmla="*/ 9161 h 404896"/>
                <a:gd name="connsiteX2" fmla="*/ 5642944 w 5862087"/>
                <a:gd name="connsiteY2" fmla="*/ 87600 h 404896"/>
                <a:gd name="connsiteX3" fmla="*/ 5423801 w 5862087"/>
                <a:gd name="connsiteY3" fmla="*/ 160600 h 404896"/>
                <a:gd name="connsiteX4" fmla="*/ 5862087 w 5862087"/>
                <a:gd name="connsiteY4" fmla="*/ 335800 h 404896"/>
                <a:gd name="connsiteX5" fmla="*/ 3657602 w 5862087"/>
                <a:gd name="connsiteY5" fmla="*/ 300609 h 404896"/>
                <a:gd name="connsiteX6" fmla="*/ 2794079 w 5862087"/>
                <a:gd name="connsiteY6" fmla="*/ 311475 h 404896"/>
                <a:gd name="connsiteX7" fmla="*/ 1828802 w 5862087"/>
                <a:gd name="connsiteY7" fmla="*/ 395202 h 404896"/>
                <a:gd name="connsiteX8" fmla="*/ 806825 w 5862087"/>
                <a:gd name="connsiteY8" fmla="*/ 253313 h 404896"/>
                <a:gd name="connsiteX9" fmla="*/ 0 w 5862087"/>
                <a:gd name="connsiteY9" fmla="*/ 64127 h 404896"/>
                <a:gd name="connsiteX0" fmla="*/ 5752516 w 5862087"/>
                <a:gd name="connsiteY0" fmla="*/ 9161 h 404896"/>
                <a:gd name="connsiteX1" fmla="*/ 5697203 w 5862087"/>
                <a:gd name="connsiteY1" fmla="*/ 9161 h 404896"/>
                <a:gd name="connsiteX2" fmla="*/ 5642944 w 5862087"/>
                <a:gd name="connsiteY2" fmla="*/ 87600 h 404896"/>
                <a:gd name="connsiteX3" fmla="*/ 5423801 w 5862087"/>
                <a:gd name="connsiteY3" fmla="*/ 160600 h 404896"/>
                <a:gd name="connsiteX4" fmla="*/ 5862087 w 5862087"/>
                <a:gd name="connsiteY4" fmla="*/ 335800 h 404896"/>
                <a:gd name="connsiteX5" fmla="*/ 3670653 w 5862087"/>
                <a:gd name="connsiteY5" fmla="*/ 394200 h 404896"/>
                <a:gd name="connsiteX6" fmla="*/ 2794079 w 5862087"/>
                <a:gd name="connsiteY6" fmla="*/ 311475 h 404896"/>
                <a:gd name="connsiteX7" fmla="*/ 1828802 w 5862087"/>
                <a:gd name="connsiteY7" fmla="*/ 395202 h 404896"/>
                <a:gd name="connsiteX8" fmla="*/ 806825 w 5862087"/>
                <a:gd name="connsiteY8" fmla="*/ 253313 h 404896"/>
                <a:gd name="connsiteX9" fmla="*/ 0 w 5862087"/>
                <a:gd name="connsiteY9" fmla="*/ 64127 h 404896"/>
                <a:gd name="connsiteX0" fmla="*/ 5752516 w 5862087"/>
                <a:gd name="connsiteY0" fmla="*/ 9161 h 418683"/>
                <a:gd name="connsiteX1" fmla="*/ 5697203 w 5862087"/>
                <a:gd name="connsiteY1" fmla="*/ 9161 h 418683"/>
                <a:gd name="connsiteX2" fmla="*/ 5642944 w 5862087"/>
                <a:gd name="connsiteY2" fmla="*/ 87600 h 418683"/>
                <a:gd name="connsiteX3" fmla="*/ 5423801 w 5862087"/>
                <a:gd name="connsiteY3" fmla="*/ 160600 h 418683"/>
                <a:gd name="connsiteX4" fmla="*/ 5862087 w 5862087"/>
                <a:gd name="connsiteY4" fmla="*/ 335800 h 418683"/>
                <a:gd name="connsiteX5" fmla="*/ 3670653 w 5862087"/>
                <a:gd name="connsiteY5" fmla="*/ 394200 h 418683"/>
                <a:gd name="connsiteX6" fmla="*/ 2794079 w 5862087"/>
                <a:gd name="connsiteY6" fmla="*/ 394200 h 418683"/>
                <a:gd name="connsiteX7" fmla="*/ 1828802 w 5862087"/>
                <a:gd name="connsiteY7" fmla="*/ 395202 h 418683"/>
                <a:gd name="connsiteX8" fmla="*/ 806825 w 5862087"/>
                <a:gd name="connsiteY8" fmla="*/ 253313 h 418683"/>
                <a:gd name="connsiteX9" fmla="*/ 0 w 5862087"/>
                <a:gd name="connsiteY9" fmla="*/ 64127 h 418683"/>
                <a:gd name="connsiteX0" fmla="*/ 5752516 w 5862087"/>
                <a:gd name="connsiteY0" fmla="*/ 9161 h 434779"/>
                <a:gd name="connsiteX1" fmla="*/ 5697203 w 5862087"/>
                <a:gd name="connsiteY1" fmla="*/ 9161 h 434779"/>
                <a:gd name="connsiteX2" fmla="*/ 5642944 w 5862087"/>
                <a:gd name="connsiteY2" fmla="*/ 87600 h 434779"/>
                <a:gd name="connsiteX3" fmla="*/ 5423801 w 5862087"/>
                <a:gd name="connsiteY3" fmla="*/ 160600 h 434779"/>
                <a:gd name="connsiteX4" fmla="*/ 5862087 w 5862087"/>
                <a:gd name="connsiteY4" fmla="*/ 335800 h 434779"/>
                <a:gd name="connsiteX5" fmla="*/ 3670653 w 5862087"/>
                <a:gd name="connsiteY5" fmla="*/ 394200 h 434779"/>
                <a:gd name="connsiteX6" fmla="*/ 2794079 w 5862087"/>
                <a:gd name="connsiteY6" fmla="*/ 394200 h 434779"/>
                <a:gd name="connsiteX7" fmla="*/ 1828802 w 5862087"/>
                <a:gd name="connsiteY7" fmla="*/ 395202 h 434779"/>
                <a:gd name="connsiteX8" fmla="*/ 547859 w 5862087"/>
                <a:gd name="connsiteY8" fmla="*/ 379600 h 434779"/>
                <a:gd name="connsiteX9" fmla="*/ 0 w 5862087"/>
                <a:gd name="connsiteY9" fmla="*/ 64127 h 434779"/>
                <a:gd name="connsiteX0" fmla="*/ 5752516 w 5862087"/>
                <a:gd name="connsiteY0" fmla="*/ 9161 h 409965"/>
                <a:gd name="connsiteX1" fmla="*/ 5697203 w 5862087"/>
                <a:gd name="connsiteY1" fmla="*/ 9161 h 409965"/>
                <a:gd name="connsiteX2" fmla="*/ 5642944 w 5862087"/>
                <a:gd name="connsiteY2" fmla="*/ 87600 h 409965"/>
                <a:gd name="connsiteX3" fmla="*/ 5423801 w 5862087"/>
                <a:gd name="connsiteY3" fmla="*/ 160600 h 409965"/>
                <a:gd name="connsiteX4" fmla="*/ 5862087 w 5862087"/>
                <a:gd name="connsiteY4" fmla="*/ 335800 h 409965"/>
                <a:gd name="connsiteX5" fmla="*/ 3670653 w 5862087"/>
                <a:gd name="connsiteY5" fmla="*/ 394200 h 409965"/>
                <a:gd name="connsiteX6" fmla="*/ 2794079 w 5862087"/>
                <a:gd name="connsiteY6" fmla="*/ 394200 h 409965"/>
                <a:gd name="connsiteX7" fmla="*/ 1828802 w 5862087"/>
                <a:gd name="connsiteY7" fmla="*/ 395202 h 409965"/>
                <a:gd name="connsiteX8" fmla="*/ 547859 w 5862087"/>
                <a:gd name="connsiteY8" fmla="*/ 379600 h 409965"/>
                <a:gd name="connsiteX9" fmla="*/ 0 w 5862087"/>
                <a:gd name="connsiteY9" fmla="*/ 64127 h 409965"/>
                <a:gd name="connsiteX0" fmla="*/ 5752516 w 5862087"/>
                <a:gd name="connsiteY0" fmla="*/ 9161 h 409965"/>
                <a:gd name="connsiteX1" fmla="*/ 5697203 w 5862087"/>
                <a:gd name="connsiteY1" fmla="*/ 9161 h 409965"/>
                <a:gd name="connsiteX2" fmla="*/ 5642944 w 5862087"/>
                <a:gd name="connsiteY2" fmla="*/ 87600 h 409965"/>
                <a:gd name="connsiteX3" fmla="*/ 5423801 w 5862087"/>
                <a:gd name="connsiteY3" fmla="*/ 160600 h 409965"/>
                <a:gd name="connsiteX4" fmla="*/ 5862087 w 5862087"/>
                <a:gd name="connsiteY4" fmla="*/ 335800 h 409965"/>
                <a:gd name="connsiteX5" fmla="*/ 3670653 w 5862087"/>
                <a:gd name="connsiteY5" fmla="*/ 394200 h 409965"/>
                <a:gd name="connsiteX6" fmla="*/ 2794079 w 5862087"/>
                <a:gd name="connsiteY6" fmla="*/ 394200 h 409965"/>
                <a:gd name="connsiteX7" fmla="*/ 1828802 w 5862087"/>
                <a:gd name="connsiteY7" fmla="*/ 395202 h 409965"/>
                <a:gd name="connsiteX8" fmla="*/ 547859 w 5862087"/>
                <a:gd name="connsiteY8" fmla="*/ 379600 h 409965"/>
                <a:gd name="connsiteX9" fmla="*/ 0 w 5862087"/>
                <a:gd name="connsiteY9" fmla="*/ 64127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5971660 w 6300374"/>
                <a:gd name="connsiteY4" fmla="*/ 2190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081231 w 6300374"/>
                <a:gd name="connsiteY4" fmla="*/ 2044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081231 w 6300374"/>
                <a:gd name="connsiteY4" fmla="*/ 2044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79600 h 409965"/>
                <a:gd name="connsiteX0" fmla="*/ 6190803 w 6300374"/>
                <a:gd name="connsiteY0" fmla="*/ 14191 h 414995"/>
                <a:gd name="connsiteX1" fmla="*/ 5862088 w 6300374"/>
                <a:gd name="connsiteY1" fmla="*/ 63430 h 414995"/>
                <a:gd name="connsiteX2" fmla="*/ 6135490 w 6300374"/>
                <a:gd name="connsiteY2" fmla="*/ 14191 h 414995"/>
                <a:gd name="connsiteX3" fmla="*/ 6081231 w 6300374"/>
                <a:gd name="connsiteY3" fmla="*/ 92630 h 414995"/>
                <a:gd name="connsiteX4" fmla="*/ 5862088 w 6300374"/>
                <a:gd name="connsiteY4" fmla="*/ 165630 h 414995"/>
                <a:gd name="connsiteX5" fmla="*/ 6081231 w 6300374"/>
                <a:gd name="connsiteY5" fmla="*/ 209430 h 414995"/>
                <a:gd name="connsiteX6" fmla="*/ 6300374 w 6300374"/>
                <a:gd name="connsiteY6" fmla="*/ 340830 h 414995"/>
                <a:gd name="connsiteX7" fmla="*/ 4108940 w 6300374"/>
                <a:gd name="connsiteY7" fmla="*/ 399230 h 414995"/>
                <a:gd name="connsiteX8" fmla="*/ 3232366 w 6300374"/>
                <a:gd name="connsiteY8" fmla="*/ 399230 h 414995"/>
                <a:gd name="connsiteX9" fmla="*/ 2267089 w 6300374"/>
                <a:gd name="connsiteY9" fmla="*/ 400232 h 414995"/>
                <a:gd name="connsiteX10" fmla="*/ 986146 w 6300374"/>
                <a:gd name="connsiteY10" fmla="*/ 384630 h 414995"/>
                <a:gd name="connsiteX11" fmla="*/ 0 w 6300374"/>
                <a:gd name="connsiteY11" fmla="*/ 384630 h 414995"/>
                <a:gd name="connsiteX0" fmla="*/ 6190803 w 6300374"/>
                <a:gd name="connsiteY0" fmla="*/ 1117 h 401921"/>
                <a:gd name="connsiteX1" fmla="*/ 5862088 w 6300374"/>
                <a:gd name="connsiteY1" fmla="*/ 50356 h 401921"/>
                <a:gd name="connsiteX2" fmla="*/ 5642944 w 6300374"/>
                <a:gd name="connsiteY2" fmla="*/ 79556 h 401921"/>
                <a:gd name="connsiteX3" fmla="*/ 6081231 w 6300374"/>
                <a:gd name="connsiteY3" fmla="*/ 79556 h 401921"/>
                <a:gd name="connsiteX4" fmla="*/ 5862088 w 6300374"/>
                <a:gd name="connsiteY4" fmla="*/ 152556 h 401921"/>
                <a:gd name="connsiteX5" fmla="*/ 6081231 w 6300374"/>
                <a:gd name="connsiteY5" fmla="*/ 196356 h 401921"/>
                <a:gd name="connsiteX6" fmla="*/ 6300374 w 6300374"/>
                <a:gd name="connsiteY6" fmla="*/ 327756 h 401921"/>
                <a:gd name="connsiteX7" fmla="*/ 4108940 w 6300374"/>
                <a:gd name="connsiteY7" fmla="*/ 386156 h 401921"/>
                <a:gd name="connsiteX8" fmla="*/ 3232366 w 6300374"/>
                <a:gd name="connsiteY8" fmla="*/ 386156 h 401921"/>
                <a:gd name="connsiteX9" fmla="*/ 2267089 w 6300374"/>
                <a:gd name="connsiteY9" fmla="*/ 387158 h 401921"/>
                <a:gd name="connsiteX10" fmla="*/ 986146 w 6300374"/>
                <a:gd name="connsiteY10" fmla="*/ 371556 h 401921"/>
                <a:gd name="connsiteX11" fmla="*/ 0 w 6300374"/>
                <a:gd name="connsiteY11" fmla="*/ 371556 h 401921"/>
                <a:gd name="connsiteX0" fmla="*/ 6190803 w 6300374"/>
                <a:gd name="connsiteY0" fmla="*/ 1117 h 401921"/>
                <a:gd name="connsiteX1" fmla="*/ 5862088 w 6300374"/>
                <a:gd name="connsiteY1" fmla="*/ 50356 h 401921"/>
                <a:gd name="connsiteX2" fmla="*/ 5642944 w 6300374"/>
                <a:gd name="connsiteY2" fmla="*/ 79556 h 401921"/>
                <a:gd name="connsiteX3" fmla="*/ 5752516 w 6300374"/>
                <a:gd name="connsiteY3" fmla="*/ 94156 h 401921"/>
                <a:gd name="connsiteX4" fmla="*/ 5862088 w 6300374"/>
                <a:gd name="connsiteY4" fmla="*/ 152556 h 401921"/>
                <a:gd name="connsiteX5" fmla="*/ 6081231 w 6300374"/>
                <a:gd name="connsiteY5" fmla="*/ 196356 h 401921"/>
                <a:gd name="connsiteX6" fmla="*/ 6300374 w 6300374"/>
                <a:gd name="connsiteY6" fmla="*/ 327756 h 401921"/>
                <a:gd name="connsiteX7" fmla="*/ 4108940 w 6300374"/>
                <a:gd name="connsiteY7" fmla="*/ 386156 h 401921"/>
                <a:gd name="connsiteX8" fmla="*/ 3232366 w 6300374"/>
                <a:gd name="connsiteY8" fmla="*/ 386156 h 401921"/>
                <a:gd name="connsiteX9" fmla="*/ 2267089 w 6300374"/>
                <a:gd name="connsiteY9" fmla="*/ 387158 h 401921"/>
                <a:gd name="connsiteX10" fmla="*/ 986146 w 6300374"/>
                <a:gd name="connsiteY10" fmla="*/ 371556 h 401921"/>
                <a:gd name="connsiteX11" fmla="*/ 0 w 6300374"/>
                <a:gd name="connsiteY11" fmla="*/ 371556 h 401921"/>
                <a:gd name="connsiteX0" fmla="*/ 6190803 w 6300374"/>
                <a:gd name="connsiteY0" fmla="*/ 1117 h 401921"/>
                <a:gd name="connsiteX1" fmla="*/ 5862088 w 6300374"/>
                <a:gd name="connsiteY1" fmla="*/ 50356 h 401921"/>
                <a:gd name="connsiteX2" fmla="*/ 5642944 w 6300374"/>
                <a:gd name="connsiteY2" fmla="*/ 79556 h 401921"/>
                <a:gd name="connsiteX3" fmla="*/ 5862088 w 6300374"/>
                <a:gd name="connsiteY3" fmla="*/ 152556 h 401921"/>
                <a:gd name="connsiteX4" fmla="*/ 6081231 w 6300374"/>
                <a:gd name="connsiteY4" fmla="*/ 196356 h 401921"/>
                <a:gd name="connsiteX5" fmla="*/ 6300374 w 6300374"/>
                <a:gd name="connsiteY5" fmla="*/ 327756 h 401921"/>
                <a:gd name="connsiteX6" fmla="*/ 4108940 w 6300374"/>
                <a:gd name="connsiteY6" fmla="*/ 386156 h 401921"/>
                <a:gd name="connsiteX7" fmla="*/ 3232366 w 6300374"/>
                <a:gd name="connsiteY7" fmla="*/ 386156 h 401921"/>
                <a:gd name="connsiteX8" fmla="*/ 2267089 w 6300374"/>
                <a:gd name="connsiteY8" fmla="*/ 387158 h 401921"/>
                <a:gd name="connsiteX9" fmla="*/ 986146 w 6300374"/>
                <a:gd name="connsiteY9" fmla="*/ 371556 h 401921"/>
                <a:gd name="connsiteX10" fmla="*/ 0 w 6300374"/>
                <a:gd name="connsiteY10" fmla="*/ 371556 h 401921"/>
                <a:gd name="connsiteX0" fmla="*/ 6190803 w 6300374"/>
                <a:gd name="connsiteY0" fmla="*/ 1117 h 401921"/>
                <a:gd name="connsiteX1" fmla="*/ 5862088 w 6300374"/>
                <a:gd name="connsiteY1" fmla="*/ 50356 h 401921"/>
                <a:gd name="connsiteX2" fmla="*/ 6081231 w 6300374"/>
                <a:gd name="connsiteY2" fmla="*/ 79556 h 401921"/>
                <a:gd name="connsiteX3" fmla="*/ 5862088 w 6300374"/>
                <a:gd name="connsiteY3" fmla="*/ 152556 h 401921"/>
                <a:gd name="connsiteX4" fmla="*/ 6081231 w 6300374"/>
                <a:gd name="connsiteY4" fmla="*/ 196356 h 401921"/>
                <a:gd name="connsiteX5" fmla="*/ 6300374 w 6300374"/>
                <a:gd name="connsiteY5" fmla="*/ 327756 h 401921"/>
                <a:gd name="connsiteX6" fmla="*/ 4108940 w 6300374"/>
                <a:gd name="connsiteY6" fmla="*/ 386156 h 401921"/>
                <a:gd name="connsiteX7" fmla="*/ 3232366 w 6300374"/>
                <a:gd name="connsiteY7" fmla="*/ 386156 h 401921"/>
                <a:gd name="connsiteX8" fmla="*/ 2267089 w 6300374"/>
                <a:gd name="connsiteY8" fmla="*/ 387158 h 401921"/>
                <a:gd name="connsiteX9" fmla="*/ 986146 w 6300374"/>
                <a:gd name="connsiteY9" fmla="*/ 371556 h 401921"/>
                <a:gd name="connsiteX10" fmla="*/ 0 w 6300374"/>
                <a:gd name="connsiteY10" fmla="*/ 371556 h 401921"/>
                <a:gd name="connsiteX0" fmla="*/ 6190803 w 6300374"/>
                <a:gd name="connsiteY0" fmla="*/ 7634 h 408438"/>
                <a:gd name="connsiteX1" fmla="*/ 6245589 w 6300374"/>
                <a:gd name="connsiteY1" fmla="*/ 13073 h 408438"/>
                <a:gd name="connsiteX2" fmla="*/ 6081231 w 6300374"/>
                <a:gd name="connsiteY2" fmla="*/ 86073 h 408438"/>
                <a:gd name="connsiteX3" fmla="*/ 5862088 w 6300374"/>
                <a:gd name="connsiteY3" fmla="*/ 159073 h 408438"/>
                <a:gd name="connsiteX4" fmla="*/ 6081231 w 6300374"/>
                <a:gd name="connsiteY4" fmla="*/ 202873 h 408438"/>
                <a:gd name="connsiteX5" fmla="*/ 6300374 w 6300374"/>
                <a:gd name="connsiteY5" fmla="*/ 334273 h 408438"/>
                <a:gd name="connsiteX6" fmla="*/ 4108940 w 6300374"/>
                <a:gd name="connsiteY6" fmla="*/ 392673 h 408438"/>
                <a:gd name="connsiteX7" fmla="*/ 3232366 w 6300374"/>
                <a:gd name="connsiteY7" fmla="*/ 392673 h 408438"/>
                <a:gd name="connsiteX8" fmla="*/ 2267089 w 6300374"/>
                <a:gd name="connsiteY8" fmla="*/ 393675 h 408438"/>
                <a:gd name="connsiteX9" fmla="*/ 986146 w 6300374"/>
                <a:gd name="connsiteY9" fmla="*/ 378073 h 408438"/>
                <a:gd name="connsiteX10" fmla="*/ 0 w 6300374"/>
                <a:gd name="connsiteY10" fmla="*/ 378073 h 408438"/>
                <a:gd name="connsiteX0" fmla="*/ 6136017 w 6300374"/>
                <a:gd name="connsiteY0" fmla="*/ 1117 h 425682"/>
                <a:gd name="connsiteX1" fmla="*/ 6245589 w 6300374"/>
                <a:gd name="connsiteY1" fmla="*/ 30317 h 425682"/>
                <a:gd name="connsiteX2" fmla="*/ 6081231 w 6300374"/>
                <a:gd name="connsiteY2" fmla="*/ 103317 h 425682"/>
                <a:gd name="connsiteX3" fmla="*/ 5862088 w 6300374"/>
                <a:gd name="connsiteY3" fmla="*/ 176317 h 425682"/>
                <a:gd name="connsiteX4" fmla="*/ 6081231 w 6300374"/>
                <a:gd name="connsiteY4" fmla="*/ 220117 h 425682"/>
                <a:gd name="connsiteX5" fmla="*/ 6300374 w 6300374"/>
                <a:gd name="connsiteY5" fmla="*/ 351517 h 425682"/>
                <a:gd name="connsiteX6" fmla="*/ 4108940 w 6300374"/>
                <a:gd name="connsiteY6" fmla="*/ 409917 h 425682"/>
                <a:gd name="connsiteX7" fmla="*/ 3232366 w 6300374"/>
                <a:gd name="connsiteY7" fmla="*/ 409917 h 425682"/>
                <a:gd name="connsiteX8" fmla="*/ 2267089 w 6300374"/>
                <a:gd name="connsiteY8" fmla="*/ 410919 h 425682"/>
                <a:gd name="connsiteX9" fmla="*/ 986146 w 6300374"/>
                <a:gd name="connsiteY9" fmla="*/ 395317 h 425682"/>
                <a:gd name="connsiteX10" fmla="*/ 0 w 6300374"/>
                <a:gd name="connsiteY10" fmla="*/ 395317 h 425682"/>
                <a:gd name="connsiteX0" fmla="*/ 6136017 w 6300374"/>
                <a:gd name="connsiteY0" fmla="*/ 0 h 424565"/>
                <a:gd name="connsiteX1" fmla="*/ 6245589 w 6300374"/>
                <a:gd name="connsiteY1" fmla="*/ 29200 h 424565"/>
                <a:gd name="connsiteX2" fmla="*/ 6081231 w 6300374"/>
                <a:gd name="connsiteY2" fmla="*/ 102200 h 424565"/>
                <a:gd name="connsiteX3" fmla="*/ 5862088 w 6300374"/>
                <a:gd name="connsiteY3" fmla="*/ 175200 h 424565"/>
                <a:gd name="connsiteX4" fmla="*/ 6081231 w 6300374"/>
                <a:gd name="connsiteY4" fmla="*/ 219000 h 424565"/>
                <a:gd name="connsiteX5" fmla="*/ 6300374 w 6300374"/>
                <a:gd name="connsiteY5" fmla="*/ 350400 h 424565"/>
                <a:gd name="connsiteX6" fmla="*/ 4108940 w 6300374"/>
                <a:gd name="connsiteY6" fmla="*/ 408800 h 424565"/>
                <a:gd name="connsiteX7" fmla="*/ 3232366 w 6300374"/>
                <a:gd name="connsiteY7" fmla="*/ 408800 h 424565"/>
                <a:gd name="connsiteX8" fmla="*/ 2267089 w 6300374"/>
                <a:gd name="connsiteY8" fmla="*/ 409802 h 424565"/>
                <a:gd name="connsiteX9" fmla="*/ 986146 w 6300374"/>
                <a:gd name="connsiteY9" fmla="*/ 394200 h 424565"/>
                <a:gd name="connsiteX10" fmla="*/ 0 w 6300374"/>
                <a:gd name="connsiteY10" fmla="*/ 394200 h 424565"/>
                <a:gd name="connsiteX0" fmla="*/ 5752516 w 6300375"/>
                <a:gd name="connsiteY0" fmla="*/ 48667 h 400232"/>
                <a:gd name="connsiteX1" fmla="*/ 6245589 w 6300375"/>
                <a:gd name="connsiteY1" fmla="*/ 4867 h 400232"/>
                <a:gd name="connsiteX2" fmla="*/ 6081231 w 6300375"/>
                <a:gd name="connsiteY2" fmla="*/ 77867 h 400232"/>
                <a:gd name="connsiteX3" fmla="*/ 5862088 w 6300375"/>
                <a:gd name="connsiteY3" fmla="*/ 150867 h 400232"/>
                <a:gd name="connsiteX4" fmla="*/ 6081231 w 6300375"/>
                <a:gd name="connsiteY4" fmla="*/ 194667 h 400232"/>
                <a:gd name="connsiteX5" fmla="*/ 6300374 w 6300375"/>
                <a:gd name="connsiteY5" fmla="*/ 326067 h 400232"/>
                <a:gd name="connsiteX6" fmla="*/ 4108940 w 6300375"/>
                <a:gd name="connsiteY6" fmla="*/ 384467 h 400232"/>
                <a:gd name="connsiteX7" fmla="*/ 3232366 w 6300375"/>
                <a:gd name="connsiteY7" fmla="*/ 384467 h 400232"/>
                <a:gd name="connsiteX8" fmla="*/ 2267089 w 6300375"/>
                <a:gd name="connsiteY8" fmla="*/ 385469 h 400232"/>
                <a:gd name="connsiteX9" fmla="*/ 986146 w 6300375"/>
                <a:gd name="connsiteY9" fmla="*/ 369867 h 400232"/>
                <a:gd name="connsiteX10" fmla="*/ 0 w 6300375"/>
                <a:gd name="connsiteY10" fmla="*/ 369867 h 400232"/>
                <a:gd name="connsiteX0" fmla="*/ 5752516 w 6300375"/>
                <a:gd name="connsiteY0" fmla="*/ 43800 h 395365"/>
                <a:gd name="connsiteX1" fmla="*/ 6245589 w 6300375"/>
                <a:gd name="connsiteY1" fmla="*/ 0 h 395365"/>
                <a:gd name="connsiteX2" fmla="*/ 6081231 w 6300375"/>
                <a:gd name="connsiteY2" fmla="*/ 73000 h 395365"/>
                <a:gd name="connsiteX3" fmla="*/ 5862088 w 6300375"/>
                <a:gd name="connsiteY3" fmla="*/ 146000 h 395365"/>
                <a:gd name="connsiteX4" fmla="*/ 6081231 w 6300375"/>
                <a:gd name="connsiteY4" fmla="*/ 189800 h 395365"/>
                <a:gd name="connsiteX5" fmla="*/ 6300374 w 6300375"/>
                <a:gd name="connsiteY5" fmla="*/ 321200 h 395365"/>
                <a:gd name="connsiteX6" fmla="*/ 4108940 w 6300375"/>
                <a:gd name="connsiteY6" fmla="*/ 379600 h 395365"/>
                <a:gd name="connsiteX7" fmla="*/ 3232366 w 6300375"/>
                <a:gd name="connsiteY7" fmla="*/ 379600 h 395365"/>
                <a:gd name="connsiteX8" fmla="*/ 2267089 w 6300375"/>
                <a:gd name="connsiteY8" fmla="*/ 380602 h 395365"/>
                <a:gd name="connsiteX9" fmla="*/ 986146 w 6300375"/>
                <a:gd name="connsiteY9" fmla="*/ 365000 h 395365"/>
                <a:gd name="connsiteX10" fmla="*/ 0 w 6300375"/>
                <a:gd name="connsiteY10" fmla="*/ 365000 h 395365"/>
                <a:gd name="connsiteX0" fmla="*/ 5752516 w 6300375"/>
                <a:gd name="connsiteY0" fmla="*/ 43800 h 395365"/>
                <a:gd name="connsiteX1" fmla="*/ 5917897 w 6300375"/>
                <a:gd name="connsiteY1" fmla="*/ 27153 h 395365"/>
                <a:gd name="connsiteX2" fmla="*/ 6245589 w 6300375"/>
                <a:gd name="connsiteY2" fmla="*/ 0 h 395365"/>
                <a:gd name="connsiteX3" fmla="*/ 6081231 w 6300375"/>
                <a:gd name="connsiteY3" fmla="*/ 73000 h 395365"/>
                <a:gd name="connsiteX4" fmla="*/ 5862088 w 6300375"/>
                <a:gd name="connsiteY4" fmla="*/ 146000 h 395365"/>
                <a:gd name="connsiteX5" fmla="*/ 6081231 w 6300375"/>
                <a:gd name="connsiteY5" fmla="*/ 189800 h 395365"/>
                <a:gd name="connsiteX6" fmla="*/ 6300374 w 6300375"/>
                <a:gd name="connsiteY6" fmla="*/ 321200 h 395365"/>
                <a:gd name="connsiteX7" fmla="*/ 4108940 w 6300375"/>
                <a:gd name="connsiteY7" fmla="*/ 379600 h 395365"/>
                <a:gd name="connsiteX8" fmla="*/ 3232366 w 6300375"/>
                <a:gd name="connsiteY8" fmla="*/ 379600 h 395365"/>
                <a:gd name="connsiteX9" fmla="*/ 2267089 w 6300375"/>
                <a:gd name="connsiteY9" fmla="*/ 380602 h 395365"/>
                <a:gd name="connsiteX10" fmla="*/ 986146 w 6300375"/>
                <a:gd name="connsiteY10" fmla="*/ 365000 h 395365"/>
                <a:gd name="connsiteX11" fmla="*/ 0 w 6300375"/>
                <a:gd name="connsiteY11" fmla="*/ 365000 h 395365"/>
                <a:gd name="connsiteX0" fmla="*/ 5807301 w 6300375"/>
                <a:gd name="connsiteY0" fmla="*/ 131400 h 395365"/>
                <a:gd name="connsiteX1" fmla="*/ 5917897 w 6300375"/>
                <a:gd name="connsiteY1" fmla="*/ 27153 h 395365"/>
                <a:gd name="connsiteX2" fmla="*/ 6245589 w 6300375"/>
                <a:gd name="connsiteY2" fmla="*/ 0 h 395365"/>
                <a:gd name="connsiteX3" fmla="*/ 6081231 w 6300375"/>
                <a:gd name="connsiteY3" fmla="*/ 73000 h 395365"/>
                <a:gd name="connsiteX4" fmla="*/ 5862088 w 6300375"/>
                <a:gd name="connsiteY4" fmla="*/ 146000 h 395365"/>
                <a:gd name="connsiteX5" fmla="*/ 6081231 w 6300375"/>
                <a:gd name="connsiteY5" fmla="*/ 189800 h 395365"/>
                <a:gd name="connsiteX6" fmla="*/ 6300374 w 6300375"/>
                <a:gd name="connsiteY6" fmla="*/ 321200 h 395365"/>
                <a:gd name="connsiteX7" fmla="*/ 4108940 w 6300375"/>
                <a:gd name="connsiteY7" fmla="*/ 379600 h 395365"/>
                <a:gd name="connsiteX8" fmla="*/ 3232366 w 6300375"/>
                <a:gd name="connsiteY8" fmla="*/ 379600 h 395365"/>
                <a:gd name="connsiteX9" fmla="*/ 2267089 w 6300375"/>
                <a:gd name="connsiteY9" fmla="*/ 380602 h 395365"/>
                <a:gd name="connsiteX10" fmla="*/ 986146 w 6300375"/>
                <a:gd name="connsiteY10" fmla="*/ 365000 h 395365"/>
                <a:gd name="connsiteX11" fmla="*/ 0 w 6300375"/>
                <a:gd name="connsiteY11" fmla="*/ 365000 h 395365"/>
                <a:gd name="connsiteX0" fmla="*/ 5807301 w 6300375"/>
                <a:gd name="connsiteY0" fmla="*/ 131400 h 395365"/>
                <a:gd name="connsiteX1" fmla="*/ 5874888 w 6300375"/>
                <a:gd name="connsiteY1" fmla="*/ 74638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807301 w 6300375"/>
                <a:gd name="connsiteY0" fmla="*/ 131400 h 395365"/>
                <a:gd name="connsiteX1" fmla="*/ 5807301 w 6300375"/>
                <a:gd name="connsiteY1" fmla="*/ 58400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916873 w 6300375"/>
                <a:gd name="connsiteY0" fmla="*/ 102200 h 395365"/>
                <a:gd name="connsiteX1" fmla="*/ 5807301 w 6300375"/>
                <a:gd name="connsiteY1" fmla="*/ 58400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916873 w 6300375"/>
                <a:gd name="connsiteY0" fmla="*/ 102200 h 395365"/>
                <a:gd name="connsiteX1" fmla="*/ 5807301 w 6300375"/>
                <a:gd name="connsiteY1" fmla="*/ 58400 h 395365"/>
                <a:gd name="connsiteX2" fmla="*/ 5917897 w 6300375"/>
                <a:gd name="connsiteY2" fmla="*/ 27153 h 395365"/>
                <a:gd name="connsiteX3" fmla="*/ 6065358 w 6300375"/>
                <a:gd name="connsiteY3" fmla="*/ 15692 h 395365"/>
                <a:gd name="connsiteX4" fmla="*/ 6245589 w 6300375"/>
                <a:gd name="connsiteY4" fmla="*/ 0 h 395365"/>
                <a:gd name="connsiteX5" fmla="*/ 6081231 w 6300375"/>
                <a:gd name="connsiteY5" fmla="*/ 73000 h 395365"/>
                <a:gd name="connsiteX6" fmla="*/ 5862088 w 6300375"/>
                <a:gd name="connsiteY6" fmla="*/ 146000 h 395365"/>
                <a:gd name="connsiteX7" fmla="*/ 6081231 w 6300375"/>
                <a:gd name="connsiteY7" fmla="*/ 189800 h 395365"/>
                <a:gd name="connsiteX8" fmla="*/ 6300374 w 6300375"/>
                <a:gd name="connsiteY8" fmla="*/ 321200 h 395365"/>
                <a:gd name="connsiteX9" fmla="*/ 4108940 w 6300375"/>
                <a:gd name="connsiteY9" fmla="*/ 379600 h 395365"/>
                <a:gd name="connsiteX10" fmla="*/ 3232366 w 6300375"/>
                <a:gd name="connsiteY10" fmla="*/ 379600 h 395365"/>
                <a:gd name="connsiteX11" fmla="*/ 2267089 w 6300375"/>
                <a:gd name="connsiteY11" fmla="*/ 380602 h 395365"/>
                <a:gd name="connsiteX12" fmla="*/ 986146 w 6300375"/>
                <a:gd name="connsiteY12" fmla="*/ 365000 h 395365"/>
                <a:gd name="connsiteX13" fmla="*/ 0 w 6300375"/>
                <a:gd name="connsiteY13" fmla="*/ 365000 h 395365"/>
                <a:gd name="connsiteX0" fmla="*/ 5916873 w 6300375"/>
                <a:gd name="connsiteY0" fmla="*/ 131400 h 424565"/>
                <a:gd name="connsiteX1" fmla="*/ 5807301 w 6300375"/>
                <a:gd name="connsiteY1" fmla="*/ 87600 h 424565"/>
                <a:gd name="connsiteX2" fmla="*/ 5917897 w 6300375"/>
                <a:gd name="connsiteY2" fmla="*/ 56353 h 424565"/>
                <a:gd name="connsiteX3" fmla="*/ 6136017 w 6300375"/>
                <a:gd name="connsiteY3" fmla="*/ 0 h 424565"/>
                <a:gd name="connsiteX4" fmla="*/ 6245589 w 6300375"/>
                <a:gd name="connsiteY4" fmla="*/ 29200 h 424565"/>
                <a:gd name="connsiteX5" fmla="*/ 6081231 w 6300375"/>
                <a:gd name="connsiteY5" fmla="*/ 102200 h 424565"/>
                <a:gd name="connsiteX6" fmla="*/ 5862088 w 6300375"/>
                <a:gd name="connsiteY6" fmla="*/ 175200 h 424565"/>
                <a:gd name="connsiteX7" fmla="*/ 6081231 w 6300375"/>
                <a:gd name="connsiteY7" fmla="*/ 219000 h 424565"/>
                <a:gd name="connsiteX8" fmla="*/ 6300374 w 6300375"/>
                <a:gd name="connsiteY8" fmla="*/ 350400 h 424565"/>
                <a:gd name="connsiteX9" fmla="*/ 4108940 w 6300375"/>
                <a:gd name="connsiteY9" fmla="*/ 408800 h 424565"/>
                <a:gd name="connsiteX10" fmla="*/ 3232366 w 6300375"/>
                <a:gd name="connsiteY10" fmla="*/ 408800 h 424565"/>
                <a:gd name="connsiteX11" fmla="*/ 2267089 w 6300375"/>
                <a:gd name="connsiteY11" fmla="*/ 409802 h 424565"/>
                <a:gd name="connsiteX12" fmla="*/ 986146 w 6300375"/>
                <a:gd name="connsiteY12" fmla="*/ 394200 h 424565"/>
                <a:gd name="connsiteX13" fmla="*/ 0 w 6300375"/>
                <a:gd name="connsiteY13" fmla="*/ 394200 h 424565"/>
                <a:gd name="connsiteX0" fmla="*/ 5916873 w 6300374"/>
                <a:gd name="connsiteY0" fmla="*/ 131400 h 424565"/>
                <a:gd name="connsiteX1" fmla="*/ 5807301 w 6300374"/>
                <a:gd name="connsiteY1" fmla="*/ 87600 h 424565"/>
                <a:gd name="connsiteX2" fmla="*/ 5917897 w 6300374"/>
                <a:gd name="connsiteY2" fmla="*/ 56353 h 424565"/>
                <a:gd name="connsiteX3" fmla="*/ 6136017 w 6300374"/>
                <a:gd name="connsiteY3" fmla="*/ 0 h 424565"/>
                <a:gd name="connsiteX4" fmla="*/ 6245588 w 6300374"/>
                <a:gd name="connsiteY4" fmla="*/ 14600 h 424565"/>
                <a:gd name="connsiteX5" fmla="*/ 6081231 w 6300374"/>
                <a:gd name="connsiteY5" fmla="*/ 102200 h 424565"/>
                <a:gd name="connsiteX6" fmla="*/ 5862088 w 6300374"/>
                <a:gd name="connsiteY6" fmla="*/ 175200 h 424565"/>
                <a:gd name="connsiteX7" fmla="*/ 6081231 w 6300374"/>
                <a:gd name="connsiteY7" fmla="*/ 219000 h 424565"/>
                <a:gd name="connsiteX8" fmla="*/ 6300374 w 6300374"/>
                <a:gd name="connsiteY8" fmla="*/ 350400 h 424565"/>
                <a:gd name="connsiteX9" fmla="*/ 4108940 w 6300374"/>
                <a:gd name="connsiteY9" fmla="*/ 408800 h 424565"/>
                <a:gd name="connsiteX10" fmla="*/ 3232366 w 6300374"/>
                <a:gd name="connsiteY10" fmla="*/ 408800 h 424565"/>
                <a:gd name="connsiteX11" fmla="*/ 2267089 w 6300374"/>
                <a:gd name="connsiteY11" fmla="*/ 409802 h 424565"/>
                <a:gd name="connsiteX12" fmla="*/ 986146 w 6300374"/>
                <a:gd name="connsiteY12" fmla="*/ 394200 h 424565"/>
                <a:gd name="connsiteX13" fmla="*/ 0 w 6300374"/>
                <a:gd name="connsiteY13" fmla="*/ 394200 h 424565"/>
                <a:gd name="connsiteX0" fmla="*/ 5916873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300374 w 6300374"/>
                <a:gd name="connsiteY9" fmla="*/ 350400 h 424565"/>
                <a:gd name="connsiteX10" fmla="*/ 4108940 w 6300374"/>
                <a:gd name="connsiteY10" fmla="*/ 408800 h 424565"/>
                <a:gd name="connsiteX11" fmla="*/ 3232366 w 6300374"/>
                <a:gd name="connsiteY11" fmla="*/ 408800 h 424565"/>
                <a:gd name="connsiteX12" fmla="*/ 2267089 w 6300374"/>
                <a:gd name="connsiteY12" fmla="*/ 409802 h 424565"/>
                <a:gd name="connsiteX13" fmla="*/ 986146 w 6300374"/>
                <a:gd name="connsiteY13" fmla="*/ 394200 h 424565"/>
                <a:gd name="connsiteX14" fmla="*/ 0 w 6300374"/>
                <a:gd name="connsiteY14" fmla="*/ 394200 h 424565"/>
                <a:gd name="connsiteX0" fmla="*/ 5971660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300374 w 6300374"/>
                <a:gd name="connsiteY9" fmla="*/ 350400 h 424565"/>
                <a:gd name="connsiteX10" fmla="*/ 4108940 w 6300374"/>
                <a:gd name="connsiteY10" fmla="*/ 408800 h 424565"/>
                <a:gd name="connsiteX11" fmla="*/ 3232366 w 6300374"/>
                <a:gd name="connsiteY11" fmla="*/ 408800 h 424565"/>
                <a:gd name="connsiteX12" fmla="*/ 2267089 w 6300374"/>
                <a:gd name="connsiteY12" fmla="*/ 409802 h 424565"/>
                <a:gd name="connsiteX13" fmla="*/ 986146 w 6300374"/>
                <a:gd name="connsiteY13" fmla="*/ 394200 h 424565"/>
                <a:gd name="connsiteX14" fmla="*/ 0 w 6300374"/>
                <a:gd name="connsiteY14" fmla="*/ 394200 h 424565"/>
                <a:gd name="connsiteX0" fmla="*/ 5971660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286678 w 6300374"/>
                <a:gd name="connsiteY9" fmla="*/ 333976 h 424565"/>
                <a:gd name="connsiteX10" fmla="*/ 6300374 w 6300374"/>
                <a:gd name="connsiteY10" fmla="*/ 350400 h 424565"/>
                <a:gd name="connsiteX11" fmla="*/ 4108940 w 6300374"/>
                <a:gd name="connsiteY11" fmla="*/ 408800 h 424565"/>
                <a:gd name="connsiteX12" fmla="*/ 3232366 w 6300374"/>
                <a:gd name="connsiteY12" fmla="*/ 408800 h 424565"/>
                <a:gd name="connsiteX13" fmla="*/ 2267089 w 6300374"/>
                <a:gd name="connsiteY13" fmla="*/ 409802 h 424565"/>
                <a:gd name="connsiteX14" fmla="*/ 986146 w 6300374"/>
                <a:gd name="connsiteY14" fmla="*/ 394200 h 424565"/>
                <a:gd name="connsiteX15" fmla="*/ 0 w 6300374"/>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286678 w 6464732"/>
                <a:gd name="connsiteY9" fmla="*/ 333976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358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358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75613 w 6464732"/>
                <a:gd name="connsiteY14" fmla="*/ 385996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0 w 6464732"/>
                <a:gd name="connsiteY14" fmla="*/ 394200 h 424565"/>
                <a:gd name="connsiteX0" fmla="*/ 5971660 w 6464732"/>
                <a:gd name="connsiteY0" fmla="*/ 131400 h 450959"/>
                <a:gd name="connsiteX1" fmla="*/ 5868744 w 6464732"/>
                <a:gd name="connsiteY1" fmla="*/ 112025 h 450959"/>
                <a:gd name="connsiteX2" fmla="*/ 5807301 w 6464732"/>
                <a:gd name="connsiteY2" fmla="*/ 87600 h 450959"/>
                <a:gd name="connsiteX3" fmla="*/ 5917897 w 6464732"/>
                <a:gd name="connsiteY3" fmla="*/ 56353 h 450959"/>
                <a:gd name="connsiteX4" fmla="*/ 6136017 w 6464732"/>
                <a:gd name="connsiteY4" fmla="*/ 0 h 450959"/>
                <a:gd name="connsiteX5" fmla="*/ 6245588 w 6464732"/>
                <a:gd name="connsiteY5" fmla="*/ 14600 h 450959"/>
                <a:gd name="connsiteX6" fmla="*/ 6081231 w 6464732"/>
                <a:gd name="connsiteY6" fmla="*/ 102200 h 450959"/>
                <a:gd name="connsiteX7" fmla="*/ 5862088 w 6464732"/>
                <a:gd name="connsiteY7" fmla="*/ 175200 h 450959"/>
                <a:gd name="connsiteX8" fmla="*/ 6081231 w 6464732"/>
                <a:gd name="connsiteY8" fmla="*/ 219000 h 450959"/>
                <a:gd name="connsiteX9" fmla="*/ 6300374 w 6464732"/>
                <a:gd name="connsiteY9" fmla="*/ 350401 h 450959"/>
                <a:gd name="connsiteX10" fmla="*/ 6464732 w 6464732"/>
                <a:gd name="connsiteY10" fmla="*/ 350401 h 450959"/>
                <a:gd name="connsiteX11" fmla="*/ 4108940 w 6464732"/>
                <a:gd name="connsiteY11" fmla="*/ 408800 h 450959"/>
                <a:gd name="connsiteX12" fmla="*/ 3232366 w 6464732"/>
                <a:gd name="connsiteY12" fmla="*/ 408800 h 450959"/>
                <a:gd name="connsiteX13" fmla="*/ 1569874 w 6464732"/>
                <a:gd name="connsiteY13" fmla="*/ 448526 h 450959"/>
                <a:gd name="connsiteX14" fmla="*/ 0 w 6464732"/>
                <a:gd name="connsiteY14" fmla="*/ 394200 h 450959"/>
                <a:gd name="connsiteX0" fmla="*/ 5971660 w 6464732"/>
                <a:gd name="connsiteY0" fmla="*/ 131400 h 450881"/>
                <a:gd name="connsiteX1" fmla="*/ 5868744 w 6464732"/>
                <a:gd name="connsiteY1" fmla="*/ 112025 h 450881"/>
                <a:gd name="connsiteX2" fmla="*/ 5807301 w 6464732"/>
                <a:gd name="connsiteY2" fmla="*/ 87600 h 450881"/>
                <a:gd name="connsiteX3" fmla="*/ 5917897 w 6464732"/>
                <a:gd name="connsiteY3" fmla="*/ 56353 h 450881"/>
                <a:gd name="connsiteX4" fmla="*/ 6136017 w 6464732"/>
                <a:gd name="connsiteY4" fmla="*/ 0 h 450881"/>
                <a:gd name="connsiteX5" fmla="*/ 6245588 w 6464732"/>
                <a:gd name="connsiteY5" fmla="*/ 14600 h 450881"/>
                <a:gd name="connsiteX6" fmla="*/ 6081231 w 6464732"/>
                <a:gd name="connsiteY6" fmla="*/ 102200 h 450881"/>
                <a:gd name="connsiteX7" fmla="*/ 5862088 w 6464732"/>
                <a:gd name="connsiteY7" fmla="*/ 175200 h 450881"/>
                <a:gd name="connsiteX8" fmla="*/ 6081231 w 6464732"/>
                <a:gd name="connsiteY8" fmla="*/ 219000 h 450881"/>
                <a:gd name="connsiteX9" fmla="*/ 6300374 w 6464732"/>
                <a:gd name="connsiteY9" fmla="*/ 350401 h 450881"/>
                <a:gd name="connsiteX10" fmla="*/ 6464732 w 6464732"/>
                <a:gd name="connsiteY10" fmla="*/ 350401 h 450881"/>
                <a:gd name="connsiteX11" fmla="*/ 4108940 w 6464732"/>
                <a:gd name="connsiteY11" fmla="*/ 408800 h 450881"/>
                <a:gd name="connsiteX12" fmla="*/ 3232366 w 6464732"/>
                <a:gd name="connsiteY12" fmla="*/ 408800 h 450881"/>
                <a:gd name="connsiteX13" fmla="*/ 1569874 w 6464732"/>
                <a:gd name="connsiteY13" fmla="*/ 448526 h 450881"/>
                <a:gd name="connsiteX14" fmla="*/ 0 w 6464732"/>
                <a:gd name="connsiteY14" fmla="*/ 394200 h 450881"/>
                <a:gd name="connsiteX0" fmla="*/ 5971660 w 6464732"/>
                <a:gd name="connsiteY0" fmla="*/ 131400 h 450881"/>
                <a:gd name="connsiteX1" fmla="*/ 5868744 w 6464732"/>
                <a:gd name="connsiteY1" fmla="*/ 112025 h 450881"/>
                <a:gd name="connsiteX2" fmla="*/ 5807301 w 6464732"/>
                <a:gd name="connsiteY2" fmla="*/ 87600 h 450881"/>
                <a:gd name="connsiteX3" fmla="*/ 5917897 w 6464732"/>
                <a:gd name="connsiteY3" fmla="*/ 56353 h 450881"/>
                <a:gd name="connsiteX4" fmla="*/ 6136017 w 6464732"/>
                <a:gd name="connsiteY4" fmla="*/ 0 h 450881"/>
                <a:gd name="connsiteX5" fmla="*/ 6245588 w 6464732"/>
                <a:gd name="connsiteY5" fmla="*/ 14600 h 450881"/>
                <a:gd name="connsiteX6" fmla="*/ 6081231 w 6464732"/>
                <a:gd name="connsiteY6" fmla="*/ 102200 h 450881"/>
                <a:gd name="connsiteX7" fmla="*/ 5862088 w 6464732"/>
                <a:gd name="connsiteY7" fmla="*/ 175200 h 450881"/>
                <a:gd name="connsiteX8" fmla="*/ 6081231 w 6464732"/>
                <a:gd name="connsiteY8" fmla="*/ 219000 h 450881"/>
                <a:gd name="connsiteX9" fmla="*/ 6300374 w 6464732"/>
                <a:gd name="connsiteY9" fmla="*/ 350401 h 450881"/>
                <a:gd name="connsiteX10" fmla="*/ 6464732 w 6464732"/>
                <a:gd name="connsiteY10" fmla="*/ 350401 h 450881"/>
                <a:gd name="connsiteX11" fmla="*/ 4108940 w 6464732"/>
                <a:gd name="connsiteY11" fmla="*/ 408800 h 450881"/>
                <a:gd name="connsiteX12" fmla="*/ 1606255 w 6464732"/>
                <a:gd name="connsiteY12" fmla="*/ 328523 h 450881"/>
                <a:gd name="connsiteX13" fmla="*/ 1569874 w 6464732"/>
                <a:gd name="connsiteY13" fmla="*/ 448526 h 450881"/>
                <a:gd name="connsiteX14" fmla="*/ 0 w 6464732"/>
                <a:gd name="connsiteY14" fmla="*/ 394200 h 450881"/>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4108940 w 6464732"/>
                <a:gd name="connsiteY11" fmla="*/ 408800 h 448526"/>
                <a:gd name="connsiteX12" fmla="*/ 1606255 w 6464732"/>
                <a:gd name="connsiteY12" fmla="*/ 328523 h 448526"/>
                <a:gd name="connsiteX13" fmla="*/ 1569874 w 6464732"/>
                <a:gd name="connsiteY13" fmla="*/ 448526 h 448526"/>
                <a:gd name="connsiteX14" fmla="*/ 0 w 6464732"/>
                <a:gd name="connsiteY14"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4108940 w 6464732"/>
                <a:gd name="connsiteY11" fmla="*/ 408800 h 448526"/>
                <a:gd name="connsiteX12" fmla="*/ 1543242 w 6464732"/>
                <a:gd name="connsiteY12" fmla="*/ 316508 h 448526"/>
                <a:gd name="connsiteX13" fmla="*/ 1569874 w 6464732"/>
                <a:gd name="connsiteY13" fmla="*/ 448526 h 448526"/>
                <a:gd name="connsiteX14" fmla="*/ 0 w 6464732"/>
                <a:gd name="connsiteY14"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1543242 w 6464732"/>
                <a:gd name="connsiteY11" fmla="*/ 316508 h 448526"/>
                <a:gd name="connsiteX12" fmla="*/ 1569874 w 6464732"/>
                <a:gd name="connsiteY12" fmla="*/ 448526 h 448526"/>
                <a:gd name="connsiteX13" fmla="*/ 0 w 6464732"/>
                <a:gd name="connsiteY13"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300374 w 6464732"/>
                <a:gd name="connsiteY8" fmla="*/ 350401 h 448526"/>
                <a:gd name="connsiteX9" fmla="*/ 6464732 w 6464732"/>
                <a:gd name="connsiteY9" fmla="*/ 350401 h 448526"/>
                <a:gd name="connsiteX10" fmla="*/ 1543242 w 6464732"/>
                <a:gd name="connsiteY10" fmla="*/ 316508 h 448526"/>
                <a:gd name="connsiteX11" fmla="*/ 1569874 w 6464732"/>
                <a:gd name="connsiteY11" fmla="*/ 448526 h 448526"/>
                <a:gd name="connsiteX12" fmla="*/ 0 w 6464732"/>
                <a:gd name="connsiteY12"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6300374 w 6464732"/>
                <a:gd name="connsiteY7" fmla="*/ 350401 h 448526"/>
                <a:gd name="connsiteX8" fmla="*/ 6464732 w 6464732"/>
                <a:gd name="connsiteY8" fmla="*/ 350401 h 448526"/>
                <a:gd name="connsiteX9" fmla="*/ 1543242 w 6464732"/>
                <a:gd name="connsiteY9" fmla="*/ 316508 h 448526"/>
                <a:gd name="connsiteX10" fmla="*/ 1569874 w 6464732"/>
                <a:gd name="connsiteY10" fmla="*/ 448526 h 448526"/>
                <a:gd name="connsiteX11" fmla="*/ 0 w 6464732"/>
                <a:gd name="connsiteY11" fmla="*/ 394200 h 448526"/>
                <a:gd name="connsiteX0" fmla="*/ 5971660 w 6464732"/>
                <a:gd name="connsiteY0" fmla="*/ 131400 h 448526"/>
                <a:gd name="connsiteX1" fmla="*/ 5807301 w 6464732"/>
                <a:gd name="connsiteY1" fmla="*/ 87600 h 448526"/>
                <a:gd name="connsiteX2" fmla="*/ 5917897 w 6464732"/>
                <a:gd name="connsiteY2" fmla="*/ 56353 h 448526"/>
                <a:gd name="connsiteX3" fmla="*/ 6136017 w 6464732"/>
                <a:gd name="connsiteY3" fmla="*/ 0 h 448526"/>
                <a:gd name="connsiteX4" fmla="*/ 6245588 w 6464732"/>
                <a:gd name="connsiteY4" fmla="*/ 14600 h 448526"/>
                <a:gd name="connsiteX5" fmla="*/ 6081231 w 6464732"/>
                <a:gd name="connsiteY5" fmla="*/ 102200 h 448526"/>
                <a:gd name="connsiteX6" fmla="*/ 6300374 w 6464732"/>
                <a:gd name="connsiteY6" fmla="*/ 350401 h 448526"/>
                <a:gd name="connsiteX7" fmla="*/ 6464732 w 6464732"/>
                <a:gd name="connsiteY7" fmla="*/ 350401 h 448526"/>
                <a:gd name="connsiteX8" fmla="*/ 1543242 w 6464732"/>
                <a:gd name="connsiteY8" fmla="*/ 316508 h 448526"/>
                <a:gd name="connsiteX9" fmla="*/ 1569874 w 6464732"/>
                <a:gd name="connsiteY9" fmla="*/ 448526 h 448526"/>
                <a:gd name="connsiteX10" fmla="*/ 0 w 6464732"/>
                <a:gd name="connsiteY10" fmla="*/ 394200 h 448526"/>
                <a:gd name="connsiteX0" fmla="*/ 5971660 w 6464732"/>
                <a:gd name="connsiteY0" fmla="*/ 131400 h 448526"/>
                <a:gd name="connsiteX1" fmla="*/ 5917897 w 6464732"/>
                <a:gd name="connsiteY1" fmla="*/ 56353 h 448526"/>
                <a:gd name="connsiteX2" fmla="*/ 6136017 w 6464732"/>
                <a:gd name="connsiteY2" fmla="*/ 0 h 448526"/>
                <a:gd name="connsiteX3" fmla="*/ 6245588 w 6464732"/>
                <a:gd name="connsiteY3" fmla="*/ 14600 h 448526"/>
                <a:gd name="connsiteX4" fmla="*/ 6081231 w 6464732"/>
                <a:gd name="connsiteY4" fmla="*/ 102200 h 448526"/>
                <a:gd name="connsiteX5" fmla="*/ 6300374 w 6464732"/>
                <a:gd name="connsiteY5" fmla="*/ 350401 h 448526"/>
                <a:gd name="connsiteX6" fmla="*/ 6464732 w 6464732"/>
                <a:gd name="connsiteY6" fmla="*/ 350401 h 448526"/>
                <a:gd name="connsiteX7" fmla="*/ 1543242 w 6464732"/>
                <a:gd name="connsiteY7" fmla="*/ 316508 h 448526"/>
                <a:gd name="connsiteX8" fmla="*/ 1569874 w 6464732"/>
                <a:gd name="connsiteY8" fmla="*/ 448526 h 448526"/>
                <a:gd name="connsiteX9" fmla="*/ 0 w 6464732"/>
                <a:gd name="connsiteY9" fmla="*/ 394200 h 448526"/>
                <a:gd name="connsiteX0" fmla="*/ 5971660 w 6464732"/>
                <a:gd name="connsiteY0" fmla="*/ 131400 h 448526"/>
                <a:gd name="connsiteX1" fmla="*/ 6136017 w 6464732"/>
                <a:gd name="connsiteY1" fmla="*/ 0 h 448526"/>
                <a:gd name="connsiteX2" fmla="*/ 6245588 w 6464732"/>
                <a:gd name="connsiteY2" fmla="*/ 14600 h 448526"/>
                <a:gd name="connsiteX3" fmla="*/ 6081231 w 6464732"/>
                <a:gd name="connsiteY3" fmla="*/ 102200 h 448526"/>
                <a:gd name="connsiteX4" fmla="*/ 6300374 w 6464732"/>
                <a:gd name="connsiteY4" fmla="*/ 350401 h 448526"/>
                <a:gd name="connsiteX5" fmla="*/ 6464732 w 6464732"/>
                <a:gd name="connsiteY5" fmla="*/ 350401 h 448526"/>
                <a:gd name="connsiteX6" fmla="*/ 1543242 w 6464732"/>
                <a:gd name="connsiteY6" fmla="*/ 316508 h 448526"/>
                <a:gd name="connsiteX7" fmla="*/ 1569874 w 6464732"/>
                <a:gd name="connsiteY7" fmla="*/ 448526 h 448526"/>
                <a:gd name="connsiteX8" fmla="*/ 0 w 6464732"/>
                <a:gd name="connsiteY8" fmla="*/ 394200 h 448526"/>
                <a:gd name="connsiteX0" fmla="*/ 6136017 w 6464732"/>
                <a:gd name="connsiteY0" fmla="*/ 0 h 448526"/>
                <a:gd name="connsiteX1" fmla="*/ 6245588 w 6464732"/>
                <a:gd name="connsiteY1" fmla="*/ 14600 h 448526"/>
                <a:gd name="connsiteX2" fmla="*/ 6081231 w 6464732"/>
                <a:gd name="connsiteY2" fmla="*/ 102200 h 448526"/>
                <a:gd name="connsiteX3" fmla="*/ 6300374 w 6464732"/>
                <a:gd name="connsiteY3" fmla="*/ 350401 h 448526"/>
                <a:gd name="connsiteX4" fmla="*/ 6464732 w 6464732"/>
                <a:gd name="connsiteY4" fmla="*/ 350401 h 448526"/>
                <a:gd name="connsiteX5" fmla="*/ 1543242 w 6464732"/>
                <a:gd name="connsiteY5" fmla="*/ 316508 h 448526"/>
                <a:gd name="connsiteX6" fmla="*/ 1569874 w 6464732"/>
                <a:gd name="connsiteY6" fmla="*/ 448526 h 448526"/>
                <a:gd name="connsiteX7" fmla="*/ 0 w 6464732"/>
                <a:gd name="connsiteY7" fmla="*/ 394200 h 448526"/>
                <a:gd name="connsiteX0" fmla="*/ 6136017 w 6464732"/>
                <a:gd name="connsiteY0" fmla="*/ 0 h 448526"/>
                <a:gd name="connsiteX1" fmla="*/ 6245588 w 6464732"/>
                <a:gd name="connsiteY1" fmla="*/ 14600 h 448526"/>
                <a:gd name="connsiteX2" fmla="*/ 6300374 w 6464732"/>
                <a:gd name="connsiteY2" fmla="*/ 350401 h 448526"/>
                <a:gd name="connsiteX3" fmla="*/ 6464732 w 6464732"/>
                <a:gd name="connsiteY3" fmla="*/ 350401 h 448526"/>
                <a:gd name="connsiteX4" fmla="*/ 1543242 w 6464732"/>
                <a:gd name="connsiteY4" fmla="*/ 316508 h 448526"/>
                <a:gd name="connsiteX5" fmla="*/ 1569874 w 6464732"/>
                <a:gd name="connsiteY5" fmla="*/ 448526 h 448526"/>
                <a:gd name="connsiteX6" fmla="*/ 0 w 6464732"/>
                <a:gd name="connsiteY6" fmla="*/ 394200 h 448526"/>
                <a:gd name="connsiteX0" fmla="*/ 6245588 w 6464732"/>
                <a:gd name="connsiteY0" fmla="*/ 0 h 433926"/>
                <a:gd name="connsiteX1" fmla="*/ 6300374 w 6464732"/>
                <a:gd name="connsiteY1" fmla="*/ 335801 h 433926"/>
                <a:gd name="connsiteX2" fmla="*/ 6464732 w 6464732"/>
                <a:gd name="connsiteY2" fmla="*/ 335801 h 433926"/>
                <a:gd name="connsiteX3" fmla="*/ 1543242 w 6464732"/>
                <a:gd name="connsiteY3" fmla="*/ 301908 h 433926"/>
                <a:gd name="connsiteX4" fmla="*/ 1569874 w 6464732"/>
                <a:gd name="connsiteY4" fmla="*/ 433926 h 433926"/>
                <a:gd name="connsiteX5" fmla="*/ 0 w 6464732"/>
                <a:gd name="connsiteY5" fmla="*/ 379600 h 433926"/>
                <a:gd name="connsiteX0" fmla="*/ 6245588 w 6300374"/>
                <a:gd name="connsiteY0" fmla="*/ 0 h 433926"/>
                <a:gd name="connsiteX1" fmla="*/ 6300374 w 6300374"/>
                <a:gd name="connsiteY1" fmla="*/ 335801 h 433926"/>
                <a:gd name="connsiteX2" fmla="*/ 1543242 w 6300374"/>
                <a:gd name="connsiteY2" fmla="*/ 301908 h 433926"/>
                <a:gd name="connsiteX3" fmla="*/ 1569874 w 6300374"/>
                <a:gd name="connsiteY3" fmla="*/ 433926 h 433926"/>
                <a:gd name="connsiteX4" fmla="*/ 0 w 6300374"/>
                <a:gd name="connsiteY4" fmla="*/ 379600 h 433926"/>
                <a:gd name="connsiteX0" fmla="*/ 6300374 w 6300374"/>
                <a:gd name="connsiteY0" fmla="*/ 50247 h 148372"/>
                <a:gd name="connsiteX1" fmla="*/ 1543242 w 6300374"/>
                <a:gd name="connsiteY1" fmla="*/ 16354 h 148372"/>
                <a:gd name="connsiteX2" fmla="*/ 1569874 w 6300374"/>
                <a:gd name="connsiteY2" fmla="*/ 148372 h 148372"/>
                <a:gd name="connsiteX3" fmla="*/ 0 w 6300374"/>
                <a:gd name="connsiteY3" fmla="*/ 94046 h 148372"/>
                <a:gd name="connsiteX0" fmla="*/ 6300374 w 6300374"/>
                <a:gd name="connsiteY0" fmla="*/ 33893 h 132018"/>
                <a:gd name="connsiteX1" fmla="*/ 1543242 w 6300374"/>
                <a:gd name="connsiteY1" fmla="*/ 0 h 132018"/>
                <a:gd name="connsiteX2" fmla="*/ 1569874 w 6300374"/>
                <a:gd name="connsiteY2" fmla="*/ 132018 h 132018"/>
                <a:gd name="connsiteX3" fmla="*/ 0 w 6300374"/>
                <a:gd name="connsiteY3" fmla="*/ 77692 h 132018"/>
                <a:gd name="connsiteX0" fmla="*/ 4029167 w 4029167"/>
                <a:gd name="connsiteY0" fmla="*/ 2879 h 132018"/>
                <a:gd name="connsiteX1" fmla="*/ 1543242 w 4029167"/>
                <a:gd name="connsiteY1" fmla="*/ 0 h 132018"/>
                <a:gd name="connsiteX2" fmla="*/ 1569874 w 4029167"/>
                <a:gd name="connsiteY2" fmla="*/ 132018 h 132018"/>
                <a:gd name="connsiteX3" fmla="*/ 0 w 4029167"/>
                <a:gd name="connsiteY3" fmla="*/ 77692 h 132018"/>
                <a:gd name="connsiteX0" fmla="*/ 4029167 w 4029167"/>
                <a:gd name="connsiteY0" fmla="*/ 2879 h 124784"/>
                <a:gd name="connsiteX1" fmla="*/ 1543242 w 4029167"/>
                <a:gd name="connsiteY1" fmla="*/ 0 h 124784"/>
                <a:gd name="connsiteX2" fmla="*/ 1605993 w 4029167"/>
                <a:gd name="connsiteY2" fmla="*/ 124784 h 124784"/>
                <a:gd name="connsiteX3" fmla="*/ 0 w 4029167"/>
                <a:gd name="connsiteY3" fmla="*/ 77692 h 124784"/>
                <a:gd name="connsiteX0" fmla="*/ 2485925 w 2485925"/>
                <a:gd name="connsiteY0" fmla="*/ 2879 h 1448117"/>
                <a:gd name="connsiteX1" fmla="*/ 0 w 2485925"/>
                <a:gd name="connsiteY1" fmla="*/ 0 h 1448117"/>
                <a:gd name="connsiteX2" fmla="*/ 62751 w 2485925"/>
                <a:gd name="connsiteY2" fmla="*/ 124784 h 1448117"/>
                <a:gd name="connsiteX3" fmla="*/ 2322 w 2485925"/>
                <a:gd name="connsiteY3" fmla="*/ 1448117 h 1448117"/>
                <a:gd name="connsiteX0" fmla="*/ 2485925 w 2485925"/>
                <a:gd name="connsiteY0" fmla="*/ 2879 h 1448117"/>
                <a:gd name="connsiteX1" fmla="*/ 0 w 2485925"/>
                <a:gd name="connsiteY1" fmla="*/ 0 h 1448117"/>
                <a:gd name="connsiteX2" fmla="*/ 465258 w 2485925"/>
                <a:gd name="connsiteY2" fmla="*/ 228898 h 1448117"/>
                <a:gd name="connsiteX3" fmla="*/ 2322 w 2485925"/>
                <a:gd name="connsiteY3" fmla="*/ 1448117 h 1448117"/>
                <a:gd name="connsiteX0" fmla="*/ 2483603 w 2483603"/>
                <a:gd name="connsiteY0" fmla="*/ 359597 h 1804835"/>
                <a:gd name="connsiteX1" fmla="*/ 653803 w 2483603"/>
                <a:gd name="connsiteY1" fmla="*/ 0 h 1804835"/>
                <a:gd name="connsiteX2" fmla="*/ 462936 w 2483603"/>
                <a:gd name="connsiteY2" fmla="*/ 585616 h 1804835"/>
                <a:gd name="connsiteX3" fmla="*/ 0 w 2483603"/>
                <a:gd name="connsiteY3" fmla="*/ 1804835 h 1804835"/>
                <a:gd name="connsiteX0" fmla="*/ 2483603 w 2483603"/>
                <a:gd name="connsiteY0" fmla="*/ 359597 h 1804835"/>
                <a:gd name="connsiteX1" fmla="*/ 653803 w 2483603"/>
                <a:gd name="connsiteY1" fmla="*/ 0 h 1804835"/>
                <a:gd name="connsiteX2" fmla="*/ 462936 w 2483603"/>
                <a:gd name="connsiteY2" fmla="*/ 585616 h 1804835"/>
                <a:gd name="connsiteX3" fmla="*/ 0 w 2483603"/>
                <a:gd name="connsiteY3" fmla="*/ 1804835 h 1804835"/>
                <a:gd name="connsiteX0" fmla="*/ 2483603 w 2483603"/>
                <a:gd name="connsiteY0" fmla="*/ 0 h 1445238"/>
                <a:gd name="connsiteX1" fmla="*/ 462936 w 2483603"/>
                <a:gd name="connsiteY1" fmla="*/ 226019 h 1445238"/>
                <a:gd name="connsiteX2" fmla="*/ 0 w 2483603"/>
                <a:gd name="connsiteY2" fmla="*/ 1445238 h 1445238"/>
                <a:gd name="connsiteX0" fmla="*/ 2483603 w 2483603"/>
                <a:gd name="connsiteY0" fmla="*/ 0 h 1445238"/>
                <a:gd name="connsiteX1" fmla="*/ 481387 w 2483603"/>
                <a:gd name="connsiteY1" fmla="*/ 77208 h 1445238"/>
                <a:gd name="connsiteX2" fmla="*/ 462936 w 2483603"/>
                <a:gd name="connsiteY2" fmla="*/ 226019 h 1445238"/>
                <a:gd name="connsiteX3" fmla="*/ 0 w 2483603"/>
                <a:gd name="connsiteY3" fmla="*/ 1445238 h 1445238"/>
                <a:gd name="connsiteX0" fmla="*/ 2483603 w 2483603"/>
                <a:gd name="connsiteY0" fmla="*/ 59588 h 1504826"/>
                <a:gd name="connsiteX1" fmla="*/ 562851 w 2483603"/>
                <a:gd name="connsiteY1" fmla="*/ 0 h 1504826"/>
                <a:gd name="connsiteX2" fmla="*/ 481387 w 2483603"/>
                <a:gd name="connsiteY2" fmla="*/ 136796 h 1504826"/>
                <a:gd name="connsiteX3" fmla="*/ 462936 w 2483603"/>
                <a:gd name="connsiteY3" fmla="*/ 285607 h 1504826"/>
                <a:gd name="connsiteX4" fmla="*/ 0 w 2483603"/>
                <a:gd name="connsiteY4" fmla="*/ 1504826 h 1504826"/>
                <a:gd name="connsiteX0" fmla="*/ 544922 w 562851"/>
                <a:gd name="connsiteY0" fmla="*/ 0 h 1533632"/>
                <a:gd name="connsiteX1" fmla="*/ 562851 w 562851"/>
                <a:gd name="connsiteY1" fmla="*/ 28806 h 1533632"/>
                <a:gd name="connsiteX2" fmla="*/ 481387 w 562851"/>
                <a:gd name="connsiteY2" fmla="*/ 165602 h 1533632"/>
                <a:gd name="connsiteX3" fmla="*/ 462936 w 562851"/>
                <a:gd name="connsiteY3" fmla="*/ 314413 h 1533632"/>
                <a:gd name="connsiteX4" fmla="*/ 0 w 562851"/>
                <a:gd name="connsiteY4" fmla="*/ 1533632 h 1533632"/>
                <a:gd name="connsiteX0" fmla="*/ 544922 w 562851"/>
                <a:gd name="connsiteY0" fmla="*/ 0 h 1533632"/>
                <a:gd name="connsiteX1" fmla="*/ 562851 w 562851"/>
                <a:gd name="connsiteY1" fmla="*/ 28806 h 1533632"/>
                <a:gd name="connsiteX2" fmla="*/ 462936 w 562851"/>
                <a:gd name="connsiteY2" fmla="*/ 314413 h 1533632"/>
                <a:gd name="connsiteX3" fmla="*/ 0 w 562851"/>
                <a:gd name="connsiteY3" fmla="*/ 1533632 h 1533632"/>
                <a:gd name="connsiteX0" fmla="*/ 544922 w 562851"/>
                <a:gd name="connsiteY0" fmla="*/ 0 h 1533632"/>
                <a:gd name="connsiteX1" fmla="*/ 562851 w 562851"/>
                <a:gd name="connsiteY1" fmla="*/ 28806 h 1533632"/>
                <a:gd name="connsiteX2" fmla="*/ 0 w 562851"/>
                <a:gd name="connsiteY2" fmla="*/ 1533632 h 1533632"/>
                <a:gd name="connsiteX0" fmla="*/ 562851 w 562851"/>
                <a:gd name="connsiteY0" fmla="*/ 0 h 1504826"/>
                <a:gd name="connsiteX1" fmla="*/ 0 w 562851"/>
                <a:gd name="connsiteY1" fmla="*/ 1504826 h 1504826"/>
                <a:gd name="connsiteX0" fmla="*/ 546933 w 546933"/>
                <a:gd name="connsiteY0" fmla="*/ 0 h 1529717"/>
                <a:gd name="connsiteX1" fmla="*/ 0 w 546933"/>
                <a:gd name="connsiteY1" fmla="*/ 1529717 h 1529717"/>
                <a:gd name="connsiteX0" fmla="*/ 654947 w 654947"/>
                <a:gd name="connsiteY0" fmla="*/ 0 h 1853858"/>
                <a:gd name="connsiteX1" fmla="*/ 0 w 654947"/>
                <a:gd name="connsiteY1" fmla="*/ 1853858 h 1853858"/>
                <a:gd name="connsiteX0" fmla="*/ 654947 w 654947"/>
                <a:gd name="connsiteY0" fmla="*/ 0 h 1853858"/>
                <a:gd name="connsiteX1" fmla="*/ 355113 w 654947"/>
                <a:gd name="connsiteY1" fmla="*/ 865035 h 1853858"/>
                <a:gd name="connsiteX2" fmla="*/ 0 w 654947"/>
                <a:gd name="connsiteY2" fmla="*/ 1853858 h 1853858"/>
                <a:gd name="connsiteX0" fmla="*/ 654947 w 654947"/>
                <a:gd name="connsiteY0" fmla="*/ 0 h 1853858"/>
                <a:gd name="connsiteX1" fmla="*/ 350475 w 654947"/>
                <a:gd name="connsiteY1" fmla="*/ 818403 h 1853858"/>
                <a:gd name="connsiteX2" fmla="*/ 0 w 654947"/>
                <a:gd name="connsiteY2" fmla="*/ 1853858 h 1853858"/>
                <a:gd name="connsiteX0" fmla="*/ 654947 w 654947"/>
                <a:gd name="connsiteY0" fmla="*/ 0 h 1853858"/>
                <a:gd name="connsiteX1" fmla="*/ 538478 w 654947"/>
                <a:gd name="connsiteY1" fmla="*/ 285250 h 1853858"/>
                <a:gd name="connsiteX2" fmla="*/ 350475 w 654947"/>
                <a:gd name="connsiteY2" fmla="*/ 818403 h 1853858"/>
                <a:gd name="connsiteX3" fmla="*/ 0 w 654947"/>
                <a:gd name="connsiteY3" fmla="*/ 1853858 h 1853858"/>
                <a:gd name="connsiteX0" fmla="*/ 654947 w 654947"/>
                <a:gd name="connsiteY0" fmla="*/ 0 h 1853858"/>
                <a:gd name="connsiteX1" fmla="*/ 541214 w 654947"/>
                <a:gd name="connsiteY1" fmla="*/ 376240 h 1853858"/>
                <a:gd name="connsiteX2" fmla="*/ 350475 w 654947"/>
                <a:gd name="connsiteY2" fmla="*/ 818403 h 1853858"/>
                <a:gd name="connsiteX3" fmla="*/ 0 w 654947"/>
                <a:gd name="connsiteY3" fmla="*/ 1853858 h 1853858"/>
                <a:gd name="connsiteX0" fmla="*/ 654947 w 664018"/>
                <a:gd name="connsiteY0" fmla="*/ 2143 h 1856001"/>
                <a:gd name="connsiteX1" fmla="*/ 664018 w 664018"/>
                <a:gd name="connsiteY1" fmla="*/ 0 h 1856001"/>
                <a:gd name="connsiteX2" fmla="*/ 541214 w 664018"/>
                <a:gd name="connsiteY2" fmla="*/ 378383 h 1856001"/>
                <a:gd name="connsiteX3" fmla="*/ 350475 w 664018"/>
                <a:gd name="connsiteY3" fmla="*/ 820546 h 1856001"/>
                <a:gd name="connsiteX4" fmla="*/ 0 w 664018"/>
                <a:gd name="connsiteY4" fmla="*/ 1856001 h 1856001"/>
                <a:gd name="connsiteX0" fmla="*/ 654947 w 664018"/>
                <a:gd name="connsiteY0" fmla="*/ 93197 h 1947055"/>
                <a:gd name="connsiteX1" fmla="*/ 664018 w 664018"/>
                <a:gd name="connsiteY1" fmla="*/ 91054 h 1947055"/>
                <a:gd name="connsiteX2" fmla="*/ 653477 w 664018"/>
                <a:gd name="connsiteY2" fmla="*/ 0 h 1947055"/>
                <a:gd name="connsiteX3" fmla="*/ 541214 w 664018"/>
                <a:gd name="connsiteY3" fmla="*/ 469437 h 1947055"/>
                <a:gd name="connsiteX4" fmla="*/ 350475 w 664018"/>
                <a:gd name="connsiteY4" fmla="*/ 911600 h 1947055"/>
                <a:gd name="connsiteX5" fmla="*/ 0 w 664018"/>
                <a:gd name="connsiteY5" fmla="*/ 1947055 h 1947055"/>
                <a:gd name="connsiteX0" fmla="*/ 654947 w 664018"/>
                <a:gd name="connsiteY0" fmla="*/ 93197 h 1947055"/>
                <a:gd name="connsiteX1" fmla="*/ 664018 w 664018"/>
                <a:gd name="connsiteY1" fmla="*/ 91054 h 1947055"/>
                <a:gd name="connsiteX2" fmla="*/ 653477 w 664018"/>
                <a:gd name="connsiteY2" fmla="*/ 0 h 1947055"/>
                <a:gd name="connsiteX3" fmla="*/ 542486 w 664018"/>
                <a:gd name="connsiteY3" fmla="*/ 385137 h 1947055"/>
                <a:gd name="connsiteX4" fmla="*/ 350475 w 664018"/>
                <a:gd name="connsiteY4" fmla="*/ 911600 h 1947055"/>
                <a:gd name="connsiteX5" fmla="*/ 0 w 664018"/>
                <a:gd name="connsiteY5" fmla="*/ 1947055 h 1947055"/>
                <a:gd name="connsiteX0" fmla="*/ 654947 w 664018"/>
                <a:gd name="connsiteY0" fmla="*/ 13313 h 1867171"/>
                <a:gd name="connsiteX1" fmla="*/ 664018 w 664018"/>
                <a:gd name="connsiteY1" fmla="*/ 11170 h 1867171"/>
                <a:gd name="connsiteX2" fmla="*/ 654737 w 664018"/>
                <a:gd name="connsiteY2" fmla="*/ 0 h 1867171"/>
                <a:gd name="connsiteX3" fmla="*/ 542486 w 664018"/>
                <a:gd name="connsiteY3" fmla="*/ 305253 h 1867171"/>
                <a:gd name="connsiteX4" fmla="*/ 350475 w 664018"/>
                <a:gd name="connsiteY4" fmla="*/ 831716 h 1867171"/>
                <a:gd name="connsiteX5" fmla="*/ 0 w 664018"/>
                <a:gd name="connsiteY5" fmla="*/ 1867171 h 1867171"/>
                <a:gd name="connsiteX0" fmla="*/ 654947 w 664018"/>
                <a:gd name="connsiteY0" fmla="*/ 2143 h 1856001"/>
                <a:gd name="connsiteX1" fmla="*/ 664018 w 664018"/>
                <a:gd name="connsiteY1" fmla="*/ 0 h 1856001"/>
                <a:gd name="connsiteX2" fmla="*/ 542486 w 664018"/>
                <a:gd name="connsiteY2" fmla="*/ 294083 h 1856001"/>
                <a:gd name="connsiteX3" fmla="*/ 350475 w 664018"/>
                <a:gd name="connsiteY3" fmla="*/ 820546 h 1856001"/>
                <a:gd name="connsiteX4" fmla="*/ 0 w 664018"/>
                <a:gd name="connsiteY4" fmla="*/ 1856001 h 1856001"/>
                <a:gd name="connsiteX0" fmla="*/ 654947 w 667816"/>
                <a:gd name="connsiteY0" fmla="*/ 8767 h 1862625"/>
                <a:gd name="connsiteX1" fmla="*/ 667816 w 667816"/>
                <a:gd name="connsiteY1" fmla="*/ 0 h 1862625"/>
                <a:gd name="connsiteX2" fmla="*/ 542486 w 667816"/>
                <a:gd name="connsiteY2" fmla="*/ 300707 h 1862625"/>
                <a:gd name="connsiteX3" fmla="*/ 350475 w 667816"/>
                <a:gd name="connsiteY3" fmla="*/ 827170 h 1862625"/>
                <a:gd name="connsiteX4" fmla="*/ 0 w 667816"/>
                <a:gd name="connsiteY4" fmla="*/ 1862625 h 1862625"/>
                <a:gd name="connsiteX0" fmla="*/ 654947 w 654947"/>
                <a:gd name="connsiteY0" fmla="*/ 0 h 1853858"/>
                <a:gd name="connsiteX1" fmla="*/ 542486 w 654947"/>
                <a:gd name="connsiteY1" fmla="*/ 291940 h 1853858"/>
                <a:gd name="connsiteX2" fmla="*/ 350475 w 654947"/>
                <a:gd name="connsiteY2" fmla="*/ 818403 h 1853858"/>
                <a:gd name="connsiteX3" fmla="*/ 0 w 654947"/>
                <a:gd name="connsiteY3" fmla="*/ 1853858 h 1853858"/>
                <a:gd name="connsiteX0" fmla="*/ 665710 w 665710"/>
                <a:gd name="connsiteY0" fmla="*/ 1 h 1913675"/>
                <a:gd name="connsiteX1" fmla="*/ 542486 w 665710"/>
                <a:gd name="connsiteY1" fmla="*/ 351757 h 1913675"/>
                <a:gd name="connsiteX2" fmla="*/ 350475 w 665710"/>
                <a:gd name="connsiteY2" fmla="*/ 878220 h 1913675"/>
                <a:gd name="connsiteX3" fmla="*/ 0 w 665710"/>
                <a:gd name="connsiteY3" fmla="*/ 1913675 h 1913675"/>
              </a:gdLst>
              <a:ahLst/>
              <a:cxnLst>
                <a:cxn ang="0">
                  <a:pos x="connsiteX0" y="connsiteY0"/>
                </a:cxn>
                <a:cxn ang="0">
                  <a:pos x="connsiteX1" y="connsiteY1"/>
                </a:cxn>
                <a:cxn ang="0">
                  <a:pos x="connsiteX2" y="connsiteY2"/>
                </a:cxn>
                <a:cxn ang="0">
                  <a:pos x="connsiteX3" y="connsiteY3"/>
                </a:cxn>
              </a:cxnLst>
              <a:rect l="l" t="t" r="r" b="b"/>
              <a:pathLst>
                <a:path w="665710" h="1913675">
                  <a:moveTo>
                    <a:pt x="665710" y="1"/>
                  </a:moveTo>
                  <a:lnTo>
                    <a:pt x="542486" y="351757"/>
                  </a:lnTo>
                  <a:lnTo>
                    <a:pt x="350475" y="878220"/>
                  </a:lnTo>
                  <a:cubicBezTo>
                    <a:pt x="431993" y="631138"/>
                    <a:pt x="218316" y="1295722"/>
                    <a:pt x="0" y="1913675"/>
                  </a:cubicBezTo>
                </a:path>
              </a:pathLst>
            </a:custGeom>
            <a:ln w="101600">
              <a:solidFill>
                <a:srgbClr val="00B050">
                  <a:alpha val="75000"/>
                </a:srgb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sp>
          <p:nvSpPr>
            <p:cNvPr id="8" name="Freeform 7"/>
            <p:cNvSpPr/>
            <p:nvPr/>
          </p:nvSpPr>
          <p:spPr>
            <a:xfrm rot="11656442" flipH="1" flipV="1">
              <a:off x="107733" y="2702893"/>
              <a:ext cx="4918509" cy="1623667"/>
            </a:xfrm>
            <a:custGeom>
              <a:avLst/>
              <a:gdLst>
                <a:gd name="connsiteX0" fmla="*/ 1362075 w 1447800"/>
                <a:gd name="connsiteY0" fmla="*/ 0 h 4943475"/>
                <a:gd name="connsiteX1" fmla="*/ 1447800 w 1447800"/>
                <a:gd name="connsiteY1" fmla="*/ 123825 h 4943475"/>
                <a:gd name="connsiteX2" fmla="*/ 1352550 w 1447800"/>
                <a:gd name="connsiteY2" fmla="*/ 409575 h 4943475"/>
                <a:gd name="connsiteX3" fmla="*/ 781050 w 1447800"/>
                <a:gd name="connsiteY3" fmla="*/ 1143000 h 4943475"/>
                <a:gd name="connsiteX4" fmla="*/ 66675 w 1447800"/>
                <a:gd name="connsiteY4" fmla="*/ 2066925 h 4943475"/>
                <a:gd name="connsiteX5" fmla="*/ 104775 w 1447800"/>
                <a:gd name="connsiteY5" fmla="*/ 2638425 h 4943475"/>
                <a:gd name="connsiteX6" fmla="*/ 819150 w 1447800"/>
                <a:gd name="connsiteY6" fmla="*/ 2628900 h 4943475"/>
                <a:gd name="connsiteX7" fmla="*/ 352425 w 1447800"/>
                <a:gd name="connsiteY7" fmla="*/ 4267200 h 4943475"/>
                <a:gd name="connsiteX8" fmla="*/ 0 w 1447800"/>
                <a:gd name="connsiteY8" fmla="*/ 4600575 h 4943475"/>
                <a:gd name="connsiteX9" fmla="*/ 504825 w 1447800"/>
                <a:gd name="connsiteY9" fmla="*/ 4943475 h 4943475"/>
                <a:gd name="connsiteX0" fmla="*/ 1362075 w 1447800"/>
                <a:gd name="connsiteY0" fmla="*/ 0 h 4600575"/>
                <a:gd name="connsiteX1" fmla="*/ 1447800 w 1447800"/>
                <a:gd name="connsiteY1" fmla="*/ 123825 h 4600575"/>
                <a:gd name="connsiteX2" fmla="*/ 1352550 w 1447800"/>
                <a:gd name="connsiteY2" fmla="*/ 409575 h 4600575"/>
                <a:gd name="connsiteX3" fmla="*/ 781050 w 1447800"/>
                <a:gd name="connsiteY3" fmla="*/ 1143000 h 4600575"/>
                <a:gd name="connsiteX4" fmla="*/ 66675 w 1447800"/>
                <a:gd name="connsiteY4" fmla="*/ 2066925 h 4600575"/>
                <a:gd name="connsiteX5" fmla="*/ 104775 w 1447800"/>
                <a:gd name="connsiteY5" fmla="*/ 2638425 h 4600575"/>
                <a:gd name="connsiteX6" fmla="*/ 819150 w 1447800"/>
                <a:gd name="connsiteY6" fmla="*/ 2628900 h 4600575"/>
                <a:gd name="connsiteX7" fmla="*/ 352425 w 1447800"/>
                <a:gd name="connsiteY7" fmla="*/ 4267200 h 4600575"/>
                <a:gd name="connsiteX8" fmla="*/ 0 w 1447800"/>
                <a:gd name="connsiteY8" fmla="*/ 4600575 h 4600575"/>
                <a:gd name="connsiteX9" fmla="*/ 542925 w 1447800"/>
                <a:gd name="connsiteY9" fmla="*/ 4591050 h 4600575"/>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752475 w 1381125"/>
                <a:gd name="connsiteY6" fmla="*/ 2628900 h 4591050"/>
                <a:gd name="connsiteX7" fmla="*/ 285750 w 1381125"/>
                <a:gd name="connsiteY7" fmla="*/ 4267200 h 4591050"/>
                <a:gd name="connsiteX8" fmla="*/ 171450 w 1381125"/>
                <a:gd name="connsiteY8" fmla="*/ 4514850 h 4591050"/>
                <a:gd name="connsiteX9" fmla="*/ 476250 w 1381125"/>
                <a:gd name="connsiteY9" fmla="*/ 4591050 h 4591050"/>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552450 w 1381125"/>
                <a:gd name="connsiteY6" fmla="*/ 2686050 h 4591050"/>
                <a:gd name="connsiteX7" fmla="*/ 285750 w 1381125"/>
                <a:gd name="connsiteY7" fmla="*/ 4267200 h 4591050"/>
                <a:gd name="connsiteX8" fmla="*/ 171450 w 1381125"/>
                <a:gd name="connsiteY8" fmla="*/ 4514850 h 4591050"/>
                <a:gd name="connsiteX9" fmla="*/ 476250 w 1381125"/>
                <a:gd name="connsiteY9" fmla="*/ 4591050 h 4591050"/>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552450 w 1381125"/>
                <a:gd name="connsiteY6" fmla="*/ 2686050 h 4591050"/>
                <a:gd name="connsiteX7" fmla="*/ 19050 w 1381125"/>
                <a:gd name="connsiteY7" fmla="*/ 4210050 h 4591050"/>
                <a:gd name="connsiteX8" fmla="*/ 171450 w 1381125"/>
                <a:gd name="connsiteY8" fmla="*/ 4514850 h 4591050"/>
                <a:gd name="connsiteX9" fmla="*/ 476250 w 1381125"/>
                <a:gd name="connsiteY9" fmla="*/ 4591050 h 4591050"/>
                <a:gd name="connsiteX0" fmla="*/ 1617436 w 1703161"/>
                <a:gd name="connsiteY0" fmla="*/ 0 h 4594679"/>
                <a:gd name="connsiteX1" fmla="*/ 1703161 w 1703161"/>
                <a:gd name="connsiteY1" fmla="*/ 123825 h 4594679"/>
                <a:gd name="connsiteX2" fmla="*/ 1607911 w 1703161"/>
                <a:gd name="connsiteY2" fmla="*/ 409575 h 4594679"/>
                <a:gd name="connsiteX3" fmla="*/ 1036411 w 1703161"/>
                <a:gd name="connsiteY3" fmla="*/ 1143000 h 4594679"/>
                <a:gd name="connsiteX4" fmla="*/ 322036 w 1703161"/>
                <a:gd name="connsiteY4" fmla="*/ 2066925 h 4594679"/>
                <a:gd name="connsiteX5" fmla="*/ 360136 w 1703161"/>
                <a:gd name="connsiteY5" fmla="*/ 2638425 h 4594679"/>
                <a:gd name="connsiteX6" fmla="*/ 874486 w 1703161"/>
                <a:gd name="connsiteY6" fmla="*/ 2686050 h 4594679"/>
                <a:gd name="connsiteX7" fmla="*/ 341086 w 1703161"/>
                <a:gd name="connsiteY7" fmla="*/ 4210050 h 4594679"/>
                <a:gd name="connsiteX8" fmla="*/ 493486 w 1703161"/>
                <a:gd name="connsiteY8" fmla="*/ 4514850 h 4594679"/>
                <a:gd name="connsiteX9" fmla="*/ 798286 w 1703161"/>
                <a:gd name="connsiteY9" fmla="*/ 4591050 h 4594679"/>
                <a:gd name="connsiteX0" fmla="*/ 1617436 w 1703161"/>
                <a:gd name="connsiteY0" fmla="*/ 0 h 4819650"/>
                <a:gd name="connsiteX1" fmla="*/ 1703161 w 1703161"/>
                <a:gd name="connsiteY1" fmla="*/ 123825 h 4819650"/>
                <a:gd name="connsiteX2" fmla="*/ 1607911 w 1703161"/>
                <a:gd name="connsiteY2" fmla="*/ 409575 h 4819650"/>
                <a:gd name="connsiteX3" fmla="*/ 1036411 w 1703161"/>
                <a:gd name="connsiteY3" fmla="*/ 1143000 h 4819650"/>
                <a:gd name="connsiteX4" fmla="*/ 322036 w 1703161"/>
                <a:gd name="connsiteY4" fmla="*/ 2066925 h 4819650"/>
                <a:gd name="connsiteX5" fmla="*/ 360136 w 1703161"/>
                <a:gd name="connsiteY5" fmla="*/ 2638425 h 4819650"/>
                <a:gd name="connsiteX6" fmla="*/ 874486 w 1703161"/>
                <a:gd name="connsiteY6" fmla="*/ 2686050 h 4819650"/>
                <a:gd name="connsiteX7" fmla="*/ 341086 w 1703161"/>
                <a:gd name="connsiteY7" fmla="*/ 4210050 h 4819650"/>
                <a:gd name="connsiteX8" fmla="*/ 341086 w 1703161"/>
                <a:gd name="connsiteY8" fmla="*/ 4819650 h 4819650"/>
                <a:gd name="connsiteX9" fmla="*/ 798286 w 1703161"/>
                <a:gd name="connsiteY9" fmla="*/ 4591050 h 4819650"/>
                <a:gd name="connsiteX0" fmla="*/ 4055836 w 4141561"/>
                <a:gd name="connsiteY0" fmla="*/ 0 h 4819650"/>
                <a:gd name="connsiteX1" fmla="*/ 4141561 w 4141561"/>
                <a:gd name="connsiteY1" fmla="*/ 123825 h 4819650"/>
                <a:gd name="connsiteX2" fmla="*/ 4046311 w 4141561"/>
                <a:gd name="connsiteY2" fmla="*/ 409575 h 4819650"/>
                <a:gd name="connsiteX3" fmla="*/ 3474811 w 4141561"/>
                <a:gd name="connsiteY3" fmla="*/ 1143000 h 4819650"/>
                <a:gd name="connsiteX4" fmla="*/ 2760436 w 4141561"/>
                <a:gd name="connsiteY4" fmla="*/ 2066925 h 4819650"/>
                <a:gd name="connsiteX5" fmla="*/ 2798536 w 4141561"/>
                <a:gd name="connsiteY5" fmla="*/ 2638425 h 4819650"/>
                <a:gd name="connsiteX6" fmla="*/ 3312886 w 4141561"/>
                <a:gd name="connsiteY6" fmla="*/ 2686050 h 4819650"/>
                <a:gd name="connsiteX7" fmla="*/ 2779486 w 4141561"/>
                <a:gd name="connsiteY7" fmla="*/ 4210050 h 4819650"/>
                <a:gd name="connsiteX8" fmla="*/ 2779486 w 4141561"/>
                <a:gd name="connsiteY8" fmla="*/ 4819650 h 4819650"/>
                <a:gd name="connsiteX9" fmla="*/ 0 w 4141561"/>
                <a:gd name="connsiteY9" fmla="*/ 2895600 h 4819650"/>
                <a:gd name="connsiteX0" fmla="*/ 4055836 w 4141561"/>
                <a:gd name="connsiteY0" fmla="*/ 0 h 4953000"/>
                <a:gd name="connsiteX1" fmla="*/ 4141561 w 4141561"/>
                <a:gd name="connsiteY1" fmla="*/ 123825 h 4953000"/>
                <a:gd name="connsiteX2" fmla="*/ 4046311 w 4141561"/>
                <a:gd name="connsiteY2" fmla="*/ 409575 h 4953000"/>
                <a:gd name="connsiteX3" fmla="*/ 3474811 w 4141561"/>
                <a:gd name="connsiteY3" fmla="*/ 1143000 h 4953000"/>
                <a:gd name="connsiteX4" fmla="*/ 2760436 w 4141561"/>
                <a:gd name="connsiteY4" fmla="*/ 2066925 h 4953000"/>
                <a:gd name="connsiteX5" fmla="*/ 2798536 w 4141561"/>
                <a:gd name="connsiteY5" fmla="*/ 2638425 h 4953000"/>
                <a:gd name="connsiteX6" fmla="*/ 3312886 w 4141561"/>
                <a:gd name="connsiteY6" fmla="*/ 2686050 h 4953000"/>
                <a:gd name="connsiteX7" fmla="*/ 2779486 w 4141561"/>
                <a:gd name="connsiteY7" fmla="*/ 4210050 h 4953000"/>
                <a:gd name="connsiteX8" fmla="*/ 2895600 w 4141561"/>
                <a:gd name="connsiteY8" fmla="*/ 4953000 h 4953000"/>
                <a:gd name="connsiteX9" fmla="*/ 0 w 4141561"/>
                <a:gd name="connsiteY9" fmla="*/ 2895600 h 4953000"/>
                <a:gd name="connsiteX0" fmla="*/ 3903436 w 3989161"/>
                <a:gd name="connsiteY0" fmla="*/ 0 h 4953000"/>
                <a:gd name="connsiteX1" fmla="*/ 3989161 w 3989161"/>
                <a:gd name="connsiteY1" fmla="*/ 123825 h 4953000"/>
                <a:gd name="connsiteX2" fmla="*/ 3893911 w 3989161"/>
                <a:gd name="connsiteY2" fmla="*/ 409575 h 4953000"/>
                <a:gd name="connsiteX3" fmla="*/ 3322411 w 3989161"/>
                <a:gd name="connsiteY3" fmla="*/ 1143000 h 4953000"/>
                <a:gd name="connsiteX4" fmla="*/ 2608036 w 3989161"/>
                <a:gd name="connsiteY4" fmla="*/ 2066925 h 4953000"/>
                <a:gd name="connsiteX5" fmla="*/ 2646136 w 3989161"/>
                <a:gd name="connsiteY5" fmla="*/ 2638425 h 4953000"/>
                <a:gd name="connsiteX6" fmla="*/ 3160486 w 3989161"/>
                <a:gd name="connsiteY6" fmla="*/ 2686050 h 4953000"/>
                <a:gd name="connsiteX7" fmla="*/ 2627086 w 3989161"/>
                <a:gd name="connsiteY7" fmla="*/ 4210050 h 4953000"/>
                <a:gd name="connsiteX8" fmla="*/ 2743200 w 3989161"/>
                <a:gd name="connsiteY8" fmla="*/ 4953000 h 4953000"/>
                <a:gd name="connsiteX9" fmla="*/ 0 w 3989161"/>
                <a:gd name="connsiteY9" fmla="*/ 2895600 h 4953000"/>
                <a:gd name="connsiteX0" fmla="*/ 3903436 w 5486400"/>
                <a:gd name="connsiteY0" fmla="*/ 0 h 4953000"/>
                <a:gd name="connsiteX1" fmla="*/ 3989161 w 5486400"/>
                <a:gd name="connsiteY1" fmla="*/ 123825 h 4953000"/>
                <a:gd name="connsiteX2" fmla="*/ 3893911 w 5486400"/>
                <a:gd name="connsiteY2" fmla="*/ 409575 h 4953000"/>
                <a:gd name="connsiteX3" fmla="*/ 3322411 w 5486400"/>
                <a:gd name="connsiteY3" fmla="*/ 1143000 h 4953000"/>
                <a:gd name="connsiteX4" fmla="*/ 2608036 w 5486400"/>
                <a:gd name="connsiteY4" fmla="*/ 2066925 h 4953000"/>
                <a:gd name="connsiteX5" fmla="*/ 2646136 w 5486400"/>
                <a:gd name="connsiteY5" fmla="*/ 2638425 h 4953000"/>
                <a:gd name="connsiteX6" fmla="*/ 3160486 w 5486400"/>
                <a:gd name="connsiteY6" fmla="*/ 2686050 h 4953000"/>
                <a:gd name="connsiteX7" fmla="*/ 5486400 w 5486400"/>
                <a:gd name="connsiteY7" fmla="*/ 2590800 h 4953000"/>
                <a:gd name="connsiteX8" fmla="*/ 2743200 w 5486400"/>
                <a:gd name="connsiteY8" fmla="*/ 4953000 h 4953000"/>
                <a:gd name="connsiteX9" fmla="*/ 0 w 5486400"/>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2608036 w 5638799"/>
                <a:gd name="connsiteY4" fmla="*/ 2066925 h 4953000"/>
                <a:gd name="connsiteX5" fmla="*/ 2646136 w 5638799"/>
                <a:gd name="connsiteY5" fmla="*/ 2638425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2608036 w 5638799"/>
                <a:gd name="connsiteY4" fmla="*/ 2066925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4724399 w 5638799"/>
                <a:gd name="connsiteY0" fmla="*/ 104775 h 4829175"/>
                <a:gd name="connsiteX1" fmla="*/ 3989161 w 5638799"/>
                <a:gd name="connsiteY1" fmla="*/ 0 h 4829175"/>
                <a:gd name="connsiteX2" fmla="*/ 3893911 w 5638799"/>
                <a:gd name="connsiteY2" fmla="*/ 285750 h 4829175"/>
                <a:gd name="connsiteX3" fmla="*/ 3322411 w 5638799"/>
                <a:gd name="connsiteY3" fmla="*/ 1019175 h 4829175"/>
                <a:gd name="connsiteX4" fmla="*/ 3809999 w 5638799"/>
                <a:gd name="connsiteY4" fmla="*/ 942975 h 4829175"/>
                <a:gd name="connsiteX5" fmla="*/ 5333999 w 5638799"/>
                <a:gd name="connsiteY5" fmla="*/ 1628775 h 4829175"/>
                <a:gd name="connsiteX6" fmla="*/ 5638799 w 5638799"/>
                <a:gd name="connsiteY6" fmla="*/ 2085975 h 4829175"/>
                <a:gd name="connsiteX7" fmla="*/ 5486400 w 5638799"/>
                <a:gd name="connsiteY7" fmla="*/ 2466975 h 4829175"/>
                <a:gd name="connsiteX8" fmla="*/ 2743200 w 5638799"/>
                <a:gd name="connsiteY8" fmla="*/ 4829175 h 4829175"/>
                <a:gd name="connsiteX9" fmla="*/ 0 w 5638799"/>
                <a:gd name="connsiteY9" fmla="*/ 2771775 h 4829175"/>
                <a:gd name="connsiteX0" fmla="*/ 4724399 w 5638799"/>
                <a:gd name="connsiteY0" fmla="*/ 0 h 4724400"/>
                <a:gd name="connsiteX1" fmla="*/ 4495799 w 5638799"/>
                <a:gd name="connsiteY1" fmla="*/ 152400 h 4724400"/>
                <a:gd name="connsiteX2" fmla="*/ 3893911 w 5638799"/>
                <a:gd name="connsiteY2" fmla="*/ 180975 h 4724400"/>
                <a:gd name="connsiteX3" fmla="*/ 3322411 w 5638799"/>
                <a:gd name="connsiteY3" fmla="*/ 914400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322411 w 5638799"/>
                <a:gd name="connsiteY3" fmla="*/ 914400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3962399 w 5638799"/>
                <a:gd name="connsiteY4" fmla="*/ 8381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343399 w 5638799"/>
                <a:gd name="connsiteY4" fmla="*/ 9905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343399 w 5638799"/>
                <a:gd name="connsiteY4" fmla="*/ 9905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410199 w 5638799"/>
                <a:gd name="connsiteY5" fmla="*/ 1447799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52447"/>
                <a:gd name="connsiteY0" fmla="*/ 0 h 4724400"/>
                <a:gd name="connsiteX1" fmla="*/ 4495799 w 5652447"/>
                <a:gd name="connsiteY1" fmla="*/ 152400 h 4724400"/>
                <a:gd name="connsiteX2" fmla="*/ 4038599 w 5652447"/>
                <a:gd name="connsiteY2" fmla="*/ 228599 h 4724400"/>
                <a:gd name="connsiteX3" fmla="*/ 3809999 w 5652447"/>
                <a:gd name="connsiteY3" fmla="*/ 457199 h 4724400"/>
                <a:gd name="connsiteX4" fmla="*/ 4419599 w 5652447"/>
                <a:gd name="connsiteY4" fmla="*/ 914399 h 4724400"/>
                <a:gd name="connsiteX5" fmla="*/ 5410199 w 5652447"/>
                <a:gd name="connsiteY5" fmla="*/ 1447799 h 4724400"/>
                <a:gd name="connsiteX6" fmla="*/ 5638799 w 5652447"/>
                <a:gd name="connsiteY6" fmla="*/ 1981200 h 4724400"/>
                <a:gd name="connsiteX7" fmla="*/ 5486400 w 5652447"/>
                <a:gd name="connsiteY7" fmla="*/ 2362200 h 4724400"/>
                <a:gd name="connsiteX8" fmla="*/ 2743200 w 5652447"/>
                <a:gd name="connsiteY8" fmla="*/ 4724400 h 4724400"/>
                <a:gd name="connsiteX9" fmla="*/ 0 w 5652447"/>
                <a:gd name="connsiteY9" fmla="*/ 2667000 h 4724400"/>
                <a:gd name="connsiteX0" fmla="*/ 4724399 w 5775277"/>
                <a:gd name="connsiteY0" fmla="*/ 0 h 4724400"/>
                <a:gd name="connsiteX1" fmla="*/ 4495799 w 5775277"/>
                <a:gd name="connsiteY1" fmla="*/ 152400 h 4724400"/>
                <a:gd name="connsiteX2" fmla="*/ 4038599 w 5775277"/>
                <a:gd name="connsiteY2" fmla="*/ 228599 h 4724400"/>
                <a:gd name="connsiteX3" fmla="*/ 3809999 w 5775277"/>
                <a:gd name="connsiteY3" fmla="*/ 457199 h 4724400"/>
                <a:gd name="connsiteX4" fmla="*/ 4419599 w 5775277"/>
                <a:gd name="connsiteY4" fmla="*/ 914399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724399 w 5775277"/>
                <a:gd name="connsiteY0" fmla="*/ 0 h 4724400"/>
                <a:gd name="connsiteX1" fmla="*/ 4419599 w 5775277"/>
                <a:gd name="connsiteY1" fmla="*/ 76199 h 4724400"/>
                <a:gd name="connsiteX2" fmla="*/ 4038599 w 5775277"/>
                <a:gd name="connsiteY2" fmla="*/ 228599 h 4724400"/>
                <a:gd name="connsiteX3" fmla="*/ 3809999 w 5775277"/>
                <a:gd name="connsiteY3" fmla="*/ 457199 h 4724400"/>
                <a:gd name="connsiteX4" fmla="*/ 4419599 w 5775277"/>
                <a:gd name="connsiteY4" fmla="*/ 914399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724399 w 5775277"/>
                <a:gd name="connsiteY0" fmla="*/ 1 h 4724401"/>
                <a:gd name="connsiteX1" fmla="*/ 4495799 w 5775277"/>
                <a:gd name="connsiteY1" fmla="*/ 0 h 4724401"/>
                <a:gd name="connsiteX2" fmla="*/ 4419599 w 5775277"/>
                <a:gd name="connsiteY2" fmla="*/ 76200 h 4724401"/>
                <a:gd name="connsiteX3" fmla="*/ 4038599 w 5775277"/>
                <a:gd name="connsiteY3" fmla="*/ 228600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228600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40385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051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813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813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0 h 4876800"/>
                <a:gd name="connsiteX1" fmla="*/ 4495799 w 5775277"/>
                <a:gd name="connsiteY1" fmla="*/ 152399 h 4876800"/>
                <a:gd name="connsiteX2" fmla="*/ 4267199 w 5775277"/>
                <a:gd name="connsiteY2" fmla="*/ 3048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724399 w 5775277"/>
                <a:gd name="connsiteY0" fmla="*/ 0 h 4876800"/>
                <a:gd name="connsiteX1" fmla="*/ 4495799 w 5775277"/>
                <a:gd name="connsiteY1" fmla="*/ 152399 h 4876800"/>
                <a:gd name="connsiteX2" fmla="*/ 4267199 w 5775277"/>
                <a:gd name="connsiteY2" fmla="*/ 3048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724399 w 5775277"/>
                <a:gd name="connsiteY0" fmla="*/ 0 h 4876800"/>
                <a:gd name="connsiteX1" fmla="*/ 4495799 w 5775277"/>
                <a:gd name="connsiteY1" fmla="*/ 152399 h 4876800"/>
                <a:gd name="connsiteX2" fmla="*/ 4190999 w 5775277"/>
                <a:gd name="connsiteY2" fmla="*/ 3810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571999 w 5775277"/>
                <a:gd name="connsiteY0" fmla="*/ 38101 h 4762501"/>
                <a:gd name="connsiteX1" fmla="*/ 4495799 w 5775277"/>
                <a:gd name="connsiteY1" fmla="*/ 38100 h 4762501"/>
                <a:gd name="connsiteX2" fmla="*/ 4190999 w 5775277"/>
                <a:gd name="connsiteY2" fmla="*/ 266701 h 4762501"/>
                <a:gd name="connsiteX3" fmla="*/ 4038599 w 5775277"/>
                <a:gd name="connsiteY3" fmla="*/ 3429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571999 w 5775277"/>
                <a:gd name="connsiteY5" fmla="*/ 1028701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571999 w 5775277"/>
                <a:gd name="connsiteY6" fmla="*/ 10287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7243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7243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571999 w 5775277"/>
                <a:gd name="connsiteY6" fmla="*/ 10287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876799 w 5775277"/>
                <a:gd name="connsiteY6" fmla="*/ 11811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876799 w 5775277"/>
                <a:gd name="connsiteY6" fmla="*/ 11811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6481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63501 h 4787901"/>
                <a:gd name="connsiteX1" fmla="*/ 4495799 w 5775277"/>
                <a:gd name="connsiteY1" fmla="*/ 63500 h 4787901"/>
                <a:gd name="connsiteX2" fmla="*/ 3962399 w 5775277"/>
                <a:gd name="connsiteY2" fmla="*/ 444501 h 4787901"/>
                <a:gd name="connsiteX3" fmla="*/ 3809999 w 5775277"/>
                <a:gd name="connsiteY3" fmla="*/ 673101 h 4787901"/>
                <a:gd name="connsiteX4" fmla="*/ 4038599 w 5775277"/>
                <a:gd name="connsiteY4" fmla="*/ 825501 h 4787901"/>
                <a:gd name="connsiteX5" fmla="*/ 4648199 w 5775277"/>
                <a:gd name="connsiteY5" fmla="*/ 1130301 h 4787901"/>
                <a:gd name="connsiteX6" fmla="*/ 5410199 w 5775277"/>
                <a:gd name="connsiteY6" fmla="*/ 1511300 h 4787901"/>
                <a:gd name="connsiteX7" fmla="*/ 5638799 w 5775277"/>
                <a:gd name="connsiteY7" fmla="*/ 2044701 h 4787901"/>
                <a:gd name="connsiteX8" fmla="*/ 5486400 w 5775277"/>
                <a:gd name="connsiteY8" fmla="*/ 2425701 h 4787901"/>
                <a:gd name="connsiteX9" fmla="*/ 2743200 w 5775277"/>
                <a:gd name="connsiteY9" fmla="*/ 4787901 h 4787901"/>
                <a:gd name="connsiteX10" fmla="*/ 0 w 5775277"/>
                <a:gd name="connsiteY10" fmla="*/ 2730501 h 4787901"/>
                <a:gd name="connsiteX0" fmla="*/ 4571999 w 5775277"/>
                <a:gd name="connsiteY0" fmla="*/ 0 h 4724400"/>
                <a:gd name="connsiteX1" fmla="*/ 3962399 w 5775277"/>
                <a:gd name="connsiteY1" fmla="*/ 381000 h 4724400"/>
                <a:gd name="connsiteX2" fmla="*/ 3809999 w 5775277"/>
                <a:gd name="connsiteY2" fmla="*/ 609600 h 4724400"/>
                <a:gd name="connsiteX3" fmla="*/ 4038599 w 5775277"/>
                <a:gd name="connsiteY3" fmla="*/ 762000 h 4724400"/>
                <a:gd name="connsiteX4" fmla="*/ 4648199 w 5775277"/>
                <a:gd name="connsiteY4" fmla="*/ 1066800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571999 w 5775277"/>
                <a:gd name="connsiteY0" fmla="*/ 0 h 4724400"/>
                <a:gd name="connsiteX1" fmla="*/ 4011900 w 5775277"/>
                <a:gd name="connsiteY1" fmla="*/ 495298 h 4724400"/>
                <a:gd name="connsiteX2" fmla="*/ 3809999 w 5775277"/>
                <a:gd name="connsiteY2" fmla="*/ 609600 h 4724400"/>
                <a:gd name="connsiteX3" fmla="*/ 4038599 w 5775277"/>
                <a:gd name="connsiteY3" fmla="*/ 762000 h 4724400"/>
                <a:gd name="connsiteX4" fmla="*/ 4648199 w 5775277"/>
                <a:gd name="connsiteY4" fmla="*/ 1066800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571999 w 5775277"/>
                <a:gd name="connsiteY0" fmla="*/ 0 h 4724400"/>
                <a:gd name="connsiteX1" fmla="*/ 3809999 w 5775277"/>
                <a:gd name="connsiteY1" fmla="*/ 609600 h 4724400"/>
                <a:gd name="connsiteX2" fmla="*/ 4038599 w 5775277"/>
                <a:gd name="connsiteY2" fmla="*/ 762000 h 4724400"/>
                <a:gd name="connsiteX3" fmla="*/ 4648199 w 5775277"/>
                <a:gd name="connsiteY3" fmla="*/ 1066800 h 4724400"/>
                <a:gd name="connsiteX4" fmla="*/ 5410199 w 5775277"/>
                <a:gd name="connsiteY4" fmla="*/ 1447799 h 4724400"/>
                <a:gd name="connsiteX5" fmla="*/ 5638799 w 5775277"/>
                <a:gd name="connsiteY5" fmla="*/ 1981200 h 4724400"/>
                <a:gd name="connsiteX6" fmla="*/ 5486400 w 5775277"/>
                <a:gd name="connsiteY6" fmla="*/ 2362200 h 4724400"/>
                <a:gd name="connsiteX7" fmla="*/ 2743200 w 5775277"/>
                <a:gd name="connsiteY7" fmla="*/ 4724400 h 4724400"/>
                <a:gd name="connsiteX8" fmla="*/ 0 w 5775277"/>
                <a:gd name="connsiteY8" fmla="*/ 2667000 h 4724400"/>
                <a:gd name="connsiteX0" fmla="*/ 4571999 w 5775277"/>
                <a:gd name="connsiteY0" fmla="*/ 0 h 4724400"/>
                <a:gd name="connsiteX1" fmla="*/ 4038599 w 5775277"/>
                <a:gd name="connsiteY1" fmla="*/ 762000 h 4724400"/>
                <a:gd name="connsiteX2" fmla="*/ 4648199 w 5775277"/>
                <a:gd name="connsiteY2" fmla="*/ 1066800 h 4724400"/>
                <a:gd name="connsiteX3" fmla="*/ 5410199 w 5775277"/>
                <a:gd name="connsiteY3" fmla="*/ 1447799 h 4724400"/>
                <a:gd name="connsiteX4" fmla="*/ 5638799 w 5775277"/>
                <a:gd name="connsiteY4" fmla="*/ 1981200 h 4724400"/>
                <a:gd name="connsiteX5" fmla="*/ 5486400 w 5775277"/>
                <a:gd name="connsiteY5" fmla="*/ 2362200 h 4724400"/>
                <a:gd name="connsiteX6" fmla="*/ 2743200 w 5775277"/>
                <a:gd name="connsiteY6" fmla="*/ 4724400 h 4724400"/>
                <a:gd name="connsiteX7" fmla="*/ 0 w 5775277"/>
                <a:gd name="connsiteY7" fmla="*/ 2667000 h 4724400"/>
                <a:gd name="connsiteX0" fmla="*/ 4038599 w 5775277"/>
                <a:gd name="connsiteY0" fmla="*/ 0 h 3962400"/>
                <a:gd name="connsiteX1" fmla="*/ 4648199 w 5775277"/>
                <a:gd name="connsiteY1" fmla="*/ 304800 h 3962400"/>
                <a:gd name="connsiteX2" fmla="*/ 5410199 w 5775277"/>
                <a:gd name="connsiteY2" fmla="*/ 685799 h 3962400"/>
                <a:gd name="connsiteX3" fmla="*/ 5638799 w 5775277"/>
                <a:gd name="connsiteY3" fmla="*/ 1219200 h 3962400"/>
                <a:gd name="connsiteX4" fmla="*/ 5486400 w 5775277"/>
                <a:gd name="connsiteY4" fmla="*/ 1600200 h 3962400"/>
                <a:gd name="connsiteX5" fmla="*/ 2743200 w 5775277"/>
                <a:gd name="connsiteY5" fmla="*/ 3962400 h 3962400"/>
                <a:gd name="connsiteX6" fmla="*/ 0 w 5775277"/>
                <a:gd name="connsiteY6" fmla="*/ 1905000 h 3962400"/>
                <a:gd name="connsiteX0" fmla="*/ 4648199 w 5775277"/>
                <a:gd name="connsiteY0" fmla="*/ 0 h 3657600"/>
                <a:gd name="connsiteX1" fmla="*/ 5410199 w 5775277"/>
                <a:gd name="connsiteY1" fmla="*/ 380999 h 3657600"/>
                <a:gd name="connsiteX2" fmla="*/ 5638799 w 5775277"/>
                <a:gd name="connsiteY2" fmla="*/ 914400 h 3657600"/>
                <a:gd name="connsiteX3" fmla="*/ 5486400 w 5775277"/>
                <a:gd name="connsiteY3" fmla="*/ 1295400 h 3657600"/>
                <a:gd name="connsiteX4" fmla="*/ 2743200 w 5775277"/>
                <a:gd name="connsiteY4" fmla="*/ 3657600 h 3657600"/>
                <a:gd name="connsiteX5" fmla="*/ 0 w 5775277"/>
                <a:gd name="connsiteY5" fmla="*/ 1600200 h 3657600"/>
                <a:gd name="connsiteX0" fmla="*/ 4648199 w 5638799"/>
                <a:gd name="connsiteY0" fmla="*/ 0 h 3657600"/>
                <a:gd name="connsiteX1" fmla="*/ 5638799 w 5638799"/>
                <a:gd name="connsiteY1" fmla="*/ 914400 h 3657600"/>
                <a:gd name="connsiteX2" fmla="*/ 5486400 w 5638799"/>
                <a:gd name="connsiteY2" fmla="*/ 1295400 h 3657600"/>
                <a:gd name="connsiteX3" fmla="*/ 2743200 w 5638799"/>
                <a:gd name="connsiteY3" fmla="*/ 3657600 h 3657600"/>
                <a:gd name="connsiteX4" fmla="*/ 0 w 5638799"/>
                <a:gd name="connsiteY4" fmla="*/ 1600200 h 3657600"/>
                <a:gd name="connsiteX0" fmla="*/ 5638799 w 5638799"/>
                <a:gd name="connsiteY0" fmla="*/ 0 h 2743200"/>
                <a:gd name="connsiteX1" fmla="*/ 5486400 w 5638799"/>
                <a:gd name="connsiteY1" fmla="*/ 381000 h 2743200"/>
                <a:gd name="connsiteX2" fmla="*/ 2743200 w 5638799"/>
                <a:gd name="connsiteY2" fmla="*/ 2743200 h 2743200"/>
                <a:gd name="connsiteX3" fmla="*/ 0 w 5638799"/>
                <a:gd name="connsiteY3" fmla="*/ 685800 h 2743200"/>
                <a:gd name="connsiteX0" fmla="*/ 5638799 w 5638799"/>
                <a:gd name="connsiteY0" fmla="*/ 0 h 2743200"/>
                <a:gd name="connsiteX1" fmla="*/ 2743200 w 5638799"/>
                <a:gd name="connsiteY1" fmla="*/ 2743200 h 2743200"/>
                <a:gd name="connsiteX2" fmla="*/ 0 w 5638799"/>
                <a:gd name="connsiteY2" fmla="*/ 685800 h 2743200"/>
                <a:gd name="connsiteX0" fmla="*/ 2743200 w 2743201"/>
                <a:gd name="connsiteY0" fmla="*/ 2057400 h 2057400"/>
                <a:gd name="connsiteX1" fmla="*/ 0 w 2743201"/>
                <a:gd name="connsiteY1" fmla="*/ 0 h 2057400"/>
                <a:gd name="connsiteX0" fmla="*/ 2743200 w 2743200"/>
                <a:gd name="connsiteY0" fmla="*/ 2057400 h 2057400"/>
                <a:gd name="connsiteX1" fmla="*/ 396977 w 2743200"/>
                <a:gd name="connsiteY1" fmla="*/ 266698 h 2057400"/>
                <a:gd name="connsiteX2" fmla="*/ 0 w 2743200"/>
                <a:gd name="connsiteY2" fmla="*/ 0 h 2057400"/>
                <a:gd name="connsiteX0" fmla="*/ 2743200 w 2743200"/>
                <a:gd name="connsiteY0" fmla="*/ 2057400 h 2081048"/>
                <a:gd name="connsiteX1" fmla="*/ 2635624 w 2743200"/>
                <a:gd name="connsiteY1" fmla="*/ 2081048 h 2081048"/>
                <a:gd name="connsiteX2" fmla="*/ 396977 w 2743200"/>
                <a:gd name="connsiteY2" fmla="*/ 266698 h 2081048"/>
                <a:gd name="connsiteX3" fmla="*/ 0 w 2743200"/>
                <a:gd name="connsiteY3" fmla="*/ 0 h 2081048"/>
                <a:gd name="connsiteX0" fmla="*/ 2743200 w 2743200"/>
                <a:gd name="connsiteY0" fmla="*/ 2057400 h 2081048"/>
                <a:gd name="connsiteX1" fmla="*/ 2635624 w 2743200"/>
                <a:gd name="connsiteY1" fmla="*/ 2081048 h 2081048"/>
                <a:gd name="connsiteX2" fmla="*/ 396977 w 2743200"/>
                <a:gd name="connsiteY2" fmla="*/ 266698 h 2081048"/>
                <a:gd name="connsiteX3" fmla="*/ 0 w 2743200"/>
                <a:gd name="connsiteY3" fmla="*/ 0 h 2081048"/>
                <a:gd name="connsiteX0" fmla="*/ 2689412 w 2689412"/>
                <a:gd name="connsiteY0" fmla="*/ 2128345 h 2128345"/>
                <a:gd name="connsiteX1" fmla="*/ 2635624 w 2689412"/>
                <a:gd name="connsiteY1" fmla="*/ 2081048 h 2128345"/>
                <a:gd name="connsiteX2" fmla="*/ 396977 w 2689412"/>
                <a:gd name="connsiteY2" fmla="*/ 266698 h 2128345"/>
                <a:gd name="connsiteX3" fmla="*/ 0 w 2689412"/>
                <a:gd name="connsiteY3" fmla="*/ 0 h 2128345"/>
                <a:gd name="connsiteX0" fmla="*/ 2958353 w 2958353"/>
                <a:gd name="connsiteY0" fmla="*/ 2128345 h 2128345"/>
                <a:gd name="connsiteX1" fmla="*/ 2904565 w 2958353"/>
                <a:gd name="connsiteY1" fmla="*/ 2081048 h 2128345"/>
                <a:gd name="connsiteX2" fmla="*/ 0 w 2958353"/>
                <a:gd name="connsiteY2" fmla="*/ 307428 h 2128345"/>
                <a:gd name="connsiteX3" fmla="*/ 268941 w 2958353"/>
                <a:gd name="connsiteY3" fmla="*/ 0 h 2128345"/>
                <a:gd name="connsiteX0" fmla="*/ 2958353 w 2958353"/>
                <a:gd name="connsiteY0" fmla="*/ 2128345 h 2128345"/>
                <a:gd name="connsiteX1" fmla="*/ 2904565 w 2958353"/>
                <a:gd name="connsiteY1" fmla="*/ 2081048 h 2128345"/>
                <a:gd name="connsiteX2" fmla="*/ 455920 w 2958353"/>
                <a:gd name="connsiteY2" fmla="*/ 594585 h 2128345"/>
                <a:gd name="connsiteX3" fmla="*/ 0 w 2958353"/>
                <a:gd name="connsiteY3" fmla="*/ 307428 h 2128345"/>
                <a:gd name="connsiteX4" fmla="*/ 268941 w 2958353"/>
                <a:gd name="connsiteY4" fmla="*/ 0 h 2128345"/>
                <a:gd name="connsiteX0" fmla="*/ 3065929 w 3065929"/>
                <a:gd name="connsiteY0" fmla="*/ 2128345 h 2128345"/>
                <a:gd name="connsiteX1" fmla="*/ 3012141 w 3065929"/>
                <a:gd name="connsiteY1" fmla="*/ 2081048 h 2128345"/>
                <a:gd name="connsiteX2" fmla="*/ 0 w 3065929"/>
                <a:gd name="connsiteY2" fmla="*/ 520262 h 2128345"/>
                <a:gd name="connsiteX3" fmla="*/ 107576 w 3065929"/>
                <a:gd name="connsiteY3" fmla="*/ 307428 h 2128345"/>
                <a:gd name="connsiteX4" fmla="*/ 376517 w 3065929"/>
                <a:gd name="connsiteY4" fmla="*/ 0 h 2128345"/>
                <a:gd name="connsiteX0" fmla="*/ 3065929 w 3065929"/>
                <a:gd name="connsiteY0" fmla="*/ 2128345 h 2128345"/>
                <a:gd name="connsiteX1" fmla="*/ 3012141 w 3065929"/>
                <a:gd name="connsiteY1" fmla="*/ 2081048 h 2128345"/>
                <a:gd name="connsiteX2" fmla="*/ 583986 w 3065929"/>
                <a:gd name="connsiteY2" fmla="*/ 833320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484094 w 3065929"/>
                <a:gd name="connsiteY3" fmla="*/ 662152 h 2128345"/>
                <a:gd name="connsiteX4" fmla="*/ 0 w 3065929"/>
                <a:gd name="connsiteY4" fmla="*/ 520262 h 2128345"/>
                <a:gd name="connsiteX5" fmla="*/ 107576 w 3065929"/>
                <a:gd name="connsiteY5" fmla="*/ 307428 h 2128345"/>
                <a:gd name="connsiteX6" fmla="*/ 376517 w 3065929"/>
                <a:gd name="connsiteY6"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860612 w 3065929"/>
                <a:gd name="connsiteY3" fmla="*/ 709448 h 2128345"/>
                <a:gd name="connsiteX4" fmla="*/ 484094 w 3065929"/>
                <a:gd name="connsiteY4" fmla="*/ 662152 h 2128345"/>
                <a:gd name="connsiteX5" fmla="*/ 0 w 3065929"/>
                <a:gd name="connsiteY5" fmla="*/ 520262 h 2128345"/>
                <a:gd name="connsiteX6" fmla="*/ 107576 w 3065929"/>
                <a:gd name="connsiteY6" fmla="*/ 307428 h 2128345"/>
                <a:gd name="connsiteX7" fmla="*/ 376517 w 3065929"/>
                <a:gd name="connsiteY7" fmla="*/ 0 h 2128345"/>
                <a:gd name="connsiteX0" fmla="*/ 3092823 w 5836024"/>
                <a:gd name="connsiteY0" fmla="*/ 2128345 h 2128345"/>
                <a:gd name="connsiteX1" fmla="*/ 3039035 w 5836024"/>
                <a:gd name="connsiteY1" fmla="*/ 2081048 h 2128345"/>
                <a:gd name="connsiteX2" fmla="*/ 5836024 w 5836024"/>
                <a:gd name="connsiteY2" fmla="*/ 1513490 h 2128345"/>
                <a:gd name="connsiteX3" fmla="*/ 887506 w 5836024"/>
                <a:gd name="connsiteY3" fmla="*/ 709448 h 2128345"/>
                <a:gd name="connsiteX4" fmla="*/ 510988 w 5836024"/>
                <a:gd name="connsiteY4" fmla="*/ 662152 h 2128345"/>
                <a:gd name="connsiteX5" fmla="*/ 26894 w 5836024"/>
                <a:gd name="connsiteY5" fmla="*/ 520262 h 2128345"/>
                <a:gd name="connsiteX6" fmla="*/ 134470 w 5836024"/>
                <a:gd name="connsiteY6" fmla="*/ 307428 h 2128345"/>
                <a:gd name="connsiteX7" fmla="*/ 403411 w 5836024"/>
                <a:gd name="connsiteY7" fmla="*/ 0 h 2128345"/>
                <a:gd name="connsiteX0" fmla="*/ 3092823 w 5836024"/>
                <a:gd name="connsiteY0" fmla="*/ 2128345 h 2128345"/>
                <a:gd name="connsiteX1" fmla="*/ 3254188 w 5836024"/>
                <a:gd name="connsiteY1" fmla="*/ 2128345 h 2128345"/>
                <a:gd name="connsiteX2" fmla="*/ 3039035 w 5836024"/>
                <a:gd name="connsiteY2" fmla="*/ 2081048 h 2128345"/>
                <a:gd name="connsiteX3" fmla="*/ 5836024 w 5836024"/>
                <a:gd name="connsiteY3" fmla="*/ 1513490 h 2128345"/>
                <a:gd name="connsiteX4" fmla="*/ 887506 w 5836024"/>
                <a:gd name="connsiteY4" fmla="*/ 709448 h 2128345"/>
                <a:gd name="connsiteX5" fmla="*/ 510988 w 5836024"/>
                <a:gd name="connsiteY5" fmla="*/ 662152 h 2128345"/>
                <a:gd name="connsiteX6" fmla="*/ 26894 w 5836024"/>
                <a:gd name="connsiteY6" fmla="*/ 520262 h 2128345"/>
                <a:gd name="connsiteX7" fmla="*/ 134470 w 5836024"/>
                <a:gd name="connsiteY7" fmla="*/ 307428 h 2128345"/>
                <a:gd name="connsiteX8" fmla="*/ 403411 w 5836024"/>
                <a:gd name="connsiteY8" fmla="*/ 0 h 2128345"/>
                <a:gd name="connsiteX0" fmla="*/ 3092823 w 5836024"/>
                <a:gd name="connsiteY0" fmla="*/ 2128345 h 2128345"/>
                <a:gd name="connsiteX1" fmla="*/ 3039035 w 5836024"/>
                <a:gd name="connsiteY1" fmla="*/ 2081048 h 2128345"/>
                <a:gd name="connsiteX2" fmla="*/ 5836024 w 5836024"/>
                <a:gd name="connsiteY2" fmla="*/ 1513490 h 2128345"/>
                <a:gd name="connsiteX3" fmla="*/ 887506 w 5836024"/>
                <a:gd name="connsiteY3" fmla="*/ 709448 h 2128345"/>
                <a:gd name="connsiteX4" fmla="*/ 510988 w 5836024"/>
                <a:gd name="connsiteY4" fmla="*/ 662152 h 2128345"/>
                <a:gd name="connsiteX5" fmla="*/ 26894 w 5836024"/>
                <a:gd name="connsiteY5" fmla="*/ 520262 h 2128345"/>
                <a:gd name="connsiteX6" fmla="*/ 134470 w 5836024"/>
                <a:gd name="connsiteY6" fmla="*/ 307428 h 2128345"/>
                <a:gd name="connsiteX7" fmla="*/ 403411 w 5836024"/>
                <a:gd name="connsiteY7" fmla="*/ 0 h 2128345"/>
                <a:gd name="connsiteX0" fmla="*/ 3092823 w 5836024"/>
                <a:gd name="connsiteY0" fmla="*/ 2128345 h 2128345"/>
                <a:gd name="connsiteX1" fmla="*/ 5836024 w 5836024"/>
                <a:gd name="connsiteY1" fmla="*/ 1513490 h 2128345"/>
                <a:gd name="connsiteX2" fmla="*/ 887506 w 5836024"/>
                <a:gd name="connsiteY2" fmla="*/ 709448 h 2128345"/>
                <a:gd name="connsiteX3" fmla="*/ 510988 w 5836024"/>
                <a:gd name="connsiteY3" fmla="*/ 662152 h 2128345"/>
                <a:gd name="connsiteX4" fmla="*/ 26894 w 5836024"/>
                <a:gd name="connsiteY4" fmla="*/ 520262 h 2128345"/>
                <a:gd name="connsiteX5" fmla="*/ 134470 w 5836024"/>
                <a:gd name="connsiteY5" fmla="*/ 307428 h 2128345"/>
                <a:gd name="connsiteX6" fmla="*/ 403411 w 5836024"/>
                <a:gd name="connsiteY6" fmla="*/ 0 h 2128345"/>
                <a:gd name="connsiteX0" fmla="*/ 5836024 w 5836024"/>
                <a:gd name="connsiteY0" fmla="*/ 1513490 h 1513490"/>
                <a:gd name="connsiteX1" fmla="*/ 887506 w 5836024"/>
                <a:gd name="connsiteY1" fmla="*/ 709448 h 1513490"/>
                <a:gd name="connsiteX2" fmla="*/ 510988 w 5836024"/>
                <a:gd name="connsiteY2" fmla="*/ 662152 h 1513490"/>
                <a:gd name="connsiteX3" fmla="*/ 26894 w 5836024"/>
                <a:gd name="connsiteY3" fmla="*/ 520262 h 1513490"/>
                <a:gd name="connsiteX4" fmla="*/ 134470 w 5836024"/>
                <a:gd name="connsiteY4" fmla="*/ 307428 h 1513490"/>
                <a:gd name="connsiteX5" fmla="*/ 403411 w 5836024"/>
                <a:gd name="connsiteY5" fmla="*/ 0 h 1513490"/>
                <a:gd name="connsiteX0" fmla="*/ 5871883 w 5871883"/>
                <a:gd name="connsiteY0" fmla="*/ 1513490 h 1513490"/>
                <a:gd name="connsiteX1" fmla="*/ 923365 w 5871883"/>
                <a:gd name="connsiteY1" fmla="*/ 709448 h 1513490"/>
                <a:gd name="connsiteX2" fmla="*/ 546847 w 5871883"/>
                <a:gd name="connsiteY2" fmla="*/ 662152 h 1513490"/>
                <a:gd name="connsiteX3" fmla="*/ 62753 w 5871883"/>
                <a:gd name="connsiteY3" fmla="*/ 520262 h 1513490"/>
                <a:gd name="connsiteX4" fmla="*/ 170329 w 5871883"/>
                <a:gd name="connsiteY4" fmla="*/ 307428 h 1513490"/>
                <a:gd name="connsiteX5" fmla="*/ 439270 w 5871883"/>
                <a:gd name="connsiteY5" fmla="*/ 0 h 1513490"/>
                <a:gd name="connsiteX0" fmla="*/ 5871882 w 5871882"/>
                <a:gd name="connsiteY0" fmla="*/ 240236 h 1004863"/>
                <a:gd name="connsiteX1" fmla="*/ 923365 w 5871882"/>
                <a:gd name="connsiteY1" fmla="*/ 902387 h 1004863"/>
                <a:gd name="connsiteX2" fmla="*/ 546847 w 5871882"/>
                <a:gd name="connsiteY2" fmla="*/ 855091 h 1004863"/>
                <a:gd name="connsiteX3" fmla="*/ 62753 w 5871882"/>
                <a:gd name="connsiteY3" fmla="*/ 713201 h 1004863"/>
                <a:gd name="connsiteX4" fmla="*/ 170329 w 5871882"/>
                <a:gd name="connsiteY4" fmla="*/ 500367 h 1004863"/>
                <a:gd name="connsiteX5" fmla="*/ 439270 w 5871882"/>
                <a:gd name="connsiteY5" fmla="*/ 192939 h 1004863"/>
                <a:gd name="connsiteX0" fmla="*/ 5871882 w 5871882"/>
                <a:gd name="connsiteY0" fmla="*/ 47297 h 796158"/>
                <a:gd name="connsiteX1" fmla="*/ 4258236 w 5871882"/>
                <a:gd name="connsiteY1" fmla="*/ 141890 h 796158"/>
                <a:gd name="connsiteX2" fmla="*/ 923365 w 5871882"/>
                <a:gd name="connsiteY2" fmla="*/ 709448 h 796158"/>
                <a:gd name="connsiteX3" fmla="*/ 546847 w 5871882"/>
                <a:gd name="connsiteY3" fmla="*/ 662152 h 796158"/>
                <a:gd name="connsiteX4" fmla="*/ 62753 w 5871882"/>
                <a:gd name="connsiteY4" fmla="*/ 520262 h 796158"/>
                <a:gd name="connsiteX5" fmla="*/ 170329 w 5871882"/>
                <a:gd name="connsiteY5" fmla="*/ 307428 h 796158"/>
                <a:gd name="connsiteX6" fmla="*/ 439270 w 5871882"/>
                <a:gd name="connsiteY6" fmla="*/ 0 h 796158"/>
                <a:gd name="connsiteX0" fmla="*/ 5871882 w 5871882"/>
                <a:gd name="connsiteY0" fmla="*/ 47297 h 784334"/>
                <a:gd name="connsiteX1" fmla="*/ 4957483 w 5871882"/>
                <a:gd name="connsiteY1" fmla="*/ 212835 h 784334"/>
                <a:gd name="connsiteX2" fmla="*/ 923365 w 5871882"/>
                <a:gd name="connsiteY2" fmla="*/ 709448 h 784334"/>
                <a:gd name="connsiteX3" fmla="*/ 546847 w 5871882"/>
                <a:gd name="connsiteY3" fmla="*/ 662152 h 784334"/>
                <a:gd name="connsiteX4" fmla="*/ 62753 w 5871882"/>
                <a:gd name="connsiteY4" fmla="*/ 520262 h 784334"/>
                <a:gd name="connsiteX5" fmla="*/ 170329 w 5871882"/>
                <a:gd name="connsiteY5" fmla="*/ 307428 h 784334"/>
                <a:gd name="connsiteX6" fmla="*/ 439270 w 5871882"/>
                <a:gd name="connsiteY6" fmla="*/ 0 h 784334"/>
                <a:gd name="connsiteX0" fmla="*/ 5871882 w 5871882"/>
                <a:gd name="connsiteY0" fmla="*/ 47297 h 784334"/>
                <a:gd name="connsiteX1" fmla="*/ 5316909 w 5871882"/>
                <a:gd name="connsiteY1" fmla="*/ 159129 h 784334"/>
                <a:gd name="connsiteX2" fmla="*/ 4957483 w 5871882"/>
                <a:gd name="connsiteY2" fmla="*/ 212835 h 784334"/>
                <a:gd name="connsiteX3" fmla="*/ 923365 w 5871882"/>
                <a:gd name="connsiteY3" fmla="*/ 709448 h 784334"/>
                <a:gd name="connsiteX4" fmla="*/ 546847 w 5871882"/>
                <a:gd name="connsiteY4" fmla="*/ 662152 h 784334"/>
                <a:gd name="connsiteX5" fmla="*/ 62753 w 5871882"/>
                <a:gd name="connsiteY5" fmla="*/ 520262 h 784334"/>
                <a:gd name="connsiteX6" fmla="*/ 170329 w 5871882"/>
                <a:gd name="connsiteY6" fmla="*/ 307428 h 784334"/>
                <a:gd name="connsiteX7" fmla="*/ 439270 w 5871882"/>
                <a:gd name="connsiteY7" fmla="*/ 0 h 784334"/>
                <a:gd name="connsiteX0" fmla="*/ 5871882 w 5871882"/>
                <a:gd name="connsiteY0" fmla="*/ 47297 h 784334"/>
                <a:gd name="connsiteX1" fmla="*/ 5387789 w 5871882"/>
                <a:gd name="connsiteY1" fmla="*/ 70945 h 784334"/>
                <a:gd name="connsiteX2" fmla="*/ 4957483 w 5871882"/>
                <a:gd name="connsiteY2" fmla="*/ 212835 h 784334"/>
                <a:gd name="connsiteX3" fmla="*/ 923365 w 5871882"/>
                <a:gd name="connsiteY3" fmla="*/ 709448 h 784334"/>
                <a:gd name="connsiteX4" fmla="*/ 546847 w 5871882"/>
                <a:gd name="connsiteY4" fmla="*/ 662152 h 784334"/>
                <a:gd name="connsiteX5" fmla="*/ 62753 w 5871882"/>
                <a:gd name="connsiteY5" fmla="*/ 520262 h 784334"/>
                <a:gd name="connsiteX6" fmla="*/ 170329 w 5871882"/>
                <a:gd name="connsiteY6" fmla="*/ 307428 h 784334"/>
                <a:gd name="connsiteX7" fmla="*/ 439270 w 5871882"/>
                <a:gd name="connsiteY7"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4957483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4957483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5011270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923240 w 5923241"/>
                <a:gd name="connsiteY0" fmla="*/ 47297 h 709448"/>
                <a:gd name="connsiteX1" fmla="*/ 5923241 w 5923241"/>
                <a:gd name="connsiteY1" fmla="*/ 0 h 709448"/>
                <a:gd name="connsiteX2" fmla="*/ 5439147 w 5923241"/>
                <a:gd name="connsiteY2" fmla="*/ 70945 h 709448"/>
                <a:gd name="connsiteX3" fmla="*/ 5062628 w 5923241"/>
                <a:gd name="connsiteY3" fmla="*/ 212835 h 709448"/>
                <a:gd name="connsiteX4" fmla="*/ 974723 w 5923241"/>
                <a:gd name="connsiteY4" fmla="*/ 709448 h 709448"/>
                <a:gd name="connsiteX5" fmla="*/ 3703345 w 5923241"/>
                <a:gd name="connsiteY5" fmla="*/ 376605 h 709448"/>
                <a:gd name="connsiteX6" fmla="*/ 598205 w 5923241"/>
                <a:gd name="connsiteY6" fmla="*/ 662152 h 709448"/>
                <a:gd name="connsiteX7" fmla="*/ 114111 w 5923241"/>
                <a:gd name="connsiteY7" fmla="*/ 520262 h 709448"/>
                <a:gd name="connsiteX8" fmla="*/ 221687 w 5923241"/>
                <a:gd name="connsiteY8" fmla="*/ 307428 h 709448"/>
                <a:gd name="connsiteX9" fmla="*/ 490628 w 5923241"/>
                <a:gd name="connsiteY9" fmla="*/ 0 h 709448"/>
                <a:gd name="connsiteX0" fmla="*/ 5925670 w 5925671"/>
                <a:gd name="connsiteY0" fmla="*/ 47297 h 709448"/>
                <a:gd name="connsiteX1" fmla="*/ 5925671 w 5925671"/>
                <a:gd name="connsiteY1" fmla="*/ 0 h 709448"/>
                <a:gd name="connsiteX2" fmla="*/ 5441577 w 5925671"/>
                <a:gd name="connsiteY2" fmla="*/ 70945 h 709448"/>
                <a:gd name="connsiteX3" fmla="*/ 5065058 w 5925671"/>
                <a:gd name="connsiteY3" fmla="*/ 212835 h 709448"/>
                <a:gd name="connsiteX4" fmla="*/ 977153 w 5925671"/>
                <a:gd name="connsiteY4" fmla="*/ 709448 h 709448"/>
                <a:gd name="connsiteX5" fmla="*/ 3720353 w 5925671"/>
                <a:gd name="connsiteY5" fmla="*/ 236483 h 709448"/>
                <a:gd name="connsiteX6" fmla="*/ 600635 w 5925671"/>
                <a:gd name="connsiteY6" fmla="*/ 662152 h 709448"/>
                <a:gd name="connsiteX7" fmla="*/ 116541 w 5925671"/>
                <a:gd name="connsiteY7" fmla="*/ 520262 h 709448"/>
                <a:gd name="connsiteX8" fmla="*/ 224117 w 5925671"/>
                <a:gd name="connsiteY8" fmla="*/ 307428 h 709448"/>
                <a:gd name="connsiteX9" fmla="*/ 493058 w 5925671"/>
                <a:gd name="connsiteY9" fmla="*/ 0 h 709448"/>
                <a:gd name="connsiteX0" fmla="*/ 5925670 w 5925671"/>
                <a:gd name="connsiteY0" fmla="*/ 47297 h 709448"/>
                <a:gd name="connsiteX1" fmla="*/ 5925671 w 5925671"/>
                <a:gd name="connsiteY1" fmla="*/ 0 h 709448"/>
                <a:gd name="connsiteX2" fmla="*/ 5441577 w 5925671"/>
                <a:gd name="connsiteY2" fmla="*/ 70945 h 709448"/>
                <a:gd name="connsiteX3" fmla="*/ 5065058 w 5925671"/>
                <a:gd name="connsiteY3" fmla="*/ 212835 h 709448"/>
                <a:gd name="connsiteX4" fmla="*/ 3720353 w 5925671"/>
                <a:gd name="connsiteY4" fmla="*/ 236483 h 709448"/>
                <a:gd name="connsiteX5" fmla="*/ 600635 w 5925671"/>
                <a:gd name="connsiteY5" fmla="*/ 662152 h 709448"/>
                <a:gd name="connsiteX6" fmla="*/ 116541 w 5925671"/>
                <a:gd name="connsiteY6" fmla="*/ 520262 h 709448"/>
                <a:gd name="connsiteX7" fmla="*/ 224117 w 5925671"/>
                <a:gd name="connsiteY7" fmla="*/ 307428 h 709448"/>
                <a:gd name="connsiteX8" fmla="*/ 493058 w 5925671"/>
                <a:gd name="connsiteY8" fmla="*/ 0 h 709448"/>
                <a:gd name="connsiteX0" fmla="*/ 5871882 w 5871883"/>
                <a:gd name="connsiteY0" fmla="*/ 47297 h 571124"/>
                <a:gd name="connsiteX1" fmla="*/ 5871883 w 5871883"/>
                <a:gd name="connsiteY1" fmla="*/ 0 h 571124"/>
                <a:gd name="connsiteX2" fmla="*/ 5387789 w 5871883"/>
                <a:gd name="connsiteY2" fmla="*/ 70945 h 571124"/>
                <a:gd name="connsiteX3" fmla="*/ 5011270 w 5871883"/>
                <a:gd name="connsiteY3" fmla="*/ 212835 h 571124"/>
                <a:gd name="connsiteX4" fmla="*/ 3666565 w 5871883"/>
                <a:gd name="connsiteY4" fmla="*/ 236483 h 571124"/>
                <a:gd name="connsiteX5" fmla="*/ 1837765 w 5871883"/>
                <a:gd name="connsiteY5" fmla="*/ 331076 h 571124"/>
                <a:gd name="connsiteX6" fmla="*/ 62753 w 5871883"/>
                <a:gd name="connsiteY6" fmla="*/ 520262 h 571124"/>
                <a:gd name="connsiteX7" fmla="*/ 170329 w 5871883"/>
                <a:gd name="connsiteY7" fmla="*/ 307428 h 571124"/>
                <a:gd name="connsiteX8" fmla="*/ 439270 w 5871883"/>
                <a:gd name="connsiteY8" fmla="*/ 0 h 571124"/>
                <a:gd name="connsiteX0" fmla="*/ 5764306 w 5764307"/>
                <a:gd name="connsiteY0" fmla="*/ 47297 h 394138"/>
                <a:gd name="connsiteX1" fmla="*/ 5764307 w 5764307"/>
                <a:gd name="connsiteY1" fmla="*/ 0 h 394138"/>
                <a:gd name="connsiteX2" fmla="*/ 5280213 w 5764307"/>
                <a:gd name="connsiteY2" fmla="*/ 70945 h 394138"/>
                <a:gd name="connsiteX3" fmla="*/ 4903694 w 5764307"/>
                <a:gd name="connsiteY3" fmla="*/ 212835 h 394138"/>
                <a:gd name="connsiteX4" fmla="*/ 3558989 w 5764307"/>
                <a:gd name="connsiteY4" fmla="*/ 236483 h 394138"/>
                <a:gd name="connsiteX5" fmla="*/ 1730189 w 5764307"/>
                <a:gd name="connsiteY5" fmla="*/ 331076 h 394138"/>
                <a:gd name="connsiteX6" fmla="*/ 708212 w 5764307"/>
                <a:gd name="connsiteY6" fmla="*/ 189187 h 394138"/>
                <a:gd name="connsiteX7" fmla="*/ 62753 w 5764307"/>
                <a:gd name="connsiteY7" fmla="*/ 307428 h 394138"/>
                <a:gd name="connsiteX8" fmla="*/ 331694 w 5764307"/>
                <a:gd name="connsiteY8" fmla="*/ 0 h 394138"/>
                <a:gd name="connsiteX0" fmla="*/ 5432612 w 5432613"/>
                <a:gd name="connsiteY0" fmla="*/ 47297 h 338959"/>
                <a:gd name="connsiteX1" fmla="*/ 5432613 w 5432613"/>
                <a:gd name="connsiteY1" fmla="*/ 0 h 338959"/>
                <a:gd name="connsiteX2" fmla="*/ 4948519 w 5432613"/>
                <a:gd name="connsiteY2" fmla="*/ 70945 h 338959"/>
                <a:gd name="connsiteX3" fmla="*/ 4572000 w 5432613"/>
                <a:gd name="connsiteY3" fmla="*/ 212835 h 338959"/>
                <a:gd name="connsiteX4" fmla="*/ 3227295 w 5432613"/>
                <a:gd name="connsiteY4" fmla="*/ 236483 h 338959"/>
                <a:gd name="connsiteX5" fmla="*/ 1398495 w 5432613"/>
                <a:gd name="connsiteY5" fmla="*/ 331076 h 338959"/>
                <a:gd name="connsiteX6" fmla="*/ 376518 w 5432613"/>
                <a:gd name="connsiteY6" fmla="*/ 189187 h 338959"/>
                <a:gd name="connsiteX7" fmla="*/ 0 w 5432613"/>
                <a:gd name="connsiteY7" fmla="*/ 0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19"/>
                <a:gd name="connsiteY0" fmla="*/ 47296 h 338958"/>
                <a:gd name="connsiteX1" fmla="*/ 5378826 w 5862919"/>
                <a:gd name="connsiteY1" fmla="*/ 70944 h 338958"/>
                <a:gd name="connsiteX2" fmla="*/ 5002307 w 5862919"/>
                <a:gd name="connsiteY2" fmla="*/ 212834 h 338958"/>
                <a:gd name="connsiteX3" fmla="*/ 3657602 w 5862919"/>
                <a:gd name="connsiteY3" fmla="*/ 236482 h 338958"/>
                <a:gd name="connsiteX4" fmla="*/ 1828802 w 5862919"/>
                <a:gd name="connsiteY4" fmla="*/ 331075 h 338958"/>
                <a:gd name="connsiteX5" fmla="*/ 806825 w 5862919"/>
                <a:gd name="connsiteY5" fmla="*/ 189186 h 338958"/>
                <a:gd name="connsiteX6" fmla="*/ 0 w 5862919"/>
                <a:gd name="connsiteY6" fmla="*/ 0 h 338958"/>
                <a:gd name="connsiteX0" fmla="*/ 5862919 w 5862919"/>
                <a:gd name="connsiteY0" fmla="*/ 47296 h 338958"/>
                <a:gd name="connsiteX1" fmla="*/ 5593978 w 5862919"/>
                <a:gd name="connsiteY1" fmla="*/ 23648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862919"/>
                <a:gd name="connsiteY0" fmla="*/ 47296 h 338958"/>
                <a:gd name="connsiteX1" fmla="*/ 5593978 w 5862919"/>
                <a:gd name="connsiteY1" fmla="*/ 47296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907743"/>
                <a:gd name="connsiteY0" fmla="*/ 47296 h 338958"/>
                <a:gd name="connsiteX1" fmla="*/ 5862920 w 5907743"/>
                <a:gd name="connsiteY1" fmla="*/ 23648 h 338958"/>
                <a:gd name="connsiteX2" fmla="*/ 5593978 w 5907743"/>
                <a:gd name="connsiteY2" fmla="*/ 47296 h 338958"/>
                <a:gd name="connsiteX3" fmla="*/ 5378826 w 5907743"/>
                <a:gd name="connsiteY3" fmla="*/ 70944 h 338958"/>
                <a:gd name="connsiteX4" fmla="*/ 5002307 w 5907743"/>
                <a:gd name="connsiteY4" fmla="*/ 212834 h 338958"/>
                <a:gd name="connsiteX5" fmla="*/ 3657602 w 5907743"/>
                <a:gd name="connsiteY5" fmla="*/ 236482 h 338958"/>
                <a:gd name="connsiteX6" fmla="*/ 1828802 w 5907743"/>
                <a:gd name="connsiteY6" fmla="*/ 331075 h 338958"/>
                <a:gd name="connsiteX7" fmla="*/ 806825 w 5907743"/>
                <a:gd name="connsiteY7" fmla="*/ 189186 h 338958"/>
                <a:gd name="connsiteX8" fmla="*/ 0 w 5907743"/>
                <a:gd name="connsiteY8" fmla="*/ 0 h 338958"/>
                <a:gd name="connsiteX0" fmla="*/ 5862919 w 5907743"/>
                <a:gd name="connsiteY0" fmla="*/ 47296 h 338958"/>
                <a:gd name="connsiteX1" fmla="*/ 5862920 w 5907743"/>
                <a:gd name="connsiteY1" fmla="*/ 23648 h 338958"/>
                <a:gd name="connsiteX2" fmla="*/ 5593978 w 5907743"/>
                <a:gd name="connsiteY2" fmla="*/ 47296 h 338958"/>
                <a:gd name="connsiteX3" fmla="*/ 5378826 w 5907743"/>
                <a:gd name="connsiteY3" fmla="*/ 70944 h 338958"/>
                <a:gd name="connsiteX4" fmla="*/ 5002307 w 5907743"/>
                <a:gd name="connsiteY4" fmla="*/ 212834 h 338958"/>
                <a:gd name="connsiteX5" fmla="*/ 3657602 w 5907743"/>
                <a:gd name="connsiteY5" fmla="*/ 236482 h 338958"/>
                <a:gd name="connsiteX6" fmla="*/ 1828802 w 5907743"/>
                <a:gd name="connsiteY6" fmla="*/ 331075 h 338958"/>
                <a:gd name="connsiteX7" fmla="*/ 806825 w 5907743"/>
                <a:gd name="connsiteY7" fmla="*/ 189186 h 338958"/>
                <a:gd name="connsiteX8" fmla="*/ 0 w 5907743"/>
                <a:gd name="connsiteY8" fmla="*/ 0 h 338958"/>
                <a:gd name="connsiteX0" fmla="*/ 5862919 w 5907743"/>
                <a:gd name="connsiteY0" fmla="*/ 47296 h 338958"/>
                <a:gd name="connsiteX1" fmla="*/ 5862920 w 5907743"/>
                <a:gd name="connsiteY1" fmla="*/ 23648 h 338958"/>
                <a:gd name="connsiteX2" fmla="*/ 5378826 w 5907743"/>
                <a:gd name="connsiteY2" fmla="*/ 70944 h 338958"/>
                <a:gd name="connsiteX3" fmla="*/ 5002307 w 5907743"/>
                <a:gd name="connsiteY3" fmla="*/ 212834 h 338958"/>
                <a:gd name="connsiteX4" fmla="*/ 3657602 w 5907743"/>
                <a:gd name="connsiteY4" fmla="*/ 236482 h 338958"/>
                <a:gd name="connsiteX5" fmla="*/ 1828802 w 5907743"/>
                <a:gd name="connsiteY5" fmla="*/ 331075 h 338958"/>
                <a:gd name="connsiteX6" fmla="*/ 806825 w 5907743"/>
                <a:gd name="connsiteY6" fmla="*/ 189186 h 338958"/>
                <a:gd name="connsiteX7" fmla="*/ 0 w 5907743"/>
                <a:gd name="connsiteY7" fmla="*/ 0 h 338958"/>
                <a:gd name="connsiteX0" fmla="*/ 5862919 w 5862919"/>
                <a:gd name="connsiteY0" fmla="*/ 47296 h 338958"/>
                <a:gd name="connsiteX1" fmla="*/ 5533373 w 5862919"/>
                <a:gd name="connsiteY1" fmla="*/ 0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862919"/>
                <a:gd name="connsiteY0" fmla="*/ 47296 h 338958"/>
                <a:gd name="connsiteX1" fmla="*/ 5378826 w 5862919"/>
                <a:gd name="connsiteY1" fmla="*/ 70944 h 338958"/>
                <a:gd name="connsiteX2" fmla="*/ 5002307 w 5862919"/>
                <a:gd name="connsiteY2" fmla="*/ 212834 h 338958"/>
                <a:gd name="connsiteX3" fmla="*/ 3657602 w 5862919"/>
                <a:gd name="connsiteY3" fmla="*/ 236482 h 338958"/>
                <a:gd name="connsiteX4" fmla="*/ 1828802 w 5862919"/>
                <a:gd name="connsiteY4" fmla="*/ 331075 h 338958"/>
                <a:gd name="connsiteX5" fmla="*/ 806825 w 5862919"/>
                <a:gd name="connsiteY5" fmla="*/ 189186 h 338958"/>
                <a:gd name="connsiteX6" fmla="*/ 0 w 5862919"/>
                <a:gd name="connsiteY6" fmla="*/ 0 h 338958"/>
                <a:gd name="connsiteX0" fmla="*/ 5752516 w 5752516"/>
                <a:gd name="connsiteY0" fmla="*/ 0 h 393924"/>
                <a:gd name="connsiteX1" fmla="*/ 5378826 w 5752516"/>
                <a:gd name="connsiteY1" fmla="*/ 125910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52516"/>
                <a:gd name="connsiteY0" fmla="*/ 0 h 393924"/>
                <a:gd name="connsiteX1" fmla="*/ 5478587 w 5752516"/>
                <a:gd name="connsiteY1" fmla="*/ 54966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98171"/>
                <a:gd name="connsiteY0" fmla="*/ 514 h 394438"/>
                <a:gd name="connsiteX1" fmla="*/ 5752516 w 5798171"/>
                <a:gd name="connsiteY1" fmla="*/ 55480 h 394438"/>
                <a:gd name="connsiteX2" fmla="*/ 5478587 w 5798171"/>
                <a:gd name="connsiteY2" fmla="*/ 55480 h 394438"/>
                <a:gd name="connsiteX3" fmla="*/ 5002307 w 5798171"/>
                <a:gd name="connsiteY3" fmla="*/ 268314 h 394438"/>
                <a:gd name="connsiteX4" fmla="*/ 3657602 w 5798171"/>
                <a:gd name="connsiteY4" fmla="*/ 291962 h 394438"/>
                <a:gd name="connsiteX5" fmla="*/ 1828802 w 5798171"/>
                <a:gd name="connsiteY5" fmla="*/ 386555 h 394438"/>
                <a:gd name="connsiteX6" fmla="*/ 806825 w 5798171"/>
                <a:gd name="connsiteY6" fmla="*/ 244666 h 394438"/>
                <a:gd name="connsiteX7" fmla="*/ 0 w 5798171"/>
                <a:gd name="connsiteY7" fmla="*/ 55480 h 394438"/>
                <a:gd name="connsiteX0" fmla="*/ 5752516 w 5752516"/>
                <a:gd name="connsiteY0" fmla="*/ 0 h 393924"/>
                <a:gd name="connsiteX1" fmla="*/ 5478587 w 5752516"/>
                <a:gd name="connsiteY1" fmla="*/ 54966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98171"/>
                <a:gd name="connsiteY0" fmla="*/ 0 h 393924"/>
                <a:gd name="connsiteX1" fmla="*/ 5752516 w 5798171"/>
                <a:gd name="connsiteY1" fmla="*/ 54966 h 393924"/>
                <a:gd name="connsiteX2" fmla="*/ 5478587 w 5798171"/>
                <a:gd name="connsiteY2" fmla="*/ 54966 h 393924"/>
                <a:gd name="connsiteX3" fmla="*/ 5002307 w 5798171"/>
                <a:gd name="connsiteY3" fmla="*/ 267800 h 393924"/>
                <a:gd name="connsiteX4" fmla="*/ 3657602 w 5798171"/>
                <a:gd name="connsiteY4" fmla="*/ 291448 h 393924"/>
                <a:gd name="connsiteX5" fmla="*/ 1828802 w 5798171"/>
                <a:gd name="connsiteY5" fmla="*/ 386041 h 393924"/>
                <a:gd name="connsiteX6" fmla="*/ 806825 w 5798171"/>
                <a:gd name="connsiteY6" fmla="*/ 244152 h 393924"/>
                <a:gd name="connsiteX7" fmla="*/ 0 w 5798171"/>
                <a:gd name="connsiteY7" fmla="*/ 54966 h 393924"/>
                <a:gd name="connsiteX0" fmla="*/ 5752516 w 5798171"/>
                <a:gd name="connsiteY0" fmla="*/ 0 h 402884"/>
                <a:gd name="connsiteX1" fmla="*/ 5752516 w 5798171"/>
                <a:gd name="connsiteY1" fmla="*/ 54966 h 402884"/>
                <a:gd name="connsiteX2" fmla="*/ 5478587 w 5798171"/>
                <a:gd name="connsiteY2" fmla="*/ 54966 h 402884"/>
                <a:gd name="connsiteX3" fmla="*/ 5002307 w 5798171"/>
                <a:gd name="connsiteY3" fmla="*/ 267800 h 402884"/>
                <a:gd name="connsiteX4" fmla="*/ 3657602 w 5798171"/>
                <a:gd name="connsiteY4" fmla="*/ 291448 h 402884"/>
                <a:gd name="connsiteX5" fmla="*/ 2759262 w 5798171"/>
                <a:gd name="connsiteY5" fmla="*/ 345208 h 402884"/>
                <a:gd name="connsiteX6" fmla="*/ 1828802 w 5798171"/>
                <a:gd name="connsiteY6" fmla="*/ 386041 h 402884"/>
                <a:gd name="connsiteX7" fmla="*/ 806825 w 5798171"/>
                <a:gd name="connsiteY7" fmla="*/ 244152 h 402884"/>
                <a:gd name="connsiteX8" fmla="*/ 0 w 5798171"/>
                <a:gd name="connsiteY8" fmla="*/ 54966 h 402884"/>
                <a:gd name="connsiteX0" fmla="*/ 5752516 w 5798171"/>
                <a:gd name="connsiteY0" fmla="*/ 0 h 395735"/>
                <a:gd name="connsiteX1" fmla="*/ 5752516 w 5798171"/>
                <a:gd name="connsiteY1" fmla="*/ 54966 h 395735"/>
                <a:gd name="connsiteX2" fmla="*/ 5478587 w 5798171"/>
                <a:gd name="connsiteY2" fmla="*/ 54966 h 395735"/>
                <a:gd name="connsiteX3" fmla="*/ 5002307 w 5798171"/>
                <a:gd name="connsiteY3" fmla="*/ 267800 h 395735"/>
                <a:gd name="connsiteX4" fmla="*/ 3657602 w 5798171"/>
                <a:gd name="connsiteY4" fmla="*/ 291448 h 395735"/>
                <a:gd name="connsiteX5" fmla="*/ 2794079 w 5798171"/>
                <a:gd name="connsiteY5" fmla="*/ 302314 h 395735"/>
                <a:gd name="connsiteX6" fmla="*/ 1828802 w 5798171"/>
                <a:gd name="connsiteY6" fmla="*/ 386041 h 395735"/>
                <a:gd name="connsiteX7" fmla="*/ 806825 w 5798171"/>
                <a:gd name="connsiteY7" fmla="*/ 244152 h 395735"/>
                <a:gd name="connsiteX8" fmla="*/ 0 w 5798171"/>
                <a:gd name="connsiteY8" fmla="*/ 54966 h 395735"/>
                <a:gd name="connsiteX0" fmla="*/ 5752516 w 5752516"/>
                <a:gd name="connsiteY0" fmla="*/ 0 h 395735"/>
                <a:gd name="connsiteX1" fmla="*/ 5478587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9161 h 404896"/>
                <a:gd name="connsiteX1" fmla="*/ 5642944 w 5752516"/>
                <a:gd name="connsiteY1" fmla="*/ 9161 h 404896"/>
                <a:gd name="connsiteX2" fmla="*/ 5478587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0 h 395735"/>
                <a:gd name="connsiteX1" fmla="*/ 5478587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0 h 395735"/>
                <a:gd name="connsiteX1" fmla="*/ 5475953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002307 w 5758760"/>
                <a:gd name="connsiteY3" fmla="*/ 276961 h 404896"/>
                <a:gd name="connsiteX4" fmla="*/ 3657602 w 5758760"/>
                <a:gd name="connsiteY4" fmla="*/ 300609 h 404896"/>
                <a:gd name="connsiteX5" fmla="*/ 2794079 w 5758760"/>
                <a:gd name="connsiteY5" fmla="*/ 311475 h 404896"/>
                <a:gd name="connsiteX6" fmla="*/ 1828802 w 5758760"/>
                <a:gd name="connsiteY6" fmla="*/ 395202 h 404896"/>
                <a:gd name="connsiteX7" fmla="*/ 806825 w 5758760"/>
                <a:gd name="connsiteY7" fmla="*/ 253313 h 404896"/>
                <a:gd name="connsiteX8" fmla="*/ 0 w 5758760"/>
                <a:gd name="connsiteY8"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73467 w 5758760"/>
                <a:gd name="connsiteY3" fmla="*/ 161282 h 404896"/>
                <a:gd name="connsiteX4" fmla="*/ 5002307 w 5758760"/>
                <a:gd name="connsiteY4" fmla="*/ 276961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23801 w 5758760"/>
                <a:gd name="connsiteY3" fmla="*/ 160600 h 404896"/>
                <a:gd name="connsiteX4" fmla="*/ 5002307 w 5758760"/>
                <a:gd name="connsiteY4" fmla="*/ 276961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23801 w 5758760"/>
                <a:gd name="connsiteY3" fmla="*/ 160600 h 404896"/>
                <a:gd name="connsiteX4" fmla="*/ 5752516 w 5758760"/>
                <a:gd name="connsiteY4" fmla="*/ 335800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5862087"/>
                <a:gd name="connsiteY0" fmla="*/ 9161 h 404896"/>
                <a:gd name="connsiteX1" fmla="*/ 5697203 w 5862087"/>
                <a:gd name="connsiteY1" fmla="*/ 9161 h 404896"/>
                <a:gd name="connsiteX2" fmla="*/ 5642944 w 5862087"/>
                <a:gd name="connsiteY2" fmla="*/ 87600 h 404896"/>
                <a:gd name="connsiteX3" fmla="*/ 5423801 w 5862087"/>
                <a:gd name="connsiteY3" fmla="*/ 160600 h 404896"/>
                <a:gd name="connsiteX4" fmla="*/ 5862087 w 5862087"/>
                <a:gd name="connsiteY4" fmla="*/ 335800 h 404896"/>
                <a:gd name="connsiteX5" fmla="*/ 3657602 w 5862087"/>
                <a:gd name="connsiteY5" fmla="*/ 300609 h 404896"/>
                <a:gd name="connsiteX6" fmla="*/ 2794079 w 5862087"/>
                <a:gd name="connsiteY6" fmla="*/ 311475 h 404896"/>
                <a:gd name="connsiteX7" fmla="*/ 1828802 w 5862087"/>
                <a:gd name="connsiteY7" fmla="*/ 395202 h 404896"/>
                <a:gd name="connsiteX8" fmla="*/ 806825 w 5862087"/>
                <a:gd name="connsiteY8" fmla="*/ 253313 h 404896"/>
                <a:gd name="connsiteX9" fmla="*/ 0 w 5862087"/>
                <a:gd name="connsiteY9" fmla="*/ 64127 h 404896"/>
                <a:gd name="connsiteX0" fmla="*/ 5752516 w 5862087"/>
                <a:gd name="connsiteY0" fmla="*/ 9161 h 404896"/>
                <a:gd name="connsiteX1" fmla="*/ 5697203 w 5862087"/>
                <a:gd name="connsiteY1" fmla="*/ 9161 h 404896"/>
                <a:gd name="connsiteX2" fmla="*/ 5642944 w 5862087"/>
                <a:gd name="connsiteY2" fmla="*/ 87600 h 404896"/>
                <a:gd name="connsiteX3" fmla="*/ 5423801 w 5862087"/>
                <a:gd name="connsiteY3" fmla="*/ 160600 h 404896"/>
                <a:gd name="connsiteX4" fmla="*/ 5862087 w 5862087"/>
                <a:gd name="connsiteY4" fmla="*/ 335800 h 404896"/>
                <a:gd name="connsiteX5" fmla="*/ 3670653 w 5862087"/>
                <a:gd name="connsiteY5" fmla="*/ 394200 h 404896"/>
                <a:gd name="connsiteX6" fmla="*/ 2794079 w 5862087"/>
                <a:gd name="connsiteY6" fmla="*/ 311475 h 404896"/>
                <a:gd name="connsiteX7" fmla="*/ 1828802 w 5862087"/>
                <a:gd name="connsiteY7" fmla="*/ 395202 h 404896"/>
                <a:gd name="connsiteX8" fmla="*/ 806825 w 5862087"/>
                <a:gd name="connsiteY8" fmla="*/ 253313 h 404896"/>
                <a:gd name="connsiteX9" fmla="*/ 0 w 5862087"/>
                <a:gd name="connsiteY9" fmla="*/ 64127 h 404896"/>
                <a:gd name="connsiteX0" fmla="*/ 5752516 w 5862087"/>
                <a:gd name="connsiteY0" fmla="*/ 9161 h 418683"/>
                <a:gd name="connsiteX1" fmla="*/ 5697203 w 5862087"/>
                <a:gd name="connsiteY1" fmla="*/ 9161 h 418683"/>
                <a:gd name="connsiteX2" fmla="*/ 5642944 w 5862087"/>
                <a:gd name="connsiteY2" fmla="*/ 87600 h 418683"/>
                <a:gd name="connsiteX3" fmla="*/ 5423801 w 5862087"/>
                <a:gd name="connsiteY3" fmla="*/ 160600 h 418683"/>
                <a:gd name="connsiteX4" fmla="*/ 5862087 w 5862087"/>
                <a:gd name="connsiteY4" fmla="*/ 335800 h 418683"/>
                <a:gd name="connsiteX5" fmla="*/ 3670653 w 5862087"/>
                <a:gd name="connsiteY5" fmla="*/ 394200 h 418683"/>
                <a:gd name="connsiteX6" fmla="*/ 2794079 w 5862087"/>
                <a:gd name="connsiteY6" fmla="*/ 394200 h 418683"/>
                <a:gd name="connsiteX7" fmla="*/ 1828802 w 5862087"/>
                <a:gd name="connsiteY7" fmla="*/ 395202 h 418683"/>
                <a:gd name="connsiteX8" fmla="*/ 806825 w 5862087"/>
                <a:gd name="connsiteY8" fmla="*/ 253313 h 418683"/>
                <a:gd name="connsiteX9" fmla="*/ 0 w 5862087"/>
                <a:gd name="connsiteY9" fmla="*/ 64127 h 418683"/>
                <a:gd name="connsiteX0" fmla="*/ 5752516 w 5862087"/>
                <a:gd name="connsiteY0" fmla="*/ 9161 h 434779"/>
                <a:gd name="connsiteX1" fmla="*/ 5697203 w 5862087"/>
                <a:gd name="connsiteY1" fmla="*/ 9161 h 434779"/>
                <a:gd name="connsiteX2" fmla="*/ 5642944 w 5862087"/>
                <a:gd name="connsiteY2" fmla="*/ 87600 h 434779"/>
                <a:gd name="connsiteX3" fmla="*/ 5423801 w 5862087"/>
                <a:gd name="connsiteY3" fmla="*/ 160600 h 434779"/>
                <a:gd name="connsiteX4" fmla="*/ 5862087 w 5862087"/>
                <a:gd name="connsiteY4" fmla="*/ 335800 h 434779"/>
                <a:gd name="connsiteX5" fmla="*/ 3670653 w 5862087"/>
                <a:gd name="connsiteY5" fmla="*/ 394200 h 434779"/>
                <a:gd name="connsiteX6" fmla="*/ 2794079 w 5862087"/>
                <a:gd name="connsiteY6" fmla="*/ 394200 h 434779"/>
                <a:gd name="connsiteX7" fmla="*/ 1828802 w 5862087"/>
                <a:gd name="connsiteY7" fmla="*/ 395202 h 434779"/>
                <a:gd name="connsiteX8" fmla="*/ 547859 w 5862087"/>
                <a:gd name="connsiteY8" fmla="*/ 379600 h 434779"/>
                <a:gd name="connsiteX9" fmla="*/ 0 w 5862087"/>
                <a:gd name="connsiteY9" fmla="*/ 64127 h 434779"/>
                <a:gd name="connsiteX0" fmla="*/ 5752516 w 5862087"/>
                <a:gd name="connsiteY0" fmla="*/ 9161 h 409965"/>
                <a:gd name="connsiteX1" fmla="*/ 5697203 w 5862087"/>
                <a:gd name="connsiteY1" fmla="*/ 9161 h 409965"/>
                <a:gd name="connsiteX2" fmla="*/ 5642944 w 5862087"/>
                <a:gd name="connsiteY2" fmla="*/ 87600 h 409965"/>
                <a:gd name="connsiteX3" fmla="*/ 5423801 w 5862087"/>
                <a:gd name="connsiteY3" fmla="*/ 160600 h 409965"/>
                <a:gd name="connsiteX4" fmla="*/ 5862087 w 5862087"/>
                <a:gd name="connsiteY4" fmla="*/ 335800 h 409965"/>
                <a:gd name="connsiteX5" fmla="*/ 3670653 w 5862087"/>
                <a:gd name="connsiteY5" fmla="*/ 394200 h 409965"/>
                <a:gd name="connsiteX6" fmla="*/ 2794079 w 5862087"/>
                <a:gd name="connsiteY6" fmla="*/ 394200 h 409965"/>
                <a:gd name="connsiteX7" fmla="*/ 1828802 w 5862087"/>
                <a:gd name="connsiteY7" fmla="*/ 395202 h 409965"/>
                <a:gd name="connsiteX8" fmla="*/ 547859 w 5862087"/>
                <a:gd name="connsiteY8" fmla="*/ 379600 h 409965"/>
                <a:gd name="connsiteX9" fmla="*/ 0 w 5862087"/>
                <a:gd name="connsiteY9" fmla="*/ 64127 h 409965"/>
                <a:gd name="connsiteX0" fmla="*/ 5752516 w 5862087"/>
                <a:gd name="connsiteY0" fmla="*/ 9161 h 409965"/>
                <a:gd name="connsiteX1" fmla="*/ 5697203 w 5862087"/>
                <a:gd name="connsiteY1" fmla="*/ 9161 h 409965"/>
                <a:gd name="connsiteX2" fmla="*/ 5642944 w 5862087"/>
                <a:gd name="connsiteY2" fmla="*/ 87600 h 409965"/>
                <a:gd name="connsiteX3" fmla="*/ 5423801 w 5862087"/>
                <a:gd name="connsiteY3" fmla="*/ 160600 h 409965"/>
                <a:gd name="connsiteX4" fmla="*/ 5862087 w 5862087"/>
                <a:gd name="connsiteY4" fmla="*/ 335800 h 409965"/>
                <a:gd name="connsiteX5" fmla="*/ 3670653 w 5862087"/>
                <a:gd name="connsiteY5" fmla="*/ 394200 h 409965"/>
                <a:gd name="connsiteX6" fmla="*/ 2794079 w 5862087"/>
                <a:gd name="connsiteY6" fmla="*/ 394200 h 409965"/>
                <a:gd name="connsiteX7" fmla="*/ 1828802 w 5862087"/>
                <a:gd name="connsiteY7" fmla="*/ 395202 h 409965"/>
                <a:gd name="connsiteX8" fmla="*/ 547859 w 5862087"/>
                <a:gd name="connsiteY8" fmla="*/ 379600 h 409965"/>
                <a:gd name="connsiteX9" fmla="*/ 0 w 5862087"/>
                <a:gd name="connsiteY9" fmla="*/ 64127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5971660 w 6300374"/>
                <a:gd name="connsiteY4" fmla="*/ 2190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081231 w 6300374"/>
                <a:gd name="connsiteY4" fmla="*/ 2044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081231 w 6300374"/>
                <a:gd name="connsiteY4" fmla="*/ 2044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79600 h 409965"/>
                <a:gd name="connsiteX0" fmla="*/ 6190803 w 6300374"/>
                <a:gd name="connsiteY0" fmla="*/ 14191 h 414995"/>
                <a:gd name="connsiteX1" fmla="*/ 5862088 w 6300374"/>
                <a:gd name="connsiteY1" fmla="*/ 63430 h 414995"/>
                <a:gd name="connsiteX2" fmla="*/ 6135490 w 6300374"/>
                <a:gd name="connsiteY2" fmla="*/ 14191 h 414995"/>
                <a:gd name="connsiteX3" fmla="*/ 6081231 w 6300374"/>
                <a:gd name="connsiteY3" fmla="*/ 92630 h 414995"/>
                <a:gd name="connsiteX4" fmla="*/ 5862088 w 6300374"/>
                <a:gd name="connsiteY4" fmla="*/ 165630 h 414995"/>
                <a:gd name="connsiteX5" fmla="*/ 6081231 w 6300374"/>
                <a:gd name="connsiteY5" fmla="*/ 209430 h 414995"/>
                <a:gd name="connsiteX6" fmla="*/ 6300374 w 6300374"/>
                <a:gd name="connsiteY6" fmla="*/ 340830 h 414995"/>
                <a:gd name="connsiteX7" fmla="*/ 4108940 w 6300374"/>
                <a:gd name="connsiteY7" fmla="*/ 399230 h 414995"/>
                <a:gd name="connsiteX8" fmla="*/ 3232366 w 6300374"/>
                <a:gd name="connsiteY8" fmla="*/ 399230 h 414995"/>
                <a:gd name="connsiteX9" fmla="*/ 2267089 w 6300374"/>
                <a:gd name="connsiteY9" fmla="*/ 400232 h 414995"/>
                <a:gd name="connsiteX10" fmla="*/ 986146 w 6300374"/>
                <a:gd name="connsiteY10" fmla="*/ 384630 h 414995"/>
                <a:gd name="connsiteX11" fmla="*/ 0 w 6300374"/>
                <a:gd name="connsiteY11" fmla="*/ 384630 h 414995"/>
                <a:gd name="connsiteX0" fmla="*/ 6190803 w 6300374"/>
                <a:gd name="connsiteY0" fmla="*/ 1117 h 401921"/>
                <a:gd name="connsiteX1" fmla="*/ 5862088 w 6300374"/>
                <a:gd name="connsiteY1" fmla="*/ 50356 h 401921"/>
                <a:gd name="connsiteX2" fmla="*/ 5642944 w 6300374"/>
                <a:gd name="connsiteY2" fmla="*/ 79556 h 401921"/>
                <a:gd name="connsiteX3" fmla="*/ 6081231 w 6300374"/>
                <a:gd name="connsiteY3" fmla="*/ 79556 h 401921"/>
                <a:gd name="connsiteX4" fmla="*/ 5862088 w 6300374"/>
                <a:gd name="connsiteY4" fmla="*/ 152556 h 401921"/>
                <a:gd name="connsiteX5" fmla="*/ 6081231 w 6300374"/>
                <a:gd name="connsiteY5" fmla="*/ 196356 h 401921"/>
                <a:gd name="connsiteX6" fmla="*/ 6300374 w 6300374"/>
                <a:gd name="connsiteY6" fmla="*/ 327756 h 401921"/>
                <a:gd name="connsiteX7" fmla="*/ 4108940 w 6300374"/>
                <a:gd name="connsiteY7" fmla="*/ 386156 h 401921"/>
                <a:gd name="connsiteX8" fmla="*/ 3232366 w 6300374"/>
                <a:gd name="connsiteY8" fmla="*/ 386156 h 401921"/>
                <a:gd name="connsiteX9" fmla="*/ 2267089 w 6300374"/>
                <a:gd name="connsiteY9" fmla="*/ 387158 h 401921"/>
                <a:gd name="connsiteX10" fmla="*/ 986146 w 6300374"/>
                <a:gd name="connsiteY10" fmla="*/ 371556 h 401921"/>
                <a:gd name="connsiteX11" fmla="*/ 0 w 6300374"/>
                <a:gd name="connsiteY11" fmla="*/ 371556 h 401921"/>
                <a:gd name="connsiteX0" fmla="*/ 6190803 w 6300374"/>
                <a:gd name="connsiteY0" fmla="*/ 1117 h 401921"/>
                <a:gd name="connsiteX1" fmla="*/ 5862088 w 6300374"/>
                <a:gd name="connsiteY1" fmla="*/ 50356 h 401921"/>
                <a:gd name="connsiteX2" fmla="*/ 5642944 w 6300374"/>
                <a:gd name="connsiteY2" fmla="*/ 79556 h 401921"/>
                <a:gd name="connsiteX3" fmla="*/ 5752516 w 6300374"/>
                <a:gd name="connsiteY3" fmla="*/ 94156 h 401921"/>
                <a:gd name="connsiteX4" fmla="*/ 5862088 w 6300374"/>
                <a:gd name="connsiteY4" fmla="*/ 152556 h 401921"/>
                <a:gd name="connsiteX5" fmla="*/ 6081231 w 6300374"/>
                <a:gd name="connsiteY5" fmla="*/ 196356 h 401921"/>
                <a:gd name="connsiteX6" fmla="*/ 6300374 w 6300374"/>
                <a:gd name="connsiteY6" fmla="*/ 327756 h 401921"/>
                <a:gd name="connsiteX7" fmla="*/ 4108940 w 6300374"/>
                <a:gd name="connsiteY7" fmla="*/ 386156 h 401921"/>
                <a:gd name="connsiteX8" fmla="*/ 3232366 w 6300374"/>
                <a:gd name="connsiteY8" fmla="*/ 386156 h 401921"/>
                <a:gd name="connsiteX9" fmla="*/ 2267089 w 6300374"/>
                <a:gd name="connsiteY9" fmla="*/ 387158 h 401921"/>
                <a:gd name="connsiteX10" fmla="*/ 986146 w 6300374"/>
                <a:gd name="connsiteY10" fmla="*/ 371556 h 401921"/>
                <a:gd name="connsiteX11" fmla="*/ 0 w 6300374"/>
                <a:gd name="connsiteY11" fmla="*/ 371556 h 401921"/>
                <a:gd name="connsiteX0" fmla="*/ 6190803 w 6300374"/>
                <a:gd name="connsiteY0" fmla="*/ 1117 h 401921"/>
                <a:gd name="connsiteX1" fmla="*/ 5862088 w 6300374"/>
                <a:gd name="connsiteY1" fmla="*/ 50356 h 401921"/>
                <a:gd name="connsiteX2" fmla="*/ 5642944 w 6300374"/>
                <a:gd name="connsiteY2" fmla="*/ 79556 h 401921"/>
                <a:gd name="connsiteX3" fmla="*/ 5862088 w 6300374"/>
                <a:gd name="connsiteY3" fmla="*/ 152556 h 401921"/>
                <a:gd name="connsiteX4" fmla="*/ 6081231 w 6300374"/>
                <a:gd name="connsiteY4" fmla="*/ 196356 h 401921"/>
                <a:gd name="connsiteX5" fmla="*/ 6300374 w 6300374"/>
                <a:gd name="connsiteY5" fmla="*/ 327756 h 401921"/>
                <a:gd name="connsiteX6" fmla="*/ 4108940 w 6300374"/>
                <a:gd name="connsiteY6" fmla="*/ 386156 h 401921"/>
                <a:gd name="connsiteX7" fmla="*/ 3232366 w 6300374"/>
                <a:gd name="connsiteY7" fmla="*/ 386156 h 401921"/>
                <a:gd name="connsiteX8" fmla="*/ 2267089 w 6300374"/>
                <a:gd name="connsiteY8" fmla="*/ 387158 h 401921"/>
                <a:gd name="connsiteX9" fmla="*/ 986146 w 6300374"/>
                <a:gd name="connsiteY9" fmla="*/ 371556 h 401921"/>
                <a:gd name="connsiteX10" fmla="*/ 0 w 6300374"/>
                <a:gd name="connsiteY10" fmla="*/ 371556 h 401921"/>
                <a:gd name="connsiteX0" fmla="*/ 6190803 w 6300374"/>
                <a:gd name="connsiteY0" fmla="*/ 1117 h 401921"/>
                <a:gd name="connsiteX1" fmla="*/ 5862088 w 6300374"/>
                <a:gd name="connsiteY1" fmla="*/ 50356 h 401921"/>
                <a:gd name="connsiteX2" fmla="*/ 6081231 w 6300374"/>
                <a:gd name="connsiteY2" fmla="*/ 79556 h 401921"/>
                <a:gd name="connsiteX3" fmla="*/ 5862088 w 6300374"/>
                <a:gd name="connsiteY3" fmla="*/ 152556 h 401921"/>
                <a:gd name="connsiteX4" fmla="*/ 6081231 w 6300374"/>
                <a:gd name="connsiteY4" fmla="*/ 196356 h 401921"/>
                <a:gd name="connsiteX5" fmla="*/ 6300374 w 6300374"/>
                <a:gd name="connsiteY5" fmla="*/ 327756 h 401921"/>
                <a:gd name="connsiteX6" fmla="*/ 4108940 w 6300374"/>
                <a:gd name="connsiteY6" fmla="*/ 386156 h 401921"/>
                <a:gd name="connsiteX7" fmla="*/ 3232366 w 6300374"/>
                <a:gd name="connsiteY7" fmla="*/ 386156 h 401921"/>
                <a:gd name="connsiteX8" fmla="*/ 2267089 w 6300374"/>
                <a:gd name="connsiteY8" fmla="*/ 387158 h 401921"/>
                <a:gd name="connsiteX9" fmla="*/ 986146 w 6300374"/>
                <a:gd name="connsiteY9" fmla="*/ 371556 h 401921"/>
                <a:gd name="connsiteX10" fmla="*/ 0 w 6300374"/>
                <a:gd name="connsiteY10" fmla="*/ 371556 h 401921"/>
                <a:gd name="connsiteX0" fmla="*/ 6190803 w 6300374"/>
                <a:gd name="connsiteY0" fmla="*/ 7634 h 408438"/>
                <a:gd name="connsiteX1" fmla="*/ 6245589 w 6300374"/>
                <a:gd name="connsiteY1" fmla="*/ 13073 h 408438"/>
                <a:gd name="connsiteX2" fmla="*/ 6081231 w 6300374"/>
                <a:gd name="connsiteY2" fmla="*/ 86073 h 408438"/>
                <a:gd name="connsiteX3" fmla="*/ 5862088 w 6300374"/>
                <a:gd name="connsiteY3" fmla="*/ 159073 h 408438"/>
                <a:gd name="connsiteX4" fmla="*/ 6081231 w 6300374"/>
                <a:gd name="connsiteY4" fmla="*/ 202873 h 408438"/>
                <a:gd name="connsiteX5" fmla="*/ 6300374 w 6300374"/>
                <a:gd name="connsiteY5" fmla="*/ 334273 h 408438"/>
                <a:gd name="connsiteX6" fmla="*/ 4108940 w 6300374"/>
                <a:gd name="connsiteY6" fmla="*/ 392673 h 408438"/>
                <a:gd name="connsiteX7" fmla="*/ 3232366 w 6300374"/>
                <a:gd name="connsiteY7" fmla="*/ 392673 h 408438"/>
                <a:gd name="connsiteX8" fmla="*/ 2267089 w 6300374"/>
                <a:gd name="connsiteY8" fmla="*/ 393675 h 408438"/>
                <a:gd name="connsiteX9" fmla="*/ 986146 w 6300374"/>
                <a:gd name="connsiteY9" fmla="*/ 378073 h 408438"/>
                <a:gd name="connsiteX10" fmla="*/ 0 w 6300374"/>
                <a:gd name="connsiteY10" fmla="*/ 378073 h 408438"/>
                <a:gd name="connsiteX0" fmla="*/ 6136017 w 6300374"/>
                <a:gd name="connsiteY0" fmla="*/ 1117 h 425682"/>
                <a:gd name="connsiteX1" fmla="*/ 6245589 w 6300374"/>
                <a:gd name="connsiteY1" fmla="*/ 30317 h 425682"/>
                <a:gd name="connsiteX2" fmla="*/ 6081231 w 6300374"/>
                <a:gd name="connsiteY2" fmla="*/ 103317 h 425682"/>
                <a:gd name="connsiteX3" fmla="*/ 5862088 w 6300374"/>
                <a:gd name="connsiteY3" fmla="*/ 176317 h 425682"/>
                <a:gd name="connsiteX4" fmla="*/ 6081231 w 6300374"/>
                <a:gd name="connsiteY4" fmla="*/ 220117 h 425682"/>
                <a:gd name="connsiteX5" fmla="*/ 6300374 w 6300374"/>
                <a:gd name="connsiteY5" fmla="*/ 351517 h 425682"/>
                <a:gd name="connsiteX6" fmla="*/ 4108940 w 6300374"/>
                <a:gd name="connsiteY6" fmla="*/ 409917 h 425682"/>
                <a:gd name="connsiteX7" fmla="*/ 3232366 w 6300374"/>
                <a:gd name="connsiteY7" fmla="*/ 409917 h 425682"/>
                <a:gd name="connsiteX8" fmla="*/ 2267089 w 6300374"/>
                <a:gd name="connsiteY8" fmla="*/ 410919 h 425682"/>
                <a:gd name="connsiteX9" fmla="*/ 986146 w 6300374"/>
                <a:gd name="connsiteY9" fmla="*/ 395317 h 425682"/>
                <a:gd name="connsiteX10" fmla="*/ 0 w 6300374"/>
                <a:gd name="connsiteY10" fmla="*/ 395317 h 425682"/>
                <a:gd name="connsiteX0" fmla="*/ 6136017 w 6300374"/>
                <a:gd name="connsiteY0" fmla="*/ 0 h 424565"/>
                <a:gd name="connsiteX1" fmla="*/ 6245589 w 6300374"/>
                <a:gd name="connsiteY1" fmla="*/ 29200 h 424565"/>
                <a:gd name="connsiteX2" fmla="*/ 6081231 w 6300374"/>
                <a:gd name="connsiteY2" fmla="*/ 102200 h 424565"/>
                <a:gd name="connsiteX3" fmla="*/ 5862088 w 6300374"/>
                <a:gd name="connsiteY3" fmla="*/ 175200 h 424565"/>
                <a:gd name="connsiteX4" fmla="*/ 6081231 w 6300374"/>
                <a:gd name="connsiteY4" fmla="*/ 219000 h 424565"/>
                <a:gd name="connsiteX5" fmla="*/ 6300374 w 6300374"/>
                <a:gd name="connsiteY5" fmla="*/ 350400 h 424565"/>
                <a:gd name="connsiteX6" fmla="*/ 4108940 w 6300374"/>
                <a:gd name="connsiteY6" fmla="*/ 408800 h 424565"/>
                <a:gd name="connsiteX7" fmla="*/ 3232366 w 6300374"/>
                <a:gd name="connsiteY7" fmla="*/ 408800 h 424565"/>
                <a:gd name="connsiteX8" fmla="*/ 2267089 w 6300374"/>
                <a:gd name="connsiteY8" fmla="*/ 409802 h 424565"/>
                <a:gd name="connsiteX9" fmla="*/ 986146 w 6300374"/>
                <a:gd name="connsiteY9" fmla="*/ 394200 h 424565"/>
                <a:gd name="connsiteX10" fmla="*/ 0 w 6300374"/>
                <a:gd name="connsiteY10" fmla="*/ 394200 h 424565"/>
                <a:gd name="connsiteX0" fmla="*/ 5752516 w 6300375"/>
                <a:gd name="connsiteY0" fmla="*/ 48667 h 400232"/>
                <a:gd name="connsiteX1" fmla="*/ 6245589 w 6300375"/>
                <a:gd name="connsiteY1" fmla="*/ 4867 h 400232"/>
                <a:gd name="connsiteX2" fmla="*/ 6081231 w 6300375"/>
                <a:gd name="connsiteY2" fmla="*/ 77867 h 400232"/>
                <a:gd name="connsiteX3" fmla="*/ 5862088 w 6300375"/>
                <a:gd name="connsiteY3" fmla="*/ 150867 h 400232"/>
                <a:gd name="connsiteX4" fmla="*/ 6081231 w 6300375"/>
                <a:gd name="connsiteY4" fmla="*/ 194667 h 400232"/>
                <a:gd name="connsiteX5" fmla="*/ 6300374 w 6300375"/>
                <a:gd name="connsiteY5" fmla="*/ 326067 h 400232"/>
                <a:gd name="connsiteX6" fmla="*/ 4108940 w 6300375"/>
                <a:gd name="connsiteY6" fmla="*/ 384467 h 400232"/>
                <a:gd name="connsiteX7" fmla="*/ 3232366 w 6300375"/>
                <a:gd name="connsiteY7" fmla="*/ 384467 h 400232"/>
                <a:gd name="connsiteX8" fmla="*/ 2267089 w 6300375"/>
                <a:gd name="connsiteY8" fmla="*/ 385469 h 400232"/>
                <a:gd name="connsiteX9" fmla="*/ 986146 w 6300375"/>
                <a:gd name="connsiteY9" fmla="*/ 369867 h 400232"/>
                <a:gd name="connsiteX10" fmla="*/ 0 w 6300375"/>
                <a:gd name="connsiteY10" fmla="*/ 369867 h 400232"/>
                <a:gd name="connsiteX0" fmla="*/ 5752516 w 6300375"/>
                <a:gd name="connsiteY0" fmla="*/ 43800 h 395365"/>
                <a:gd name="connsiteX1" fmla="*/ 6245589 w 6300375"/>
                <a:gd name="connsiteY1" fmla="*/ 0 h 395365"/>
                <a:gd name="connsiteX2" fmla="*/ 6081231 w 6300375"/>
                <a:gd name="connsiteY2" fmla="*/ 73000 h 395365"/>
                <a:gd name="connsiteX3" fmla="*/ 5862088 w 6300375"/>
                <a:gd name="connsiteY3" fmla="*/ 146000 h 395365"/>
                <a:gd name="connsiteX4" fmla="*/ 6081231 w 6300375"/>
                <a:gd name="connsiteY4" fmla="*/ 189800 h 395365"/>
                <a:gd name="connsiteX5" fmla="*/ 6300374 w 6300375"/>
                <a:gd name="connsiteY5" fmla="*/ 321200 h 395365"/>
                <a:gd name="connsiteX6" fmla="*/ 4108940 w 6300375"/>
                <a:gd name="connsiteY6" fmla="*/ 379600 h 395365"/>
                <a:gd name="connsiteX7" fmla="*/ 3232366 w 6300375"/>
                <a:gd name="connsiteY7" fmla="*/ 379600 h 395365"/>
                <a:gd name="connsiteX8" fmla="*/ 2267089 w 6300375"/>
                <a:gd name="connsiteY8" fmla="*/ 380602 h 395365"/>
                <a:gd name="connsiteX9" fmla="*/ 986146 w 6300375"/>
                <a:gd name="connsiteY9" fmla="*/ 365000 h 395365"/>
                <a:gd name="connsiteX10" fmla="*/ 0 w 6300375"/>
                <a:gd name="connsiteY10" fmla="*/ 365000 h 395365"/>
                <a:gd name="connsiteX0" fmla="*/ 5752516 w 6300375"/>
                <a:gd name="connsiteY0" fmla="*/ 43800 h 395365"/>
                <a:gd name="connsiteX1" fmla="*/ 5917897 w 6300375"/>
                <a:gd name="connsiteY1" fmla="*/ 27153 h 395365"/>
                <a:gd name="connsiteX2" fmla="*/ 6245589 w 6300375"/>
                <a:gd name="connsiteY2" fmla="*/ 0 h 395365"/>
                <a:gd name="connsiteX3" fmla="*/ 6081231 w 6300375"/>
                <a:gd name="connsiteY3" fmla="*/ 73000 h 395365"/>
                <a:gd name="connsiteX4" fmla="*/ 5862088 w 6300375"/>
                <a:gd name="connsiteY4" fmla="*/ 146000 h 395365"/>
                <a:gd name="connsiteX5" fmla="*/ 6081231 w 6300375"/>
                <a:gd name="connsiteY5" fmla="*/ 189800 h 395365"/>
                <a:gd name="connsiteX6" fmla="*/ 6300374 w 6300375"/>
                <a:gd name="connsiteY6" fmla="*/ 321200 h 395365"/>
                <a:gd name="connsiteX7" fmla="*/ 4108940 w 6300375"/>
                <a:gd name="connsiteY7" fmla="*/ 379600 h 395365"/>
                <a:gd name="connsiteX8" fmla="*/ 3232366 w 6300375"/>
                <a:gd name="connsiteY8" fmla="*/ 379600 h 395365"/>
                <a:gd name="connsiteX9" fmla="*/ 2267089 w 6300375"/>
                <a:gd name="connsiteY9" fmla="*/ 380602 h 395365"/>
                <a:gd name="connsiteX10" fmla="*/ 986146 w 6300375"/>
                <a:gd name="connsiteY10" fmla="*/ 365000 h 395365"/>
                <a:gd name="connsiteX11" fmla="*/ 0 w 6300375"/>
                <a:gd name="connsiteY11" fmla="*/ 365000 h 395365"/>
                <a:gd name="connsiteX0" fmla="*/ 5807301 w 6300375"/>
                <a:gd name="connsiteY0" fmla="*/ 131400 h 395365"/>
                <a:gd name="connsiteX1" fmla="*/ 5917897 w 6300375"/>
                <a:gd name="connsiteY1" fmla="*/ 27153 h 395365"/>
                <a:gd name="connsiteX2" fmla="*/ 6245589 w 6300375"/>
                <a:gd name="connsiteY2" fmla="*/ 0 h 395365"/>
                <a:gd name="connsiteX3" fmla="*/ 6081231 w 6300375"/>
                <a:gd name="connsiteY3" fmla="*/ 73000 h 395365"/>
                <a:gd name="connsiteX4" fmla="*/ 5862088 w 6300375"/>
                <a:gd name="connsiteY4" fmla="*/ 146000 h 395365"/>
                <a:gd name="connsiteX5" fmla="*/ 6081231 w 6300375"/>
                <a:gd name="connsiteY5" fmla="*/ 189800 h 395365"/>
                <a:gd name="connsiteX6" fmla="*/ 6300374 w 6300375"/>
                <a:gd name="connsiteY6" fmla="*/ 321200 h 395365"/>
                <a:gd name="connsiteX7" fmla="*/ 4108940 w 6300375"/>
                <a:gd name="connsiteY7" fmla="*/ 379600 h 395365"/>
                <a:gd name="connsiteX8" fmla="*/ 3232366 w 6300375"/>
                <a:gd name="connsiteY8" fmla="*/ 379600 h 395365"/>
                <a:gd name="connsiteX9" fmla="*/ 2267089 w 6300375"/>
                <a:gd name="connsiteY9" fmla="*/ 380602 h 395365"/>
                <a:gd name="connsiteX10" fmla="*/ 986146 w 6300375"/>
                <a:gd name="connsiteY10" fmla="*/ 365000 h 395365"/>
                <a:gd name="connsiteX11" fmla="*/ 0 w 6300375"/>
                <a:gd name="connsiteY11" fmla="*/ 365000 h 395365"/>
                <a:gd name="connsiteX0" fmla="*/ 5807301 w 6300375"/>
                <a:gd name="connsiteY0" fmla="*/ 131400 h 395365"/>
                <a:gd name="connsiteX1" fmla="*/ 5874888 w 6300375"/>
                <a:gd name="connsiteY1" fmla="*/ 74638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807301 w 6300375"/>
                <a:gd name="connsiteY0" fmla="*/ 131400 h 395365"/>
                <a:gd name="connsiteX1" fmla="*/ 5807301 w 6300375"/>
                <a:gd name="connsiteY1" fmla="*/ 58400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916873 w 6300375"/>
                <a:gd name="connsiteY0" fmla="*/ 102200 h 395365"/>
                <a:gd name="connsiteX1" fmla="*/ 5807301 w 6300375"/>
                <a:gd name="connsiteY1" fmla="*/ 58400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916873 w 6300375"/>
                <a:gd name="connsiteY0" fmla="*/ 102200 h 395365"/>
                <a:gd name="connsiteX1" fmla="*/ 5807301 w 6300375"/>
                <a:gd name="connsiteY1" fmla="*/ 58400 h 395365"/>
                <a:gd name="connsiteX2" fmla="*/ 5917897 w 6300375"/>
                <a:gd name="connsiteY2" fmla="*/ 27153 h 395365"/>
                <a:gd name="connsiteX3" fmla="*/ 6065358 w 6300375"/>
                <a:gd name="connsiteY3" fmla="*/ 15692 h 395365"/>
                <a:gd name="connsiteX4" fmla="*/ 6245589 w 6300375"/>
                <a:gd name="connsiteY4" fmla="*/ 0 h 395365"/>
                <a:gd name="connsiteX5" fmla="*/ 6081231 w 6300375"/>
                <a:gd name="connsiteY5" fmla="*/ 73000 h 395365"/>
                <a:gd name="connsiteX6" fmla="*/ 5862088 w 6300375"/>
                <a:gd name="connsiteY6" fmla="*/ 146000 h 395365"/>
                <a:gd name="connsiteX7" fmla="*/ 6081231 w 6300375"/>
                <a:gd name="connsiteY7" fmla="*/ 189800 h 395365"/>
                <a:gd name="connsiteX8" fmla="*/ 6300374 w 6300375"/>
                <a:gd name="connsiteY8" fmla="*/ 321200 h 395365"/>
                <a:gd name="connsiteX9" fmla="*/ 4108940 w 6300375"/>
                <a:gd name="connsiteY9" fmla="*/ 379600 h 395365"/>
                <a:gd name="connsiteX10" fmla="*/ 3232366 w 6300375"/>
                <a:gd name="connsiteY10" fmla="*/ 379600 h 395365"/>
                <a:gd name="connsiteX11" fmla="*/ 2267089 w 6300375"/>
                <a:gd name="connsiteY11" fmla="*/ 380602 h 395365"/>
                <a:gd name="connsiteX12" fmla="*/ 986146 w 6300375"/>
                <a:gd name="connsiteY12" fmla="*/ 365000 h 395365"/>
                <a:gd name="connsiteX13" fmla="*/ 0 w 6300375"/>
                <a:gd name="connsiteY13" fmla="*/ 365000 h 395365"/>
                <a:gd name="connsiteX0" fmla="*/ 5916873 w 6300375"/>
                <a:gd name="connsiteY0" fmla="*/ 131400 h 424565"/>
                <a:gd name="connsiteX1" fmla="*/ 5807301 w 6300375"/>
                <a:gd name="connsiteY1" fmla="*/ 87600 h 424565"/>
                <a:gd name="connsiteX2" fmla="*/ 5917897 w 6300375"/>
                <a:gd name="connsiteY2" fmla="*/ 56353 h 424565"/>
                <a:gd name="connsiteX3" fmla="*/ 6136017 w 6300375"/>
                <a:gd name="connsiteY3" fmla="*/ 0 h 424565"/>
                <a:gd name="connsiteX4" fmla="*/ 6245589 w 6300375"/>
                <a:gd name="connsiteY4" fmla="*/ 29200 h 424565"/>
                <a:gd name="connsiteX5" fmla="*/ 6081231 w 6300375"/>
                <a:gd name="connsiteY5" fmla="*/ 102200 h 424565"/>
                <a:gd name="connsiteX6" fmla="*/ 5862088 w 6300375"/>
                <a:gd name="connsiteY6" fmla="*/ 175200 h 424565"/>
                <a:gd name="connsiteX7" fmla="*/ 6081231 w 6300375"/>
                <a:gd name="connsiteY7" fmla="*/ 219000 h 424565"/>
                <a:gd name="connsiteX8" fmla="*/ 6300374 w 6300375"/>
                <a:gd name="connsiteY8" fmla="*/ 350400 h 424565"/>
                <a:gd name="connsiteX9" fmla="*/ 4108940 w 6300375"/>
                <a:gd name="connsiteY9" fmla="*/ 408800 h 424565"/>
                <a:gd name="connsiteX10" fmla="*/ 3232366 w 6300375"/>
                <a:gd name="connsiteY10" fmla="*/ 408800 h 424565"/>
                <a:gd name="connsiteX11" fmla="*/ 2267089 w 6300375"/>
                <a:gd name="connsiteY11" fmla="*/ 409802 h 424565"/>
                <a:gd name="connsiteX12" fmla="*/ 986146 w 6300375"/>
                <a:gd name="connsiteY12" fmla="*/ 394200 h 424565"/>
                <a:gd name="connsiteX13" fmla="*/ 0 w 6300375"/>
                <a:gd name="connsiteY13" fmla="*/ 394200 h 424565"/>
                <a:gd name="connsiteX0" fmla="*/ 5916873 w 6300374"/>
                <a:gd name="connsiteY0" fmla="*/ 131400 h 424565"/>
                <a:gd name="connsiteX1" fmla="*/ 5807301 w 6300374"/>
                <a:gd name="connsiteY1" fmla="*/ 87600 h 424565"/>
                <a:gd name="connsiteX2" fmla="*/ 5917897 w 6300374"/>
                <a:gd name="connsiteY2" fmla="*/ 56353 h 424565"/>
                <a:gd name="connsiteX3" fmla="*/ 6136017 w 6300374"/>
                <a:gd name="connsiteY3" fmla="*/ 0 h 424565"/>
                <a:gd name="connsiteX4" fmla="*/ 6245588 w 6300374"/>
                <a:gd name="connsiteY4" fmla="*/ 14600 h 424565"/>
                <a:gd name="connsiteX5" fmla="*/ 6081231 w 6300374"/>
                <a:gd name="connsiteY5" fmla="*/ 102200 h 424565"/>
                <a:gd name="connsiteX6" fmla="*/ 5862088 w 6300374"/>
                <a:gd name="connsiteY6" fmla="*/ 175200 h 424565"/>
                <a:gd name="connsiteX7" fmla="*/ 6081231 w 6300374"/>
                <a:gd name="connsiteY7" fmla="*/ 219000 h 424565"/>
                <a:gd name="connsiteX8" fmla="*/ 6300374 w 6300374"/>
                <a:gd name="connsiteY8" fmla="*/ 350400 h 424565"/>
                <a:gd name="connsiteX9" fmla="*/ 4108940 w 6300374"/>
                <a:gd name="connsiteY9" fmla="*/ 408800 h 424565"/>
                <a:gd name="connsiteX10" fmla="*/ 3232366 w 6300374"/>
                <a:gd name="connsiteY10" fmla="*/ 408800 h 424565"/>
                <a:gd name="connsiteX11" fmla="*/ 2267089 w 6300374"/>
                <a:gd name="connsiteY11" fmla="*/ 409802 h 424565"/>
                <a:gd name="connsiteX12" fmla="*/ 986146 w 6300374"/>
                <a:gd name="connsiteY12" fmla="*/ 394200 h 424565"/>
                <a:gd name="connsiteX13" fmla="*/ 0 w 6300374"/>
                <a:gd name="connsiteY13" fmla="*/ 394200 h 424565"/>
                <a:gd name="connsiteX0" fmla="*/ 5916873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300374 w 6300374"/>
                <a:gd name="connsiteY9" fmla="*/ 350400 h 424565"/>
                <a:gd name="connsiteX10" fmla="*/ 4108940 w 6300374"/>
                <a:gd name="connsiteY10" fmla="*/ 408800 h 424565"/>
                <a:gd name="connsiteX11" fmla="*/ 3232366 w 6300374"/>
                <a:gd name="connsiteY11" fmla="*/ 408800 h 424565"/>
                <a:gd name="connsiteX12" fmla="*/ 2267089 w 6300374"/>
                <a:gd name="connsiteY12" fmla="*/ 409802 h 424565"/>
                <a:gd name="connsiteX13" fmla="*/ 986146 w 6300374"/>
                <a:gd name="connsiteY13" fmla="*/ 394200 h 424565"/>
                <a:gd name="connsiteX14" fmla="*/ 0 w 6300374"/>
                <a:gd name="connsiteY14" fmla="*/ 394200 h 424565"/>
                <a:gd name="connsiteX0" fmla="*/ 5971660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300374 w 6300374"/>
                <a:gd name="connsiteY9" fmla="*/ 350400 h 424565"/>
                <a:gd name="connsiteX10" fmla="*/ 4108940 w 6300374"/>
                <a:gd name="connsiteY10" fmla="*/ 408800 h 424565"/>
                <a:gd name="connsiteX11" fmla="*/ 3232366 w 6300374"/>
                <a:gd name="connsiteY11" fmla="*/ 408800 h 424565"/>
                <a:gd name="connsiteX12" fmla="*/ 2267089 w 6300374"/>
                <a:gd name="connsiteY12" fmla="*/ 409802 h 424565"/>
                <a:gd name="connsiteX13" fmla="*/ 986146 w 6300374"/>
                <a:gd name="connsiteY13" fmla="*/ 394200 h 424565"/>
                <a:gd name="connsiteX14" fmla="*/ 0 w 6300374"/>
                <a:gd name="connsiteY14" fmla="*/ 394200 h 424565"/>
                <a:gd name="connsiteX0" fmla="*/ 5971660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286678 w 6300374"/>
                <a:gd name="connsiteY9" fmla="*/ 333976 h 424565"/>
                <a:gd name="connsiteX10" fmla="*/ 6300374 w 6300374"/>
                <a:gd name="connsiteY10" fmla="*/ 350400 h 424565"/>
                <a:gd name="connsiteX11" fmla="*/ 4108940 w 6300374"/>
                <a:gd name="connsiteY11" fmla="*/ 408800 h 424565"/>
                <a:gd name="connsiteX12" fmla="*/ 3232366 w 6300374"/>
                <a:gd name="connsiteY12" fmla="*/ 408800 h 424565"/>
                <a:gd name="connsiteX13" fmla="*/ 2267089 w 6300374"/>
                <a:gd name="connsiteY13" fmla="*/ 409802 h 424565"/>
                <a:gd name="connsiteX14" fmla="*/ 986146 w 6300374"/>
                <a:gd name="connsiteY14" fmla="*/ 394200 h 424565"/>
                <a:gd name="connsiteX15" fmla="*/ 0 w 6300374"/>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286678 w 6464732"/>
                <a:gd name="connsiteY9" fmla="*/ 333976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358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358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75613 w 6464732"/>
                <a:gd name="connsiteY14" fmla="*/ 385996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0 w 6464732"/>
                <a:gd name="connsiteY14" fmla="*/ 394200 h 424565"/>
                <a:gd name="connsiteX0" fmla="*/ 5971660 w 6464732"/>
                <a:gd name="connsiteY0" fmla="*/ 131400 h 450959"/>
                <a:gd name="connsiteX1" fmla="*/ 5868744 w 6464732"/>
                <a:gd name="connsiteY1" fmla="*/ 112025 h 450959"/>
                <a:gd name="connsiteX2" fmla="*/ 5807301 w 6464732"/>
                <a:gd name="connsiteY2" fmla="*/ 87600 h 450959"/>
                <a:gd name="connsiteX3" fmla="*/ 5917897 w 6464732"/>
                <a:gd name="connsiteY3" fmla="*/ 56353 h 450959"/>
                <a:gd name="connsiteX4" fmla="*/ 6136017 w 6464732"/>
                <a:gd name="connsiteY4" fmla="*/ 0 h 450959"/>
                <a:gd name="connsiteX5" fmla="*/ 6245588 w 6464732"/>
                <a:gd name="connsiteY5" fmla="*/ 14600 h 450959"/>
                <a:gd name="connsiteX6" fmla="*/ 6081231 w 6464732"/>
                <a:gd name="connsiteY6" fmla="*/ 102200 h 450959"/>
                <a:gd name="connsiteX7" fmla="*/ 5862088 w 6464732"/>
                <a:gd name="connsiteY7" fmla="*/ 175200 h 450959"/>
                <a:gd name="connsiteX8" fmla="*/ 6081231 w 6464732"/>
                <a:gd name="connsiteY8" fmla="*/ 219000 h 450959"/>
                <a:gd name="connsiteX9" fmla="*/ 6300374 w 6464732"/>
                <a:gd name="connsiteY9" fmla="*/ 350401 h 450959"/>
                <a:gd name="connsiteX10" fmla="*/ 6464732 w 6464732"/>
                <a:gd name="connsiteY10" fmla="*/ 350401 h 450959"/>
                <a:gd name="connsiteX11" fmla="*/ 4108940 w 6464732"/>
                <a:gd name="connsiteY11" fmla="*/ 408800 h 450959"/>
                <a:gd name="connsiteX12" fmla="*/ 3232366 w 6464732"/>
                <a:gd name="connsiteY12" fmla="*/ 408800 h 450959"/>
                <a:gd name="connsiteX13" fmla="*/ 1569874 w 6464732"/>
                <a:gd name="connsiteY13" fmla="*/ 448526 h 450959"/>
                <a:gd name="connsiteX14" fmla="*/ 0 w 6464732"/>
                <a:gd name="connsiteY14" fmla="*/ 394200 h 450959"/>
                <a:gd name="connsiteX0" fmla="*/ 5971660 w 6464732"/>
                <a:gd name="connsiteY0" fmla="*/ 131400 h 450881"/>
                <a:gd name="connsiteX1" fmla="*/ 5868744 w 6464732"/>
                <a:gd name="connsiteY1" fmla="*/ 112025 h 450881"/>
                <a:gd name="connsiteX2" fmla="*/ 5807301 w 6464732"/>
                <a:gd name="connsiteY2" fmla="*/ 87600 h 450881"/>
                <a:gd name="connsiteX3" fmla="*/ 5917897 w 6464732"/>
                <a:gd name="connsiteY3" fmla="*/ 56353 h 450881"/>
                <a:gd name="connsiteX4" fmla="*/ 6136017 w 6464732"/>
                <a:gd name="connsiteY4" fmla="*/ 0 h 450881"/>
                <a:gd name="connsiteX5" fmla="*/ 6245588 w 6464732"/>
                <a:gd name="connsiteY5" fmla="*/ 14600 h 450881"/>
                <a:gd name="connsiteX6" fmla="*/ 6081231 w 6464732"/>
                <a:gd name="connsiteY6" fmla="*/ 102200 h 450881"/>
                <a:gd name="connsiteX7" fmla="*/ 5862088 w 6464732"/>
                <a:gd name="connsiteY7" fmla="*/ 175200 h 450881"/>
                <a:gd name="connsiteX8" fmla="*/ 6081231 w 6464732"/>
                <a:gd name="connsiteY8" fmla="*/ 219000 h 450881"/>
                <a:gd name="connsiteX9" fmla="*/ 6300374 w 6464732"/>
                <a:gd name="connsiteY9" fmla="*/ 350401 h 450881"/>
                <a:gd name="connsiteX10" fmla="*/ 6464732 w 6464732"/>
                <a:gd name="connsiteY10" fmla="*/ 350401 h 450881"/>
                <a:gd name="connsiteX11" fmla="*/ 4108940 w 6464732"/>
                <a:gd name="connsiteY11" fmla="*/ 408800 h 450881"/>
                <a:gd name="connsiteX12" fmla="*/ 3232366 w 6464732"/>
                <a:gd name="connsiteY12" fmla="*/ 408800 h 450881"/>
                <a:gd name="connsiteX13" fmla="*/ 1569874 w 6464732"/>
                <a:gd name="connsiteY13" fmla="*/ 448526 h 450881"/>
                <a:gd name="connsiteX14" fmla="*/ 0 w 6464732"/>
                <a:gd name="connsiteY14" fmla="*/ 394200 h 450881"/>
                <a:gd name="connsiteX0" fmla="*/ 5971660 w 6464732"/>
                <a:gd name="connsiteY0" fmla="*/ 131400 h 450881"/>
                <a:gd name="connsiteX1" fmla="*/ 5868744 w 6464732"/>
                <a:gd name="connsiteY1" fmla="*/ 112025 h 450881"/>
                <a:gd name="connsiteX2" fmla="*/ 5807301 w 6464732"/>
                <a:gd name="connsiteY2" fmla="*/ 87600 h 450881"/>
                <a:gd name="connsiteX3" fmla="*/ 5917897 w 6464732"/>
                <a:gd name="connsiteY3" fmla="*/ 56353 h 450881"/>
                <a:gd name="connsiteX4" fmla="*/ 6136017 w 6464732"/>
                <a:gd name="connsiteY4" fmla="*/ 0 h 450881"/>
                <a:gd name="connsiteX5" fmla="*/ 6245588 w 6464732"/>
                <a:gd name="connsiteY5" fmla="*/ 14600 h 450881"/>
                <a:gd name="connsiteX6" fmla="*/ 6081231 w 6464732"/>
                <a:gd name="connsiteY6" fmla="*/ 102200 h 450881"/>
                <a:gd name="connsiteX7" fmla="*/ 5862088 w 6464732"/>
                <a:gd name="connsiteY7" fmla="*/ 175200 h 450881"/>
                <a:gd name="connsiteX8" fmla="*/ 6081231 w 6464732"/>
                <a:gd name="connsiteY8" fmla="*/ 219000 h 450881"/>
                <a:gd name="connsiteX9" fmla="*/ 6300374 w 6464732"/>
                <a:gd name="connsiteY9" fmla="*/ 350401 h 450881"/>
                <a:gd name="connsiteX10" fmla="*/ 6464732 w 6464732"/>
                <a:gd name="connsiteY10" fmla="*/ 350401 h 450881"/>
                <a:gd name="connsiteX11" fmla="*/ 4108940 w 6464732"/>
                <a:gd name="connsiteY11" fmla="*/ 408800 h 450881"/>
                <a:gd name="connsiteX12" fmla="*/ 1606255 w 6464732"/>
                <a:gd name="connsiteY12" fmla="*/ 328523 h 450881"/>
                <a:gd name="connsiteX13" fmla="*/ 1569874 w 6464732"/>
                <a:gd name="connsiteY13" fmla="*/ 448526 h 450881"/>
                <a:gd name="connsiteX14" fmla="*/ 0 w 6464732"/>
                <a:gd name="connsiteY14" fmla="*/ 394200 h 450881"/>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4108940 w 6464732"/>
                <a:gd name="connsiteY11" fmla="*/ 408800 h 448526"/>
                <a:gd name="connsiteX12" fmla="*/ 1606255 w 6464732"/>
                <a:gd name="connsiteY12" fmla="*/ 328523 h 448526"/>
                <a:gd name="connsiteX13" fmla="*/ 1569874 w 6464732"/>
                <a:gd name="connsiteY13" fmla="*/ 448526 h 448526"/>
                <a:gd name="connsiteX14" fmla="*/ 0 w 6464732"/>
                <a:gd name="connsiteY14"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4108940 w 6464732"/>
                <a:gd name="connsiteY11" fmla="*/ 408800 h 448526"/>
                <a:gd name="connsiteX12" fmla="*/ 1543242 w 6464732"/>
                <a:gd name="connsiteY12" fmla="*/ 316508 h 448526"/>
                <a:gd name="connsiteX13" fmla="*/ 1569874 w 6464732"/>
                <a:gd name="connsiteY13" fmla="*/ 448526 h 448526"/>
                <a:gd name="connsiteX14" fmla="*/ 0 w 6464732"/>
                <a:gd name="connsiteY14"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1543242 w 6464732"/>
                <a:gd name="connsiteY11" fmla="*/ 316508 h 448526"/>
                <a:gd name="connsiteX12" fmla="*/ 1569874 w 6464732"/>
                <a:gd name="connsiteY12" fmla="*/ 448526 h 448526"/>
                <a:gd name="connsiteX13" fmla="*/ 0 w 6464732"/>
                <a:gd name="connsiteY13"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300374 w 6464732"/>
                <a:gd name="connsiteY8" fmla="*/ 350401 h 448526"/>
                <a:gd name="connsiteX9" fmla="*/ 6464732 w 6464732"/>
                <a:gd name="connsiteY9" fmla="*/ 350401 h 448526"/>
                <a:gd name="connsiteX10" fmla="*/ 1543242 w 6464732"/>
                <a:gd name="connsiteY10" fmla="*/ 316508 h 448526"/>
                <a:gd name="connsiteX11" fmla="*/ 1569874 w 6464732"/>
                <a:gd name="connsiteY11" fmla="*/ 448526 h 448526"/>
                <a:gd name="connsiteX12" fmla="*/ 0 w 6464732"/>
                <a:gd name="connsiteY12"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6300374 w 6464732"/>
                <a:gd name="connsiteY7" fmla="*/ 350401 h 448526"/>
                <a:gd name="connsiteX8" fmla="*/ 6464732 w 6464732"/>
                <a:gd name="connsiteY8" fmla="*/ 350401 h 448526"/>
                <a:gd name="connsiteX9" fmla="*/ 1543242 w 6464732"/>
                <a:gd name="connsiteY9" fmla="*/ 316508 h 448526"/>
                <a:gd name="connsiteX10" fmla="*/ 1569874 w 6464732"/>
                <a:gd name="connsiteY10" fmla="*/ 448526 h 448526"/>
                <a:gd name="connsiteX11" fmla="*/ 0 w 6464732"/>
                <a:gd name="connsiteY11" fmla="*/ 394200 h 448526"/>
                <a:gd name="connsiteX0" fmla="*/ 5971660 w 6464732"/>
                <a:gd name="connsiteY0" fmla="*/ 131400 h 448526"/>
                <a:gd name="connsiteX1" fmla="*/ 5807301 w 6464732"/>
                <a:gd name="connsiteY1" fmla="*/ 87600 h 448526"/>
                <a:gd name="connsiteX2" fmla="*/ 5917897 w 6464732"/>
                <a:gd name="connsiteY2" fmla="*/ 56353 h 448526"/>
                <a:gd name="connsiteX3" fmla="*/ 6136017 w 6464732"/>
                <a:gd name="connsiteY3" fmla="*/ 0 h 448526"/>
                <a:gd name="connsiteX4" fmla="*/ 6245588 w 6464732"/>
                <a:gd name="connsiteY4" fmla="*/ 14600 h 448526"/>
                <a:gd name="connsiteX5" fmla="*/ 6081231 w 6464732"/>
                <a:gd name="connsiteY5" fmla="*/ 102200 h 448526"/>
                <a:gd name="connsiteX6" fmla="*/ 6300374 w 6464732"/>
                <a:gd name="connsiteY6" fmla="*/ 350401 h 448526"/>
                <a:gd name="connsiteX7" fmla="*/ 6464732 w 6464732"/>
                <a:gd name="connsiteY7" fmla="*/ 350401 h 448526"/>
                <a:gd name="connsiteX8" fmla="*/ 1543242 w 6464732"/>
                <a:gd name="connsiteY8" fmla="*/ 316508 h 448526"/>
                <a:gd name="connsiteX9" fmla="*/ 1569874 w 6464732"/>
                <a:gd name="connsiteY9" fmla="*/ 448526 h 448526"/>
                <a:gd name="connsiteX10" fmla="*/ 0 w 6464732"/>
                <a:gd name="connsiteY10" fmla="*/ 394200 h 448526"/>
                <a:gd name="connsiteX0" fmla="*/ 5971660 w 6464732"/>
                <a:gd name="connsiteY0" fmla="*/ 131400 h 448526"/>
                <a:gd name="connsiteX1" fmla="*/ 5917897 w 6464732"/>
                <a:gd name="connsiteY1" fmla="*/ 56353 h 448526"/>
                <a:gd name="connsiteX2" fmla="*/ 6136017 w 6464732"/>
                <a:gd name="connsiteY2" fmla="*/ 0 h 448526"/>
                <a:gd name="connsiteX3" fmla="*/ 6245588 w 6464732"/>
                <a:gd name="connsiteY3" fmla="*/ 14600 h 448526"/>
                <a:gd name="connsiteX4" fmla="*/ 6081231 w 6464732"/>
                <a:gd name="connsiteY4" fmla="*/ 102200 h 448526"/>
                <a:gd name="connsiteX5" fmla="*/ 6300374 w 6464732"/>
                <a:gd name="connsiteY5" fmla="*/ 350401 h 448526"/>
                <a:gd name="connsiteX6" fmla="*/ 6464732 w 6464732"/>
                <a:gd name="connsiteY6" fmla="*/ 350401 h 448526"/>
                <a:gd name="connsiteX7" fmla="*/ 1543242 w 6464732"/>
                <a:gd name="connsiteY7" fmla="*/ 316508 h 448526"/>
                <a:gd name="connsiteX8" fmla="*/ 1569874 w 6464732"/>
                <a:gd name="connsiteY8" fmla="*/ 448526 h 448526"/>
                <a:gd name="connsiteX9" fmla="*/ 0 w 6464732"/>
                <a:gd name="connsiteY9" fmla="*/ 394200 h 448526"/>
                <a:gd name="connsiteX0" fmla="*/ 5971660 w 6464732"/>
                <a:gd name="connsiteY0" fmla="*/ 131400 h 448526"/>
                <a:gd name="connsiteX1" fmla="*/ 6136017 w 6464732"/>
                <a:gd name="connsiteY1" fmla="*/ 0 h 448526"/>
                <a:gd name="connsiteX2" fmla="*/ 6245588 w 6464732"/>
                <a:gd name="connsiteY2" fmla="*/ 14600 h 448526"/>
                <a:gd name="connsiteX3" fmla="*/ 6081231 w 6464732"/>
                <a:gd name="connsiteY3" fmla="*/ 102200 h 448526"/>
                <a:gd name="connsiteX4" fmla="*/ 6300374 w 6464732"/>
                <a:gd name="connsiteY4" fmla="*/ 350401 h 448526"/>
                <a:gd name="connsiteX5" fmla="*/ 6464732 w 6464732"/>
                <a:gd name="connsiteY5" fmla="*/ 350401 h 448526"/>
                <a:gd name="connsiteX6" fmla="*/ 1543242 w 6464732"/>
                <a:gd name="connsiteY6" fmla="*/ 316508 h 448526"/>
                <a:gd name="connsiteX7" fmla="*/ 1569874 w 6464732"/>
                <a:gd name="connsiteY7" fmla="*/ 448526 h 448526"/>
                <a:gd name="connsiteX8" fmla="*/ 0 w 6464732"/>
                <a:gd name="connsiteY8" fmla="*/ 394200 h 448526"/>
                <a:gd name="connsiteX0" fmla="*/ 6136017 w 6464732"/>
                <a:gd name="connsiteY0" fmla="*/ 0 h 448526"/>
                <a:gd name="connsiteX1" fmla="*/ 6245588 w 6464732"/>
                <a:gd name="connsiteY1" fmla="*/ 14600 h 448526"/>
                <a:gd name="connsiteX2" fmla="*/ 6081231 w 6464732"/>
                <a:gd name="connsiteY2" fmla="*/ 102200 h 448526"/>
                <a:gd name="connsiteX3" fmla="*/ 6300374 w 6464732"/>
                <a:gd name="connsiteY3" fmla="*/ 350401 h 448526"/>
                <a:gd name="connsiteX4" fmla="*/ 6464732 w 6464732"/>
                <a:gd name="connsiteY4" fmla="*/ 350401 h 448526"/>
                <a:gd name="connsiteX5" fmla="*/ 1543242 w 6464732"/>
                <a:gd name="connsiteY5" fmla="*/ 316508 h 448526"/>
                <a:gd name="connsiteX6" fmla="*/ 1569874 w 6464732"/>
                <a:gd name="connsiteY6" fmla="*/ 448526 h 448526"/>
                <a:gd name="connsiteX7" fmla="*/ 0 w 6464732"/>
                <a:gd name="connsiteY7" fmla="*/ 394200 h 448526"/>
                <a:gd name="connsiteX0" fmla="*/ 6136017 w 6464732"/>
                <a:gd name="connsiteY0" fmla="*/ 0 h 448526"/>
                <a:gd name="connsiteX1" fmla="*/ 6245588 w 6464732"/>
                <a:gd name="connsiteY1" fmla="*/ 14600 h 448526"/>
                <a:gd name="connsiteX2" fmla="*/ 6300374 w 6464732"/>
                <a:gd name="connsiteY2" fmla="*/ 350401 h 448526"/>
                <a:gd name="connsiteX3" fmla="*/ 6464732 w 6464732"/>
                <a:gd name="connsiteY3" fmla="*/ 350401 h 448526"/>
                <a:gd name="connsiteX4" fmla="*/ 1543242 w 6464732"/>
                <a:gd name="connsiteY4" fmla="*/ 316508 h 448526"/>
                <a:gd name="connsiteX5" fmla="*/ 1569874 w 6464732"/>
                <a:gd name="connsiteY5" fmla="*/ 448526 h 448526"/>
                <a:gd name="connsiteX6" fmla="*/ 0 w 6464732"/>
                <a:gd name="connsiteY6" fmla="*/ 394200 h 448526"/>
                <a:gd name="connsiteX0" fmla="*/ 6245588 w 6464732"/>
                <a:gd name="connsiteY0" fmla="*/ 0 h 433926"/>
                <a:gd name="connsiteX1" fmla="*/ 6300374 w 6464732"/>
                <a:gd name="connsiteY1" fmla="*/ 335801 h 433926"/>
                <a:gd name="connsiteX2" fmla="*/ 6464732 w 6464732"/>
                <a:gd name="connsiteY2" fmla="*/ 335801 h 433926"/>
                <a:gd name="connsiteX3" fmla="*/ 1543242 w 6464732"/>
                <a:gd name="connsiteY3" fmla="*/ 301908 h 433926"/>
                <a:gd name="connsiteX4" fmla="*/ 1569874 w 6464732"/>
                <a:gd name="connsiteY4" fmla="*/ 433926 h 433926"/>
                <a:gd name="connsiteX5" fmla="*/ 0 w 6464732"/>
                <a:gd name="connsiteY5" fmla="*/ 379600 h 433926"/>
                <a:gd name="connsiteX0" fmla="*/ 6245588 w 6300374"/>
                <a:gd name="connsiteY0" fmla="*/ 0 h 433926"/>
                <a:gd name="connsiteX1" fmla="*/ 6300374 w 6300374"/>
                <a:gd name="connsiteY1" fmla="*/ 335801 h 433926"/>
                <a:gd name="connsiteX2" fmla="*/ 1543242 w 6300374"/>
                <a:gd name="connsiteY2" fmla="*/ 301908 h 433926"/>
                <a:gd name="connsiteX3" fmla="*/ 1569874 w 6300374"/>
                <a:gd name="connsiteY3" fmla="*/ 433926 h 433926"/>
                <a:gd name="connsiteX4" fmla="*/ 0 w 6300374"/>
                <a:gd name="connsiteY4" fmla="*/ 379600 h 433926"/>
                <a:gd name="connsiteX0" fmla="*/ 6300374 w 6300374"/>
                <a:gd name="connsiteY0" fmla="*/ 50247 h 148372"/>
                <a:gd name="connsiteX1" fmla="*/ 1543242 w 6300374"/>
                <a:gd name="connsiteY1" fmla="*/ 16354 h 148372"/>
                <a:gd name="connsiteX2" fmla="*/ 1569874 w 6300374"/>
                <a:gd name="connsiteY2" fmla="*/ 148372 h 148372"/>
                <a:gd name="connsiteX3" fmla="*/ 0 w 6300374"/>
                <a:gd name="connsiteY3" fmla="*/ 94046 h 148372"/>
                <a:gd name="connsiteX0" fmla="*/ 6300374 w 6300374"/>
                <a:gd name="connsiteY0" fmla="*/ 33893 h 132018"/>
                <a:gd name="connsiteX1" fmla="*/ 1543242 w 6300374"/>
                <a:gd name="connsiteY1" fmla="*/ 0 h 132018"/>
                <a:gd name="connsiteX2" fmla="*/ 1569874 w 6300374"/>
                <a:gd name="connsiteY2" fmla="*/ 132018 h 132018"/>
                <a:gd name="connsiteX3" fmla="*/ 0 w 6300374"/>
                <a:gd name="connsiteY3" fmla="*/ 77692 h 132018"/>
                <a:gd name="connsiteX0" fmla="*/ 4029167 w 4029167"/>
                <a:gd name="connsiteY0" fmla="*/ 2879 h 132018"/>
                <a:gd name="connsiteX1" fmla="*/ 1543242 w 4029167"/>
                <a:gd name="connsiteY1" fmla="*/ 0 h 132018"/>
                <a:gd name="connsiteX2" fmla="*/ 1569874 w 4029167"/>
                <a:gd name="connsiteY2" fmla="*/ 132018 h 132018"/>
                <a:gd name="connsiteX3" fmla="*/ 0 w 4029167"/>
                <a:gd name="connsiteY3" fmla="*/ 77692 h 132018"/>
                <a:gd name="connsiteX0" fmla="*/ 4029167 w 4029167"/>
                <a:gd name="connsiteY0" fmla="*/ 2879 h 124784"/>
                <a:gd name="connsiteX1" fmla="*/ 1543242 w 4029167"/>
                <a:gd name="connsiteY1" fmla="*/ 0 h 124784"/>
                <a:gd name="connsiteX2" fmla="*/ 1605993 w 4029167"/>
                <a:gd name="connsiteY2" fmla="*/ 124784 h 124784"/>
                <a:gd name="connsiteX3" fmla="*/ 0 w 4029167"/>
                <a:gd name="connsiteY3" fmla="*/ 77692 h 124784"/>
                <a:gd name="connsiteX0" fmla="*/ 2485925 w 2485925"/>
                <a:gd name="connsiteY0" fmla="*/ 2879 h 1448117"/>
                <a:gd name="connsiteX1" fmla="*/ 0 w 2485925"/>
                <a:gd name="connsiteY1" fmla="*/ 0 h 1448117"/>
                <a:gd name="connsiteX2" fmla="*/ 62751 w 2485925"/>
                <a:gd name="connsiteY2" fmla="*/ 124784 h 1448117"/>
                <a:gd name="connsiteX3" fmla="*/ 2322 w 2485925"/>
                <a:gd name="connsiteY3" fmla="*/ 1448117 h 1448117"/>
                <a:gd name="connsiteX0" fmla="*/ 2485925 w 2485925"/>
                <a:gd name="connsiteY0" fmla="*/ 2879 h 1448117"/>
                <a:gd name="connsiteX1" fmla="*/ 0 w 2485925"/>
                <a:gd name="connsiteY1" fmla="*/ 0 h 1448117"/>
                <a:gd name="connsiteX2" fmla="*/ 465258 w 2485925"/>
                <a:gd name="connsiteY2" fmla="*/ 228898 h 1448117"/>
                <a:gd name="connsiteX3" fmla="*/ 2322 w 2485925"/>
                <a:gd name="connsiteY3" fmla="*/ 1448117 h 1448117"/>
                <a:gd name="connsiteX0" fmla="*/ 2483603 w 2483603"/>
                <a:gd name="connsiteY0" fmla="*/ 359597 h 1804835"/>
                <a:gd name="connsiteX1" fmla="*/ 653803 w 2483603"/>
                <a:gd name="connsiteY1" fmla="*/ 0 h 1804835"/>
                <a:gd name="connsiteX2" fmla="*/ 462936 w 2483603"/>
                <a:gd name="connsiteY2" fmla="*/ 585616 h 1804835"/>
                <a:gd name="connsiteX3" fmla="*/ 0 w 2483603"/>
                <a:gd name="connsiteY3" fmla="*/ 1804835 h 1804835"/>
                <a:gd name="connsiteX0" fmla="*/ 2483603 w 2483603"/>
                <a:gd name="connsiteY0" fmla="*/ 359597 h 1804835"/>
                <a:gd name="connsiteX1" fmla="*/ 653803 w 2483603"/>
                <a:gd name="connsiteY1" fmla="*/ 0 h 1804835"/>
                <a:gd name="connsiteX2" fmla="*/ 462936 w 2483603"/>
                <a:gd name="connsiteY2" fmla="*/ 585616 h 1804835"/>
                <a:gd name="connsiteX3" fmla="*/ 0 w 2483603"/>
                <a:gd name="connsiteY3" fmla="*/ 1804835 h 1804835"/>
                <a:gd name="connsiteX0" fmla="*/ 2483603 w 2483603"/>
                <a:gd name="connsiteY0" fmla="*/ 0 h 1445238"/>
                <a:gd name="connsiteX1" fmla="*/ 462936 w 2483603"/>
                <a:gd name="connsiteY1" fmla="*/ 226019 h 1445238"/>
                <a:gd name="connsiteX2" fmla="*/ 0 w 2483603"/>
                <a:gd name="connsiteY2" fmla="*/ 1445238 h 1445238"/>
                <a:gd name="connsiteX0" fmla="*/ 2483603 w 2483603"/>
                <a:gd name="connsiteY0" fmla="*/ 0 h 1445238"/>
                <a:gd name="connsiteX1" fmla="*/ 481387 w 2483603"/>
                <a:gd name="connsiteY1" fmla="*/ 77208 h 1445238"/>
                <a:gd name="connsiteX2" fmla="*/ 462936 w 2483603"/>
                <a:gd name="connsiteY2" fmla="*/ 226019 h 1445238"/>
                <a:gd name="connsiteX3" fmla="*/ 0 w 2483603"/>
                <a:gd name="connsiteY3" fmla="*/ 1445238 h 1445238"/>
                <a:gd name="connsiteX0" fmla="*/ 2483603 w 2483603"/>
                <a:gd name="connsiteY0" fmla="*/ 59588 h 1504826"/>
                <a:gd name="connsiteX1" fmla="*/ 562851 w 2483603"/>
                <a:gd name="connsiteY1" fmla="*/ 0 h 1504826"/>
                <a:gd name="connsiteX2" fmla="*/ 481387 w 2483603"/>
                <a:gd name="connsiteY2" fmla="*/ 136796 h 1504826"/>
                <a:gd name="connsiteX3" fmla="*/ 462936 w 2483603"/>
                <a:gd name="connsiteY3" fmla="*/ 285607 h 1504826"/>
                <a:gd name="connsiteX4" fmla="*/ 0 w 2483603"/>
                <a:gd name="connsiteY4" fmla="*/ 1504826 h 1504826"/>
                <a:gd name="connsiteX0" fmla="*/ 544922 w 562851"/>
                <a:gd name="connsiteY0" fmla="*/ 0 h 1533632"/>
                <a:gd name="connsiteX1" fmla="*/ 562851 w 562851"/>
                <a:gd name="connsiteY1" fmla="*/ 28806 h 1533632"/>
                <a:gd name="connsiteX2" fmla="*/ 481387 w 562851"/>
                <a:gd name="connsiteY2" fmla="*/ 165602 h 1533632"/>
                <a:gd name="connsiteX3" fmla="*/ 462936 w 562851"/>
                <a:gd name="connsiteY3" fmla="*/ 314413 h 1533632"/>
                <a:gd name="connsiteX4" fmla="*/ 0 w 562851"/>
                <a:gd name="connsiteY4" fmla="*/ 1533632 h 1533632"/>
                <a:gd name="connsiteX0" fmla="*/ 544922 w 562851"/>
                <a:gd name="connsiteY0" fmla="*/ 0 h 1533632"/>
                <a:gd name="connsiteX1" fmla="*/ 562851 w 562851"/>
                <a:gd name="connsiteY1" fmla="*/ 28806 h 1533632"/>
                <a:gd name="connsiteX2" fmla="*/ 462936 w 562851"/>
                <a:gd name="connsiteY2" fmla="*/ 314413 h 1533632"/>
                <a:gd name="connsiteX3" fmla="*/ 0 w 562851"/>
                <a:gd name="connsiteY3" fmla="*/ 1533632 h 1533632"/>
                <a:gd name="connsiteX0" fmla="*/ 544922 w 562851"/>
                <a:gd name="connsiteY0" fmla="*/ 0 h 1533632"/>
                <a:gd name="connsiteX1" fmla="*/ 562851 w 562851"/>
                <a:gd name="connsiteY1" fmla="*/ 28806 h 1533632"/>
                <a:gd name="connsiteX2" fmla="*/ 0 w 562851"/>
                <a:gd name="connsiteY2" fmla="*/ 1533632 h 1533632"/>
                <a:gd name="connsiteX0" fmla="*/ 562851 w 562851"/>
                <a:gd name="connsiteY0" fmla="*/ 0 h 1504826"/>
                <a:gd name="connsiteX1" fmla="*/ 0 w 562851"/>
                <a:gd name="connsiteY1" fmla="*/ 1504826 h 1504826"/>
                <a:gd name="connsiteX0" fmla="*/ 546933 w 546933"/>
                <a:gd name="connsiteY0" fmla="*/ 0 h 1529717"/>
                <a:gd name="connsiteX1" fmla="*/ 0 w 546933"/>
                <a:gd name="connsiteY1" fmla="*/ 1529717 h 1529717"/>
                <a:gd name="connsiteX0" fmla="*/ 654947 w 654947"/>
                <a:gd name="connsiteY0" fmla="*/ 0 h 1853858"/>
                <a:gd name="connsiteX1" fmla="*/ 0 w 654947"/>
                <a:gd name="connsiteY1" fmla="*/ 1853858 h 1853858"/>
                <a:gd name="connsiteX0" fmla="*/ 654947 w 654947"/>
                <a:gd name="connsiteY0" fmla="*/ 0 h 1853858"/>
                <a:gd name="connsiteX1" fmla="*/ 355113 w 654947"/>
                <a:gd name="connsiteY1" fmla="*/ 865035 h 1853858"/>
                <a:gd name="connsiteX2" fmla="*/ 0 w 654947"/>
                <a:gd name="connsiteY2" fmla="*/ 1853858 h 1853858"/>
                <a:gd name="connsiteX0" fmla="*/ 654947 w 654947"/>
                <a:gd name="connsiteY0" fmla="*/ 0 h 1853858"/>
                <a:gd name="connsiteX1" fmla="*/ 350475 w 654947"/>
                <a:gd name="connsiteY1" fmla="*/ 818403 h 1853858"/>
                <a:gd name="connsiteX2" fmla="*/ 0 w 654947"/>
                <a:gd name="connsiteY2" fmla="*/ 1853858 h 1853858"/>
                <a:gd name="connsiteX0" fmla="*/ 654947 w 654947"/>
                <a:gd name="connsiteY0" fmla="*/ 0 h 1853858"/>
                <a:gd name="connsiteX1" fmla="*/ 538478 w 654947"/>
                <a:gd name="connsiteY1" fmla="*/ 285250 h 1853858"/>
                <a:gd name="connsiteX2" fmla="*/ 350475 w 654947"/>
                <a:gd name="connsiteY2" fmla="*/ 818403 h 1853858"/>
                <a:gd name="connsiteX3" fmla="*/ 0 w 654947"/>
                <a:gd name="connsiteY3" fmla="*/ 1853858 h 1853858"/>
                <a:gd name="connsiteX0" fmla="*/ 654947 w 654947"/>
                <a:gd name="connsiteY0" fmla="*/ 0 h 1853858"/>
                <a:gd name="connsiteX1" fmla="*/ 541214 w 654947"/>
                <a:gd name="connsiteY1" fmla="*/ 376240 h 1853858"/>
                <a:gd name="connsiteX2" fmla="*/ 350475 w 654947"/>
                <a:gd name="connsiteY2" fmla="*/ 818403 h 1853858"/>
                <a:gd name="connsiteX3" fmla="*/ 0 w 654947"/>
                <a:gd name="connsiteY3" fmla="*/ 1853858 h 1853858"/>
                <a:gd name="connsiteX0" fmla="*/ 654947 w 664018"/>
                <a:gd name="connsiteY0" fmla="*/ 2143 h 1856001"/>
                <a:gd name="connsiteX1" fmla="*/ 664018 w 664018"/>
                <a:gd name="connsiteY1" fmla="*/ 0 h 1856001"/>
                <a:gd name="connsiteX2" fmla="*/ 541214 w 664018"/>
                <a:gd name="connsiteY2" fmla="*/ 378383 h 1856001"/>
                <a:gd name="connsiteX3" fmla="*/ 350475 w 664018"/>
                <a:gd name="connsiteY3" fmla="*/ 820546 h 1856001"/>
                <a:gd name="connsiteX4" fmla="*/ 0 w 664018"/>
                <a:gd name="connsiteY4" fmla="*/ 1856001 h 1856001"/>
                <a:gd name="connsiteX0" fmla="*/ 654947 w 664018"/>
                <a:gd name="connsiteY0" fmla="*/ 93197 h 1947055"/>
                <a:gd name="connsiteX1" fmla="*/ 664018 w 664018"/>
                <a:gd name="connsiteY1" fmla="*/ 91054 h 1947055"/>
                <a:gd name="connsiteX2" fmla="*/ 653477 w 664018"/>
                <a:gd name="connsiteY2" fmla="*/ 0 h 1947055"/>
                <a:gd name="connsiteX3" fmla="*/ 541214 w 664018"/>
                <a:gd name="connsiteY3" fmla="*/ 469437 h 1947055"/>
                <a:gd name="connsiteX4" fmla="*/ 350475 w 664018"/>
                <a:gd name="connsiteY4" fmla="*/ 911600 h 1947055"/>
                <a:gd name="connsiteX5" fmla="*/ 0 w 664018"/>
                <a:gd name="connsiteY5" fmla="*/ 1947055 h 1947055"/>
                <a:gd name="connsiteX0" fmla="*/ 654947 w 664018"/>
                <a:gd name="connsiteY0" fmla="*/ 93197 h 1947055"/>
                <a:gd name="connsiteX1" fmla="*/ 664018 w 664018"/>
                <a:gd name="connsiteY1" fmla="*/ 91054 h 1947055"/>
                <a:gd name="connsiteX2" fmla="*/ 653477 w 664018"/>
                <a:gd name="connsiteY2" fmla="*/ 0 h 1947055"/>
                <a:gd name="connsiteX3" fmla="*/ 542486 w 664018"/>
                <a:gd name="connsiteY3" fmla="*/ 385137 h 1947055"/>
                <a:gd name="connsiteX4" fmla="*/ 350475 w 664018"/>
                <a:gd name="connsiteY4" fmla="*/ 911600 h 1947055"/>
                <a:gd name="connsiteX5" fmla="*/ 0 w 664018"/>
                <a:gd name="connsiteY5" fmla="*/ 1947055 h 1947055"/>
                <a:gd name="connsiteX0" fmla="*/ 654947 w 664018"/>
                <a:gd name="connsiteY0" fmla="*/ 13313 h 1867171"/>
                <a:gd name="connsiteX1" fmla="*/ 664018 w 664018"/>
                <a:gd name="connsiteY1" fmla="*/ 11170 h 1867171"/>
                <a:gd name="connsiteX2" fmla="*/ 654737 w 664018"/>
                <a:gd name="connsiteY2" fmla="*/ 0 h 1867171"/>
                <a:gd name="connsiteX3" fmla="*/ 542486 w 664018"/>
                <a:gd name="connsiteY3" fmla="*/ 305253 h 1867171"/>
                <a:gd name="connsiteX4" fmla="*/ 350475 w 664018"/>
                <a:gd name="connsiteY4" fmla="*/ 831716 h 1867171"/>
                <a:gd name="connsiteX5" fmla="*/ 0 w 664018"/>
                <a:gd name="connsiteY5" fmla="*/ 1867171 h 1867171"/>
                <a:gd name="connsiteX0" fmla="*/ 654947 w 664018"/>
                <a:gd name="connsiteY0" fmla="*/ 2143 h 1856001"/>
                <a:gd name="connsiteX1" fmla="*/ 664018 w 664018"/>
                <a:gd name="connsiteY1" fmla="*/ 0 h 1856001"/>
                <a:gd name="connsiteX2" fmla="*/ 542486 w 664018"/>
                <a:gd name="connsiteY2" fmla="*/ 294083 h 1856001"/>
                <a:gd name="connsiteX3" fmla="*/ 350475 w 664018"/>
                <a:gd name="connsiteY3" fmla="*/ 820546 h 1856001"/>
                <a:gd name="connsiteX4" fmla="*/ 0 w 664018"/>
                <a:gd name="connsiteY4" fmla="*/ 1856001 h 1856001"/>
                <a:gd name="connsiteX0" fmla="*/ 654947 w 667816"/>
                <a:gd name="connsiteY0" fmla="*/ 8767 h 1862625"/>
                <a:gd name="connsiteX1" fmla="*/ 667816 w 667816"/>
                <a:gd name="connsiteY1" fmla="*/ 0 h 1862625"/>
                <a:gd name="connsiteX2" fmla="*/ 542486 w 667816"/>
                <a:gd name="connsiteY2" fmla="*/ 300707 h 1862625"/>
                <a:gd name="connsiteX3" fmla="*/ 350475 w 667816"/>
                <a:gd name="connsiteY3" fmla="*/ 827170 h 1862625"/>
                <a:gd name="connsiteX4" fmla="*/ 0 w 667816"/>
                <a:gd name="connsiteY4" fmla="*/ 1862625 h 1862625"/>
                <a:gd name="connsiteX0" fmla="*/ 654947 w 654947"/>
                <a:gd name="connsiteY0" fmla="*/ 0 h 1853858"/>
                <a:gd name="connsiteX1" fmla="*/ 542486 w 654947"/>
                <a:gd name="connsiteY1" fmla="*/ 291940 h 1853858"/>
                <a:gd name="connsiteX2" fmla="*/ 350475 w 654947"/>
                <a:gd name="connsiteY2" fmla="*/ 818403 h 1853858"/>
                <a:gd name="connsiteX3" fmla="*/ 0 w 654947"/>
                <a:gd name="connsiteY3" fmla="*/ 1853858 h 1853858"/>
                <a:gd name="connsiteX0" fmla="*/ 665710 w 665710"/>
                <a:gd name="connsiteY0" fmla="*/ 1 h 1913675"/>
                <a:gd name="connsiteX1" fmla="*/ 542486 w 665710"/>
                <a:gd name="connsiteY1" fmla="*/ 351757 h 1913675"/>
                <a:gd name="connsiteX2" fmla="*/ 350475 w 665710"/>
                <a:gd name="connsiteY2" fmla="*/ 878220 h 1913675"/>
                <a:gd name="connsiteX3" fmla="*/ 0 w 665710"/>
                <a:gd name="connsiteY3" fmla="*/ 1913675 h 1913675"/>
              </a:gdLst>
              <a:ahLst/>
              <a:cxnLst>
                <a:cxn ang="0">
                  <a:pos x="connsiteX0" y="connsiteY0"/>
                </a:cxn>
                <a:cxn ang="0">
                  <a:pos x="connsiteX1" y="connsiteY1"/>
                </a:cxn>
                <a:cxn ang="0">
                  <a:pos x="connsiteX2" y="connsiteY2"/>
                </a:cxn>
                <a:cxn ang="0">
                  <a:pos x="connsiteX3" y="connsiteY3"/>
                </a:cxn>
              </a:cxnLst>
              <a:rect l="l" t="t" r="r" b="b"/>
              <a:pathLst>
                <a:path w="665710" h="1913675">
                  <a:moveTo>
                    <a:pt x="665710" y="1"/>
                  </a:moveTo>
                  <a:lnTo>
                    <a:pt x="542486" y="351757"/>
                  </a:lnTo>
                  <a:lnTo>
                    <a:pt x="350475" y="878220"/>
                  </a:lnTo>
                  <a:cubicBezTo>
                    <a:pt x="431993" y="631138"/>
                    <a:pt x="218316" y="1295722"/>
                    <a:pt x="0" y="1913675"/>
                  </a:cubicBezTo>
                </a:path>
              </a:pathLst>
            </a:custGeom>
            <a:ln w="101600">
              <a:solidFill>
                <a:srgbClr val="00B050">
                  <a:alpha val="75000"/>
                </a:srgb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sp>
          <p:nvSpPr>
            <p:cNvPr id="9" name="Freeform 8"/>
            <p:cNvSpPr/>
            <p:nvPr/>
          </p:nvSpPr>
          <p:spPr>
            <a:xfrm rot="10365586" flipV="1">
              <a:off x="5174927" y="3420156"/>
              <a:ext cx="3947732" cy="895195"/>
            </a:xfrm>
            <a:custGeom>
              <a:avLst/>
              <a:gdLst>
                <a:gd name="connsiteX0" fmla="*/ 1362075 w 1447800"/>
                <a:gd name="connsiteY0" fmla="*/ 0 h 4943475"/>
                <a:gd name="connsiteX1" fmla="*/ 1447800 w 1447800"/>
                <a:gd name="connsiteY1" fmla="*/ 123825 h 4943475"/>
                <a:gd name="connsiteX2" fmla="*/ 1352550 w 1447800"/>
                <a:gd name="connsiteY2" fmla="*/ 409575 h 4943475"/>
                <a:gd name="connsiteX3" fmla="*/ 781050 w 1447800"/>
                <a:gd name="connsiteY3" fmla="*/ 1143000 h 4943475"/>
                <a:gd name="connsiteX4" fmla="*/ 66675 w 1447800"/>
                <a:gd name="connsiteY4" fmla="*/ 2066925 h 4943475"/>
                <a:gd name="connsiteX5" fmla="*/ 104775 w 1447800"/>
                <a:gd name="connsiteY5" fmla="*/ 2638425 h 4943475"/>
                <a:gd name="connsiteX6" fmla="*/ 819150 w 1447800"/>
                <a:gd name="connsiteY6" fmla="*/ 2628900 h 4943475"/>
                <a:gd name="connsiteX7" fmla="*/ 352425 w 1447800"/>
                <a:gd name="connsiteY7" fmla="*/ 4267200 h 4943475"/>
                <a:gd name="connsiteX8" fmla="*/ 0 w 1447800"/>
                <a:gd name="connsiteY8" fmla="*/ 4600575 h 4943475"/>
                <a:gd name="connsiteX9" fmla="*/ 504825 w 1447800"/>
                <a:gd name="connsiteY9" fmla="*/ 4943475 h 4943475"/>
                <a:gd name="connsiteX0" fmla="*/ 1362075 w 1447800"/>
                <a:gd name="connsiteY0" fmla="*/ 0 h 4600575"/>
                <a:gd name="connsiteX1" fmla="*/ 1447800 w 1447800"/>
                <a:gd name="connsiteY1" fmla="*/ 123825 h 4600575"/>
                <a:gd name="connsiteX2" fmla="*/ 1352550 w 1447800"/>
                <a:gd name="connsiteY2" fmla="*/ 409575 h 4600575"/>
                <a:gd name="connsiteX3" fmla="*/ 781050 w 1447800"/>
                <a:gd name="connsiteY3" fmla="*/ 1143000 h 4600575"/>
                <a:gd name="connsiteX4" fmla="*/ 66675 w 1447800"/>
                <a:gd name="connsiteY4" fmla="*/ 2066925 h 4600575"/>
                <a:gd name="connsiteX5" fmla="*/ 104775 w 1447800"/>
                <a:gd name="connsiteY5" fmla="*/ 2638425 h 4600575"/>
                <a:gd name="connsiteX6" fmla="*/ 819150 w 1447800"/>
                <a:gd name="connsiteY6" fmla="*/ 2628900 h 4600575"/>
                <a:gd name="connsiteX7" fmla="*/ 352425 w 1447800"/>
                <a:gd name="connsiteY7" fmla="*/ 4267200 h 4600575"/>
                <a:gd name="connsiteX8" fmla="*/ 0 w 1447800"/>
                <a:gd name="connsiteY8" fmla="*/ 4600575 h 4600575"/>
                <a:gd name="connsiteX9" fmla="*/ 542925 w 1447800"/>
                <a:gd name="connsiteY9" fmla="*/ 4591050 h 4600575"/>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752475 w 1381125"/>
                <a:gd name="connsiteY6" fmla="*/ 2628900 h 4591050"/>
                <a:gd name="connsiteX7" fmla="*/ 285750 w 1381125"/>
                <a:gd name="connsiteY7" fmla="*/ 4267200 h 4591050"/>
                <a:gd name="connsiteX8" fmla="*/ 171450 w 1381125"/>
                <a:gd name="connsiteY8" fmla="*/ 4514850 h 4591050"/>
                <a:gd name="connsiteX9" fmla="*/ 476250 w 1381125"/>
                <a:gd name="connsiteY9" fmla="*/ 4591050 h 4591050"/>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552450 w 1381125"/>
                <a:gd name="connsiteY6" fmla="*/ 2686050 h 4591050"/>
                <a:gd name="connsiteX7" fmla="*/ 285750 w 1381125"/>
                <a:gd name="connsiteY7" fmla="*/ 4267200 h 4591050"/>
                <a:gd name="connsiteX8" fmla="*/ 171450 w 1381125"/>
                <a:gd name="connsiteY8" fmla="*/ 4514850 h 4591050"/>
                <a:gd name="connsiteX9" fmla="*/ 476250 w 1381125"/>
                <a:gd name="connsiteY9" fmla="*/ 4591050 h 4591050"/>
                <a:gd name="connsiteX0" fmla="*/ 1295400 w 1381125"/>
                <a:gd name="connsiteY0" fmla="*/ 0 h 4591050"/>
                <a:gd name="connsiteX1" fmla="*/ 1381125 w 1381125"/>
                <a:gd name="connsiteY1" fmla="*/ 123825 h 4591050"/>
                <a:gd name="connsiteX2" fmla="*/ 1285875 w 1381125"/>
                <a:gd name="connsiteY2" fmla="*/ 409575 h 4591050"/>
                <a:gd name="connsiteX3" fmla="*/ 714375 w 1381125"/>
                <a:gd name="connsiteY3" fmla="*/ 1143000 h 4591050"/>
                <a:gd name="connsiteX4" fmla="*/ 0 w 1381125"/>
                <a:gd name="connsiteY4" fmla="*/ 2066925 h 4591050"/>
                <a:gd name="connsiteX5" fmla="*/ 38100 w 1381125"/>
                <a:gd name="connsiteY5" fmla="*/ 2638425 h 4591050"/>
                <a:gd name="connsiteX6" fmla="*/ 552450 w 1381125"/>
                <a:gd name="connsiteY6" fmla="*/ 2686050 h 4591050"/>
                <a:gd name="connsiteX7" fmla="*/ 19050 w 1381125"/>
                <a:gd name="connsiteY7" fmla="*/ 4210050 h 4591050"/>
                <a:gd name="connsiteX8" fmla="*/ 171450 w 1381125"/>
                <a:gd name="connsiteY8" fmla="*/ 4514850 h 4591050"/>
                <a:gd name="connsiteX9" fmla="*/ 476250 w 1381125"/>
                <a:gd name="connsiteY9" fmla="*/ 4591050 h 4591050"/>
                <a:gd name="connsiteX0" fmla="*/ 1617436 w 1703161"/>
                <a:gd name="connsiteY0" fmla="*/ 0 h 4594679"/>
                <a:gd name="connsiteX1" fmla="*/ 1703161 w 1703161"/>
                <a:gd name="connsiteY1" fmla="*/ 123825 h 4594679"/>
                <a:gd name="connsiteX2" fmla="*/ 1607911 w 1703161"/>
                <a:gd name="connsiteY2" fmla="*/ 409575 h 4594679"/>
                <a:gd name="connsiteX3" fmla="*/ 1036411 w 1703161"/>
                <a:gd name="connsiteY3" fmla="*/ 1143000 h 4594679"/>
                <a:gd name="connsiteX4" fmla="*/ 322036 w 1703161"/>
                <a:gd name="connsiteY4" fmla="*/ 2066925 h 4594679"/>
                <a:gd name="connsiteX5" fmla="*/ 360136 w 1703161"/>
                <a:gd name="connsiteY5" fmla="*/ 2638425 h 4594679"/>
                <a:gd name="connsiteX6" fmla="*/ 874486 w 1703161"/>
                <a:gd name="connsiteY6" fmla="*/ 2686050 h 4594679"/>
                <a:gd name="connsiteX7" fmla="*/ 341086 w 1703161"/>
                <a:gd name="connsiteY7" fmla="*/ 4210050 h 4594679"/>
                <a:gd name="connsiteX8" fmla="*/ 493486 w 1703161"/>
                <a:gd name="connsiteY8" fmla="*/ 4514850 h 4594679"/>
                <a:gd name="connsiteX9" fmla="*/ 798286 w 1703161"/>
                <a:gd name="connsiteY9" fmla="*/ 4591050 h 4594679"/>
                <a:gd name="connsiteX0" fmla="*/ 1617436 w 1703161"/>
                <a:gd name="connsiteY0" fmla="*/ 0 h 4819650"/>
                <a:gd name="connsiteX1" fmla="*/ 1703161 w 1703161"/>
                <a:gd name="connsiteY1" fmla="*/ 123825 h 4819650"/>
                <a:gd name="connsiteX2" fmla="*/ 1607911 w 1703161"/>
                <a:gd name="connsiteY2" fmla="*/ 409575 h 4819650"/>
                <a:gd name="connsiteX3" fmla="*/ 1036411 w 1703161"/>
                <a:gd name="connsiteY3" fmla="*/ 1143000 h 4819650"/>
                <a:gd name="connsiteX4" fmla="*/ 322036 w 1703161"/>
                <a:gd name="connsiteY4" fmla="*/ 2066925 h 4819650"/>
                <a:gd name="connsiteX5" fmla="*/ 360136 w 1703161"/>
                <a:gd name="connsiteY5" fmla="*/ 2638425 h 4819650"/>
                <a:gd name="connsiteX6" fmla="*/ 874486 w 1703161"/>
                <a:gd name="connsiteY6" fmla="*/ 2686050 h 4819650"/>
                <a:gd name="connsiteX7" fmla="*/ 341086 w 1703161"/>
                <a:gd name="connsiteY7" fmla="*/ 4210050 h 4819650"/>
                <a:gd name="connsiteX8" fmla="*/ 341086 w 1703161"/>
                <a:gd name="connsiteY8" fmla="*/ 4819650 h 4819650"/>
                <a:gd name="connsiteX9" fmla="*/ 798286 w 1703161"/>
                <a:gd name="connsiteY9" fmla="*/ 4591050 h 4819650"/>
                <a:gd name="connsiteX0" fmla="*/ 4055836 w 4141561"/>
                <a:gd name="connsiteY0" fmla="*/ 0 h 4819650"/>
                <a:gd name="connsiteX1" fmla="*/ 4141561 w 4141561"/>
                <a:gd name="connsiteY1" fmla="*/ 123825 h 4819650"/>
                <a:gd name="connsiteX2" fmla="*/ 4046311 w 4141561"/>
                <a:gd name="connsiteY2" fmla="*/ 409575 h 4819650"/>
                <a:gd name="connsiteX3" fmla="*/ 3474811 w 4141561"/>
                <a:gd name="connsiteY3" fmla="*/ 1143000 h 4819650"/>
                <a:gd name="connsiteX4" fmla="*/ 2760436 w 4141561"/>
                <a:gd name="connsiteY4" fmla="*/ 2066925 h 4819650"/>
                <a:gd name="connsiteX5" fmla="*/ 2798536 w 4141561"/>
                <a:gd name="connsiteY5" fmla="*/ 2638425 h 4819650"/>
                <a:gd name="connsiteX6" fmla="*/ 3312886 w 4141561"/>
                <a:gd name="connsiteY6" fmla="*/ 2686050 h 4819650"/>
                <a:gd name="connsiteX7" fmla="*/ 2779486 w 4141561"/>
                <a:gd name="connsiteY7" fmla="*/ 4210050 h 4819650"/>
                <a:gd name="connsiteX8" fmla="*/ 2779486 w 4141561"/>
                <a:gd name="connsiteY8" fmla="*/ 4819650 h 4819650"/>
                <a:gd name="connsiteX9" fmla="*/ 0 w 4141561"/>
                <a:gd name="connsiteY9" fmla="*/ 2895600 h 4819650"/>
                <a:gd name="connsiteX0" fmla="*/ 4055836 w 4141561"/>
                <a:gd name="connsiteY0" fmla="*/ 0 h 4953000"/>
                <a:gd name="connsiteX1" fmla="*/ 4141561 w 4141561"/>
                <a:gd name="connsiteY1" fmla="*/ 123825 h 4953000"/>
                <a:gd name="connsiteX2" fmla="*/ 4046311 w 4141561"/>
                <a:gd name="connsiteY2" fmla="*/ 409575 h 4953000"/>
                <a:gd name="connsiteX3" fmla="*/ 3474811 w 4141561"/>
                <a:gd name="connsiteY3" fmla="*/ 1143000 h 4953000"/>
                <a:gd name="connsiteX4" fmla="*/ 2760436 w 4141561"/>
                <a:gd name="connsiteY4" fmla="*/ 2066925 h 4953000"/>
                <a:gd name="connsiteX5" fmla="*/ 2798536 w 4141561"/>
                <a:gd name="connsiteY5" fmla="*/ 2638425 h 4953000"/>
                <a:gd name="connsiteX6" fmla="*/ 3312886 w 4141561"/>
                <a:gd name="connsiteY6" fmla="*/ 2686050 h 4953000"/>
                <a:gd name="connsiteX7" fmla="*/ 2779486 w 4141561"/>
                <a:gd name="connsiteY7" fmla="*/ 4210050 h 4953000"/>
                <a:gd name="connsiteX8" fmla="*/ 2895600 w 4141561"/>
                <a:gd name="connsiteY8" fmla="*/ 4953000 h 4953000"/>
                <a:gd name="connsiteX9" fmla="*/ 0 w 4141561"/>
                <a:gd name="connsiteY9" fmla="*/ 2895600 h 4953000"/>
                <a:gd name="connsiteX0" fmla="*/ 3903436 w 3989161"/>
                <a:gd name="connsiteY0" fmla="*/ 0 h 4953000"/>
                <a:gd name="connsiteX1" fmla="*/ 3989161 w 3989161"/>
                <a:gd name="connsiteY1" fmla="*/ 123825 h 4953000"/>
                <a:gd name="connsiteX2" fmla="*/ 3893911 w 3989161"/>
                <a:gd name="connsiteY2" fmla="*/ 409575 h 4953000"/>
                <a:gd name="connsiteX3" fmla="*/ 3322411 w 3989161"/>
                <a:gd name="connsiteY3" fmla="*/ 1143000 h 4953000"/>
                <a:gd name="connsiteX4" fmla="*/ 2608036 w 3989161"/>
                <a:gd name="connsiteY4" fmla="*/ 2066925 h 4953000"/>
                <a:gd name="connsiteX5" fmla="*/ 2646136 w 3989161"/>
                <a:gd name="connsiteY5" fmla="*/ 2638425 h 4953000"/>
                <a:gd name="connsiteX6" fmla="*/ 3160486 w 3989161"/>
                <a:gd name="connsiteY6" fmla="*/ 2686050 h 4953000"/>
                <a:gd name="connsiteX7" fmla="*/ 2627086 w 3989161"/>
                <a:gd name="connsiteY7" fmla="*/ 4210050 h 4953000"/>
                <a:gd name="connsiteX8" fmla="*/ 2743200 w 3989161"/>
                <a:gd name="connsiteY8" fmla="*/ 4953000 h 4953000"/>
                <a:gd name="connsiteX9" fmla="*/ 0 w 3989161"/>
                <a:gd name="connsiteY9" fmla="*/ 2895600 h 4953000"/>
                <a:gd name="connsiteX0" fmla="*/ 3903436 w 5486400"/>
                <a:gd name="connsiteY0" fmla="*/ 0 h 4953000"/>
                <a:gd name="connsiteX1" fmla="*/ 3989161 w 5486400"/>
                <a:gd name="connsiteY1" fmla="*/ 123825 h 4953000"/>
                <a:gd name="connsiteX2" fmla="*/ 3893911 w 5486400"/>
                <a:gd name="connsiteY2" fmla="*/ 409575 h 4953000"/>
                <a:gd name="connsiteX3" fmla="*/ 3322411 w 5486400"/>
                <a:gd name="connsiteY3" fmla="*/ 1143000 h 4953000"/>
                <a:gd name="connsiteX4" fmla="*/ 2608036 w 5486400"/>
                <a:gd name="connsiteY4" fmla="*/ 2066925 h 4953000"/>
                <a:gd name="connsiteX5" fmla="*/ 2646136 w 5486400"/>
                <a:gd name="connsiteY5" fmla="*/ 2638425 h 4953000"/>
                <a:gd name="connsiteX6" fmla="*/ 3160486 w 5486400"/>
                <a:gd name="connsiteY6" fmla="*/ 2686050 h 4953000"/>
                <a:gd name="connsiteX7" fmla="*/ 5486400 w 5486400"/>
                <a:gd name="connsiteY7" fmla="*/ 2590800 h 4953000"/>
                <a:gd name="connsiteX8" fmla="*/ 2743200 w 5486400"/>
                <a:gd name="connsiteY8" fmla="*/ 4953000 h 4953000"/>
                <a:gd name="connsiteX9" fmla="*/ 0 w 5486400"/>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2608036 w 5638799"/>
                <a:gd name="connsiteY4" fmla="*/ 2066925 h 4953000"/>
                <a:gd name="connsiteX5" fmla="*/ 2646136 w 5638799"/>
                <a:gd name="connsiteY5" fmla="*/ 2638425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2608036 w 5638799"/>
                <a:gd name="connsiteY4" fmla="*/ 2066925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3903436 w 5638799"/>
                <a:gd name="connsiteY0" fmla="*/ 0 h 4953000"/>
                <a:gd name="connsiteX1" fmla="*/ 3989161 w 5638799"/>
                <a:gd name="connsiteY1" fmla="*/ 123825 h 4953000"/>
                <a:gd name="connsiteX2" fmla="*/ 3893911 w 5638799"/>
                <a:gd name="connsiteY2" fmla="*/ 409575 h 4953000"/>
                <a:gd name="connsiteX3" fmla="*/ 3322411 w 5638799"/>
                <a:gd name="connsiteY3" fmla="*/ 1143000 h 4953000"/>
                <a:gd name="connsiteX4" fmla="*/ 3809999 w 5638799"/>
                <a:gd name="connsiteY4" fmla="*/ 1066800 h 4953000"/>
                <a:gd name="connsiteX5" fmla="*/ 5333999 w 5638799"/>
                <a:gd name="connsiteY5" fmla="*/ 1752600 h 4953000"/>
                <a:gd name="connsiteX6" fmla="*/ 5638799 w 5638799"/>
                <a:gd name="connsiteY6" fmla="*/ 2209800 h 4953000"/>
                <a:gd name="connsiteX7" fmla="*/ 5486400 w 5638799"/>
                <a:gd name="connsiteY7" fmla="*/ 2590800 h 4953000"/>
                <a:gd name="connsiteX8" fmla="*/ 2743200 w 5638799"/>
                <a:gd name="connsiteY8" fmla="*/ 4953000 h 4953000"/>
                <a:gd name="connsiteX9" fmla="*/ 0 w 5638799"/>
                <a:gd name="connsiteY9" fmla="*/ 2895600 h 4953000"/>
                <a:gd name="connsiteX0" fmla="*/ 4724399 w 5638799"/>
                <a:gd name="connsiteY0" fmla="*/ 104775 h 4829175"/>
                <a:gd name="connsiteX1" fmla="*/ 3989161 w 5638799"/>
                <a:gd name="connsiteY1" fmla="*/ 0 h 4829175"/>
                <a:gd name="connsiteX2" fmla="*/ 3893911 w 5638799"/>
                <a:gd name="connsiteY2" fmla="*/ 285750 h 4829175"/>
                <a:gd name="connsiteX3" fmla="*/ 3322411 w 5638799"/>
                <a:gd name="connsiteY3" fmla="*/ 1019175 h 4829175"/>
                <a:gd name="connsiteX4" fmla="*/ 3809999 w 5638799"/>
                <a:gd name="connsiteY4" fmla="*/ 942975 h 4829175"/>
                <a:gd name="connsiteX5" fmla="*/ 5333999 w 5638799"/>
                <a:gd name="connsiteY5" fmla="*/ 1628775 h 4829175"/>
                <a:gd name="connsiteX6" fmla="*/ 5638799 w 5638799"/>
                <a:gd name="connsiteY6" fmla="*/ 2085975 h 4829175"/>
                <a:gd name="connsiteX7" fmla="*/ 5486400 w 5638799"/>
                <a:gd name="connsiteY7" fmla="*/ 2466975 h 4829175"/>
                <a:gd name="connsiteX8" fmla="*/ 2743200 w 5638799"/>
                <a:gd name="connsiteY8" fmla="*/ 4829175 h 4829175"/>
                <a:gd name="connsiteX9" fmla="*/ 0 w 5638799"/>
                <a:gd name="connsiteY9" fmla="*/ 2771775 h 4829175"/>
                <a:gd name="connsiteX0" fmla="*/ 4724399 w 5638799"/>
                <a:gd name="connsiteY0" fmla="*/ 0 h 4724400"/>
                <a:gd name="connsiteX1" fmla="*/ 4495799 w 5638799"/>
                <a:gd name="connsiteY1" fmla="*/ 152400 h 4724400"/>
                <a:gd name="connsiteX2" fmla="*/ 3893911 w 5638799"/>
                <a:gd name="connsiteY2" fmla="*/ 180975 h 4724400"/>
                <a:gd name="connsiteX3" fmla="*/ 3322411 w 5638799"/>
                <a:gd name="connsiteY3" fmla="*/ 914400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322411 w 5638799"/>
                <a:gd name="connsiteY3" fmla="*/ 914400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3809999 w 5638799"/>
                <a:gd name="connsiteY4" fmla="*/ 838200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3962399 w 5638799"/>
                <a:gd name="connsiteY4" fmla="*/ 8381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267199 w 5638799"/>
                <a:gd name="connsiteY4" fmla="*/ 10667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343399 w 5638799"/>
                <a:gd name="connsiteY4" fmla="*/ 9905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343399 w 5638799"/>
                <a:gd name="connsiteY4" fmla="*/ 9905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333999 w 5638799"/>
                <a:gd name="connsiteY5" fmla="*/ 1524000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38799"/>
                <a:gd name="connsiteY0" fmla="*/ 0 h 4724400"/>
                <a:gd name="connsiteX1" fmla="*/ 4495799 w 5638799"/>
                <a:gd name="connsiteY1" fmla="*/ 152400 h 4724400"/>
                <a:gd name="connsiteX2" fmla="*/ 4038599 w 5638799"/>
                <a:gd name="connsiteY2" fmla="*/ 228599 h 4724400"/>
                <a:gd name="connsiteX3" fmla="*/ 3809999 w 5638799"/>
                <a:gd name="connsiteY3" fmla="*/ 457199 h 4724400"/>
                <a:gd name="connsiteX4" fmla="*/ 4419599 w 5638799"/>
                <a:gd name="connsiteY4" fmla="*/ 914399 h 4724400"/>
                <a:gd name="connsiteX5" fmla="*/ 5410199 w 5638799"/>
                <a:gd name="connsiteY5" fmla="*/ 1447799 h 4724400"/>
                <a:gd name="connsiteX6" fmla="*/ 5638799 w 5638799"/>
                <a:gd name="connsiteY6" fmla="*/ 1981200 h 4724400"/>
                <a:gd name="connsiteX7" fmla="*/ 5486400 w 5638799"/>
                <a:gd name="connsiteY7" fmla="*/ 2362200 h 4724400"/>
                <a:gd name="connsiteX8" fmla="*/ 2743200 w 5638799"/>
                <a:gd name="connsiteY8" fmla="*/ 4724400 h 4724400"/>
                <a:gd name="connsiteX9" fmla="*/ 0 w 5638799"/>
                <a:gd name="connsiteY9" fmla="*/ 2667000 h 4724400"/>
                <a:gd name="connsiteX0" fmla="*/ 4724399 w 5652447"/>
                <a:gd name="connsiteY0" fmla="*/ 0 h 4724400"/>
                <a:gd name="connsiteX1" fmla="*/ 4495799 w 5652447"/>
                <a:gd name="connsiteY1" fmla="*/ 152400 h 4724400"/>
                <a:gd name="connsiteX2" fmla="*/ 4038599 w 5652447"/>
                <a:gd name="connsiteY2" fmla="*/ 228599 h 4724400"/>
                <a:gd name="connsiteX3" fmla="*/ 3809999 w 5652447"/>
                <a:gd name="connsiteY3" fmla="*/ 457199 h 4724400"/>
                <a:gd name="connsiteX4" fmla="*/ 4419599 w 5652447"/>
                <a:gd name="connsiteY4" fmla="*/ 914399 h 4724400"/>
                <a:gd name="connsiteX5" fmla="*/ 5410199 w 5652447"/>
                <a:gd name="connsiteY5" fmla="*/ 1447799 h 4724400"/>
                <a:gd name="connsiteX6" fmla="*/ 5638799 w 5652447"/>
                <a:gd name="connsiteY6" fmla="*/ 1981200 h 4724400"/>
                <a:gd name="connsiteX7" fmla="*/ 5486400 w 5652447"/>
                <a:gd name="connsiteY7" fmla="*/ 2362200 h 4724400"/>
                <a:gd name="connsiteX8" fmla="*/ 2743200 w 5652447"/>
                <a:gd name="connsiteY8" fmla="*/ 4724400 h 4724400"/>
                <a:gd name="connsiteX9" fmla="*/ 0 w 5652447"/>
                <a:gd name="connsiteY9" fmla="*/ 2667000 h 4724400"/>
                <a:gd name="connsiteX0" fmla="*/ 4724399 w 5775277"/>
                <a:gd name="connsiteY0" fmla="*/ 0 h 4724400"/>
                <a:gd name="connsiteX1" fmla="*/ 4495799 w 5775277"/>
                <a:gd name="connsiteY1" fmla="*/ 152400 h 4724400"/>
                <a:gd name="connsiteX2" fmla="*/ 4038599 w 5775277"/>
                <a:gd name="connsiteY2" fmla="*/ 228599 h 4724400"/>
                <a:gd name="connsiteX3" fmla="*/ 3809999 w 5775277"/>
                <a:gd name="connsiteY3" fmla="*/ 457199 h 4724400"/>
                <a:gd name="connsiteX4" fmla="*/ 4419599 w 5775277"/>
                <a:gd name="connsiteY4" fmla="*/ 914399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724399 w 5775277"/>
                <a:gd name="connsiteY0" fmla="*/ 0 h 4724400"/>
                <a:gd name="connsiteX1" fmla="*/ 4419599 w 5775277"/>
                <a:gd name="connsiteY1" fmla="*/ 76199 h 4724400"/>
                <a:gd name="connsiteX2" fmla="*/ 4038599 w 5775277"/>
                <a:gd name="connsiteY2" fmla="*/ 228599 h 4724400"/>
                <a:gd name="connsiteX3" fmla="*/ 3809999 w 5775277"/>
                <a:gd name="connsiteY3" fmla="*/ 457199 h 4724400"/>
                <a:gd name="connsiteX4" fmla="*/ 4419599 w 5775277"/>
                <a:gd name="connsiteY4" fmla="*/ 914399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724399 w 5775277"/>
                <a:gd name="connsiteY0" fmla="*/ 1 h 4724401"/>
                <a:gd name="connsiteX1" fmla="*/ 4495799 w 5775277"/>
                <a:gd name="connsiteY1" fmla="*/ 0 h 4724401"/>
                <a:gd name="connsiteX2" fmla="*/ 4419599 w 5775277"/>
                <a:gd name="connsiteY2" fmla="*/ 76200 h 4724401"/>
                <a:gd name="connsiteX3" fmla="*/ 4038599 w 5775277"/>
                <a:gd name="connsiteY3" fmla="*/ 228600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228600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457200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40385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2971799 w 5775277"/>
                <a:gd name="connsiteY4" fmla="*/ 5334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051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813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5813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858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3962399 w 5775277"/>
                <a:gd name="connsiteY3" fmla="*/ 2286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1 h 4724401"/>
                <a:gd name="connsiteX1" fmla="*/ 4495799 w 5775277"/>
                <a:gd name="connsiteY1" fmla="*/ 0 h 4724401"/>
                <a:gd name="connsiteX2" fmla="*/ 4267199 w 5775277"/>
                <a:gd name="connsiteY2" fmla="*/ 152401 h 4724401"/>
                <a:gd name="connsiteX3" fmla="*/ 4038599 w 5775277"/>
                <a:gd name="connsiteY3" fmla="*/ 304801 h 4724401"/>
                <a:gd name="connsiteX4" fmla="*/ 3809999 w 5775277"/>
                <a:gd name="connsiteY4" fmla="*/ 609601 h 4724401"/>
                <a:gd name="connsiteX5" fmla="*/ 4419599 w 5775277"/>
                <a:gd name="connsiteY5" fmla="*/ 914400 h 4724401"/>
                <a:gd name="connsiteX6" fmla="*/ 5410199 w 5775277"/>
                <a:gd name="connsiteY6" fmla="*/ 1447800 h 4724401"/>
                <a:gd name="connsiteX7" fmla="*/ 5638799 w 5775277"/>
                <a:gd name="connsiteY7" fmla="*/ 1981201 h 4724401"/>
                <a:gd name="connsiteX8" fmla="*/ 5486400 w 5775277"/>
                <a:gd name="connsiteY8" fmla="*/ 2362201 h 4724401"/>
                <a:gd name="connsiteX9" fmla="*/ 2743200 w 5775277"/>
                <a:gd name="connsiteY9" fmla="*/ 4724401 h 4724401"/>
                <a:gd name="connsiteX10" fmla="*/ 0 w 5775277"/>
                <a:gd name="connsiteY10" fmla="*/ 2667001 h 4724401"/>
                <a:gd name="connsiteX0" fmla="*/ 4724399 w 5775277"/>
                <a:gd name="connsiteY0" fmla="*/ 0 h 4876800"/>
                <a:gd name="connsiteX1" fmla="*/ 4495799 w 5775277"/>
                <a:gd name="connsiteY1" fmla="*/ 152399 h 4876800"/>
                <a:gd name="connsiteX2" fmla="*/ 4267199 w 5775277"/>
                <a:gd name="connsiteY2" fmla="*/ 3048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724399 w 5775277"/>
                <a:gd name="connsiteY0" fmla="*/ 0 h 4876800"/>
                <a:gd name="connsiteX1" fmla="*/ 4495799 w 5775277"/>
                <a:gd name="connsiteY1" fmla="*/ 152399 h 4876800"/>
                <a:gd name="connsiteX2" fmla="*/ 4267199 w 5775277"/>
                <a:gd name="connsiteY2" fmla="*/ 3048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724399 w 5775277"/>
                <a:gd name="connsiteY0" fmla="*/ 0 h 4876800"/>
                <a:gd name="connsiteX1" fmla="*/ 4495799 w 5775277"/>
                <a:gd name="connsiteY1" fmla="*/ 152399 h 4876800"/>
                <a:gd name="connsiteX2" fmla="*/ 4190999 w 5775277"/>
                <a:gd name="connsiteY2" fmla="*/ 381000 h 4876800"/>
                <a:gd name="connsiteX3" fmla="*/ 4038599 w 5775277"/>
                <a:gd name="connsiteY3" fmla="*/ 457200 h 4876800"/>
                <a:gd name="connsiteX4" fmla="*/ 3809999 w 5775277"/>
                <a:gd name="connsiteY4" fmla="*/ 762000 h 4876800"/>
                <a:gd name="connsiteX5" fmla="*/ 4419599 w 5775277"/>
                <a:gd name="connsiteY5" fmla="*/ 1066799 h 4876800"/>
                <a:gd name="connsiteX6" fmla="*/ 5410199 w 5775277"/>
                <a:gd name="connsiteY6" fmla="*/ 1600199 h 4876800"/>
                <a:gd name="connsiteX7" fmla="*/ 5638799 w 5775277"/>
                <a:gd name="connsiteY7" fmla="*/ 2133600 h 4876800"/>
                <a:gd name="connsiteX8" fmla="*/ 5486400 w 5775277"/>
                <a:gd name="connsiteY8" fmla="*/ 2514600 h 4876800"/>
                <a:gd name="connsiteX9" fmla="*/ 2743200 w 5775277"/>
                <a:gd name="connsiteY9" fmla="*/ 4876800 h 4876800"/>
                <a:gd name="connsiteX10" fmla="*/ 0 w 5775277"/>
                <a:gd name="connsiteY10" fmla="*/ 2819400 h 4876800"/>
                <a:gd name="connsiteX0" fmla="*/ 4571999 w 5775277"/>
                <a:gd name="connsiteY0" fmla="*/ 38101 h 4762501"/>
                <a:gd name="connsiteX1" fmla="*/ 4495799 w 5775277"/>
                <a:gd name="connsiteY1" fmla="*/ 38100 h 4762501"/>
                <a:gd name="connsiteX2" fmla="*/ 4190999 w 5775277"/>
                <a:gd name="connsiteY2" fmla="*/ 266701 h 4762501"/>
                <a:gd name="connsiteX3" fmla="*/ 4038599 w 5775277"/>
                <a:gd name="connsiteY3" fmla="*/ 3429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7239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419599 w 5775277"/>
                <a:gd name="connsiteY5" fmla="*/ 952500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571999 w 5775277"/>
                <a:gd name="connsiteY5" fmla="*/ 1028701 h 4762501"/>
                <a:gd name="connsiteX6" fmla="*/ 5410199 w 5775277"/>
                <a:gd name="connsiteY6" fmla="*/ 1485900 h 4762501"/>
                <a:gd name="connsiteX7" fmla="*/ 5638799 w 5775277"/>
                <a:gd name="connsiteY7" fmla="*/ 2019301 h 4762501"/>
                <a:gd name="connsiteX8" fmla="*/ 5486400 w 5775277"/>
                <a:gd name="connsiteY8" fmla="*/ 2400301 h 4762501"/>
                <a:gd name="connsiteX9" fmla="*/ 2743200 w 5775277"/>
                <a:gd name="connsiteY9" fmla="*/ 4762501 h 4762501"/>
                <a:gd name="connsiteX10" fmla="*/ 0 w 5775277"/>
                <a:gd name="connsiteY10"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571999 w 5775277"/>
                <a:gd name="connsiteY6" fmla="*/ 10287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7243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7243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571999 w 5775277"/>
                <a:gd name="connsiteY6" fmla="*/ 10287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876799 w 5775277"/>
                <a:gd name="connsiteY6" fmla="*/ 11811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876799 w 5775277"/>
                <a:gd name="connsiteY6" fmla="*/ 11811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38101 h 4762501"/>
                <a:gd name="connsiteX1" fmla="*/ 4495799 w 5775277"/>
                <a:gd name="connsiteY1" fmla="*/ 38100 h 4762501"/>
                <a:gd name="connsiteX2" fmla="*/ 4190999 w 5775277"/>
                <a:gd name="connsiteY2" fmla="*/ 266701 h 4762501"/>
                <a:gd name="connsiteX3" fmla="*/ 3962399 w 5775277"/>
                <a:gd name="connsiteY3" fmla="*/ 419101 h 4762501"/>
                <a:gd name="connsiteX4" fmla="*/ 3809999 w 5775277"/>
                <a:gd name="connsiteY4" fmla="*/ 647701 h 4762501"/>
                <a:gd name="connsiteX5" fmla="*/ 4038599 w 5775277"/>
                <a:gd name="connsiteY5" fmla="*/ 800101 h 4762501"/>
                <a:gd name="connsiteX6" fmla="*/ 4648199 w 5775277"/>
                <a:gd name="connsiteY6" fmla="*/ 1104901 h 4762501"/>
                <a:gd name="connsiteX7" fmla="*/ 5410199 w 5775277"/>
                <a:gd name="connsiteY7" fmla="*/ 1485900 h 4762501"/>
                <a:gd name="connsiteX8" fmla="*/ 5638799 w 5775277"/>
                <a:gd name="connsiteY8" fmla="*/ 2019301 h 4762501"/>
                <a:gd name="connsiteX9" fmla="*/ 5486400 w 5775277"/>
                <a:gd name="connsiteY9" fmla="*/ 2400301 h 4762501"/>
                <a:gd name="connsiteX10" fmla="*/ 2743200 w 5775277"/>
                <a:gd name="connsiteY10" fmla="*/ 4762501 h 4762501"/>
                <a:gd name="connsiteX11" fmla="*/ 0 w 5775277"/>
                <a:gd name="connsiteY11" fmla="*/ 2705101 h 4762501"/>
                <a:gd name="connsiteX0" fmla="*/ 4571999 w 5775277"/>
                <a:gd name="connsiteY0" fmla="*/ 63501 h 4787901"/>
                <a:gd name="connsiteX1" fmla="*/ 4495799 w 5775277"/>
                <a:gd name="connsiteY1" fmla="*/ 63500 h 4787901"/>
                <a:gd name="connsiteX2" fmla="*/ 3962399 w 5775277"/>
                <a:gd name="connsiteY2" fmla="*/ 444501 h 4787901"/>
                <a:gd name="connsiteX3" fmla="*/ 3809999 w 5775277"/>
                <a:gd name="connsiteY3" fmla="*/ 673101 h 4787901"/>
                <a:gd name="connsiteX4" fmla="*/ 4038599 w 5775277"/>
                <a:gd name="connsiteY4" fmla="*/ 825501 h 4787901"/>
                <a:gd name="connsiteX5" fmla="*/ 4648199 w 5775277"/>
                <a:gd name="connsiteY5" fmla="*/ 1130301 h 4787901"/>
                <a:gd name="connsiteX6" fmla="*/ 5410199 w 5775277"/>
                <a:gd name="connsiteY6" fmla="*/ 1511300 h 4787901"/>
                <a:gd name="connsiteX7" fmla="*/ 5638799 w 5775277"/>
                <a:gd name="connsiteY7" fmla="*/ 2044701 h 4787901"/>
                <a:gd name="connsiteX8" fmla="*/ 5486400 w 5775277"/>
                <a:gd name="connsiteY8" fmla="*/ 2425701 h 4787901"/>
                <a:gd name="connsiteX9" fmla="*/ 2743200 w 5775277"/>
                <a:gd name="connsiteY9" fmla="*/ 4787901 h 4787901"/>
                <a:gd name="connsiteX10" fmla="*/ 0 w 5775277"/>
                <a:gd name="connsiteY10" fmla="*/ 2730501 h 4787901"/>
                <a:gd name="connsiteX0" fmla="*/ 4571999 w 5775277"/>
                <a:gd name="connsiteY0" fmla="*/ 0 h 4724400"/>
                <a:gd name="connsiteX1" fmla="*/ 3962399 w 5775277"/>
                <a:gd name="connsiteY1" fmla="*/ 381000 h 4724400"/>
                <a:gd name="connsiteX2" fmla="*/ 3809999 w 5775277"/>
                <a:gd name="connsiteY2" fmla="*/ 609600 h 4724400"/>
                <a:gd name="connsiteX3" fmla="*/ 4038599 w 5775277"/>
                <a:gd name="connsiteY3" fmla="*/ 762000 h 4724400"/>
                <a:gd name="connsiteX4" fmla="*/ 4648199 w 5775277"/>
                <a:gd name="connsiteY4" fmla="*/ 1066800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571999 w 5775277"/>
                <a:gd name="connsiteY0" fmla="*/ 0 h 4724400"/>
                <a:gd name="connsiteX1" fmla="*/ 4011900 w 5775277"/>
                <a:gd name="connsiteY1" fmla="*/ 495298 h 4724400"/>
                <a:gd name="connsiteX2" fmla="*/ 3809999 w 5775277"/>
                <a:gd name="connsiteY2" fmla="*/ 609600 h 4724400"/>
                <a:gd name="connsiteX3" fmla="*/ 4038599 w 5775277"/>
                <a:gd name="connsiteY3" fmla="*/ 762000 h 4724400"/>
                <a:gd name="connsiteX4" fmla="*/ 4648199 w 5775277"/>
                <a:gd name="connsiteY4" fmla="*/ 1066800 h 4724400"/>
                <a:gd name="connsiteX5" fmla="*/ 5410199 w 5775277"/>
                <a:gd name="connsiteY5" fmla="*/ 1447799 h 4724400"/>
                <a:gd name="connsiteX6" fmla="*/ 5638799 w 5775277"/>
                <a:gd name="connsiteY6" fmla="*/ 1981200 h 4724400"/>
                <a:gd name="connsiteX7" fmla="*/ 5486400 w 5775277"/>
                <a:gd name="connsiteY7" fmla="*/ 2362200 h 4724400"/>
                <a:gd name="connsiteX8" fmla="*/ 2743200 w 5775277"/>
                <a:gd name="connsiteY8" fmla="*/ 4724400 h 4724400"/>
                <a:gd name="connsiteX9" fmla="*/ 0 w 5775277"/>
                <a:gd name="connsiteY9" fmla="*/ 2667000 h 4724400"/>
                <a:gd name="connsiteX0" fmla="*/ 4571999 w 5775277"/>
                <a:gd name="connsiteY0" fmla="*/ 0 h 4724400"/>
                <a:gd name="connsiteX1" fmla="*/ 3809999 w 5775277"/>
                <a:gd name="connsiteY1" fmla="*/ 609600 h 4724400"/>
                <a:gd name="connsiteX2" fmla="*/ 4038599 w 5775277"/>
                <a:gd name="connsiteY2" fmla="*/ 762000 h 4724400"/>
                <a:gd name="connsiteX3" fmla="*/ 4648199 w 5775277"/>
                <a:gd name="connsiteY3" fmla="*/ 1066800 h 4724400"/>
                <a:gd name="connsiteX4" fmla="*/ 5410199 w 5775277"/>
                <a:gd name="connsiteY4" fmla="*/ 1447799 h 4724400"/>
                <a:gd name="connsiteX5" fmla="*/ 5638799 w 5775277"/>
                <a:gd name="connsiteY5" fmla="*/ 1981200 h 4724400"/>
                <a:gd name="connsiteX6" fmla="*/ 5486400 w 5775277"/>
                <a:gd name="connsiteY6" fmla="*/ 2362200 h 4724400"/>
                <a:gd name="connsiteX7" fmla="*/ 2743200 w 5775277"/>
                <a:gd name="connsiteY7" fmla="*/ 4724400 h 4724400"/>
                <a:gd name="connsiteX8" fmla="*/ 0 w 5775277"/>
                <a:gd name="connsiteY8" fmla="*/ 2667000 h 4724400"/>
                <a:gd name="connsiteX0" fmla="*/ 4571999 w 5775277"/>
                <a:gd name="connsiteY0" fmla="*/ 0 h 4724400"/>
                <a:gd name="connsiteX1" fmla="*/ 4038599 w 5775277"/>
                <a:gd name="connsiteY1" fmla="*/ 762000 h 4724400"/>
                <a:gd name="connsiteX2" fmla="*/ 4648199 w 5775277"/>
                <a:gd name="connsiteY2" fmla="*/ 1066800 h 4724400"/>
                <a:gd name="connsiteX3" fmla="*/ 5410199 w 5775277"/>
                <a:gd name="connsiteY3" fmla="*/ 1447799 h 4724400"/>
                <a:gd name="connsiteX4" fmla="*/ 5638799 w 5775277"/>
                <a:gd name="connsiteY4" fmla="*/ 1981200 h 4724400"/>
                <a:gd name="connsiteX5" fmla="*/ 5486400 w 5775277"/>
                <a:gd name="connsiteY5" fmla="*/ 2362200 h 4724400"/>
                <a:gd name="connsiteX6" fmla="*/ 2743200 w 5775277"/>
                <a:gd name="connsiteY6" fmla="*/ 4724400 h 4724400"/>
                <a:gd name="connsiteX7" fmla="*/ 0 w 5775277"/>
                <a:gd name="connsiteY7" fmla="*/ 2667000 h 4724400"/>
                <a:gd name="connsiteX0" fmla="*/ 4038599 w 5775277"/>
                <a:gd name="connsiteY0" fmla="*/ 0 h 3962400"/>
                <a:gd name="connsiteX1" fmla="*/ 4648199 w 5775277"/>
                <a:gd name="connsiteY1" fmla="*/ 304800 h 3962400"/>
                <a:gd name="connsiteX2" fmla="*/ 5410199 w 5775277"/>
                <a:gd name="connsiteY2" fmla="*/ 685799 h 3962400"/>
                <a:gd name="connsiteX3" fmla="*/ 5638799 w 5775277"/>
                <a:gd name="connsiteY3" fmla="*/ 1219200 h 3962400"/>
                <a:gd name="connsiteX4" fmla="*/ 5486400 w 5775277"/>
                <a:gd name="connsiteY4" fmla="*/ 1600200 h 3962400"/>
                <a:gd name="connsiteX5" fmla="*/ 2743200 w 5775277"/>
                <a:gd name="connsiteY5" fmla="*/ 3962400 h 3962400"/>
                <a:gd name="connsiteX6" fmla="*/ 0 w 5775277"/>
                <a:gd name="connsiteY6" fmla="*/ 1905000 h 3962400"/>
                <a:gd name="connsiteX0" fmla="*/ 4648199 w 5775277"/>
                <a:gd name="connsiteY0" fmla="*/ 0 h 3657600"/>
                <a:gd name="connsiteX1" fmla="*/ 5410199 w 5775277"/>
                <a:gd name="connsiteY1" fmla="*/ 380999 h 3657600"/>
                <a:gd name="connsiteX2" fmla="*/ 5638799 w 5775277"/>
                <a:gd name="connsiteY2" fmla="*/ 914400 h 3657600"/>
                <a:gd name="connsiteX3" fmla="*/ 5486400 w 5775277"/>
                <a:gd name="connsiteY3" fmla="*/ 1295400 h 3657600"/>
                <a:gd name="connsiteX4" fmla="*/ 2743200 w 5775277"/>
                <a:gd name="connsiteY4" fmla="*/ 3657600 h 3657600"/>
                <a:gd name="connsiteX5" fmla="*/ 0 w 5775277"/>
                <a:gd name="connsiteY5" fmla="*/ 1600200 h 3657600"/>
                <a:gd name="connsiteX0" fmla="*/ 4648199 w 5638799"/>
                <a:gd name="connsiteY0" fmla="*/ 0 h 3657600"/>
                <a:gd name="connsiteX1" fmla="*/ 5638799 w 5638799"/>
                <a:gd name="connsiteY1" fmla="*/ 914400 h 3657600"/>
                <a:gd name="connsiteX2" fmla="*/ 5486400 w 5638799"/>
                <a:gd name="connsiteY2" fmla="*/ 1295400 h 3657600"/>
                <a:gd name="connsiteX3" fmla="*/ 2743200 w 5638799"/>
                <a:gd name="connsiteY3" fmla="*/ 3657600 h 3657600"/>
                <a:gd name="connsiteX4" fmla="*/ 0 w 5638799"/>
                <a:gd name="connsiteY4" fmla="*/ 1600200 h 3657600"/>
                <a:gd name="connsiteX0" fmla="*/ 5638799 w 5638799"/>
                <a:gd name="connsiteY0" fmla="*/ 0 h 2743200"/>
                <a:gd name="connsiteX1" fmla="*/ 5486400 w 5638799"/>
                <a:gd name="connsiteY1" fmla="*/ 381000 h 2743200"/>
                <a:gd name="connsiteX2" fmla="*/ 2743200 w 5638799"/>
                <a:gd name="connsiteY2" fmla="*/ 2743200 h 2743200"/>
                <a:gd name="connsiteX3" fmla="*/ 0 w 5638799"/>
                <a:gd name="connsiteY3" fmla="*/ 685800 h 2743200"/>
                <a:gd name="connsiteX0" fmla="*/ 5638799 w 5638799"/>
                <a:gd name="connsiteY0" fmla="*/ 0 h 2743200"/>
                <a:gd name="connsiteX1" fmla="*/ 2743200 w 5638799"/>
                <a:gd name="connsiteY1" fmla="*/ 2743200 h 2743200"/>
                <a:gd name="connsiteX2" fmla="*/ 0 w 5638799"/>
                <a:gd name="connsiteY2" fmla="*/ 685800 h 2743200"/>
                <a:gd name="connsiteX0" fmla="*/ 2743200 w 2743201"/>
                <a:gd name="connsiteY0" fmla="*/ 2057400 h 2057400"/>
                <a:gd name="connsiteX1" fmla="*/ 0 w 2743201"/>
                <a:gd name="connsiteY1" fmla="*/ 0 h 2057400"/>
                <a:gd name="connsiteX0" fmla="*/ 2743200 w 2743200"/>
                <a:gd name="connsiteY0" fmla="*/ 2057400 h 2057400"/>
                <a:gd name="connsiteX1" fmla="*/ 396977 w 2743200"/>
                <a:gd name="connsiteY1" fmla="*/ 266698 h 2057400"/>
                <a:gd name="connsiteX2" fmla="*/ 0 w 2743200"/>
                <a:gd name="connsiteY2" fmla="*/ 0 h 2057400"/>
                <a:gd name="connsiteX0" fmla="*/ 2743200 w 2743200"/>
                <a:gd name="connsiteY0" fmla="*/ 2057400 h 2081048"/>
                <a:gd name="connsiteX1" fmla="*/ 2635624 w 2743200"/>
                <a:gd name="connsiteY1" fmla="*/ 2081048 h 2081048"/>
                <a:gd name="connsiteX2" fmla="*/ 396977 w 2743200"/>
                <a:gd name="connsiteY2" fmla="*/ 266698 h 2081048"/>
                <a:gd name="connsiteX3" fmla="*/ 0 w 2743200"/>
                <a:gd name="connsiteY3" fmla="*/ 0 h 2081048"/>
                <a:gd name="connsiteX0" fmla="*/ 2743200 w 2743200"/>
                <a:gd name="connsiteY0" fmla="*/ 2057400 h 2081048"/>
                <a:gd name="connsiteX1" fmla="*/ 2635624 w 2743200"/>
                <a:gd name="connsiteY1" fmla="*/ 2081048 h 2081048"/>
                <a:gd name="connsiteX2" fmla="*/ 396977 w 2743200"/>
                <a:gd name="connsiteY2" fmla="*/ 266698 h 2081048"/>
                <a:gd name="connsiteX3" fmla="*/ 0 w 2743200"/>
                <a:gd name="connsiteY3" fmla="*/ 0 h 2081048"/>
                <a:gd name="connsiteX0" fmla="*/ 2689412 w 2689412"/>
                <a:gd name="connsiteY0" fmla="*/ 2128345 h 2128345"/>
                <a:gd name="connsiteX1" fmla="*/ 2635624 w 2689412"/>
                <a:gd name="connsiteY1" fmla="*/ 2081048 h 2128345"/>
                <a:gd name="connsiteX2" fmla="*/ 396977 w 2689412"/>
                <a:gd name="connsiteY2" fmla="*/ 266698 h 2128345"/>
                <a:gd name="connsiteX3" fmla="*/ 0 w 2689412"/>
                <a:gd name="connsiteY3" fmla="*/ 0 h 2128345"/>
                <a:gd name="connsiteX0" fmla="*/ 2958353 w 2958353"/>
                <a:gd name="connsiteY0" fmla="*/ 2128345 h 2128345"/>
                <a:gd name="connsiteX1" fmla="*/ 2904565 w 2958353"/>
                <a:gd name="connsiteY1" fmla="*/ 2081048 h 2128345"/>
                <a:gd name="connsiteX2" fmla="*/ 0 w 2958353"/>
                <a:gd name="connsiteY2" fmla="*/ 307428 h 2128345"/>
                <a:gd name="connsiteX3" fmla="*/ 268941 w 2958353"/>
                <a:gd name="connsiteY3" fmla="*/ 0 h 2128345"/>
                <a:gd name="connsiteX0" fmla="*/ 2958353 w 2958353"/>
                <a:gd name="connsiteY0" fmla="*/ 2128345 h 2128345"/>
                <a:gd name="connsiteX1" fmla="*/ 2904565 w 2958353"/>
                <a:gd name="connsiteY1" fmla="*/ 2081048 h 2128345"/>
                <a:gd name="connsiteX2" fmla="*/ 455920 w 2958353"/>
                <a:gd name="connsiteY2" fmla="*/ 594585 h 2128345"/>
                <a:gd name="connsiteX3" fmla="*/ 0 w 2958353"/>
                <a:gd name="connsiteY3" fmla="*/ 307428 h 2128345"/>
                <a:gd name="connsiteX4" fmla="*/ 268941 w 2958353"/>
                <a:gd name="connsiteY4" fmla="*/ 0 h 2128345"/>
                <a:gd name="connsiteX0" fmla="*/ 3065929 w 3065929"/>
                <a:gd name="connsiteY0" fmla="*/ 2128345 h 2128345"/>
                <a:gd name="connsiteX1" fmla="*/ 3012141 w 3065929"/>
                <a:gd name="connsiteY1" fmla="*/ 2081048 h 2128345"/>
                <a:gd name="connsiteX2" fmla="*/ 0 w 3065929"/>
                <a:gd name="connsiteY2" fmla="*/ 520262 h 2128345"/>
                <a:gd name="connsiteX3" fmla="*/ 107576 w 3065929"/>
                <a:gd name="connsiteY3" fmla="*/ 307428 h 2128345"/>
                <a:gd name="connsiteX4" fmla="*/ 376517 w 3065929"/>
                <a:gd name="connsiteY4" fmla="*/ 0 h 2128345"/>
                <a:gd name="connsiteX0" fmla="*/ 3065929 w 3065929"/>
                <a:gd name="connsiteY0" fmla="*/ 2128345 h 2128345"/>
                <a:gd name="connsiteX1" fmla="*/ 3012141 w 3065929"/>
                <a:gd name="connsiteY1" fmla="*/ 2081048 h 2128345"/>
                <a:gd name="connsiteX2" fmla="*/ 583986 w 3065929"/>
                <a:gd name="connsiteY2" fmla="*/ 833320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0 w 3065929"/>
                <a:gd name="connsiteY3" fmla="*/ 520262 h 2128345"/>
                <a:gd name="connsiteX4" fmla="*/ 107576 w 3065929"/>
                <a:gd name="connsiteY4" fmla="*/ 307428 h 2128345"/>
                <a:gd name="connsiteX5" fmla="*/ 376517 w 3065929"/>
                <a:gd name="connsiteY5"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484094 w 3065929"/>
                <a:gd name="connsiteY3" fmla="*/ 662152 h 2128345"/>
                <a:gd name="connsiteX4" fmla="*/ 0 w 3065929"/>
                <a:gd name="connsiteY4" fmla="*/ 520262 h 2128345"/>
                <a:gd name="connsiteX5" fmla="*/ 107576 w 3065929"/>
                <a:gd name="connsiteY5" fmla="*/ 307428 h 2128345"/>
                <a:gd name="connsiteX6" fmla="*/ 376517 w 3065929"/>
                <a:gd name="connsiteY6" fmla="*/ 0 h 2128345"/>
                <a:gd name="connsiteX0" fmla="*/ 3065929 w 3065929"/>
                <a:gd name="connsiteY0" fmla="*/ 2128345 h 2128345"/>
                <a:gd name="connsiteX1" fmla="*/ 3012141 w 3065929"/>
                <a:gd name="connsiteY1" fmla="*/ 2081048 h 2128345"/>
                <a:gd name="connsiteX2" fmla="*/ 1021977 w 3065929"/>
                <a:gd name="connsiteY2" fmla="*/ 756745 h 2128345"/>
                <a:gd name="connsiteX3" fmla="*/ 860612 w 3065929"/>
                <a:gd name="connsiteY3" fmla="*/ 709448 h 2128345"/>
                <a:gd name="connsiteX4" fmla="*/ 484094 w 3065929"/>
                <a:gd name="connsiteY4" fmla="*/ 662152 h 2128345"/>
                <a:gd name="connsiteX5" fmla="*/ 0 w 3065929"/>
                <a:gd name="connsiteY5" fmla="*/ 520262 h 2128345"/>
                <a:gd name="connsiteX6" fmla="*/ 107576 w 3065929"/>
                <a:gd name="connsiteY6" fmla="*/ 307428 h 2128345"/>
                <a:gd name="connsiteX7" fmla="*/ 376517 w 3065929"/>
                <a:gd name="connsiteY7" fmla="*/ 0 h 2128345"/>
                <a:gd name="connsiteX0" fmla="*/ 3092823 w 5836024"/>
                <a:gd name="connsiteY0" fmla="*/ 2128345 h 2128345"/>
                <a:gd name="connsiteX1" fmla="*/ 3039035 w 5836024"/>
                <a:gd name="connsiteY1" fmla="*/ 2081048 h 2128345"/>
                <a:gd name="connsiteX2" fmla="*/ 5836024 w 5836024"/>
                <a:gd name="connsiteY2" fmla="*/ 1513490 h 2128345"/>
                <a:gd name="connsiteX3" fmla="*/ 887506 w 5836024"/>
                <a:gd name="connsiteY3" fmla="*/ 709448 h 2128345"/>
                <a:gd name="connsiteX4" fmla="*/ 510988 w 5836024"/>
                <a:gd name="connsiteY4" fmla="*/ 662152 h 2128345"/>
                <a:gd name="connsiteX5" fmla="*/ 26894 w 5836024"/>
                <a:gd name="connsiteY5" fmla="*/ 520262 h 2128345"/>
                <a:gd name="connsiteX6" fmla="*/ 134470 w 5836024"/>
                <a:gd name="connsiteY6" fmla="*/ 307428 h 2128345"/>
                <a:gd name="connsiteX7" fmla="*/ 403411 w 5836024"/>
                <a:gd name="connsiteY7" fmla="*/ 0 h 2128345"/>
                <a:gd name="connsiteX0" fmla="*/ 3092823 w 5836024"/>
                <a:gd name="connsiteY0" fmla="*/ 2128345 h 2128345"/>
                <a:gd name="connsiteX1" fmla="*/ 3254188 w 5836024"/>
                <a:gd name="connsiteY1" fmla="*/ 2128345 h 2128345"/>
                <a:gd name="connsiteX2" fmla="*/ 3039035 w 5836024"/>
                <a:gd name="connsiteY2" fmla="*/ 2081048 h 2128345"/>
                <a:gd name="connsiteX3" fmla="*/ 5836024 w 5836024"/>
                <a:gd name="connsiteY3" fmla="*/ 1513490 h 2128345"/>
                <a:gd name="connsiteX4" fmla="*/ 887506 w 5836024"/>
                <a:gd name="connsiteY4" fmla="*/ 709448 h 2128345"/>
                <a:gd name="connsiteX5" fmla="*/ 510988 w 5836024"/>
                <a:gd name="connsiteY5" fmla="*/ 662152 h 2128345"/>
                <a:gd name="connsiteX6" fmla="*/ 26894 w 5836024"/>
                <a:gd name="connsiteY6" fmla="*/ 520262 h 2128345"/>
                <a:gd name="connsiteX7" fmla="*/ 134470 w 5836024"/>
                <a:gd name="connsiteY7" fmla="*/ 307428 h 2128345"/>
                <a:gd name="connsiteX8" fmla="*/ 403411 w 5836024"/>
                <a:gd name="connsiteY8" fmla="*/ 0 h 2128345"/>
                <a:gd name="connsiteX0" fmla="*/ 3092823 w 5836024"/>
                <a:gd name="connsiteY0" fmla="*/ 2128345 h 2128345"/>
                <a:gd name="connsiteX1" fmla="*/ 3039035 w 5836024"/>
                <a:gd name="connsiteY1" fmla="*/ 2081048 h 2128345"/>
                <a:gd name="connsiteX2" fmla="*/ 5836024 w 5836024"/>
                <a:gd name="connsiteY2" fmla="*/ 1513490 h 2128345"/>
                <a:gd name="connsiteX3" fmla="*/ 887506 w 5836024"/>
                <a:gd name="connsiteY3" fmla="*/ 709448 h 2128345"/>
                <a:gd name="connsiteX4" fmla="*/ 510988 w 5836024"/>
                <a:gd name="connsiteY4" fmla="*/ 662152 h 2128345"/>
                <a:gd name="connsiteX5" fmla="*/ 26894 w 5836024"/>
                <a:gd name="connsiteY5" fmla="*/ 520262 h 2128345"/>
                <a:gd name="connsiteX6" fmla="*/ 134470 w 5836024"/>
                <a:gd name="connsiteY6" fmla="*/ 307428 h 2128345"/>
                <a:gd name="connsiteX7" fmla="*/ 403411 w 5836024"/>
                <a:gd name="connsiteY7" fmla="*/ 0 h 2128345"/>
                <a:gd name="connsiteX0" fmla="*/ 3092823 w 5836024"/>
                <a:gd name="connsiteY0" fmla="*/ 2128345 h 2128345"/>
                <a:gd name="connsiteX1" fmla="*/ 5836024 w 5836024"/>
                <a:gd name="connsiteY1" fmla="*/ 1513490 h 2128345"/>
                <a:gd name="connsiteX2" fmla="*/ 887506 w 5836024"/>
                <a:gd name="connsiteY2" fmla="*/ 709448 h 2128345"/>
                <a:gd name="connsiteX3" fmla="*/ 510988 w 5836024"/>
                <a:gd name="connsiteY3" fmla="*/ 662152 h 2128345"/>
                <a:gd name="connsiteX4" fmla="*/ 26894 w 5836024"/>
                <a:gd name="connsiteY4" fmla="*/ 520262 h 2128345"/>
                <a:gd name="connsiteX5" fmla="*/ 134470 w 5836024"/>
                <a:gd name="connsiteY5" fmla="*/ 307428 h 2128345"/>
                <a:gd name="connsiteX6" fmla="*/ 403411 w 5836024"/>
                <a:gd name="connsiteY6" fmla="*/ 0 h 2128345"/>
                <a:gd name="connsiteX0" fmla="*/ 5836024 w 5836024"/>
                <a:gd name="connsiteY0" fmla="*/ 1513490 h 1513490"/>
                <a:gd name="connsiteX1" fmla="*/ 887506 w 5836024"/>
                <a:gd name="connsiteY1" fmla="*/ 709448 h 1513490"/>
                <a:gd name="connsiteX2" fmla="*/ 510988 w 5836024"/>
                <a:gd name="connsiteY2" fmla="*/ 662152 h 1513490"/>
                <a:gd name="connsiteX3" fmla="*/ 26894 w 5836024"/>
                <a:gd name="connsiteY3" fmla="*/ 520262 h 1513490"/>
                <a:gd name="connsiteX4" fmla="*/ 134470 w 5836024"/>
                <a:gd name="connsiteY4" fmla="*/ 307428 h 1513490"/>
                <a:gd name="connsiteX5" fmla="*/ 403411 w 5836024"/>
                <a:gd name="connsiteY5" fmla="*/ 0 h 1513490"/>
                <a:gd name="connsiteX0" fmla="*/ 5871883 w 5871883"/>
                <a:gd name="connsiteY0" fmla="*/ 1513490 h 1513490"/>
                <a:gd name="connsiteX1" fmla="*/ 923365 w 5871883"/>
                <a:gd name="connsiteY1" fmla="*/ 709448 h 1513490"/>
                <a:gd name="connsiteX2" fmla="*/ 546847 w 5871883"/>
                <a:gd name="connsiteY2" fmla="*/ 662152 h 1513490"/>
                <a:gd name="connsiteX3" fmla="*/ 62753 w 5871883"/>
                <a:gd name="connsiteY3" fmla="*/ 520262 h 1513490"/>
                <a:gd name="connsiteX4" fmla="*/ 170329 w 5871883"/>
                <a:gd name="connsiteY4" fmla="*/ 307428 h 1513490"/>
                <a:gd name="connsiteX5" fmla="*/ 439270 w 5871883"/>
                <a:gd name="connsiteY5" fmla="*/ 0 h 1513490"/>
                <a:gd name="connsiteX0" fmla="*/ 5871882 w 5871882"/>
                <a:gd name="connsiteY0" fmla="*/ 240236 h 1004863"/>
                <a:gd name="connsiteX1" fmla="*/ 923365 w 5871882"/>
                <a:gd name="connsiteY1" fmla="*/ 902387 h 1004863"/>
                <a:gd name="connsiteX2" fmla="*/ 546847 w 5871882"/>
                <a:gd name="connsiteY2" fmla="*/ 855091 h 1004863"/>
                <a:gd name="connsiteX3" fmla="*/ 62753 w 5871882"/>
                <a:gd name="connsiteY3" fmla="*/ 713201 h 1004863"/>
                <a:gd name="connsiteX4" fmla="*/ 170329 w 5871882"/>
                <a:gd name="connsiteY4" fmla="*/ 500367 h 1004863"/>
                <a:gd name="connsiteX5" fmla="*/ 439270 w 5871882"/>
                <a:gd name="connsiteY5" fmla="*/ 192939 h 1004863"/>
                <a:gd name="connsiteX0" fmla="*/ 5871882 w 5871882"/>
                <a:gd name="connsiteY0" fmla="*/ 47297 h 796158"/>
                <a:gd name="connsiteX1" fmla="*/ 4258236 w 5871882"/>
                <a:gd name="connsiteY1" fmla="*/ 141890 h 796158"/>
                <a:gd name="connsiteX2" fmla="*/ 923365 w 5871882"/>
                <a:gd name="connsiteY2" fmla="*/ 709448 h 796158"/>
                <a:gd name="connsiteX3" fmla="*/ 546847 w 5871882"/>
                <a:gd name="connsiteY3" fmla="*/ 662152 h 796158"/>
                <a:gd name="connsiteX4" fmla="*/ 62753 w 5871882"/>
                <a:gd name="connsiteY4" fmla="*/ 520262 h 796158"/>
                <a:gd name="connsiteX5" fmla="*/ 170329 w 5871882"/>
                <a:gd name="connsiteY5" fmla="*/ 307428 h 796158"/>
                <a:gd name="connsiteX6" fmla="*/ 439270 w 5871882"/>
                <a:gd name="connsiteY6" fmla="*/ 0 h 796158"/>
                <a:gd name="connsiteX0" fmla="*/ 5871882 w 5871882"/>
                <a:gd name="connsiteY0" fmla="*/ 47297 h 784334"/>
                <a:gd name="connsiteX1" fmla="*/ 4957483 w 5871882"/>
                <a:gd name="connsiteY1" fmla="*/ 212835 h 784334"/>
                <a:gd name="connsiteX2" fmla="*/ 923365 w 5871882"/>
                <a:gd name="connsiteY2" fmla="*/ 709448 h 784334"/>
                <a:gd name="connsiteX3" fmla="*/ 546847 w 5871882"/>
                <a:gd name="connsiteY3" fmla="*/ 662152 h 784334"/>
                <a:gd name="connsiteX4" fmla="*/ 62753 w 5871882"/>
                <a:gd name="connsiteY4" fmla="*/ 520262 h 784334"/>
                <a:gd name="connsiteX5" fmla="*/ 170329 w 5871882"/>
                <a:gd name="connsiteY5" fmla="*/ 307428 h 784334"/>
                <a:gd name="connsiteX6" fmla="*/ 439270 w 5871882"/>
                <a:gd name="connsiteY6" fmla="*/ 0 h 784334"/>
                <a:gd name="connsiteX0" fmla="*/ 5871882 w 5871882"/>
                <a:gd name="connsiteY0" fmla="*/ 47297 h 784334"/>
                <a:gd name="connsiteX1" fmla="*/ 5316909 w 5871882"/>
                <a:gd name="connsiteY1" fmla="*/ 159129 h 784334"/>
                <a:gd name="connsiteX2" fmla="*/ 4957483 w 5871882"/>
                <a:gd name="connsiteY2" fmla="*/ 212835 h 784334"/>
                <a:gd name="connsiteX3" fmla="*/ 923365 w 5871882"/>
                <a:gd name="connsiteY3" fmla="*/ 709448 h 784334"/>
                <a:gd name="connsiteX4" fmla="*/ 546847 w 5871882"/>
                <a:gd name="connsiteY4" fmla="*/ 662152 h 784334"/>
                <a:gd name="connsiteX5" fmla="*/ 62753 w 5871882"/>
                <a:gd name="connsiteY5" fmla="*/ 520262 h 784334"/>
                <a:gd name="connsiteX6" fmla="*/ 170329 w 5871882"/>
                <a:gd name="connsiteY6" fmla="*/ 307428 h 784334"/>
                <a:gd name="connsiteX7" fmla="*/ 439270 w 5871882"/>
                <a:gd name="connsiteY7" fmla="*/ 0 h 784334"/>
                <a:gd name="connsiteX0" fmla="*/ 5871882 w 5871882"/>
                <a:gd name="connsiteY0" fmla="*/ 47297 h 784334"/>
                <a:gd name="connsiteX1" fmla="*/ 5387789 w 5871882"/>
                <a:gd name="connsiteY1" fmla="*/ 70945 h 784334"/>
                <a:gd name="connsiteX2" fmla="*/ 4957483 w 5871882"/>
                <a:gd name="connsiteY2" fmla="*/ 212835 h 784334"/>
                <a:gd name="connsiteX3" fmla="*/ 923365 w 5871882"/>
                <a:gd name="connsiteY3" fmla="*/ 709448 h 784334"/>
                <a:gd name="connsiteX4" fmla="*/ 546847 w 5871882"/>
                <a:gd name="connsiteY4" fmla="*/ 662152 h 784334"/>
                <a:gd name="connsiteX5" fmla="*/ 62753 w 5871882"/>
                <a:gd name="connsiteY5" fmla="*/ 520262 h 784334"/>
                <a:gd name="connsiteX6" fmla="*/ 170329 w 5871882"/>
                <a:gd name="connsiteY6" fmla="*/ 307428 h 784334"/>
                <a:gd name="connsiteX7" fmla="*/ 439270 w 5871882"/>
                <a:gd name="connsiteY7"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4957483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4957483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871882 w 5871883"/>
                <a:gd name="connsiteY0" fmla="*/ 47297 h 784334"/>
                <a:gd name="connsiteX1" fmla="*/ 5871883 w 5871883"/>
                <a:gd name="connsiteY1" fmla="*/ 0 h 784334"/>
                <a:gd name="connsiteX2" fmla="*/ 5387789 w 5871883"/>
                <a:gd name="connsiteY2" fmla="*/ 70945 h 784334"/>
                <a:gd name="connsiteX3" fmla="*/ 5011270 w 5871883"/>
                <a:gd name="connsiteY3" fmla="*/ 212835 h 784334"/>
                <a:gd name="connsiteX4" fmla="*/ 923365 w 5871883"/>
                <a:gd name="connsiteY4" fmla="*/ 709448 h 784334"/>
                <a:gd name="connsiteX5" fmla="*/ 546847 w 5871883"/>
                <a:gd name="connsiteY5" fmla="*/ 662152 h 784334"/>
                <a:gd name="connsiteX6" fmla="*/ 62753 w 5871883"/>
                <a:gd name="connsiteY6" fmla="*/ 520262 h 784334"/>
                <a:gd name="connsiteX7" fmla="*/ 170329 w 5871883"/>
                <a:gd name="connsiteY7" fmla="*/ 307428 h 784334"/>
                <a:gd name="connsiteX8" fmla="*/ 439270 w 5871883"/>
                <a:gd name="connsiteY8" fmla="*/ 0 h 784334"/>
                <a:gd name="connsiteX0" fmla="*/ 5923240 w 5923241"/>
                <a:gd name="connsiteY0" fmla="*/ 47297 h 709448"/>
                <a:gd name="connsiteX1" fmla="*/ 5923241 w 5923241"/>
                <a:gd name="connsiteY1" fmla="*/ 0 h 709448"/>
                <a:gd name="connsiteX2" fmla="*/ 5439147 w 5923241"/>
                <a:gd name="connsiteY2" fmla="*/ 70945 h 709448"/>
                <a:gd name="connsiteX3" fmla="*/ 5062628 w 5923241"/>
                <a:gd name="connsiteY3" fmla="*/ 212835 h 709448"/>
                <a:gd name="connsiteX4" fmla="*/ 974723 w 5923241"/>
                <a:gd name="connsiteY4" fmla="*/ 709448 h 709448"/>
                <a:gd name="connsiteX5" fmla="*/ 3703345 w 5923241"/>
                <a:gd name="connsiteY5" fmla="*/ 376605 h 709448"/>
                <a:gd name="connsiteX6" fmla="*/ 598205 w 5923241"/>
                <a:gd name="connsiteY6" fmla="*/ 662152 h 709448"/>
                <a:gd name="connsiteX7" fmla="*/ 114111 w 5923241"/>
                <a:gd name="connsiteY7" fmla="*/ 520262 h 709448"/>
                <a:gd name="connsiteX8" fmla="*/ 221687 w 5923241"/>
                <a:gd name="connsiteY8" fmla="*/ 307428 h 709448"/>
                <a:gd name="connsiteX9" fmla="*/ 490628 w 5923241"/>
                <a:gd name="connsiteY9" fmla="*/ 0 h 709448"/>
                <a:gd name="connsiteX0" fmla="*/ 5925670 w 5925671"/>
                <a:gd name="connsiteY0" fmla="*/ 47297 h 709448"/>
                <a:gd name="connsiteX1" fmla="*/ 5925671 w 5925671"/>
                <a:gd name="connsiteY1" fmla="*/ 0 h 709448"/>
                <a:gd name="connsiteX2" fmla="*/ 5441577 w 5925671"/>
                <a:gd name="connsiteY2" fmla="*/ 70945 h 709448"/>
                <a:gd name="connsiteX3" fmla="*/ 5065058 w 5925671"/>
                <a:gd name="connsiteY3" fmla="*/ 212835 h 709448"/>
                <a:gd name="connsiteX4" fmla="*/ 977153 w 5925671"/>
                <a:gd name="connsiteY4" fmla="*/ 709448 h 709448"/>
                <a:gd name="connsiteX5" fmla="*/ 3720353 w 5925671"/>
                <a:gd name="connsiteY5" fmla="*/ 236483 h 709448"/>
                <a:gd name="connsiteX6" fmla="*/ 600635 w 5925671"/>
                <a:gd name="connsiteY6" fmla="*/ 662152 h 709448"/>
                <a:gd name="connsiteX7" fmla="*/ 116541 w 5925671"/>
                <a:gd name="connsiteY7" fmla="*/ 520262 h 709448"/>
                <a:gd name="connsiteX8" fmla="*/ 224117 w 5925671"/>
                <a:gd name="connsiteY8" fmla="*/ 307428 h 709448"/>
                <a:gd name="connsiteX9" fmla="*/ 493058 w 5925671"/>
                <a:gd name="connsiteY9" fmla="*/ 0 h 709448"/>
                <a:gd name="connsiteX0" fmla="*/ 5925670 w 5925671"/>
                <a:gd name="connsiteY0" fmla="*/ 47297 h 709448"/>
                <a:gd name="connsiteX1" fmla="*/ 5925671 w 5925671"/>
                <a:gd name="connsiteY1" fmla="*/ 0 h 709448"/>
                <a:gd name="connsiteX2" fmla="*/ 5441577 w 5925671"/>
                <a:gd name="connsiteY2" fmla="*/ 70945 h 709448"/>
                <a:gd name="connsiteX3" fmla="*/ 5065058 w 5925671"/>
                <a:gd name="connsiteY3" fmla="*/ 212835 h 709448"/>
                <a:gd name="connsiteX4" fmla="*/ 3720353 w 5925671"/>
                <a:gd name="connsiteY4" fmla="*/ 236483 h 709448"/>
                <a:gd name="connsiteX5" fmla="*/ 600635 w 5925671"/>
                <a:gd name="connsiteY5" fmla="*/ 662152 h 709448"/>
                <a:gd name="connsiteX6" fmla="*/ 116541 w 5925671"/>
                <a:gd name="connsiteY6" fmla="*/ 520262 h 709448"/>
                <a:gd name="connsiteX7" fmla="*/ 224117 w 5925671"/>
                <a:gd name="connsiteY7" fmla="*/ 307428 h 709448"/>
                <a:gd name="connsiteX8" fmla="*/ 493058 w 5925671"/>
                <a:gd name="connsiteY8" fmla="*/ 0 h 709448"/>
                <a:gd name="connsiteX0" fmla="*/ 5871882 w 5871883"/>
                <a:gd name="connsiteY0" fmla="*/ 47297 h 571124"/>
                <a:gd name="connsiteX1" fmla="*/ 5871883 w 5871883"/>
                <a:gd name="connsiteY1" fmla="*/ 0 h 571124"/>
                <a:gd name="connsiteX2" fmla="*/ 5387789 w 5871883"/>
                <a:gd name="connsiteY2" fmla="*/ 70945 h 571124"/>
                <a:gd name="connsiteX3" fmla="*/ 5011270 w 5871883"/>
                <a:gd name="connsiteY3" fmla="*/ 212835 h 571124"/>
                <a:gd name="connsiteX4" fmla="*/ 3666565 w 5871883"/>
                <a:gd name="connsiteY4" fmla="*/ 236483 h 571124"/>
                <a:gd name="connsiteX5" fmla="*/ 1837765 w 5871883"/>
                <a:gd name="connsiteY5" fmla="*/ 331076 h 571124"/>
                <a:gd name="connsiteX6" fmla="*/ 62753 w 5871883"/>
                <a:gd name="connsiteY6" fmla="*/ 520262 h 571124"/>
                <a:gd name="connsiteX7" fmla="*/ 170329 w 5871883"/>
                <a:gd name="connsiteY7" fmla="*/ 307428 h 571124"/>
                <a:gd name="connsiteX8" fmla="*/ 439270 w 5871883"/>
                <a:gd name="connsiteY8" fmla="*/ 0 h 571124"/>
                <a:gd name="connsiteX0" fmla="*/ 5764306 w 5764307"/>
                <a:gd name="connsiteY0" fmla="*/ 47297 h 394138"/>
                <a:gd name="connsiteX1" fmla="*/ 5764307 w 5764307"/>
                <a:gd name="connsiteY1" fmla="*/ 0 h 394138"/>
                <a:gd name="connsiteX2" fmla="*/ 5280213 w 5764307"/>
                <a:gd name="connsiteY2" fmla="*/ 70945 h 394138"/>
                <a:gd name="connsiteX3" fmla="*/ 4903694 w 5764307"/>
                <a:gd name="connsiteY3" fmla="*/ 212835 h 394138"/>
                <a:gd name="connsiteX4" fmla="*/ 3558989 w 5764307"/>
                <a:gd name="connsiteY4" fmla="*/ 236483 h 394138"/>
                <a:gd name="connsiteX5" fmla="*/ 1730189 w 5764307"/>
                <a:gd name="connsiteY5" fmla="*/ 331076 h 394138"/>
                <a:gd name="connsiteX6" fmla="*/ 708212 w 5764307"/>
                <a:gd name="connsiteY6" fmla="*/ 189187 h 394138"/>
                <a:gd name="connsiteX7" fmla="*/ 62753 w 5764307"/>
                <a:gd name="connsiteY7" fmla="*/ 307428 h 394138"/>
                <a:gd name="connsiteX8" fmla="*/ 331694 w 5764307"/>
                <a:gd name="connsiteY8" fmla="*/ 0 h 394138"/>
                <a:gd name="connsiteX0" fmla="*/ 5432612 w 5432613"/>
                <a:gd name="connsiteY0" fmla="*/ 47297 h 338959"/>
                <a:gd name="connsiteX1" fmla="*/ 5432613 w 5432613"/>
                <a:gd name="connsiteY1" fmla="*/ 0 h 338959"/>
                <a:gd name="connsiteX2" fmla="*/ 4948519 w 5432613"/>
                <a:gd name="connsiteY2" fmla="*/ 70945 h 338959"/>
                <a:gd name="connsiteX3" fmla="*/ 4572000 w 5432613"/>
                <a:gd name="connsiteY3" fmla="*/ 212835 h 338959"/>
                <a:gd name="connsiteX4" fmla="*/ 3227295 w 5432613"/>
                <a:gd name="connsiteY4" fmla="*/ 236483 h 338959"/>
                <a:gd name="connsiteX5" fmla="*/ 1398495 w 5432613"/>
                <a:gd name="connsiteY5" fmla="*/ 331076 h 338959"/>
                <a:gd name="connsiteX6" fmla="*/ 376518 w 5432613"/>
                <a:gd name="connsiteY6" fmla="*/ 189187 h 338959"/>
                <a:gd name="connsiteX7" fmla="*/ 0 w 5432613"/>
                <a:gd name="connsiteY7" fmla="*/ 0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20"/>
                <a:gd name="connsiteY0" fmla="*/ 47297 h 338959"/>
                <a:gd name="connsiteX1" fmla="*/ 5862920 w 5862920"/>
                <a:gd name="connsiteY1" fmla="*/ 0 h 338959"/>
                <a:gd name="connsiteX2" fmla="*/ 5378826 w 5862920"/>
                <a:gd name="connsiteY2" fmla="*/ 70945 h 338959"/>
                <a:gd name="connsiteX3" fmla="*/ 5002307 w 5862920"/>
                <a:gd name="connsiteY3" fmla="*/ 212835 h 338959"/>
                <a:gd name="connsiteX4" fmla="*/ 3657602 w 5862920"/>
                <a:gd name="connsiteY4" fmla="*/ 236483 h 338959"/>
                <a:gd name="connsiteX5" fmla="*/ 1828802 w 5862920"/>
                <a:gd name="connsiteY5" fmla="*/ 331076 h 338959"/>
                <a:gd name="connsiteX6" fmla="*/ 806825 w 5862920"/>
                <a:gd name="connsiteY6" fmla="*/ 189187 h 338959"/>
                <a:gd name="connsiteX7" fmla="*/ 0 w 5862920"/>
                <a:gd name="connsiteY7" fmla="*/ 1 h 338959"/>
                <a:gd name="connsiteX0" fmla="*/ 5862919 w 5862919"/>
                <a:gd name="connsiteY0" fmla="*/ 47296 h 338958"/>
                <a:gd name="connsiteX1" fmla="*/ 5378826 w 5862919"/>
                <a:gd name="connsiteY1" fmla="*/ 70944 h 338958"/>
                <a:gd name="connsiteX2" fmla="*/ 5002307 w 5862919"/>
                <a:gd name="connsiteY2" fmla="*/ 212834 h 338958"/>
                <a:gd name="connsiteX3" fmla="*/ 3657602 w 5862919"/>
                <a:gd name="connsiteY3" fmla="*/ 236482 h 338958"/>
                <a:gd name="connsiteX4" fmla="*/ 1828802 w 5862919"/>
                <a:gd name="connsiteY4" fmla="*/ 331075 h 338958"/>
                <a:gd name="connsiteX5" fmla="*/ 806825 w 5862919"/>
                <a:gd name="connsiteY5" fmla="*/ 189186 h 338958"/>
                <a:gd name="connsiteX6" fmla="*/ 0 w 5862919"/>
                <a:gd name="connsiteY6" fmla="*/ 0 h 338958"/>
                <a:gd name="connsiteX0" fmla="*/ 5862919 w 5862919"/>
                <a:gd name="connsiteY0" fmla="*/ 47296 h 338958"/>
                <a:gd name="connsiteX1" fmla="*/ 5593978 w 5862919"/>
                <a:gd name="connsiteY1" fmla="*/ 23648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862919"/>
                <a:gd name="connsiteY0" fmla="*/ 47296 h 338958"/>
                <a:gd name="connsiteX1" fmla="*/ 5593978 w 5862919"/>
                <a:gd name="connsiteY1" fmla="*/ 47296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907743"/>
                <a:gd name="connsiteY0" fmla="*/ 47296 h 338958"/>
                <a:gd name="connsiteX1" fmla="*/ 5862920 w 5907743"/>
                <a:gd name="connsiteY1" fmla="*/ 23648 h 338958"/>
                <a:gd name="connsiteX2" fmla="*/ 5593978 w 5907743"/>
                <a:gd name="connsiteY2" fmla="*/ 47296 h 338958"/>
                <a:gd name="connsiteX3" fmla="*/ 5378826 w 5907743"/>
                <a:gd name="connsiteY3" fmla="*/ 70944 h 338958"/>
                <a:gd name="connsiteX4" fmla="*/ 5002307 w 5907743"/>
                <a:gd name="connsiteY4" fmla="*/ 212834 h 338958"/>
                <a:gd name="connsiteX5" fmla="*/ 3657602 w 5907743"/>
                <a:gd name="connsiteY5" fmla="*/ 236482 h 338958"/>
                <a:gd name="connsiteX6" fmla="*/ 1828802 w 5907743"/>
                <a:gd name="connsiteY6" fmla="*/ 331075 h 338958"/>
                <a:gd name="connsiteX7" fmla="*/ 806825 w 5907743"/>
                <a:gd name="connsiteY7" fmla="*/ 189186 h 338958"/>
                <a:gd name="connsiteX8" fmla="*/ 0 w 5907743"/>
                <a:gd name="connsiteY8" fmla="*/ 0 h 338958"/>
                <a:gd name="connsiteX0" fmla="*/ 5862919 w 5907743"/>
                <a:gd name="connsiteY0" fmla="*/ 47296 h 338958"/>
                <a:gd name="connsiteX1" fmla="*/ 5862920 w 5907743"/>
                <a:gd name="connsiteY1" fmla="*/ 23648 h 338958"/>
                <a:gd name="connsiteX2" fmla="*/ 5593978 w 5907743"/>
                <a:gd name="connsiteY2" fmla="*/ 47296 h 338958"/>
                <a:gd name="connsiteX3" fmla="*/ 5378826 w 5907743"/>
                <a:gd name="connsiteY3" fmla="*/ 70944 h 338958"/>
                <a:gd name="connsiteX4" fmla="*/ 5002307 w 5907743"/>
                <a:gd name="connsiteY4" fmla="*/ 212834 h 338958"/>
                <a:gd name="connsiteX5" fmla="*/ 3657602 w 5907743"/>
                <a:gd name="connsiteY5" fmla="*/ 236482 h 338958"/>
                <a:gd name="connsiteX6" fmla="*/ 1828802 w 5907743"/>
                <a:gd name="connsiteY6" fmla="*/ 331075 h 338958"/>
                <a:gd name="connsiteX7" fmla="*/ 806825 w 5907743"/>
                <a:gd name="connsiteY7" fmla="*/ 189186 h 338958"/>
                <a:gd name="connsiteX8" fmla="*/ 0 w 5907743"/>
                <a:gd name="connsiteY8" fmla="*/ 0 h 338958"/>
                <a:gd name="connsiteX0" fmla="*/ 5862919 w 5907743"/>
                <a:gd name="connsiteY0" fmla="*/ 47296 h 338958"/>
                <a:gd name="connsiteX1" fmla="*/ 5862920 w 5907743"/>
                <a:gd name="connsiteY1" fmla="*/ 23648 h 338958"/>
                <a:gd name="connsiteX2" fmla="*/ 5378826 w 5907743"/>
                <a:gd name="connsiteY2" fmla="*/ 70944 h 338958"/>
                <a:gd name="connsiteX3" fmla="*/ 5002307 w 5907743"/>
                <a:gd name="connsiteY3" fmla="*/ 212834 h 338958"/>
                <a:gd name="connsiteX4" fmla="*/ 3657602 w 5907743"/>
                <a:gd name="connsiteY4" fmla="*/ 236482 h 338958"/>
                <a:gd name="connsiteX5" fmla="*/ 1828802 w 5907743"/>
                <a:gd name="connsiteY5" fmla="*/ 331075 h 338958"/>
                <a:gd name="connsiteX6" fmla="*/ 806825 w 5907743"/>
                <a:gd name="connsiteY6" fmla="*/ 189186 h 338958"/>
                <a:gd name="connsiteX7" fmla="*/ 0 w 5907743"/>
                <a:gd name="connsiteY7" fmla="*/ 0 h 338958"/>
                <a:gd name="connsiteX0" fmla="*/ 5862919 w 5862919"/>
                <a:gd name="connsiteY0" fmla="*/ 47296 h 338958"/>
                <a:gd name="connsiteX1" fmla="*/ 5533373 w 5862919"/>
                <a:gd name="connsiteY1" fmla="*/ 0 h 338958"/>
                <a:gd name="connsiteX2" fmla="*/ 5378826 w 5862919"/>
                <a:gd name="connsiteY2" fmla="*/ 70944 h 338958"/>
                <a:gd name="connsiteX3" fmla="*/ 5002307 w 5862919"/>
                <a:gd name="connsiteY3" fmla="*/ 212834 h 338958"/>
                <a:gd name="connsiteX4" fmla="*/ 3657602 w 5862919"/>
                <a:gd name="connsiteY4" fmla="*/ 236482 h 338958"/>
                <a:gd name="connsiteX5" fmla="*/ 1828802 w 5862919"/>
                <a:gd name="connsiteY5" fmla="*/ 331075 h 338958"/>
                <a:gd name="connsiteX6" fmla="*/ 806825 w 5862919"/>
                <a:gd name="connsiteY6" fmla="*/ 189186 h 338958"/>
                <a:gd name="connsiteX7" fmla="*/ 0 w 5862919"/>
                <a:gd name="connsiteY7" fmla="*/ 0 h 338958"/>
                <a:gd name="connsiteX0" fmla="*/ 5862919 w 5862919"/>
                <a:gd name="connsiteY0" fmla="*/ 47296 h 338958"/>
                <a:gd name="connsiteX1" fmla="*/ 5378826 w 5862919"/>
                <a:gd name="connsiteY1" fmla="*/ 70944 h 338958"/>
                <a:gd name="connsiteX2" fmla="*/ 5002307 w 5862919"/>
                <a:gd name="connsiteY2" fmla="*/ 212834 h 338958"/>
                <a:gd name="connsiteX3" fmla="*/ 3657602 w 5862919"/>
                <a:gd name="connsiteY3" fmla="*/ 236482 h 338958"/>
                <a:gd name="connsiteX4" fmla="*/ 1828802 w 5862919"/>
                <a:gd name="connsiteY4" fmla="*/ 331075 h 338958"/>
                <a:gd name="connsiteX5" fmla="*/ 806825 w 5862919"/>
                <a:gd name="connsiteY5" fmla="*/ 189186 h 338958"/>
                <a:gd name="connsiteX6" fmla="*/ 0 w 5862919"/>
                <a:gd name="connsiteY6" fmla="*/ 0 h 338958"/>
                <a:gd name="connsiteX0" fmla="*/ 5752516 w 5752516"/>
                <a:gd name="connsiteY0" fmla="*/ 0 h 393924"/>
                <a:gd name="connsiteX1" fmla="*/ 5378826 w 5752516"/>
                <a:gd name="connsiteY1" fmla="*/ 125910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52516"/>
                <a:gd name="connsiteY0" fmla="*/ 0 h 393924"/>
                <a:gd name="connsiteX1" fmla="*/ 5478587 w 5752516"/>
                <a:gd name="connsiteY1" fmla="*/ 54966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98171"/>
                <a:gd name="connsiteY0" fmla="*/ 514 h 394438"/>
                <a:gd name="connsiteX1" fmla="*/ 5752516 w 5798171"/>
                <a:gd name="connsiteY1" fmla="*/ 55480 h 394438"/>
                <a:gd name="connsiteX2" fmla="*/ 5478587 w 5798171"/>
                <a:gd name="connsiteY2" fmla="*/ 55480 h 394438"/>
                <a:gd name="connsiteX3" fmla="*/ 5002307 w 5798171"/>
                <a:gd name="connsiteY3" fmla="*/ 268314 h 394438"/>
                <a:gd name="connsiteX4" fmla="*/ 3657602 w 5798171"/>
                <a:gd name="connsiteY4" fmla="*/ 291962 h 394438"/>
                <a:gd name="connsiteX5" fmla="*/ 1828802 w 5798171"/>
                <a:gd name="connsiteY5" fmla="*/ 386555 h 394438"/>
                <a:gd name="connsiteX6" fmla="*/ 806825 w 5798171"/>
                <a:gd name="connsiteY6" fmla="*/ 244666 h 394438"/>
                <a:gd name="connsiteX7" fmla="*/ 0 w 5798171"/>
                <a:gd name="connsiteY7" fmla="*/ 55480 h 394438"/>
                <a:gd name="connsiteX0" fmla="*/ 5752516 w 5752516"/>
                <a:gd name="connsiteY0" fmla="*/ 0 h 393924"/>
                <a:gd name="connsiteX1" fmla="*/ 5478587 w 5752516"/>
                <a:gd name="connsiteY1" fmla="*/ 54966 h 393924"/>
                <a:gd name="connsiteX2" fmla="*/ 5002307 w 5752516"/>
                <a:gd name="connsiteY2" fmla="*/ 267800 h 393924"/>
                <a:gd name="connsiteX3" fmla="*/ 3657602 w 5752516"/>
                <a:gd name="connsiteY3" fmla="*/ 291448 h 393924"/>
                <a:gd name="connsiteX4" fmla="*/ 1828802 w 5752516"/>
                <a:gd name="connsiteY4" fmla="*/ 386041 h 393924"/>
                <a:gd name="connsiteX5" fmla="*/ 806825 w 5752516"/>
                <a:gd name="connsiteY5" fmla="*/ 244152 h 393924"/>
                <a:gd name="connsiteX6" fmla="*/ 0 w 5752516"/>
                <a:gd name="connsiteY6" fmla="*/ 54966 h 393924"/>
                <a:gd name="connsiteX0" fmla="*/ 5752516 w 5798171"/>
                <a:gd name="connsiteY0" fmla="*/ 0 h 393924"/>
                <a:gd name="connsiteX1" fmla="*/ 5752516 w 5798171"/>
                <a:gd name="connsiteY1" fmla="*/ 54966 h 393924"/>
                <a:gd name="connsiteX2" fmla="*/ 5478587 w 5798171"/>
                <a:gd name="connsiteY2" fmla="*/ 54966 h 393924"/>
                <a:gd name="connsiteX3" fmla="*/ 5002307 w 5798171"/>
                <a:gd name="connsiteY3" fmla="*/ 267800 h 393924"/>
                <a:gd name="connsiteX4" fmla="*/ 3657602 w 5798171"/>
                <a:gd name="connsiteY4" fmla="*/ 291448 h 393924"/>
                <a:gd name="connsiteX5" fmla="*/ 1828802 w 5798171"/>
                <a:gd name="connsiteY5" fmla="*/ 386041 h 393924"/>
                <a:gd name="connsiteX6" fmla="*/ 806825 w 5798171"/>
                <a:gd name="connsiteY6" fmla="*/ 244152 h 393924"/>
                <a:gd name="connsiteX7" fmla="*/ 0 w 5798171"/>
                <a:gd name="connsiteY7" fmla="*/ 54966 h 393924"/>
                <a:gd name="connsiteX0" fmla="*/ 5752516 w 5798171"/>
                <a:gd name="connsiteY0" fmla="*/ 0 h 402884"/>
                <a:gd name="connsiteX1" fmla="*/ 5752516 w 5798171"/>
                <a:gd name="connsiteY1" fmla="*/ 54966 h 402884"/>
                <a:gd name="connsiteX2" fmla="*/ 5478587 w 5798171"/>
                <a:gd name="connsiteY2" fmla="*/ 54966 h 402884"/>
                <a:gd name="connsiteX3" fmla="*/ 5002307 w 5798171"/>
                <a:gd name="connsiteY3" fmla="*/ 267800 h 402884"/>
                <a:gd name="connsiteX4" fmla="*/ 3657602 w 5798171"/>
                <a:gd name="connsiteY4" fmla="*/ 291448 h 402884"/>
                <a:gd name="connsiteX5" fmla="*/ 2759262 w 5798171"/>
                <a:gd name="connsiteY5" fmla="*/ 345208 h 402884"/>
                <a:gd name="connsiteX6" fmla="*/ 1828802 w 5798171"/>
                <a:gd name="connsiteY6" fmla="*/ 386041 h 402884"/>
                <a:gd name="connsiteX7" fmla="*/ 806825 w 5798171"/>
                <a:gd name="connsiteY7" fmla="*/ 244152 h 402884"/>
                <a:gd name="connsiteX8" fmla="*/ 0 w 5798171"/>
                <a:gd name="connsiteY8" fmla="*/ 54966 h 402884"/>
                <a:gd name="connsiteX0" fmla="*/ 5752516 w 5798171"/>
                <a:gd name="connsiteY0" fmla="*/ 0 h 395735"/>
                <a:gd name="connsiteX1" fmla="*/ 5752516 w 5798171"/>
                <a:gd name="connsiteY1" fmla="*/ 54966 h 395735"/>
                <a:gd name="connsiteX2" fmla="*/ 5478587 w 5798171"/>
                <a:gd name="connsiteY2" fmla="*/ 54966 h 395735"/>
                <a:gd name="connsiteX3" fmla="*/ 5002307 w 5798171"/>
                <a:gd name="connsiteY3" fmla="*/ 267800 h 395735"/>
                <a:gd name="connsiteX4" fmla="*/ 3657602 w 5798171"/>
                <a:gd name="connsiteY4" fmla="*/ 291448 h 395735"/>
                <a:gd name="connsiteX5" fmla="*/ 2794079 w 5798171"/>
                <a:gd name="connsiteY5" fmla="*/ 302314 h 395735"/>
                <a:gd name="connsiteX6" fmla="*/ 1828802 w 5798171"/>
                <a:gd name="connsiteY6" fmla="*/ 386041 h 395735"/>
                <a:gd name="connsiteX7" fmla="*/ 806825 w 5798171"/>
                <a:gd name="connsiteY7" fmla="*/ 244152 h 395735"/>
                <a:gd name="connsiteX8" fmla="*/ 0 w 5798171"/>
                <a:gd name="connsiteY8" fmla="*/ 54966 h 395735"/>
                <a:gd name="connsiteX0" fmla="*/ 5752516 w 5752516"/>
                <a:gd name="connsiteY0" fmla="*/ 0 h 395735"/>
                <a:gd name="connsiteX1" fmla="*/ 5478587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9161 h 404896"/>
                <a:gd name="connsiteX1" fmla="*/ 5642944 w 5752516"/>
                <a:gd name="connsiteY1" fmla="*/ 9161 h 404896"/>
                <a:gd name="connsiteX2" fmla="*/ 5478587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0 h 395735"/>
                <a:gd name="connsiteX1" fmla="*/ 5478587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0 h 395735"/>
                <a:gd name="connsiteX1" fmla="*/ 5475953 w 5752516"/>
                <a:gd name="connsiteY1" fmla="*/ 54966 h 395735"/>
                <a:gd name="connsiteX2" fmla="*/ 5002307 w 5752516"/>
                <a:gd name="connsiteY2" fmla="*/ 267800 h 395735"/>
                <a:gd name="connsiteX3" fmla="*/ 3657602 w 5752516"/>
                <a:gd name="connsiteY3" fmla="*/ 291448 h 395735"/>
                <a:gd name="connsiteX4" fmla="*/ 2794079 w 5752516"/>
                <a:gd name="connsiteY4" fmla="*/ 302314 h 395735"/>
                <a:gd name="connsiteX5" fmla="*/ 1828802 w 5752516"/>
                <a:gd name="connsiteY5" fmla="*/ 386041 h 395735"/>
                <a:gd name="connsiteX6" fmla="*/ 806825 w 5752516"/>
                <a:gd name="connsiteY6" fmla="*/ 244152 h 395735"/>
                <a:gd name="connsiteX7" fmla="*/ 0 w 5752516"/>
                <a:gd name="connsiteY7" fmla="*/ 54966 h 395735"/>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2516"/>
                <a:gd name="connsiteY0" fmla="*/ 9161 h 404896"/>
                <a:gd name="connsiteX1" fmla="*/ 5697203 w 5752516"/>
                <a:gd name="connsiteY1" fmla="*/ 9161 h 404896"/>
                <a:gd name="connsiteX2" fmla="*/ 5475953 w 5752516"/>
                <a:gd name="connsiteY2" fmla="*/ 64127 h 404896"/>
                <a:gd name="connsiteX3" fmla="*/ 5002307 w 5752516"/>
                <a:gd name="connsiteY3" fmla="*/ 276961 h 404896"/>
                <a:gd name="connsiteX4" fmla="*/ 3657602 w 5752516"/>
                <a:gd name="connsiteY4" fmla="*/ 300609 h 404896"/>
                <a:gd name="connsiteX5" fmla="*/ 2794079 w 5752516"/>
                <a:gd name="connsiteY5" fmla="*/ 311475 h 404896"/>
                <a:gd name="connsiteX6" fmla="*/ 1828802 w 5752516"/>
                <a:gd name="connsiteY6" fmla="*/ 395202 h 404896"/>
                <a:gd name="connsiteX7" fmla="*/ 806825 w 5752516"/>
                <a:gd name="connsiteY7" fmla="*/ 253313 h 404896"/>
                <a:gd name="connsiteX8" fmla="*/ 0 w 5752516"/>
                <a:gd name="connsiteY8"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002307 w 5758760"/>
                <a:gd name="connsiteY3" fmla="*/ 276961 h 404896"/>
                <a:gd name="connsiteX4" fmla="*/ 3657602 w 5758760"/>
                <a:gd name="connsiteY4" fmla="*/ 300609 h 404896"/>
                <a:gd name="connsiteX5" fmla="*/ 2794079 w 5758760"/>
                <a:gd name="connsiteY5" fmla="*/ 311475 h 404896"/>
                <a:gd name="connsiteX6" fmla="*/ 1828802 w 5758760"/>
                <a:gd name="connsiteY6" fmla="*/ 395202 h 404896"/>
                <a:gd name="connsiteX7" fmla="*/ 806825 w 5758760"/>
                <a:gd name="connsiteY7" fmla="*/ 253313 h 404896"/>
                <a:gd name="connsiteX8" fmla="*/ 0 w 5758760"/>
                <a:gd name="connsiteY8"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73467 w 5758760"/>
                <a:gd name="connsiteY3" fmla="*/ 161282 h 404896"/>
                <a:gd name="connsiteX4" fmla="*/ 5002307 w 5758760"/>
                <a:gd name="connsiteY4" fmla="*/ 276961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23801 w 5758760"/>
                <a:gd name="connsiteY3" fmla="*/ 160600 h 404896"/>
                <a:gd name="connsiteX4" fmla="*/ 5002307 w 5758760"/>
                <a:gd name="connsiteY4" fmla="*/ 276961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6046882"/>
                <a:gd name="connsiteY0" fmla="*/ 9161 h 404896"/>
                <a:gd name="connsiteX1" fmla="*/ 5697203 w 6046882"/>
                <a:gd name="connsiteY1" fmla="*/ 9161 h 404896"/>
                <a:gd name="connsiteX2" fmla="*/ 5642944 w 6046882"/>
                <a:gd name="connsiteY2" fmla="*/ 87600 h 404896"/>
                <a:gd name="connsiteX3" fmla="*/ 5423801 w 6046882"/>
                <a:gd name="connsiteY3" fmla="*/ 160600 h 404896"/>
                <a:gd name="connsiteX4" fmla="*/ 5752516 w 6046882"/>
                <a:gd name="connsiteY4" fmla="*/ 335800 h 404896"/>
                <a:gd name="connsiteX5" fmla="*/ 3657602 w 6046882"/>
                <a:gd name="connsiteY5" fmla="*/ 300609 h 404896"/>
                <a:gd name="connsiteX6" fmla="*/ 2794079 w 6046882"/>
                <a:gd name="connsiteY6" fmla="*/ 311475 h 404896"/>
                <a:gd name="connsiteX7" fmla="*/ 1828802 w 6046882"/>
                <a:gd name="connsiteY7" fmla="*/ 395202 h 404896"/>
                <a:gd name="connsiteX8" fmla="*/ 806825 w 6046882"/>
                <a:gd name="connsiteY8" fmla="*/ 253313 h 404896"/>
                <a:gd name="connsiteX9" fmla="*/ 0 w 6046882"/>
                <a:gd name="connsiteY9" fmla="*/ 64127 h 404896"/>
                <a:gd name="connsiteX0" fmla="*/ 5752516 w 5758760"/>
                <a:gd name="connsiteY0" fmla="*/ 9161 h 404896"/>
                <a:gd name="connsiteX1" fmla="*/ 5697203 w 5758760"/>
                <a:gd name="connsiteY1" fmla="*/ 9161 h 404896"/>
                <a:gd name="connsiteX2" fmla="*/ 5642944 w 5758760"/>
                <a:gd name="connsiteY2" fmla="*/ 87600 h 404896"/>
                <a:gd name="connsiteX3" fmla="*/ 5423801 w 5758760"/>
                <a:gd name="connsiteY3" fmla="*/ 160600 h 404896"/>
                <a:gd name="connsiteX4" fmla="*/ 5752516 w 5758760"/>
                <a:gd name="connsiteY4" fmla="*/ 335800 h 404896"/>
                <a:gd name="connsiteX5" fmla="*/ 3657602 w 5758760"/>
                <a:gd name="connsiteY5" fmla="*/ 300609 h 404896"/>
                <a:gd name="connsiteX6" fmla="*/ 2794079 w 5758760"/>
                <a:gd name="connsiteY6" fmla="*/ 311475 h 404896"/>
                <a:gd name="connsiteX7" fmla="*/ 1828802 w 5758760"/>
                <a:gd name="connsiteY7" fmla="*/ 395202 h 404896"/>
                <a:gd name="connsiteX8" fmla="*/ 806825 w 5758760"/>
                <a:gd name="connsiteY8" fmla="*/ 253313 h 404896"/>
                <a:gd name="connsiteX9" fmla="*/ 0 w 5758760"/>
                <a:gd name="connsiteY9" fmla="*/ 64127 h 404896"/>
                <a:gd name="connsiteX0" fmla="*/ 5752516 w 5862087"/>
                <a:gd name="connsiteY0" fmla="*/ 9161 h 404896"/>
                <a:gd name="connsiteX1" fmla="*/ 5697203 w 5862087"/>
                <a:gd name="connsiteY1" fmla="*/ 9161 h 404896"/>
                <a:gd name="connsiteX2" fmla="*/ 5642944 w 5862087"/>
                <a:gd name="connsiteY2" fmla="*/ 87600 h 404896"/>
                <a:gd name="connsiteX3" fmla="*/ 5423801 w 5862087"/>
                <a:gd name="connsiteY3" fmla="*/ 160600 h 404896"/>
                <a:gd name="connsiteX4" fmla="*/ 5862087 w 5862087"/>
                <a:gd name="connsiteY4" fmla="*/ 335800 h 404896"/>
                <a:gd name="connsiteX5" fmla="*/ 3657602 w 5862087"/>
                <a:gd name="connsiteY5" fmla="*/ 300609 h 404896"/>
                <a:gd name="connsiteX6" fmla="*/ 2794079 w 5862087"/>
                <a:gd name="connsiteY6" fmla="*/ 311475 h 404896"/>
                <a:gd name="connsiteX7" fmla="*/ 1828802 w 5862087"/>
                <a:gd name="connsiteY7" fmla="*/ 395202 h 404896"/>
                <a:gd name="connsiteX8" fmla="*/ 806825 w 5862087"/>
                <a:gd name="connsiteY8" fmla="*/ 253313 h 404896"/>
                <a:gd name="connsiteX9" fmla="*/ 0 w 5862087"/>
                <a:gd name="connsiteY9" fmla="*/ 64127 h 404896"/>
                <a:gd name="connsiteX0" fmla="*/ 5752516 w 5862087"/>
                <a:gd name="connsiteY0" fmla="*/ 9161 h 404896"/>
                <a:gd name="connsiteX1" fmla="*/ 5697203 w 5862087"/>
                <a:gd name="connsiteY1" fmla="*/ 9161 h 404896"/>
                <a:gd name="connsiteX2" fmla="*/ 5642944 w 5862087"/>
                <a:gd name="connsiteY2" fmla="*/ 87600 h 404896"/>
                <a:gd name="connsiteX3" fmla="*/ 5423801 w 5862087"/>
                <a:gd name="connsiteY3" fmla="*/ 160600 h 404896"/>
                <a:gd name="connsiteX4" fmla="*/ 5862087 w 5862087"/>
                <a:gd name="connsiteY4" fmla="*/ 335800 h 404896"/>
                <a:gd name="connsiteX5" fmla="*/ 3670653 w 5862087"/>
                <a:gd name="connsiteY5" fmla="*/ 394200 h 404896"/>
                <a:gd name="connsiteX6" fmla="*/ 2794079 w 5862087"/>
                <a:gd name="connsiteY6" fmla="*/ 311475 h 404896"/>
                <a:gd name="connsiteX7" fmla="*/ 1828802 w 5862087"/>
                <a:gd name="connsiteY7" fmla="*/ 395202 h 404896"/>
                <a:gd name="connsiteX8" fmla="*/ 806825 w 5862087"/>
                <a:gd name="connsiteY8" fmla="*/ 253313 h 404896"/>
                <a:gd name="connsiteX9" fmla="*/ 0 w 5862087"/>
                <a:gd name="connsiteY9" fmla="*/ 64127 h 404896"/>
                <a:gd name="connsiteX0" fmla="*/ 5752516 w 5862087"/>
                <a:gd name="connsiteY0" fmla="*/ 9161 h 418683"/>
                <a:gd name="connsiteX1" fmla="*/ 5697203 w 5862087"/>
                <a:gd name="connsiteY1" fmla="*/ 9161 h 418683"/>
                <a:gd name="connsiteX2" fmla="*/ 5642944 w 5862087"/>
                <a:gd name="connsiteY2" fmla="*/ 87600 h 418683"/>
                <a:gd name="connsiteX3" fmla="*/ 5423801 w 5862087"/>
                <a:gd name="connsiteY3" fmla="*/ 160600 h 418683"/>
                <a:gd name="connsiteX4" fmla="*/ 5862087 w 5862087"/>
                <a:gd name="connsiteY4" fmla="*/ 335800 h 418683"/>
                <a:gd name="connsiteX5" fmla="*/ 3670653 w 5862087"/>
                <a:gd name="connsiteY5" fmla="*/ 394200 h 418683"/>
                <a:gd name="connsiteX6" fmla="*/ 2794079 w 5862087"/>
                <a:gd name="connsiteY6" fmla="*/ 394200 h 418683"/>
                <a:gd name="connsiteX7" fmla="*/ 1828802 w 5862087"/>
                <a:gd name="connsiteY7" fmla="*/ 395202 h 418683"/>
                <a:gd name="connsiteX8" fmla="*/ 806825 w 5862087"/>
                <a:gd name="connsiteY8" fmla="*/ 253313 h 418683"/>
                <a:gd name="connsiteX9" fmla="*/ 0 w 5862087"/>
                <a:gd name="connsiteY9" fmla="*/ 64127 h 418683"/>
                <a:gd name="connsiteX0" fmla="*/ 5752516 w 5862087"/>
                <a:gd name="connsiteY0" fmla="*/ 9161 h 434779"/>
                <a:gd name="connsiteX1" fmla="*/ 5697203 w 5862087"/>
                <a:gd name="connsiteY1" fmla="*/ 9161 h 434779"/>
                <a:gd name="connsiteX2" fmla="*/ 5642944 w 5862087"/>
                <a:gd name="connsiteY2" fmla="*/ 87600 h 434779"/>
                <a:gd name="connsiteX3" fmla="*/ 5423801 w 5862087"/>
                <a:gd name="connsiteY3" fmla="*/ 160600 h 434779"/>
                <a:gd name="connsiteX4" fmla="*/ 5862087 w 5862087"/>
                <a:gd name="connsiteY4" fmla="*/ 335800 h 434779"/>
                <a:gd name="connsiteX5" fmla="*/ 3670653 w 5862087"/>
                <a:gd name="connsiteY5" fmla="*/ 394200 h 434779"/>
                <a:gd name="connsiteX6" fmla="*/ 2794079 w 5862087"/>
                <a:gd name="connsiteY6" fmla="*/ 394200 h 434779"/>
                <a:gd name="connsiteX7" fmla="*/ 1828802 w 5862087"/>
                <a:gd name="connsiteY7" fmla="*/ 395202 h 434779"/>
                <a:gd name="connsiteX8" fmla="*/ 547859 w 5862087"/>
                <a:gd name="connsiteY8" fmla="*/ 379600 h 434779"/>
                <a:gd name="connsiteX9" fmla="*/ 0 w 5862087"/>
                <a:gd name="connsiteY9" fmla="*/ 64127 h 434779"/>
                <a:gd name="connsiteX0" fmla="*/ 5752516 w 5862087"/>
                <a:gd name="connsiteY0" fmla="*/ 9161 h 409965"/>
                <a:gd name="connsiteX1" fmla="*/ 5697203 w 5862087"/>
                <a:gd name="connsiteY1" fmla="*/ 9161 h 409965"/>
                <a:gd name="connsiteX2" fmla="*/ 5642944 w 5862087"/>
                <a:gd name="connsiteY2" fmla="*/ 87600 h 409965"/>
                <a:gd name="connsiteX3" fmla="*/ 5423801 w 5862087"/>
                <a:gd name="connsiteY3" fmla="*/ 160600 h 409965"/>
                <a:gd name="connsiteX4" fmla="*/ 5862087 w 5862087"/>
                <a:gd name="connsiteY4" fmla="*/ 335800 h 409965"/>
                <a:gd name="connsiteX5" fmla="*/ 3670653 w 5862087"/>
                <a:gd name="connsiteY5" fmla="*/ 394200 h 409965"/>
                <a:gd name="connsiteX6" fmla="*/ 2794079 w 5862087"/>
                <a:gd name="connsiteY6" fmla="*/ 394200 h 409965"/>
                <a:gd name="connsiteX7" fmla="*/ 1828802 w 5862087"/>
                <a:gd name="connsiteY7" fmla="*/ 395202 h 409965"/>
                <a:gd name="connsiteX8" fmla="*/ 547859 w 5862087"/>
                <a:gd name="connsiteY8" fmla="*/ 379600 h 409965"/>
                <a:gd name="connsiteX9" fmla="*/ 0 w 5862087"/>
                <a:gd name="connsiteY9" fmla="*/ 64127 h 409965"/>
                <a:gd name="connsiteX0" fmla="*/ 5752516 w 5862087"/>
                <a:gd name="connsiteY0" fmla="*/ 9161 h 409965"/>
                <a:gd name="connsiteX1" fmla="*/ 5697203 w 5862087"/>
                <a:gd name="connsiteY1" fmla="*/ 9161 h 409965"/>
                <a:gd name="connsiteX2" fmla="*/ 5642944 w 5862087"/>
                <a:gd name="connsiteY2" fmla="*/ 87600 h 409965"/>
                <a:gd name="connsiteX3" fmla="*/ 5423801 w 5862087"/>
                <a:gd name="connsiteY3" fmla="*/ 160600 h 409965"/>
                <a:gd name="connsiteX4" fmla="*/ 5862087 w 5862087"/>
                <a:gd name="connsiteY4" fmla="*/ 335800 h 409965"/>
                <a:gd name="connsiteX5" fmla="*/ 3670653 w 5862087"/>
                <a:gd name="connsiteY5" fmla="*/ 394200 h 409965"/>
                <a:gd name="connsiteX6" fmla="*/ 2794079 w 5862087"/>
                <a:gd name="connsiteY6" fmla="*/ 394200 h 409965"/>
                <a:gd name="connsiteX7" fmla="*/ 1828802 w 5862087"/>
                <a:gd name="connsiteY7" fmla="*/ 395202 h 409965"/>
                <a:gd name="connsiteX8" fmla="*/ 547859 w 5862087"/>
                <a:gd name="connsiteY8" fmla="*/ 379600 h 409965"/>
                <a:gd name="connsiteX9" fmla="*/ 0 w 5862087"/>
                <a:gd name="connsiteY9" fmla="*/ 64127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300374 w 6300374"/>
                <a:gd name="connsiteY4" fmla="*/ 335800 h 409965"/>
                <a:gd name="connsiteX5" fmla="*/ 4108940 w 6300374"/>
                <a:gd name="connsiteY5" fmla="*/ 394200 h 409965"/>
                <a:gd name="connsiteX6" fmla="*/ 3232366 w 6300374"/>
                <a:gd name="connsiteY6" fmla="*/ 394200 h 409965"/>
                <a:gd name="connsiteX7" fmla="*/ 2267089 w 6300374"/>
                <a:gd name="connsiteY7" fmla="*/ 395202 h 409965"/>
                <a:gd name="connsiteX8" fmla="*/ 986146 w 6300374"/>
                <a:gd name="connsiteY8" fmla="*/ 379600 h 409965"/>
                <a:gd name="connsiteX9" fmla="*/ 0 w 6300374"/>
                <a:gd name="connsiteY9"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5971660 w 6300374"/>
                <a:gd name="connsiteY4" fmla="*/ 2190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081231 w 6300374"/>
                <a:gd name="connsiteY4" fmla="*/ 2044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65000 h 409965"/>
                <a:gd name="connsiteX0" fmla="*/ 6190803 w 6300374"/>
                <a:gd name="connsiteY0" fmla="*/ 9161 h 409965"/>
                <a:gd name="connsiteX1" fmla="*/ 6135490 w 6300374"/>
                <a:gd name="connsiteY1" fmla="*/ 9161 h 409965"/>
                <a:gd name="connsiteX2" fmla="*/ 6081231 w 6300374"/>
                <a:gd name="connsiteY2" fmla="*/ 87600 h 409965"/>
                <a:gd name="connsiteX3" fmla="*/ 5862088 w 6300374"/>
                <a:gd name="connsiteY3" fmla="*/ 160600 h 409965"/>
                <a:gd name="connsiteX4" fmla="*/ 6081231 w 6300374"/>
                <a:gd name="connsiteY4" fmla="*/ 204400 h 409965"/>
                <a:gd name="connsiteX5" fmla="*/ 6300374 w 6300374"/>
                <a:gd name="connsiteY5" fmla="*/ 335800 h 409965"/>
                <a:gd name="connsiteX6" fmla="*/ 4108940 w 6300374"/>
                <a:gd name="connsiteY6" fmla="*/ 394200 h 409965"/>
                <a:gd name="connsiteX7" fmla="*/ 3232366 w 6300374"/>
                <a:gd name="connsiteY7" fmla="*/ 394200 h 409965"/>
                <a:gd name="connsiteX8" fmla="*/ 2267089 w 6300374"/>
                <a:gd name="connsiteY8" fmla="*/ 395202 h 409965"/>
                <a:gd name="connsiteX9" fmla="*/ 986146 w 6300374"/>
                <a:gd name="connsiteY9" fmla="*/ 379600 h 409965"/>
                <a:gd name="connsiteX10" fmla="*/ 0 w 6300374"/>
                <a:gd name="connsiteY10" fmla="*/ 379600 h 409965"/>
                <a:gd name="connsiteX0" fmla="*/ 6190803 w 6300374"/>
                <a:gd name="connsiteY0" fmla="*/ 14191 h 414995"/>
                <a:gd name="connsiteX1" fmla="*/ 5862088 w 6300374"/>
                <a:gd name="connsiteY1" fmla="*/ 63430 h 414995"/>
                <a:gd name="connsiteX2" fmla="*/ 6135490 w 6300374"/>
                <a:gd name="connsiteY2" fmla="*/ 14191 h 414995"/>
                <a:gd name="connsiteX3" fmla="*/ 6081231 w 6300374"/>
                <a:gd name="connsiteY3" fmla="*/ 92630 h 414995"/>
                <a:gd name="connsiteX4" fmla="*/ 5862088 w 6300374"/>
                <a:gd name="connsiteY4" fmla="*/ 165630 h 414995"/>
                <a:gd name="connsiteX5" fmla="*/ 6081231 w 6300374"/>
                <a:gd name="connsiteY5" fmla="*/ 209430 h 414995"/>
                <a:gd name="connsiteX6" fmla="*/ 6300374 w 6300374"/>
                <a:gd name="connsiteY6" fmla="*/ 340830 h 414995"/>
                <a:gd name="connsiteX7" fmla="*/ 4108940 w 6300374"/>
                <a:gd name="connsiteY7" fmla="*/ 399230 h 414995"/>
                <a:gd name="connsiteX8" fmla="*/ 3232366 w 6300374"/>
                <a:gd name="connsiteY8" fmla="*/ 399230 h 414995"/>
                <a:gd name="connsiteX9" fmla="*/ 2267089 w 6300374"/>
                <a:gd name="connsiteY9" fmla="*/ 400232 h 414995"/>
                <a:gd name="connsiteX10" fmla="*/ 986146 w 6300374"/>
                <a:gd name="connsiteY10" fmla="*/ 384630 h 414995"/>
                <a:gd name="connsiteX11" fmla="*/ 0 w 6300374"/>
                <a:gd name="connsiteY11" fmla="*/ 384630 h 414995"/>
                <a:gd name="connsiteX0" fmla="*/ 6190803 w 6300374"/>
                <a:gd name="connsiteY0" fmla="*/ 1117 h 401921"/>
                <a:gd name="connsiteX1" fmla="*/ 5862088 w 6300374"/>
                <a:gd name="connsiteY1" fmla="*/ 50356 h 401921"/>
                <a:gd name="connsiteX2" fmla="*/ 5642944 w 6300374"/>
                <a:gd name="connsiteY2" fmla="*/ 79556 h 401921"/>
                <a:gd name="connsiteX3" fmla="*/ 6081231 w 6300374"/>
                <a:gd name="connsiteY3" fmla="*/ 79556 h 401921"/>
                <a:gd name="connsiteX4" fmla="*/ 5862088 w 6300374"/>
                <a:gd name="connsiteY4" fmla="*/ 152556 h 401921"/>
                <a:gd name="connsiteX5" fmla="*/ 6081231 w 6300374"/>
                <a:gd name="connsiteY5" fmla="*/ 196356 h 401921"/>
                <a:gd name="connsiteX6" fmla="*/ 6300374 w 6300374"/>
                <a:gd name="connsiteY6" fmla="*/ 327756 h 401921"/>
                <a:gd name="connsiteX7" fmla="*/ 4108940 w 6300374"/>
                <a:gd name="connsiteY7" fmla="*/ 386156 h 401921"/>
                <a:gd name="connsiteX8" fmla="*/ 3232366 w 6300374"/>
                <a:gd name="connsiteY8" fmla="*/ 386156 h 401921"/>
                <a:gd name="connsiteX9" fmla="*/ 2267089 w 6300374"/>
                <a:gd name="connsiteY9" fmla="*/ 387158 h 401921"/>
                <a:gd name="connsiteX10" fmla="*/ 986146 w 6300374"/>
                <a:gd name="connsiteY10" fmla="*/ 371556 h 401921"/>
                <a:gd name="connsiteX11" fmla="*/ 0 w 6300374"/>
                <a:gd name="connsiteY11" fmla="*/ 371556 h 401921"/>
                <a:gd name="connsiteX0" fmla="*/ 6190803 w 6300374"/>
                <a:gd name="connsiteY0" fmla="*/ 1117 h 401921"/>
                <a:gd name="connsiteX1" fmla="*/ 5862088 w 6300374"/>
                <a:gd name="connsiteY1" fmla="*/ 50356 h 401921"/>
                <a:gd name="connsiteX2" fmla="*/ 5642944 w 6300374"/>
                <a:gd name="connsiteY2" fmla="*/ 79556 h 401921"/>
                <a:gd name="connsiteX3" fmla="*/ 5752516 w 6300374"/>
                <a:gd name="connsiteY3" fmla="*/ 94156 h 401921"/>
                <a:gd name="connsiteX4" fmla="*/ 5862088 w 6300374"/>
                <a:gd name="connsiteY4" fmla="*/ 152556 h 401921"/>
                <a:gd name="connsiteX5" fmla="*/ 6081231 w 6300374"/>
                <a:gd name="connsiteY5" fmla="*/ 196356 h 401921"/>
                <a:gd name="connsiteX6" fmla="*/ 6300374 w 6300374"/>
                <a:gd name="connsiteY6" fmla="*/ 327756 h 401921"/>
                <a:gd name="connsiteX7" fmla="*/ 4108940 w 6300374"/>
                <a:gd name="connsiteY7" fmla="*/ 386156 h 401921"/>
                <a:gd name="connsiteX8" fmla="*/ 3232366 w 6300374"/>
                <a:gd name="connsiteY8" fmla="*/ 386156 h 401921"/>
                <a:gd name="connsiteX9" fmla="*/ 2267089 w 6300374"/>
                <a:gd name="connsiteY9" fmla="*/ 387158 h 401921"/>
                <a:gd name="connsiteX10" fmla="*/ 986146 w 6300374"/>
                <a:gd name="connsiteY10" fmla="*/ 371556 h 401921"/>
                <a:gd name="connsiteX11" fmla="*/ 0 w 6300374"/>
                <a:gd name="connsiteY11" fmla="*/ 371556 h 401921"/>
                <a:gd name="connsiteX0" fmla="*/ 6190803 w 6300374"/>
                <a:gd name="connsiteY0" fmla="*/ 1117 h 401921"/>
                <a:gd name="connsiteX1" fmla="*/ 5862088 w 6300374"/>
                <a:gd name="connsiteY1" fmla="*/ 50356 h 401921"/>
                <a:gd name="connsiteX2" fmla="*/ 5642944 w 6300374"/>
                <a:gd name="connsiteY2" fmla="*/ 79556 h 401921"/>
                <a:gd name="connsiteX3" fmla="*/ 5862088 w 6300374"/>
                <a:gd name="connsiteY3" fmla="*/ 152556 h 401921"/>
                <a:gd name="connsiteX4" fmla="*/ 6081231 w 6300374"/>
                <a:gd name="connsiteY4" fmla="*/ 196356 h 401921"/>
                <a:gd name="connsiteX5" fmla="*/ 6300374 w 6300374"/>
                <a:gd name="connsiteY5" fmla="*/ 327756 h 401921"/>
                <a:gd name="connsiteX6" fmla="*/ 4108940 w 6300374"/>
                <a:gd name="connsiteY6" fmla="*/ 386156 h 401921"/>
                <a:gd name="connsiteX7" fmla="*/ 3232366 w 6300374"/>
                <a:gd name="connsiteY7" fmla="*/ 386156 h 401921"/>
                <a:gd name="connsiteX8" fmla="*/ 2267089 w 6300374"/>
                <a:gd name="connsiteY8" fmla="*/ 387158 h 401921"/>
                <a:gd name="connsiteX9" fmla="*/ 986146 w 6300374"/>
                <a:gd name="connsiteY9" fmla="*/ 371556 h 401921"/>
                <a:gd name="connsiteX10" fmla="*/ 0 w 6300374"/>
                <a:gd name="connsiteY10" fmla="*/ 371556 h 401921"/>
                <a:gd name="connsiteX0" fmla="*/ 6190803 w 6300374"/>
                <a:gd name="connsiteY0" fmla="*/ 1117 h 401921"/>
                <a:gd name="connsiteX1" fmla="*/ 5862088 w 6300374"/>
                <a:gd name="connsiteY1" fmla="*/ 50356 h 401921"/>
                <a:gd name="connsiteX2" fmla="*/ 6081231 w 6300374"/>
                <a:gd name="connsiteY2" fmla="*/ 79556 h 401921"/>
                <a:gd name="connsiteX3" fmla="*/ 5862088 w 6300374"/>
                <a:gd name="connsiteY3" fmla="*/ 152556 h 401921"/>
                <a:gd name="connsiteX4" fmla="*/ 6081231 w 6300374"/>
                <a:gd name="connsiteY4" fmla="*/ 196356 h 401921"/>
                <a:gd name="connsiteX5" fmla="*/ 6300374 w 6300374"/>
                <a:gd name="connsiteY5" fmla="*/ 327756 h 401921"/>
                <a:gd name="connsiteX6" fmla="*/ 4108940 w 6300374"/>
                <a:gd name="connsiteY6" fmla="*/ 386156 h 401921"/>
                <a:gd name="connsiteX7" fmla="*/ 3232366 w 6300374"/>
                <a:gd name="connsiteY7" fmla="*/ 386156 h 401921"/>
                <a:gd name="connsiteX8" fmla="*/ 2267089 w 6300374"/>
                <a:gd name="connsiteY8" fmla="*/ 387158 h 401921"/>
                <a:gd name="connsiteX9" fmla="*/ 986146 w 6300374"/>
                <a:gd name="connsiteY9" fmla="*/ 371556 h 401921"/>
                <a:gd name="connsiteX10" fmla="*/ 0 w 6300374"/>
                <a:gd name="connsiteY10" fmla="*/ 371556 h 401921"/>
                <a:gd name="connsiteX0" fmla="*/ 6190803 w 6300374"/>
                <a:gd name="connsiteY0" fmla="*/ 7634 h 408438"/>
                <a:gd name="connsiteX1" fmla="*/ 6245589 w 6300374"/>
                <a:gd name="connsiteY1" fmla="*/ 13073 h 408438"/>
                <a:gd name="connsiteX2" fmla="*/ 6081231 w 6300374"/>
                <a:gd name="connsiteY2" fmla="*/ 86073 h 408438"/>
                <a:gd name="connsiteX3" fmla="*/ 5862088 w 6300374"/>
                <a:gd name="connsiteY3" fmla="*/ 159073 h 408438"/>
                <a:gd name="connsiteX4" fmla="*/ 6081231 w 6300374"/>
                <a:gd name="connsiteY4" fmla="*/ 202873 h 408438"/>
                <a:gd name="connsiteX5" fmla="*/ 6300374 w 6300374"/>
                <a:gd name="connsiteY5" fmla="*/ 334273 h 408438"/>
                <a:gd name="connsiteX6" fmla="*/ 4108940 w 6300374"/>
                <a:gd name="connsiteY6" fmla="*/ 392673 h 408438"/>
                <a:gd name="connsiteX7" fmla="*/ 3232366 w 6300374"/>
                <a:gd name="connsiteY7" fmla="*/ 392673 h 408438"/>
                <a:gd name="connsiteX8" fmla="*/ 2267089 w 6300374"/>
                <a:gd name="connsiteY8" fmla="*/ 393675 h 408438"/>
                <a:gd name="connsiteX9" fmla="*/ 986146 w 6300374"/>
                <a:gd name="connsiteY9" fmla="*/ 378073 h 408438"/>
                <a:gd name="connsiteX10" fmla="*/ 0 w 6300374"/>
                <a:gd name="connsiteY10" fmla="*/ 378073 h 408438"/>
                <a:gd name="connsiteX0" fmla="*/ 6136017 w 6300374"/>
                <a:gd name="connsiteY0" fmla="*/ 1117 h 425682"/>
                <a:gd name="connsiteX1" fmla="*/ 6245589 w 6300374"/>
                <a:gd name="connsiteY1" fmla="*/ 30317 h 425682"/>
                <a:gd name="connsiteX2" fmla="*/ 6081231 w 6300374"/>
                <a:gd name="connsiteY2" fmla="*/ 103317 h 425682"/>
                <a:gd name="connsiteX3" fmla="*/ 5862088 w 6300374"/>
                <a:gd name="connsiteY3" fmla="*/ 176317 h 425682"/>
                <a:gd name="connsiteX4" fmla="*/ 6081231 w 6300374"/>
                <a:gd name="connsiteY4" fmla="*/ 220117 h 425682"/>
                <a:gd name="connsiteX5" fmla="*/ 6300374 w 6300374"/>
                <a:gd name="connsiteY5" fmla="*/ 351517 h 425682"/>
                <a:gd name="connsiteX6" fmla="*/ 4108940 w 6300374"/>
                <a:gd name="connsiteY6" fmla="*/ 409917 h 425682"/>
                <a:gd name="connsiteX7" fmla="*/ 3232366 w 6300374"/>
                <a:gd name="connsiteY7" fmla="*/ 409917 h 425682"/>
                <a:gd name="connsiteX8" fmla="*/ 2267089 w 6300374"/>
                <a:gd name="connsiteY8" fmla="*/ 410919 h 425682"/>
                <a:gd name="connsiteX9" fmla="*/ 986146 w 6300374"/>
                <a:gd name="connsiteY9" fmla="*/ 395317 h 425682"/>
                <a:gd name="connsiteX10" fmla="*/ 0 w 6300374"/>
                <a:gd name="connsiteY10" fmla="*/ 395317 h 425682"/>
                <a:gd name="connsiteX0" fmla="*/ 6136017 w 6300374"/>
                <a:gd name="connsiteY0" fmla="*/ 0 h 424565"/>
                <a:gd name="connsiteX1" fmla="*/ 6245589 w 6300374"/>
                <a:gd name="connsiteY1" fmla="*/ 29200 h 424565"/>
                <a:gd name="connsiteX2" fmla="*/ 6081231 w 6300374"/>
                <a:gd name="connsiteY2" fmla="*/ 102200 h 424565"/>
                <a:gd name="connsiteX3" fmla="*/ 5862088 w 6300374"/>
                <a:gd name="connsiteY3" fmla="*/ 175200 h 424565"/>
                <a:gd name="connsiteX4" fmla="*/ 6081231 w 6300374"/>
                <a:gd name="connsiteY4" fmla="*/ 219000 h 424565"/>
                <a:gd name="connsiteX5" fmla="*/ 6300374 w 6300374"/>
                <a:gd name="connsiteY5" fmla="*/ 350400 h 424565"/>
                <a:gd name="connsiteX6" fmla="*/ 4108940 w 6300374"/>
                <a:gd name="connsiteY6" fmla="*/ 408800 h 424565"/>
                <a:gd name="connsiteX7" fmla="*/ 3232366 w 6300374"/>
                <a:gd name="connsiteY7" fmla="*/ 408800 h 424565"/>
                <a:gd name="connsiteX8" fmla="*/ 2267089 w 6300374"/>
                <a:gd name="connsiteY8" fmla="*/ 409802 h 424565"/>
                <a:gd name="connsiteX9" fmla="*/ 986146 w 6300374"/>
                <a:gd name="connsiteY9" fmla="*/ 394200 h 424565"/>
                <a:gd name="connsiteX10" fmla="*/ 0 w 6300374"/>
                <a:gd name="connsiteY10" fmla="*/ 394200 h 424565"/>
                <a:gd name="connsiteX0" fmla="*/ 5752516 w 6300375"/>
                <a:gd name="connsiteY0" fmla="*/ 48667 h 400232"/>
                <a:gd name="connsiteX1" fmla="*/ 6245589 w 6300375"/>
                <a:gd name="connsiteY1" fmla="*/ 4867 h 400232"/>
                <a:gd name="connsiteX2" fmla="*/ 6081231 w 6300375"/>
                <a:gd name="connsiteY2" fmla="*/ 77867 h 400232"/>
                <a:gd name="connsiteX3" fmla="*/ 5862088 w 6300375"/>
                <a:gd name="connsiteY3" fmla="*/ 150867 h 400232"/>
                <a:gd name="connsiteX4" fmla="*/ 6081231 w 6300375"/>
                <a:gd name="connsiteY4" fmla="*/ 194667 h 400232"/>
                <a:gd name="connsiteX5" fmla="*/ 6300374 w 6300375"/>
                <a:gd name="connsiteY5" fmla="*/ 326067 h 400232"/>
                <a:gd name="connsiteX6" fmla="*/ 4108940 w 6300375"/>
                <a:gd name="connsiteY6" fmla="*/ 384467 h 400232"/>
                <a:gd name="connsiteX7" fmla="*/ 3232366 w 6300375"/>
                <a:gd name="connsiteY7" fmla="*/ 384467 h 400232"/>
                <a:gd name="connsiteX8" fmla="*/ 2267089 w 6300375"/>
                <a:gd name="connsiteY8" fmla="*/ 385469 h 400232"/>
                <a:gd name="connsiteX9" fmla="*/ 986146 w 6300375"/>
                <a:gd name="connsiteY9" fmla="*/ 369867 h 400232"/>
                <a:gd name="connsiteX10" fmla="*/ 0 w 6300375"/>
                <a:gd name="connsiteY10" fmla="*/ 369867 h 400232"/>
                <a:gd name="connsiteX0" fmla="*/ 5752516 w 6300375"/>
                <a:gd name="connsiteY0" fmla="*/ 43800 h 395365"/>
                <a:gd name="connsiteX1" fmla="*/ 6245589 w 6300375"/>
                <a:gd name="connsiteY1" fmla="*/ 0 h 395365"/>
                <a:gd name="connsiteX2" fmla="*/ 6081231 w 6300375"/>
                <a:gd name="connsiteY2" fmla="*/ 73000 h 395365"/>
                <a:gd name="connsiteX3" fmla="*/ 5862088 w 6300375"/>
                <a:gd name="connsiteY3" fmla="*/ 146000 h 395365"/>
                <a:gd name="connsiteX4" fmla="*/ 6081231 w 6300375"/>
                <a:gd name="connsiteY4" fmla="*/ 189800 h 395365"/>
                <a:gd name="connsiteX5" fmla="*/ 6300374 w 6300375"/>
                <a:gd name="connsiteY5" fmla="*/ 321200 h 395365"/>
                <a:gd name="connsiteX6" fmla="*/ 4108940 w 6300375"/>
                <a:gd name="connsiteY6" fmla="*/ 379600 h 395365"/>
                <a:gd name="connsiteX7" fmla="*/ 3232366 w 6300375"/>
                <a:gd name="connsiteY7" fmla="*/ 379600 h 395365"/>
                <a:gd name="connsiteX8" fmla="*/ 2267089 w 6300375"/>
                <a:gd name="connsiteY8" fmla="*/ 380602 h 395365"/>
                <a:gd name="connsiteX9" fmla="*/ 986146 w 6300375"/>
                <a:gd name="connsiteY9" fmla="*/ 365000 h 395365"/>
                <a:gd name="connsiteX10" fmla="*/ 0 w 6300375"/>
                <a:gd name="connsiteY10" fmla="*/ 365000 h 395365"/>
                <a:gd name="connsiteX0" fmla="*/ 5752516 w 6300375"/>
                <a:gd name="connsiteY0" fmla="*/ 43800 h 395365"/>
                <a:gd name="connsiteX1" fmla="*/ 5917897 w 6300375"/>
                <a:gd name="connsiteY1" fmla="*/ 27153 h 395365"/>
                <a:gd name="connsiteX2" fmla="*/ 6245589 w 6300375"/>
                <a:gd name="connsiteY2" fmla="*/ 0 h 395365"/>
                <a:gd name="connsiteX3" fmla="*/ 6081231 w 6300375"/>
                <a:gd name="connsiteY3" fmla="*/ 73000 h 395365"/>
                <a:gd name="connsiteX4" fmla="*/ 5862088 w 6300375"/>
                <a:gd name="connsiteY4" fmla="*/ 146000 h 395365"/>
                <a:gd name="connsiteX5" fmla="*/ 6081231 w 6300375"/>
                <a:gd name="connsiteY5" fmla="*/ 189800 h 395365"/>
                <a:gd name="connsiteX6" fmla="*/ 6300374 w 6300375"/>
                <a:gd name="connsiteY6" fmla="*/ 321200 h 395365"/>
                <a:gd name="connsiteX7" fmla="*/ 4108940 w 6300375"/>
                <a:gd name="connsiteY7" fmla="*/ 379600 h 395365"/>
                <a:gd name="connsiteX8" fmla="*/ 3232366 w 6300375"/>
                <a:gd name="connsiteY8" fmla="*/ 379600 h 395365"/>
                <a:gd name="connsiteX9" fmla="*/ 2267089 w 6300375"/>
                <a:gd name="connsiteY9" fmla="*/ 380602 h 395365"/>
                <a:gd name="connsiteX10" fmla="*/ 986146 w 6300375"/>
                <a:gd name="connsiteY10" fmla="*/ 365000 h 395365"/>
                <a:gd name="connsiteX11" fmla="*/ 0 w 6300375"/>
                <a:gd name="connsiteY11" fmla="*/ 365000 h 395365"/>
                <a:gd name="connsiteX0" fmla="*/ 5807301 w 6300375"/>
                <a:gd name="connsiteY0" fmla="*/ 131400 h 395365"/>
                <a:gd name="connsiteX1" fmla="*/ 5917897 w 6300375"/>
                <a:gd name="connsiteY1" fmla="*/ 27153 h 395365"/>
                <a:gd name="connsiteX2" fmla="*/ 6245589 w 6300375"/>
                <a:gd name="connsiteY2" fmla="*/ 0 h 395365"/>
                <a:gd name="connsiteX3" fmla="*/ 6081231 w 6300375"/>
                <a:gd name="connsiteY3" fmla="*/ 73000 h 395365"/>
                <a:gd name="connsiteX4" fmla="*/ 5862088 w 6300375"/>
                <a:gd name="connsiteY4" fmla="*/ 146000 h 395365"/>
                <a:gd name="connsiteX5" fmla="*/ 6081231 w 6300375"/>
                <a:gd name="connsiteY5" fmla="*/ 189800 h 395365"/>
                <a:gd name="connsiteX6" fmla="*/ 6300374 w 6300375"/>
                <a:gd name="connsiteY6" fmla="*/ 321200 h 395365"/>
                <a:gd name="connsiteX7" fmla="*/ 4108940 w 6300375"/>
                <a:gd name="connsiteY7" fmla="*/ 379600 h 395365"/>
                <a:gd name="connsiteX8" fmla="*/ 3232366 w 6300375"/>
                <a:gd name="connsiteY8" fmla="*/ 379600 h 395365"/>
                <a:gd name="connsiteX9" fmla="*/ 2267089 w 6300375"/>
                <a:gd name="connsiteY9" fmla="*/ 380602 h 395365"/>
                <a:gd name="connsiteX10" fmla="*/ 986146 w 6300375"/>
                <a:gd name="connsiteY10" fmla="*/ 365000 h 395365"/>
                <a:gd name="connsiteX11" fmla="*/ 0 w 6300375"/>
                <a:gd name="connsiteY11" fmla="*/ 365000 h 395365"/>
                <a:gd name="connsiteX0" fmla="*/ 5807301 w 6300375"/>
                <a:gd name="connsiteY0" fmla="*/ 131400 h 395365"/>
                <a:gd name="connsiteX1" fmla="*/ 5874888 w 6300375"/>
                <a:gd name="connsiteY1" fmla="*/ 74638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807301 w 6300375"/>
                <a:gd name="connsiteY0" fmla="*/ 131400 h 395365"/>
                <a:gd name="connsiteX1" fmla="*/ 5807301 w 6300375"/>
                <a:gd name="connsiteY1" fmla="*/ 58400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916873 w 6300375"/>
                <a:gd name="connsiteY0" fmla="*/ 102200 h 395365"/>
                <a:gd name="connsiteX1" fmla="*/ 5807301 w 6300375"/>
                <a:gd name="connsiteY1" fmla="*/ 58400 h 395365"/>
                <a:gd name="connsiteX2" fmla="*/ 5917897 w 6300375"/>
                <a:gd name="connsiteY2" fmla="*/ 27153 h 395365"/>
                <a:gd name="connsiteX3" fmla="*/ 6245589 w 6300375"/>
                <a:gd name="connsiteY3" fmla="*/ 0 h 395365"/>
                <a:gd name="connsiteX4" fmla="*/ 6081231 w 6300375"/>
                <a:gd name="connsiteY4" fmla="*/ 73000 h 395365"/>
                <a:gd name="connsiteX5" fmla="*/ 5862088 w 6300375"/>
                <a:gd name="connsiteY5" fmla="*/ 146000 h 395365"/>
                <a:gd name="connsiteX6" fmla="*/ 6081231 w 6300375"/>
                <a:gd name="connsiteY6" fmla="*/ 189800 h 395365"/>
                <a:gd name="connsiteX7" fmla="*/ 6300374 w 6300375"/>
                <a:gd name="connsiteY7" fmla="*/ 321200 h 395365"/>
                <a:gd name="connsiteX8" fmla="*/ 4108940 w 6300375"/>
                <a:gd name="connsiteY8" fmla="*/ 379600 h 395365"/>
                <a:gd name="connsiteX9" fmla="*/ 3232366 w 6300375"/>
                <a:gd name="connsiteY9" fmla="*/ 379600 h 395365"/>
                <a:gd name="connsiteX10" fmla="*/ 2267089 w 6300375"/>
                <a:gd name="connsiteY10" fmla="*/ 380602 h 395365"/>
                <a:gd name="connsiteX11" fmla="*/ 986146 w 6300375"/>
                <a:gd name="connsiteY11" fmla="*/ 365000 h 395365"/>
                <a:gd name="connsiteX12" fmla="*/ 0 w 6300375"/>
                <a:gd name="connsiteY12" fmla="*/ 365000 h 395365"/>
                <a:gd name="connsiteX0" fmla="*/ 5916873 w 6300375"/>
                <a:gd name="connsiteY0" fmla="*/ 102200 h 395365"/>
                <a:gd name="connsiteX1" fmla="*/ 5807301 w 6300375"/>
                <a:gd name="connsiteY1" fmla="*/ 58400 h 395365"/>
                <a:gd name="connsiteX2" fmla="*/ 5917897 w 6300375"/>
                <a:gd name="connsiteY2" fmla="*/ 27153 h 395365"/>
                <a:gd name="connsiteX3" fmla="*/ 6065358 w 6300375"/>
                <a:gd name="connsiteY3" fmla="*/ 15692 h 395365"/>
                <a:gd name="connsiteX4" fmla="*/ 6245589 w 6300375"/>
                <a:gd name="connsiteY4" fmla="*/ 0 h 395365"/>
                <a:gd name="connsiteX5" fmla="*/ 6081231 w 6300375"/>
                <a:gd name="connsiteY5" fmla="*/ 73000 h 395365"/>
                <a:gd name="connsiteX6" fmla="*/ 5862088 w 6300375"/>
                <a:gd name="connsiteY6" fmla="*/ 146000 h 395365"/>
                <a:gd name="connsiteX7" fmla="*/ 6081231 w 6300375"/>
                <a:gd name="connsiteY7" fmla="*/ 189800 h 395365"/>
                <a:gd name="connsiteX8" fmla="*/ 6300374 w 6300375"/>
                <a:gd name="connsiteY8" fmla="*/ 321200 h 395365"/>
                <a:gd name="connsiteX9" fmla="*/ 4108940 w 6300375"/>
                <a:gd name="connsiteY9" fmla="*/ 379600 h 395365"/>
                <a:gd name="connsiteX10" fmla="*/ 3232366 w 6300375"/>
                <a:gd name="connsiteY10" fmla="*/ 379600 h 395365"/>
                <a:gd name="connsiteX11" fmla="*/ 2267089 w 6300375"/>
                <a:gd name="connsiteY11" fmla="*/ 380602 h 395365"/>
                <a:gd name="connsiteX12" fmla="*/ 986146 w 6300375"/>
                <a:gd name="connsiteY12" fmla="*/ 365000 h 395365"/>
                <a:gd name="connsiteX13" fmla="*/ 0 w 6300375"/>
                <a:gd name="connsiteY13" fmla="*/ 365000 h 395365"/>
                <a:gd name="connsiteX0" fmla="*/ 5916873 w 6300375"/>
                <a:gd name="connsiteY0" fmla="*/ 131400 h 424565"/>
                <a:gd name="connsiteX1" fmla="*/ 5807301 w 6300375"/>
                <a:gd name="connsiteY1" fmla="*/ 87600 h 424565"/>
                <a:gd name="connsiteX2" fmla="*/ 5917897 w 6300375"/>
                <a:gd name="connsiteY2" fmla="*/ 56353 h 424565"/>
                <a:gd name="connsiteX3" fmla="*/ 6136017 w 6300375"/>
                <a:gd name="connsiteY3" fmla="*/ 0 h 424565"/>
                <a:gd name="connsiteX4" fmla="*/ 6245589 w 6300375"/>
                <a:gd name="connsiteY4" fmla="*/ 29200 h 424565"/>
                <a:gd name="connsiteX5" fmla="*/ 6081231 w 6300375"/>
                <a:gd name="connsiteY5" fmla="*/ 102200 h 424565"/>
                <a:gd name="connsiteX6" fmla="*/ 5862088 w 6300375"/>
                <a:gd name="connsiteY6" fmla="*/ 175200 h 424565"/>
                <a:gd name="connsiteX7" fmla="*/ 6081231 w 6300375"/>
                <a:gd name="connsiteY7" fmla="*/ 219000 h 424565"/>
                <a:gd name="connsiteX8" fmla="*/ 6300374 w 6300375"/>
                <a:gd name="connsiteY8" fmla="*/ 350400 h 424565"/>
                <a:gd name="connsiteX9" fmla="*/ 4108940 w 6300375"/>
                <a:gd name="connsiteY9" fmla="*/ 408800 h 424565"/>
                <a:gd name="connsiteX10" fmla="*/ 3232366 w 6300375"/>
                <a:gd name="connsiteY10" fmla="*/ 408800 h 424565"/>
                <a:gd name="connsiteX11" fmla="*/ 2267089 w 6300375"/>
                <a:gd name="connsiteY11" fmla="*/ 409802 h 424565"/>
                <a:gd name="connsiteX12" fmla="*/ 986146 w 6300375"/>
                <a:gd name="connsiteY12" fmla="*/ 394200 h 424565"/>
                <a:gd name="connsiteX13" fmla="*/ 0 w 6300375"/>
                <a:gd name="connsiteY13" fmla="*/ 394200 h 424565"/>
                <a:gd name="connsiteX0" fmla="*/ 5916873 w 6300374"/>
                <a:gd name="connsiteY0" fmla="*/ 131400 h 424565"/>
                <a:gd name="connsiteX1" fmla="*/ 5807301 w 6300374"/>
                <a:gd name="connsiteY1" fmla="*/ 87600 h 424565"/>
                <a:gd name="connsiteX2" fmla="*/ 5917897 w 6300374"/>
                <a:gd name="connsiteY2" fmla="*/ 56353 h 424565"/>
                <a:gd name="connsiteX3" fmla="*/ 6136017 w 6300374"/>
                <a:gd name="connsiteY3" fmla="*/ 0 h 424565"/>
                <a:gd name="connsiteX4" fmla="*/ 6245588 w 6300374"/>
                <a:gd name="connsiteY4" fmla="*/ 14600 h 424565"/>
                <a:gd name="connsiteX5" fmla="*/ 6081231 w 6300374"/>
                <a:gd name="connsiteY5" fmla="*/ 102200 h 424565"/>
                <a:gd name="connsiteX6" fmla="*/ 5862088 w 6300374"/>
                <a:gd name="connsiteY6" fmla="*/ 175200 h 424565"/>
                <a:gd name="connsiteX7" fmla="*/ 6081231 w 6300374"/>
                <a:gd name="connsiteY7" fmla="*/ 219000 h 424565"/>
                <a:gd name="connsiteX8" fmla="*/ 6300374 w 6300374"/>
                <a:gd name="connsiteY8" fmla="*/ 350400 h 424565"/>
                <a:gd name="connsiteX9" fmla="*/ 4108940 w 6300374"/>
                <a:gd name="connsiteY9" fmla="*/ 408800 h 424565"/>
                <a:gd name="connsiteX10" fmla="*/ 3232366 w 6300374"/>
                <a:gd name="connsiteY10" fmla="*/ 408800 h 424565"/>
                <a:gd name="connsiteX11" fmla="*/ 2267089 w 6300374"/>
                <a:gd name="connsiteY11" fmla="*/ 409802 h 424565"/>
                <a:gd name="connsiteX12" fmla="*/ 986146 w 6300374"/>
                <a:gd name="connsiteY12" fmla="*/ 394200 h 424565"/>
                <a:gd name="connsiteX13" fmla="*/ 0 w 6300374"/>
                <a:gd name="connsiteY13" fmla="*/ 394200 h 424565"/>
                <a:gd name="connsiteX0" fmla="*/ 5916873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300374 w 6300374"/>
                <a:gd name="connsiteY9" fmla="*/ 350400 h 424565"/>
                <a:gd name="connsiteX10" fmla="*/ 4108940 w 6300374"/>
                <a:gd name="connsiteY10" fmla="*/ 408800 h 424565"/>
                <a:gd name="connsiteX11" fmla="*/ 3232366 w 6300374"/>
                <a:gd name="connsiteY11" fmla="*/ 408800 h 424565"/>
                <a:gd name="connsiteX12" fmla="*/ 2267089 w 6300374"/>
                <a:gd name="connsiteY12" fmla="*/ 409802 h 424565"/>
                <a:gd name="connsiteX13" fmla="*/ 986146 w 6300374"/>
                <a:gd name="connsiteY13" fmla="*/ 394200 h 424565"/>
                <a:gd name="connsiteX14" fmla="*/ 0 w 6300374"/>
                <a:gd name="connsiteY14" fmla="*/ 394200 h 424565"/>
                <a:gd name="connsiteX0" fmla="*/ 5971660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300374 w 6300374"/>
                <a:gd name="connsiteY9" fmla="*/ 350400 h 424565"/>
                <a:gd name="connsiteX10" fmla="*/ 4108940 w 6300374"/>
                <a:gd name="connsiteY10" fmla="*/ 408800 h 424565"/>
                <a:gd name="connsiteX11" fmla="*/ 3232366 w 6300374"/>
                <a:gd name="connsiteY11" fmla="*/ 408800 h 424565"/>
                <a:gd name="connsiteX12" fmla="*/ 2267089 w 6300374"/>
                <a:gd name="connsiteY12" fmla="*/ 409802 h 424565"/>
                <a:gd name="connsiteX13" fmla="*/ 986146 w 6300374"/>
                <a:gd name="connsiteY13" fmla="*/ 394200 h 424565"/>
                <a:gd name="connsiteX14" fmla="*/ 0 w 6300374"/>
                <a:gd name="connsiteY14" fmla="*/ 394200 h 424565"/>
                <a:gd name="connsiteX0" fmla="*/ 5971660 w 6300374"/>
                <a:gd name="connsiteY0" fmla="*/ 131400 h 424565"/>
                <a:gd name="connsiteX1" fmla="*/ 5868744 w 6300374"/>
                <a:gd name="connsiteY1" fmla="*/ 112025 h 424565"/>
                <a:gd name="connsiteX2" fmla="*/ 5807301 w 6300374"/>
                <a:gd name="connsiteY2" fmla="*/ 87600 h 424565"/>
                <a:gd name="connsiteX3" fmla="*/ 5917897 w 6300374"/>
                <a:gd name="connsiteY3" fmla="*/ 56353 h 424565"/>
                <a:gd name="connsiteX4" fmla="*/ 6136017 w 6300374"/>
                <a:gd name="connsiteY4" fmla="*/ 0 h 424565"/>
                <a:gd name="connsiteX5" fmla="*/ 6245588 w 6300374"/>
                <a:gd name="connsiteY5" fmla="*/ 14600 h 424565"/>
                <a:gd name="connsiteX6" fmla="*/ 6081231 w 6300374"/>
                <a:gd name="connsiteY6" fmla="*/ 102200 h 424565"/>
                <a:gd name="connsiteX7" fmla="*/ 5862088 w 6300374"/>
                <a:gd name="connsiteY7" fmla="*/ 175200 h 424565"/>
                <a:gd name="connsiteX8" fmla="*/ 6081231 w 6300374"/>
                <a:gd name="connsiteY8" fmla="*/ 219000 h 424565"/>
                <a:gd name="connsiteX9" fmla="*/ 6286678 w 6300374"/>
                <a:gd name="connsiteY9" fmla="*/ 333976 h 424565"/>
                <a:gd name="connsiteX10" fmla="*/ 6300374 w 6300374"/>
                <a:gd name="connsiteY10" fmla="*/ 350400 h 424565"/>
                <a:gd name="connsiteX11" fmla="*/ 4108940 w 6300374"/>
                <a:gd name="connsiteY11" fmla="*/ 408800 h 424565"/>
                <a:gd name="connsiteX12" fmla="*/ 3232366 w 6300374"/>
                <a:gd name="connsiteY12" fmla="*/ 408800 h 424565"/>
                <a:gd name="connsiteX13" fmla="*/ 2267089 w 6300374"/>
                <a:gd name="connsiteY13" fmla="*/ 409802 h 424565"/>
                <a:gd name="connsiteX14" fmla="*/ 986146 w 6300374"/>
                <a:gd name="connsiteY14" fmla="*/ 394200 h 424565"/>
                <a:gd name="connsiteX15" fmla="*/ 0 w 6300374"/>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286678 w 6464732"/>
                <a:gd name="connsiteY9" fmla="*/ 333976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358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358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86146 w 6464732"/>
                <a:gd name="connsiteY14" fmla="*/ 394200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975613 w 6464732"/>
                <a:gd name="connsiteY14" fmla="*/ 385996 h 424565"/>
                <a:gd name="connsiteX15" fmla="*/ 0 w 6464732"/>
                <a:gd name="connsiteY15" fmla="*/ 394200 h 424565"/>
                <a:gd name="connsiteX0" fmla="*/ 5971660 w 6464732"/>
                <a:gd name="connsiteY0" fmla="*/ 131400 h 424565"/>
                <a:gd name="connsiteX1" fmla="*/ 5868744 w 6464732"/>
                <a:gd name="connsiteY1" fmla="*/ 112025 h 424565"/>
                <a:gd name="connsiteX2" fmla="*/ 5807301 w 6464732"/>
                <a:gd name="connsiteY2" fmla="*/ 87600 h 424565"/>
                <a:gd name="connsiteX3" fmla="*/ 5917897 w 6464732"/>
                <a:gd name="connsiteY3" fmla="*/ 56353 h 424565"/>
                <a:gd name="connsiteX4" fmla="*/ 6136017 w 6464732"/>
                <a:gd name="connsiteY4" fmla="*/ 0 h 424565"/>
                <a:gd name="connsiteX5" fmla="*/ 6245588 w 6464732"/>
                <a:gd name="connsiteY5" fmla="*/ 14600 h 424565"/>
                <a:gd name="connsiteX6" fmla="*/ 6081231 w 6464732"/>
                <a:gd name="connsiteY6" fmla="*/ 102200 h 424565"/>
                <a:gd name="connsiteX7" fmla="*/ 5862088 w 6464732"/>
                <a:gd name="connsiteY7" fmla="*/ 175200 h 424565"/>
                <a:gd name="connsiteX8" fmla="*/ 6081231 w 6464732"/>
                <a:gd name="connsiteY8" fmla="*/ 219000 h 424565"/>
                <a:gd name="connsiteX9" fmla="*/ 6300374 w 6464732"/>
                <a:gd name="connsiteY9" fmla="*/ 350401 h 424565"/>
                <a:gd name="connsiteX10" fmla="*/ 6464732 w 6464732"/>
                <a:gd name="connsiteY10" fmla="*/ 350401 h 424565"/>
                <a:gd name="connsiteX11" fmla="*/ 4108940 w 6464732"/>
                <a:gd name="connsiteY11" fmla="*/ 408800 h 424565"/>
                <a:gd name="connsiteX12" fmla="*/ 3232366 w 6464732"/>
                <a:gd name="connsiteY12" fmla="*/ 408800 h 424565"/>
                <a:gd name="connsiteX13" fmla="*/ 2267089 w 6464732"/>
                <a:gd name="connsiteY13" fmla="*/ 409802 h 424565"/>
                <a:gd name="connsiteX14" fmla="*/ 0 w 6464732"/>
                <a:gd name="connsiteY14" fmla="*/ 394200 h 424565"/>
                <a:gd name="connsiteX0" fmla="*/ 5971660 w 6464732"/>
                <a:gd name="connsiteY0" fmla="*/ 131400 h 450959"/>
                <a:gd name="connsiteX1" fmla="*/ 5868744 w 6464732"/>
                <a:gd name="connsiteY1" fmla="*/ 112025 h 450959"/>
                <a:gd name="connsiteX2" fmla="*/ 5807301 w 6464732"/>
                <a:gd name="connsiteY2" fmla="*/ 87600 h 450959"/>
                <a:gd name="connsiteX3" fmla="*/ 5917897 w 6464732"/>
                <a:gd name="connsiteY3" fmla="*/ 56353 h 450959"/>
                <a:gd name="connsiteX4" fmla="*/ 6136017 w 6464732"/>
                <a:gd name="connsiteY4" fmla="*/ 0 h 450959"/>
                <a:gd name="connsiteX5" fmla="*/ 6245588 w 6464732"/>
                <a:gd name="connsiteY5" fmla="*/ 14600 h 450959"/>
                <a:gd name="connsiteX6" fmla="*/ 6081231 w 6464732"/>
                <a:gd name="connsiteY6" fmla="*/ 102200 h 450959"/>
                <a:gd name="connsiteX7" fmla="*/ 5862088 w 6464732"/>
                <a:gd name="connsiteY7" fmla="*/ 175200 h 450959"/>
                <a:gd name="connsiteX8" fmla="*/ 6081231 w 6464732"/>
                <a:gd name="connsiteY8" fmla="*/ 219000 h 450959"/>
                <a:gd name="connsiteX9" fmla="*/ 6300374 w 6464732"/>
                <a:gd name="connsiteY9" fmla="*/ 350401 h 450959"/>
                <a:gd name="connsiteX10" fmla="*/ 6464732 w 6464732"/>
                <a:gd name="connsiteY10" fmla="*/ 350401 h 450959"/>
                <a:gd name="connsiteX11" fmla="*/ 4108940 w 6464732"/>
                <a:gd name="connsiteY11" fmla="*/ 408800 h 450959"/>
                <a:gd name="connsiteX12" fmla="*/ 3232366 w 6464732"/>
                <a:gd name="connsiteY12" fmla="*/ 408800 h 450959"/>
                <a:gd name="connsiteX13" fmla="*/ 1569874 w 6464732"/>
                <a:gd name="connsiteY13" fmla="*/ 448526 h 450959"/>
                <a:gd name="connsiteX14" fmla="*/ 0 w 6464732"/>
                <a:gd name="connsiteY14" fmla="*/ 394200 h 450959"/>
                <a:gd name="connsiteX0" fmla="*/ 5971660 w 6464732"/>
                <a:gd name="connsiteY0" fmla="*/ 131400 h 450881"/>
                <a:gd name="connsiteX1" fmla="*/ 5868744 w 6464732"/>
                <a:gd name="connsiteY1" fmla="*/ 112025 h 450881"/>
                <a:gd name="connsiteX2" fmla="*/ 5807301 w 6464732"/>
                <a:gd name="connsiteY2" fmla="*/ 87600 h 450881"/>
                <a:gd name="connsiteX3" fmla="*/ 5917897 w 6464732"/>
                <a:gd name="connsiteY3" fmla="*/ 56353 h 450881"/>
                <a:gd name="connsiteX4" fmla="*/ 6136017 w 6464732"/>
                <a:gd name="connsiteY4" fmla="*/ 0 h 450881"/>
                <a:gd name="connsiteX5" fmla="*/ 6245588 w 6464732"/>
                <a:gd name="connsiteY5" fmla="*/ 14600 h 450881"/>
                <a:gd name="connsiteX6" fmla="*/ 6081231 w 6464732"/>
                <a:gd name="connsiteY6" fmla="*/ 102200 h 450881"/>
                <a:gd name="connsiteX7" fmla="*/ 5862088 w 6464732"/>
                <a:gd name="connsiteY7" fmla="*/ 175200 h 450881"/>
                <a:gd name="connsiteX8" fmla="*/ 6081231 w 6464732"/>
                <a:gd name="connsiteY8" fmla="*/ 219000 h 450881"/>
                <a:gd name="connsiteX9" fmla="*/ 6300374 w 6464732"/>
                <a:gd name="connsiteY9" fmla="*/ 350401 h 450881"/>
                <a:gd name="connsiteX10" fmla="*/ 6464732 w 6464732"/>
                <a:gd name="connsiteY10" fmla="*/ 350401 h 450881"/>
                <a:gd name="connsiteX11" fmla="*/ 4108940 w 6464732"/>
                <a:gd name="connsiteY11" fmla="*/ 408800 h 450881"/>
                <a:gd name="connsiteX12" fmla="*/ 3232366 w 6464732"/>
                <a:gd name="connsiteY12" fmla="*/ 408800 h 450881"/>
                <a:gd name="connsiteX13" fmla="*/ 1569874 w 6464732"/>
                <a:gd name="connsiteY13" fmla="*/ 448526 h 450881"/>
                <a:gd name="connsiteX14" fmla="*/ 0 w 6464732"/>
                <a:gd name="connsiteY14" fmla="*/ 394200 h 450881"/>
                <a:gd name="connsiteX0" fmla="*/ 5971660 w 6464732"/>
                <a:gd name="connsiteY0" fmla="*/ 131400 h 450881"/>
                <a:gd name="connsiteX1" fmla="*/ 5868744 w 6464732"/>
                <a:gd name="connsiteY1" fmla="*/ 112025 h 450881"/>
                <a:gd name="connsiteX2" fmla="*/ 5807301 w 6464732"/>
                <a:gd name="connsiteY2" fmla="*/ 87600 h 450881"/>
                <a:gd name="connsiteX3" fmla="*/ 5917897 w 6464732"/>
                <a:gd name="connsiteY3" fmla="*/ 56353 h 450881"/>
                <a:gd name="connsiteX4" fmla="*/ 6136017 w 6464732"/>
                <a:gd name="connsiteY4" fmla="*/ 0 h 450881"/>
                <a:gd name="connsiteX5" fmla="*/ 6245588 w 6464732"/>
                <a:gd name="connsiteY5" fmla="*/ 14600 h 450881"/>
                <a:gd name="connsiteX6" fmla="*/ 6081231 w 6464732"/>
                <a:gd name="connsiteY6" fmla="*/ 102200 h 450881"/>
                <a:gd name="connsiteX7" fmla="*/ 5862088 w 6464732"/>
                <a:gd name="connsiteY7" fmla="*/ 175200 h 450881"/>
                <a:gd name="connsiteX8" fmla="*/ 6081231 w 6464732"/>
                <a:gd name="connsiteY8" fmla="*/ 219000 h 450881"/>
                <a:gd name="connsiteX9" fmla="*/ 6300374 w 6464732"/>
                <a:gd name="connsiteY9" fmla="*/ 350401 h 450881"/>
                <a:gd name="connsiteX10" fmla="*/ 6464732 w 6464732"/>
                <a:gd name="connsiteY10" fmla="*/ 350401 h 450881"/>
                <a:gd name="connsiteX11" fmla="*/ 4108940 w 6464732"/>
                <a:gd name="connsiteY11" fmla="*/ 408800 h 450881"/>
                <a:gd name="connsiteX12" fmla="*/ 1606255 w 6464732"/>
                <a:gd name="connsiteY12" fmla="*/ 328523 h 450881"/>
                <a:gd name="connsiteX13" fmla="*/ 1569874 w 6464732"/>
                <a:gd name="connsiteY13" fmla="*/ 448526 h 450881"/>
                <a:gd name="connsiteX14" fmla="*/ 0 w 6464732"/>
                <a:gd name="connsiteY14" fmla="*/ 394200 h 450881"/>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4108940 w 6464732"/>
                <a:gd name="connsiteY11" fmla="*/ 408800 h 448526"/>
                <a:gd name="connsiteX12" fmla="*/ 1606255 w 6464732"/>
                <a:gd name="connsiteY12" fmla="*/ 328523 h 448526"/>
                <a:gd name="connsiteX13" fmla="*/ 1569874 w 6464732"/>
                <a:gd name="connsiteY13" fmla="*/ 448526 h 448526"/>
                <a:gd name="connsiteX14" fmla="*/ 0 w 6464732"/>
                <a:gd name="connsiteY14"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4108940 w 6464732"/>
                <a:gd name="connsiteY11" fmla="*/ 408800 h 448526"/>
                <a:gd name="connsiteX12" fmla="*/ 1543242 w 6464732"/>
                <a:gd name="connsiteY12" fmla="*/ 316508 h 448526"/>
                <a:gd name="connsiteX13" fmla="*/ 1569874 w 6464732"/>
                <a:gd name="connsiteY13" fmla="*/ 448526 h 448526"/>
                <a:gd name="connsiteX14" fmla="*/ 0 w 6464732"/>
                <a:gd name="connsiteY14"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081231 w 6464732"/>
                <a:gd name="connsiteY8" fmla="*/ 219000 h 448526"/>
                <a:gd name="connsiteX9" fmla="*/ 6300374 w 6464732"/>
                <a:gd name="connsiteY9" fmla="*/ 350401 h 448526"/>
                <a:gd name="connsiteX10" fmla="*/ 6464732 w 6464732"/>
                <a:gd name="connsiteY10" fmla="*/ 350401 h 448526"/>
                <a:gd name="connsiteX11" fmla="*/ 1543242 w 6464732"/>
                <a:gd name="connsiteY11" fmla="*/ 316508 h 448526"/>
                <a:gd name="connsiteX12" fmla="*/ 1569874 w 6464732"/>
                <a:gd name="connsiteY12" fmla="*/ 448526 h 448526"/>
                <a:gd name="connsiteX13" fmla="*/ 0 w 6464732"/>
                <a:gd name="connsiteY13"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5862088 w 6464732"/>
                <a:gd name="connsiteY7" fmla="*/ 175200 h 448526"/>
                <a:gd name="connsiteX8" fmla="*/ 6300374 w 6464732"/>
                <a:gd name="connsiteY8" fmla="*/ 350401 h 448526"/>
                <a:gd name="connsiteX9" fmla="*/ 6464732 w 6464732"/>
                <a:gd name="connsiteY9" fmla="*/ 350401 h 448526"/>
                <a:gd name="connsiteX10" fmla="*/ 1543242 w 6464732"/>
                <a:gd name="connsiteY10" fmla="*/ 316508 h 448526"/>
                <a:gd name="connsiteX11" fmla="*/ 1569874 w 6464732"/>
                <a:gd name="connsiteY11" fmla="*/ 448526 h 448526"/>
                <a:gd name="connsiteX12" fmla="*/ 0 w 6464732"/>
                <a:gd name="connsiteY12" fmla="*/ 394200 h 448526"/>
                <a:gd name="connsiteX0" fmla="*/ 5971660 w 6464732"/>
                <a:gd name="connsiteY0" fmla="*/ 131400 h 448526"/>
                <a:gd name="connsiteX1" fmla="*/ 5868744 w 6464732"/>
                <a:gd name="connsiteY1" fmla="*/ 112025 h 448526"/>
                <a:gd name="connsiteX2" fmla="*/ 5807301 w 6464732"/>
                <a:gd name="connsiteY2" fmla="*/ 87600 h 448526"/>
                <a:gd name="connsiteX3" fmla="*/ 5917897 w 6464732"/>
                <a:gd name="connsiteY3" fmla="*/ 56353 h 448526"/>
                <a:gd name="connsiteX4" fmla="*/ 6136017 w 6464732"/>
                <a:gd name="connsiteY4" fmla="*/ 0 h 448526"/>
                <a:gd name="connsiteX5" fmla="*/ 6245588 w 6464732"/>
                <a:gd name="connsiteY5" fmla="*/ 14600 h 448526"/>
                <a:gd name="connsiteX6" fmla="*/ 6081231 w 6464732"/>
                <a:gd name="connsiteY6" fmla="*/ 102200 h 448526"/>
                <a:gd name="connsiteX7" fmla="*/ 6300374 w 6464732"/>
                <a:gd name="connsiteY7" fmla="*/ 350401 h 448526"/>
                <a:gd name="connsiteX8" fmla="*/ 6464732 w 6464732"/>
                <a:gd name="connsiteY8" fmla="*/ 350401 h 448526"/>
                <a:gd name="connsiteX9" fmla="*/ 1543242 w 6464732"/>
                <a:gd name="connsiteY9" fmla="*/ 316508 h 448526"/>
                <a:gd name="connsiteX10" fmla="*/ 1569874 w 6464732"/>
                <a:gd name="connsiteY10" fmla="*/ 448526 h 448526"/>
                <a:gd name="connsiteX11" fmla="*/ 0 w 6464732"/>
                <a:gd name="connsiteY11" fmla="*/ 394200 h 448526"/>
                <a:gd name="connsiteX0" fmla="*/ 5971660 w 6464732"/>
                <a:gd name="connsiteY0" fmla="*/ 131400 h 448526"/>
                <a:gd name="connsiteX1" fmla="*/ 5807301 w 6464732"/>
                <a:gd name="connsiteY1" fmla="*/ 87600 h 448526"/>
                <a:gd name="connsiteX2" fmla="*/ 5917897 w 6464732"/>
                <a:gd name="connsiteY2" fmla="*/ 56353 h 448526"/>
                <a:gd name="connsiteX3" fmla="*/ 6136017 w 6464732"/>
                <a:gd name="connsiteY3" fmla="*/ 0 h 448526"/>
                <a:gd name="connsiteX4" fmla="*/ 6245588 w 6464732"/>
                <a:gd name="connsiteY4" fmla="*/ 14600 h 448526"/>
                <a:gd name="connsiteX5" fmla="*/ 6081231 w 6464732"/>
                <a:gd name="connsiteY5" fmla="*/ 102200 h 448526"/>
                <a:gd name="connsiteX6" fmla="*/ 6300374 w 6464732"/>
                <a:gd name="connsiteY6" fmla="*/ 350401 h 448526"/>
                <a:gd name="connsiteX7" fmla="*/ 6464732 w 6464732"/>
                <a:gd name="connsiteY7" fmla="*/ 350401 h 448526"/>
                <a:gd name="connsiteX8" fmla="*/ 1543242 w 6464732"/>
                <a:gd name="connsiteY8" fmla="*/ 316508 h 448526"/>
                <a:gd name="connsiteX9" fmla="*/ 1569874 w 6464732"/>
                <a:gd name="connsiteY9" fmla="*/ 448526 h 448526"/>
                <a:gd name="connsiteX10" fmla="*/ 0 w 6464732"/>
                <a:gd name="connsiteY10" fmla="*/ 394200 h 448526"/>
                <a:gd name="connsiteX0" fmla="*/ 5971660 w 6464732"/>
                <a:gd name="connsiteY0" fmla="*/ 131400 h 448526"/>
                <a:gd name="connsiteX1" fmla="*/ 5917897 w 6464732"/>
                <a:gd name="connsiteY1" fmla="*/ 56353 h 448526"/>
                <a:gd name="connsiteX2" fmla="*/ 6136017 w 6464732"/>
                <a:gd name="connsiteY2" fmla="*/ 0 h 448526"/>
                <a:gd name="connsiteX3" fmla="*/ 6245588 w 6464732"/>
                <a:gd name="connsiteY3" fmla="*/ 14600 h 448526"/>
                <a:gd name="connsiteX4" fmla="*/ 6081231 w 6464732"/>
                <a:gd name="connsiteY4" fmla="*/ 102200 h 448526"/>
                <a:gd name="connsiteX5" fmla="*/ 6300374 w 6464732"/>
                <a:gd name="connsiteY5" fmla="*/ 350401 h 448526"/>
                <a:gd name="connsiteX6" fmla="*/ 6464732 w 6464732"/>
                <a:gd name="connsiteY6" fmla="*/ 350401 h 448526"/>
                <a:gd name="connsiteX7" fmla="*/ 1543242 w 6464732"/>
                <a:gd name="connsiteY7" fmla="*/ 316508 h 448526"/>
                <a:gd name="connsiteX8" fmla="*/ 1569874 w 6464732"/>
                <a:gd name="connsiteY8" fmla="*/ 448526 h 448526"/>
                <a:gd name="connsiteX9" fmla="*/ 0 w 6464732"/>
                <a:gd name="connsiteY9" fmla="*/ 394200 h 448526"/>
                <a:gd name="connsiteX0" fmla="*/ 5971660 w 6464732"/>
                <a:gd name="connsiteY0" fmla="*/ 131400 h 448526"/>
                <a:gd name="connsiteX1" fmla="*/ 6136017 w 6464732"/>
                <a:gd name="connsiteY1" fmla="*/ 0 h 448526"/>
                <a:gd name="connsiteX2" fmla="*/ 6245588 w 6464732"/>
                <a:gd name="connsiteY2" fmla="*/ 14600 h 448526"/>
                <a:gd name="connsiteX3" fmla="*/ 6081231 w 6464732"/>
                <a:gd name="connsiteY3" fmla="*/ 102200 h 448526"/>
                <a:gd name="connsiteX4" fmla="*/ 6300374 w 6464732"/>
                <a:gd name="connsiteY4" fmla="*/ 350401 h 448526"/>
                <a:gd name="connsiteX5" fmla="*/ 6464732 w 6464732"/>
                <a:gd name="connsiteY5" fmla="*/ 350401 h 448526"/>
                <a:gd name="connsiteX6" fmla="*/ 1543242 w 6464732"/>
                <a:gd name="connsiteY6" fmla="*/ 316508 h 448526"/>
                <a:gd name="connsiteX7" fmla="*/ 1569874 w 6464732"/>
                <a:gd name="connsiteY7" fmla="*/ 448526 h 448526"/>
                <a:gd name="connsiteX8" fmla="*/ 0 w 6464732"/>
                <a:gd name="connsiteY8" fmla="*/ 394200 h 448526"/>
                <a:gd name="connsiteX0" fmla="*/ 6136017 w 6464732"/>
                <a:gd name="connsiteY0" fmla="*/ 0 h 448526"/>
                <a:gd name="connsiteX1" fmla="*/ 6245588 w 6464732"/>
                <a:gd name="connsiteY1" fmla="*/ 14600 h 448526"/>
                <a:gd name="connsiteX2" fmla="*/ 6081231 w 6464732"/>
                <a:gd name="connsiteY2" fmla="*/ 102200 h 448526"/>
                <a:gd name="connsiteX3" fmla="*/ 6300374 w 6464732"/>
                <a:gd name="connsiteY3" fmla="*/ 350401 h 448526"/>
                <a:gd name="connsiteX4" fmla="*/ 6464732 w 6464732"/>
                <a:gd name="connsiteY4" fmla="*/ 350401 h 448526"/>
                <a:gd name="connsiteX5" fmla="*/ 1543242 w 6464732"/>
                <a:gd name="connsiteY5" fmla="*/ 316508 h 448526"/>
                <a:gd name="connsiteX6" fmla="*/ 1569874 w 6464732"/>
                <a:gd name="connsiteY6" fmla="*/ 448526 h 448526"/>
                <a:gd name="connsiteX7" fmla="*/ 0 w 6464732"/>
                <a:gd name="connsiteY7" fmla="*/ 394200 h 448526"/>
                <a:gd name="connsiteX0" fmla="*/ 6136017 w 6464732"/>
                <a:gd name="connsiteY0" fmla="*/ 0 h 448526"/>
                <a:gd name="connsiteX1" fmla="*/ 6245588 w 6464732"/>
                <a:gd name="connsiteY1" fmla="*/ 14600 h 448526"/>
                <a:gd name="connsiteX2" fmla="*/ 6300374 w 6464732"/>
                <a:gd name="connsiteY2" fmla="*/ 350401 h 448526"/>
                <a:gd name="connsiteX3" fmla="*/ 6464732 w 6464732"/>
                <a:gd name="connsiteY3" fmla="*/ 350401 h 448526"/>
                <a:gd name="connsiteX4" fmla="*/ 1543242 w 6464732"/>
                <a:gd name="connsiteY4" fmla="*/ 316508 h 448526"/>
                <a:gd name="connsiteX5" fmla="*/ 1569874 w 6464732"/>
                <a:gd name="connsiteY5" fmla="*/ 448526 h 448526"/>
                <a:gd name="connsiteX6" fmla="*/ 0 w 6464732"/>
                <a:gd name="connsiteY6" fmla="*/ 394200 h 448526"/>
                <a:gd name="connsiteX0" fmla="*/ 6245588 w 6464732"/>
                <a:gd name="connsiteY0" fmla="*/ 0 h 433926"/>
                <a:gd name="connsiteX1" fmla="*/ 6300374 w 6464732"/>
                <a:gd name="connsiteY1" fmla="*/ 335801 h 433926"/>
                <a:gd name="connsiteX2" fmla="*/ 6464732 w 6464732"/>
                <a:gd name="connsiteY2" fmla="*/ 335801 h 433926"/>
                <a:gd name="connsiteX3" fmla="*/ 1543242 w 6464732"/>
                <a:gd name="connsiteY3" fmla="*/ 301908 h 433926"/>
                <a:gd name="connsiteX4" fmla="*/ 1569874 w 6464732"/>
                <a:gd name="connsiteY4" fmla="*/ 433926 h 433926"/>
                <a:gd name="connsiteX5" fmla="*/ 0 w 6464732"/>
                <a:gd name="connsiteY5" fmla="*/ 379600 h 433926"/>
                <a:gd name="connsiteX0" fmla="*/ 6245588 w 6300374"/>
                <a:gd name="connsiteY0" fmla="*/ 0 h 433926"/>
                <a:gd name="connsiteX1" fmla="*/ 6300374 w 6300374"/>
                <a:gd name="connsiteY1" fmla="*/ 335801 h 433926"/>
                <a:gd name="connsiteX2" fmla="*/ 1543242 w 6300374"/>
                <a:gd name="connsiteY2" fmla="*/ 301908 h 433926"/>
                <a:gd name="connsiteX3" fmla="*/ 1569874 w 6300374"/>
                <a:gd name="connsiteY3" fmla="*/ 433926 h 433926"/>
                <a:gd name="connsiteX4" fmla="*/ 0 w 6300374"/>
                <a:gd name="connsiteY4" fmla="*/ 379600 h 433926"/>
                <a:gd name="connsiteX0" fmla="*/ 6300374 w 6300374"/>
                <a:gd name="connsiteY0" fmla="*/ 50247 h 148372"/>
                <a:gd name="connsiteX1" fmla="*/ 1543242 w 6300374"/>
                <a:gd name="connsiteY1" fmla="*/ 16354 h 148372"/>
                <a:gd name="connsiteX2" fmla="*/ 1569874 w 6300374"/>
                <a:gd name="connsiteY2" fmla="*/ 148372 h 148372"/>
                <a:gd name="connsiteX3" fmla="*/ 0 w 6300374"/>
                <a:gd name="connsiteY3" fmla="*/ 94046 h 148372"/>
                <a:gd name="connsiteX0" fmla="*/ 6300374 w 6300374"/>
                <a:gd name="connsiteY0" fmla="*/ 33893 h 132018"/>
                <a:gd name="connsiteX1" fmla="*/ 1543242 w 6300374"/>
                <a:gd name="connsiteY1" fmla="*/ 0 h 132018"/>
                <a:gd name="connsiteX2" fmla="*/ 1569874 w 6300374"/>
                <a:gd name="connsiteY2" fmla="*/ 132018 h 132018"/>
                <a:gd name="connsiteX3" fmla="*/ 0 w 6300374"/>
                <a:gd name="connsiteY3" fmla="*/ 77692 h 132018"/>
                <a:gd name="connsiteX0" fmla="*/ 4029167 w 4029167"/>
                <a:gd name="connsiteY0" fmla="*/ 2879 h 132018"/>
                <a:gd name="connsiteX1" fmla="*/ 1543242 w 4029167"/>
                <a:gd name="connsiteY1" fmla="*/ 0 h 132018"/>
                <a:gd name="connsiteX2" fmla="*/ 1569874 w 4029167"/>
                <a:gd name="connsiteY2" fmla="*/ 132018 h 132018"/>
                <a:gd name="connsiteX3" fmla="*/ 0 w 4029167"/>
                <a:gd name="connsiteY3" fmla="*/ 77692 h 132018"/>
                <a:gd name="connsiteX0" fmla="*/ 4029167 w 4029167"/>
                <a:gd name="connsiteY0" fmla="*/ 2879 h 124784"/>
                <a:gd name="connsiteX1" fmla="*/ 1543242 w 4029167"/>
                <a:gd name="connsiteY1" fmla="*/ 0 h 124784"/>
                <a:gd name="connsiteX2" fmla="*/ 1605993 w 4029167"/>
                <a:gd name="connsiteY2" fmla="*/ 124784 h 124784"/>
                <a:gd name="connsiteX3" fmla="*/ 0 w 4029167"/>
                <a:gd name="connsiteY3" fmla="*/ 77692 h 124784"/>
                <a:gd name="connsiteX0" fmla="*/ 2485925 w 2485925"/>
                <a:gd name="connsiteY0" fmla="*/ 2879 h 1448117"/>
                <a:gd name="connsiteX1" fmla="*/ 0 w 2485925"/>
                <a:gd name="connsiteY1" fmla="*/ 0 h 1448117"/>
                <a:gd name="connsiteX2" fmla="*/ 62751 w 2485925"/>
                <a:gd name="connsiteY2" fmla="*/ 124784 h 1448117"/>
                <a:gd name="connsiteX3" fmla="*/ 2322 w 2485925"/>
                <a:gd name="connsiteY3" fmla="*/ 1448117 h 1448117"/>
                <a:gd name="connsiteX0" fmla="*/ 2485925 w 2485925"/>
                <a:gd name="connsiteY0" fmla="*/ 2879 h 1448117"/>
                <a:gd name="connsiteX1" fmla="*/ 0 w 2485925"/>
                <a:gd name="connsiteY1" fmla="*/ 0 h 1448117"/>
                <a:gd name="connsiteX2" fmla="*/ 465258 w 2485925"/>
                <a:gd name="connsiteY2" fmla="*/ 228898 h 1448117"/>
                <a:gd name="connsiteX3" fmla="*/ 2322 w 2485925"/>
                <a:gd name="connsiteY3" fmla="*/ 1448117 h 1448117"/>
                <a:gd name="connsiteX0" fmla="*/ 2483603 w 2483603"/>
                <a:gd name="connsiteY0" fmla="*/ 359597 h 1804835"/>
                <a:gd name="connsiteX1" fmla="*/ 653803 w 2483603"/>
                <a:gd name="connsiteY1" fmla="*/ 0 h 1804835"/>
                <a:gd name="connsiteX2" fmla="*/ 462936 w 2483603"/>
                <a:gd name="connsiteY2" fmla="*/ 585616 h 1804835"/>
                <a:gd name="connsiteX3" fmla="*/ 0 w 2483603"/>
                <a:gd name="connsiteY3" fmla="*/ 1804835 h 1804835"/>
                <a:gd name="connsiteX0" fmla="*/ 2483603 w 2483603"/>
                <a:gd name="connsiteY0" fmla="*/ 359597 h 1804835"/>
                <a:gd name="connsiteX1" fmla="*/ 653803 w 2483603"/>
                <a:gd name="connsiteY1" fmla="*/ 0 h 1804835"/>
                <a:gd name="connsiteX2" fmla="*/ 462936 w 2483603"/>
                <a:gd name="connsiteY2" fmla="*/ 585616 h 1804835"/>
                <a:gd name="connsiteX3" fmla="*/ 0 w 2483603"/>
                <a:gd name="connsiteY3" fmla="*/ 1804835 h 1804835"/>
                <a:gd name="connsiteX0" fmla="*/ 2483603 w 2483603"/>
                <a:gd name="connsiteY0" fmla="*/ 0 h 1445238"/>
                <a:gd name="connsiteX1" fmla="*/ 462936 w 2483603"/>
                <a:gd name="connsiteY1" fmla="*/ 226019 h 1445238"/>
                <a:gd name="connsiteX2" fmla="*/ 0 w 2483603"/>
                <a:gd name="connsiteY2" fmla="*/ 1445238 h 1445238"/>
                <a:gd name="connsiteX0" fmla="*/ 2483603 w 2483603"/>
                <a:gd name="connsiteY0" fmla="*/ 0 h 1445238"/>
                <a:gd name="connsiteX1" fmla="*/ 481387 w 2483603"/>
                <a:gd name="connsiteY1" fmla="*/ 77208 h 1445238"/>
                <a:gd name="connsiteX2" fmla="*/ 462936 w 2483603"/>
                <a:gd name="connsiteY2" fmla="*/ 226019 h 1445238"/>
                <a:gd name="connsiteX3" fmla="*/ 0 w 2483603"/>
                <a:gd name="connsiteY3" fmla="*/ 1445238 h 1445238"/>
                <a:gd name="connsiteX0" fmla="*/ 2483603 w 2483603"/>
                <a:gd name="connsiteY0" fmla="*/ 59588 h 1504826"/>
                <a:gd name="connsiteX1" fmla="*/ 562851 w 2483603"/>
                <a:gd name="connsiteY1" fmla="*/ 0 h 1504826"/>
                <a:gd name="connsiteX2" fmla="*/ 481387 w 2483603"/>
                <a:gd name="connsiteY2" fmla="*/ 136796 h 1504826"/>
                <a:gd name="connsiteX3" fmla="*/ 462936 w 2483603"/>
                <a:gd name="connsiteY3" fmla="*/ 285607 h 1504826"/>
                <a:gd name="connsiteX4" fmla="*/ 0 w 2483603"/>
                <a:gd name="connsiteY4" fmla="*/ 1504826 h 1504826"/>
                <a:gd name="connsiteX0" fmla="*/ 544922 w 562851"/>
                <a:gd name="connsiteY0" fmla="*/ 0 h 1533632"/>
                <a:gd name="connsiteX1" fmla="*/ 562851 w 562851"/>
                <a:gd name="connsiteY1" fmla="*/ 28806 h 1533632"/>
                <a:gd name="connsiteX2" fmla="*/ 481387 w 562851"/>
                <a:gd name="connsiteY2" fmla="*/ 165602 h 1533632"/>
                <a:gd name="connsiteX3" fmla="*/ 462936 w 562851"/>
                <a:gd name="connsiteY3" fmla="*/ 314413 h 1533632"/>
                <a:gd name="connsiteX4" fmla="*/ 0 w 562851"/>
                <a:gd name="connsiteY4" fmla="*/ 1533632 h 1533632"/>
                <a:gd name="connsiteX0" fmla="*/ 544922 w 562851"/>
                <a:gd name="connsiteY0" fmla="*/ 0 h 1533632"/>
                <a:gd name="connsiteX1" fmla="*/ 562851 w 562851"/>
                <a:gd name="connsiteY1" fmla="*/ 28806 h 1533632"/>
                <a:gd name="connsiteX2" fmla="*/ 462936 w 562851"/>
                <a:gd name="connsiteY2" fmla="*/ 314413 h 1533632"/>
                <a:gd name="connsiteX3" fmla="*/ 0 w 562851"/>
                <a:gd name="connsiteY3" fmla="*/ 1533632 h 1533632"/>
                <a:gd name="connsiteX0" fmla="*/ 544922 w 562851"/>
                <a:gd name="connsiteY0" fmla="*/ 0 h 1533632"/>
                <a:gd name="connsiteX1" fmla="*/ 562851 w 562851"/>
                <a:gd name="connsiteY1" fmla="*/ 28806 h 1533632"/>
                <a:gd name="connsiteX2" fmla="*/ 0 w 562851"/>
                <a:gd name="connsiteY2" fmla="*/ 1533632 h 1533632"/>
                <a:gd name="connsiteX0" fmla="*/ 562851 w 562851"/>
                <a:gd name="connsiteY0" fmla="*/ 0 h 1504826"/>
                <a:gd name="connsiteX1" fmla="*/ 0 w 562851"/>
                <a:gd name="connsiteY1" fmla="*/ 1504826 h 1504826"/>
                <a:gd name="connsiteX0" fmla="*/ 546933 w 546933"/>
                <a:gd name="connsiteY0" fmla="*/ 0 h 1529717"/>
                <a:gd name="connsiteX1" fmla="*/ 0 w 546933"/>
                <a:gd name="connsiteY1" fmla="*/ 1529717 h 1529717"/>
                <a:gd name="connsiteX0" fmla="*/ 654947 w 654947"/>
                <a:gd name="connsiteY0" fmla="*/ 0 h 1853858"/>
                <a:gd name="connsiteX1" fmla="*/ 0 w 654947"/>
                <a:gd name="connsiteY1" fmla="*/ 1853858 h 1853858"/>
                <a:gd name="connsiteX0" fmla="*/ 654947 w 654947"/>
                <a:gd name="connsiteY0" fmla="*/ 0 h 1853858"/>
                <a:gd name="connsiteX1" fmla="*/ 355113 w 654947"/>
                <a:gd name="connsiteY1" fmla="*/ 865035 h 1853858"/>
                <a:gd name="connsiteX2" fmla="*/ 0 w 654947"/>
                <a:gd name="connsiteY2" fmla="*/ 1853858 h 1853858"/>
                <a:gd name="connsiteX0" fmla="*/ 654947 w 654947"/>
                <a:gd name="connsiteY0" fmla="*/ 0 h 1853858"/>
                <a:gd name="connsiteX1" fmla="*/ 350475 w 654947"/>
                <a:gd name="connsiteY1" fmla="*/ 818403 h 1853858"/>
                <a:gd name="connsiteX2" fmla="*/ 0 w 654947"/>
                <a:gd name="connsiteY2" fmla="*/ 1853858 h 1853858"/>
                <a:gd name="connsiteX0" fmla="*/ 654947 w 654947"/>
                <a:gd name="connsiteY0" fmla="*/ 0 h 1853858"/>
                <a:gd name="connsiteX1" fmla="*/ 538478 w 654947"/>
                <a:gd name="connsiteY1" fmla="*/ 285250 h 1853858"/>
                <a:gd name="connsiteX2" fmla="*/ 350475 w 654947"/>
                <a:gd name="connsiteY2" fmla="*/ 818403 h 1853858"/>
                <a:gd name="connsiteX3" fmla="*/ 0 w 654947"/>
                <a:gd name="connsiteY3" fmla="*/ 1853858 h 1853858"/>
                <a:gd name="connsiteX0" fmla="*/ 654947 w 654947"/>
                <a:gd name="connsiteY0" fmla="*/ 0 h 1853858"/>
                <a:gd name="connsiteX1" fmla="*/ 541214 w 654947"/>
                <a:gd name="connsiteY1" fmla="*/ 376240 h 1853858"/>
                <a:gd name="connsiteX2" fmla="*/ 350475 w 654947"/>
                <a:gd name="connsiteY2" fmla="*/ 818403 h 1853858"/>
                <a:gd name="connsiteX3" fmla="*/ 0 w 654947"/>
                <a:gd name="connsiteY3" fmla="*/ 1853858 h 1853858"/>
                <a:gd name="connsiteX0" fmla="*/ 654947 w 664018"/>
                <a:gd name="connsiteY0" fmla="*/ 2143 h 1856001"/>
                <a:gd name="connsiteX1" fmla="*/ 664018 w 664018"/>
                <a:gd name="connsiteY1" fmla="*/ 0 h 1856001"/>
                <a:gd name="connsiteX2" fmla="*/ 541214 w 664018"/>
                <a:gd name="connsiteY2" fmla="*/ 378383 h 1856001"/>
                <a:gd name="connsiteX3" fmla="*/ 350475 w 664018"/>
                <a:gd name="connsiteY3" fmla="*/ 820546 h 1856001"/>
                <a:gd name="connsiteX4" fmla="*/ 0 w 664018"/>
                <a:gd name="connsiteY4" fmla="*/ 1856001 h 1856001"/>
                <a:gd name="connsiteX0" fmla="*/ 654947 w 664018"/>
                <a:gd name="connsiteY0" fmla="*/ 93197 h 1947055"/>
                <a:gd name="connsiteX1" fmla="*/ 664018 w 664018"/>
                <a:gd name="connsiteY1" fmla="*/ 91054 h 1947055"/>
                <a:gd name="connsiteX2" fmla="*/ 653477 w 664018"/>
                <a:gd name="connsiteY2" fmla="*/ 0 h 1947055"/>
                <a:gd name="connsiteX3" fmla="*/ 541214 w 664018"/>
                <a:gd name="connsiteY3" fmla="*/ 469437 h 1947055"/>
                <a:gd name="connsiteX4" fmla="*/ 350475 w 664018"/>
                <a:gd name="connsiteY4" fmla="*/ 911600 h 1947055"/>
                <a:gd name="connsiteX5" fmla="*/ 0 w 664018"/>
                <a:gd name="connsiteY5" fmla="*/ 1947055 h 1947055"/>
                <a:gd name="connsiteX0" fmla="*/ 654947 w 664018"/>
                <a:gd name="connsiteY0" fmla="*/ 93197 h 1947055"/>
                <a:gd name="connsiteX1" fmla="*/ 664018 w 664018"/>
                <a:gd name="connsiteY1" fmla="*/ 91054 h 1947055"/>
                <a:gd name="connsiteX2" fmla="*/ 653477 w 664018"/>
                <a:gd name="connsiteY2" fmla="*/ 0 h 1947055"/>
                <a:gd name="connsiteX3" fmla="*/ 542486 w 664018"/>
                <a:gd name="connsiteY3" fmla="*/ 385137 h 1947055"/>
                <a:gd name="connsiteX4" fmla="*/ 350475 w 664018"/>
                <a:gd name="connsiteY4" fmla="*/ 911600 h 1947055"/>
                <a:gd name="connsiteX5" fmla="*/ 0 w 664018"/>
                <a:gd name="connsiteY5" fmla="*/ 1947055 h 1947055"/>
                <a:gd name="connsiteX0" fmla="*/ 654947 w 664018"/>
                <a:gd name="connsiteY0" fmla="*/ 13313 h 1867171"/>
                <a:gd name="connsiteX1" fmla="*/ 664018 w 664018"/>
                <a:gd name="connsiteY1" fmla="*/ 11170 h 1867171"/>
                <a:gd name="connsiteX2" fmla="*/ 654737 w 664018"/>
                <a:gd name="connsiteY2" fmla="*/ 0 h 1867171"/>
                <a:gd name="connsiteX3" fmla="*/ 542486 w 664018"/>
                <a:gd name="connsiteY3" fmla="*/ 305253 h 1867171"/>
                <a:gd name="connsiteX4" fmla="*/ 350475 w 664018"/>
                <a:gd name="connsiteY4" fmla="*/ 831716 h 1867171"/>
                <a:gd name="connsiteX5" fmla="*/ 0 w 664018"/>
                <a:gd name="connsiteY5" fmla="*/ 1867171 h 1867171"/>
                <a:gd name="connsiteX0" fmla="*/ 654947 w 664018"/>
                <a:gd name="connsiteY0" fmla="*/ 2143 h 1856001"/>
                <a:gd name="connsiteX1" fmla="*/ 664018 w 664018"/>
                <a:gd name="connsiteY1" fmla="*/ 0 h 1856001"/>
                <a:gd name="connsiteX2" fmla="*/ 542486 w 664018"/>
                <a:gd name="connsiteY2" fmla="*/ 294083 h 1856001"/>
                <a:gd name="connsiteX3" fmla="*/ 350475 w 664018"/>
                <a:gd name="connsiteY3" fmla="*/ 820546 h 1856001"/>
                <a:gd name="connsiteX4" fmla="*/ 0 w 664018"/>
                <a:gd name="connsiteY4" fmla="*/ 1856001 h 1856001"/>
                <a:gd name="connsiteX0" fmla="*/ 654947 w 667816"/>
                <a:gd name="connsiteY0" fmla="*/ 8767 h 1862625"/>
                <a:gd name="connsiteX1" fmla="*/ 667816 w 667816"/>
                <a:gd name="connsiteY1" fmla="*/ 0 h 1862625"/>
                <a:gd name="connsiteX2" fmla="*/ 542486 w 667816"/>
                <a:gd name="connsiteY2" fmla="*/ 300707 h 1862625"/>
                <a:gd name="connsiteX3" fmla="*/ 350475 w 667816"/>
                <a:gd name="connsiteY3" fmla="*/ 827170 h 1862625"/>
                <a:gd name="connsiteX4" fmla="*/ 0 w 667816"/>
                <a:gd name="connsiteY4" fmla="*/ 1862625 h 1862625"/>
                <a:gd name="connsiteX0" fmla="*/ 654947 w 654947"/>
                <a:gd name="connsiteY0" fmla="*/ 0 h 1853858"/>
                <a:gd name="connsiteX1" fmla="*/ 542486 w 654947"/>
                <a:gd name="connsiteY1" fmla="*/ 291940 h 1853858"/>
                <a:gd name="connsiteX2" fmla="*/ 350475 w 654947"/>
                <a:gd name="connsiteY2" fmla="*/ 818403 h 1853858"/>
                <a:gd name="connsiteX3" fmla="*/ 0 w 654947"/>
                <a:gd name="connsiteY3" fmla="*/ 1853858 h 1853858"/>
                <a:gd name="connsiteX0" fmla="*/ 665710 w 665710"/>
                <a:gd name="connsiteY0" fmla="*/ 1 h 1913675"/>
                <a:gd name="connsiteX1" fmla="*/ 542486 w 665710"/>
                <a:gd name="connsiteY1" fmla="*/ 351757 h 1913675"/>
                <a:gd name="connsiteX2" fmla="*/ 350475 w 665710"/>
                <a:gd name="connsiteY2" fmla="*/ 878220 h 1913675"/>
                <a:gd name="connsiteX3" fmla="*/ 0 w 665710"/>
                <a:gd name="connsiteY3" fmla="*/ 1913675 h 1913675"/>
              </a:gdLst>
              <a:ahLst/>
              <a:cxnLst>
                <a:cxn ang="0">
                  <a:pos x="connsiteX0" y="connsiteY0"/>
                </a:cxn>
                <a:cxn ang="0">
                  <a:pos x="connsiteX1" y="connsiteY1"/>
                </a:cxn>
                <a:cxn ang="0">
                  <a:pos x="connsiteX2" y="connsiteY2"/>
                </a:cxn>
                <a:cxn ang="0">
                  <a:pos x="connsiteX3" y="connsiteY3"/>
                </a:cxn>
              </a:cxnLst>
              <a:rect l="l" t="t" r="r" b="b"/>
              <a:pathLst>
                <a:path w="665710" h="1913675">
                  <a:moveTo>
                    <a:pt x="665710" y="1"/>
                  </a:moveTo>
                  <a:lnTo>
                    <a:pt x="542486" y="351757"/>
                  </a:lnTo>
                  <a:lnTo>
                    <a:pt x="350475" y="878220"/>
                  </a:lnTo>
                  <a:cubicBezTo>
                    <a:pt x="431993" y="631138"/>
                    <a:pt x="218316" y="1295722"/>
                    <a:pt x="0" y="1913675"/>
                  </a:cubicBezTo>
                </a:path>
              </a:pathLst>
            </a:custGeom>
            <a:ln w="101600">
              <a:solidFill>
                <a:srgbClr val="00B050">
                  <a:alpha val="75000"/>
                </a:srgb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p:txBody>
        </p:sp>
        <p:sp>
          <p:nvSpPr>
            <p:cNvPr id="10" name="Flowchart: Direct Access Storage 9"/>
            <p:cNvSpPr/>
            <p:nvPr/>
          </p:nvSpPr>
          <p:spPr>
            <a:xfrm rot="16200000">
              <a:off x="4583910" y="3236118"/>
              <a:ext cx="252413" cy="142876"/>
            </a:xfrm>
            <a:prstGeom prst="flowChartMagneticDrum">
              <a:avLst/>
            </a:prstGeom>
            <a:gradFill>
              <a:gsLst>
                <a:gs pos="0">
                  <a:srgbClr val="00B050"/>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lowchart: Direct Access Storage 10"/>
            <p:cNvSpPr/>
            <p:nvPr/>
          </p:nvSpPr>
          <p:spPr>
            <a:xfrm rot="16200000">
              <a:off x="4364835" y="3369468"/>
              <a:ext cx="252413" cy="142876"/>
            </a:xfrm>
            <a:prstGeom prst="flowChartMagneticDrum">
              <a:avLst/>
            </a:prstGeom>
            <a:gradFill>
              <a:gsLst>
                <a:gs pos="0">
                  <a:srgbClr val="00B050"/>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Direct Access Storage 11"/>
            <p:cNvSpPr/>
            <p:nvPr/>
          </p:nvSpPr>
          <p:spPr>
            <a:xfrm rot="16200000">
              <a:off x="5469735" y="4198143"/>
              <a:ext cx="252413" cy="142876"/>
            </a:xfrm>
            <a:prstGeom prst="flowChartMagneticDrum">
              <a:avLst/>
            </a:prstGeom>
            <a:gradFill>
              <a:gsLst>
                <a:gs pos="0">
                  <a:srgbClr val="00B050"/>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lowchart: Direct Access Storage 12"/>
            <p:cNvSpPr/>
            <p:nvPr/>
          </p:nvSpPr>
          <p:spPr>
            <a:xfrm rot="16200000">
              <a:off x="5793585" y="4026693"/>
              <a:ext cx="252413" cy="142876"/>
            </a:xfrm>
            <a:prstGeom prst="flowChartMagneticDrum">
              <a:avLst/>
            </a:prstGeom>
            <a:gradFill>
              <a:gsLst>
                <a:gs pos="0">
                  <a:srgbClr val="00B050"/>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a:off x="1781175" y="3691798"/>
              <a:ext cx="2809875" cy="994501"/>
            </a:xfrm>
            <a:custGeom>
              <a:avLst/>
              <a:gdLst>
                <a:gd name="connsiteX0" fmla="*/ 2790825 w 2809875"/>
                <a:gd name="connsiteY0" fmla="*/ 257175 h 895350"/>
                <a:gd name="connsiteX1" fmla="*/ 2800350 w 2809875"/>
                <a:gd name="connsiteY1" fmla="*/ 561975 h 895350"/>
                <a:gd name="connsiteX2" fmla="*/ 1638300 w 2809875"/>
                <a:gd name="connsiteY2" fmla="*/ 552450 h 895350"/>
                <a:gd name="connsiteX3" fmla="*/ 1514475 w 2809875"/>
                <a:gd name="connsiteY3" fmla="*/ 895350 h 895350"/>
                <a:gd name="connsiteX4" fmla="*/ 0 w 2809875"/>
                <a:gd name="connsiteY4" fmla="*/ 790575 h 895350"/>
                <a:gd name="connsiteX5" fmla="*/ 371475 w 2809875"/>
                <a:gd name="connsiteY5" fmla="*/ 0 h 895350"/>
                <a:gd name="connsiteX6" fmla="*/ 371475 w 2809875"/>
                <a:gd name="connsiteY6" fmla="*/ 0 h 895350"/>
                <a:gd name="connsiteX7" fmla="*/ 2790825 w 2809875"/>
                <a:gd name="connsiteY7" fmla="*/ 190500 h 895350"/>
                <a:gd name="connsiteX8" fmla="*/ 2809875 w 2809875"/>
                <a:gd name="connsiteY8" fmla="*/ 304800 h 895350"/>
                <a:gd name="connsiteX0" fmla="*/ 2790825 w 2809875"/>
                <a:gd name="connsiteY0" fmla="*/ 257175 h 895350"/>
                <a:gd name="connsiteX1" fmla="*/ 2800350 w 2809875"/>
                <a:gd name="connsiteY1" fmla="*/ 561975 h 895350"/>
                <a:gd name="connsiteX2" fmla="*/ 1638300 w 2809875"/>
                <a:gd name="connsiteY2" fmla="*/ 552450 h 895350"/>
                <a:gd name="connsiteX3" fmla="*/ 1514475 w 2809875"/>
                <a:gd name="connsiteY3" fmla="*/ 895350 h 895350"/>
                <a:gd name="connsiteX4" fmla="*/ 0 w 2809875"/>
                <a:gd name="connsiteY4" fmla="*/ 790575 h 895350"/>
                <a:gd name="connsiteX5" fmla="*/ 371475 w 2809875"/>
                <a:gd name="connsiteY5" fmla="*/ 0 h 895350"/>
                <a:gd name="connsiteX6" fmla="*/ 371475 w 2809875"/>
                <a:gd name="connsiteY6" fmla="*/ 0 h 895350"/>
                <a:gd name="connsiteX7" fmla="*/ 2790825 w 2809875"/>
                <a:gd name="connsiteY7" fmla="*/ 113382 h 895350"/>
                <a:gd name="connsiteX8" fmla="*/ 2809875 w 2809875"/>
                <a:gd name="connsiteY8" fmla="*/ 304800 h 895350"/>
                <a:gd name="connsiteX0" fmla="*/ 2790825 w 2809875"/>
                <a:gd name="connsiteY0" fmla="*/ 356326 h 994501"/>
                <a:gd name="connsiteX1" fmla="*/ 2800350 w 2809875"/>
                <a:gd name="connsiteY1" fmla="*/ 661126 h 994501"/>
                <a:gd name="connsiteX2" fmla="*/ 1638300 w 2809875"/>
                <a:gd name="connsiteY2" fmla="*/ 651601 h 994501"/>
                <a:gd name="connsiteX3" fmla="*/ 1514475 w 2809875"/>
                <a:gd name="connsiteY3" fmla="*/ 994501 h 994501"/>
                <a:gd name="connsiteX4" fmla="*/ 0 w 2809875"/>
                <a:gd name="connsiteY4" fmla="*/ 889726 h 994501"/>
                <a:gd name="connsiteX5" fmla="*/ 371475 w 2809875"/>
                <a:gd name="connsiteY5" fmla="*/ 99151 h 994501"/>
                <a:gd name="connsiteX6" fmla="*/ 393508 w 2809875"/>
                <a:gd name="connsiteY6" fmla="*/ 0 h 994501"/>
                <a:gd name="connsiteX7" fmla="*/ 2790825 w 2809875"/>
                <a:gd name="connsiteY7" fmla="*/ 212533 h 994501"/>
                <a:gd name="connsiteX8" fmla="*/ 2809875 w 2809875"/>
                <a:gd name="connsiteY8" fmla="*/ 403951 h 99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875" h="994501">
                  <a:moveTo>
                    <a:pt x="2790825" y="356326"/>
                  </a:moveTo>
                  <a:lnTo>
                    <a:pt x="2800350" y="661126"/>
                  </a:lnTo>
                  <a:lnTo>
                    <a:pt x="1638300" y="651601"/>
                  </a:lnTo>
                  <a:lnTo>
                    <a:pt x="1514475" y="994501"/>
                  </a:lnTo>
                  <a:lnTo>
                    <a:pt x="0" y="889726"/>
                  </a:lnTo>
                  <a:lnTo>
                    <a:pt x="371475" y="99151"/>
                  </a:lnTo>
                  <a:lnTo>
                    <a:pt x="393508" y="0"/>
                  </a:lnTo>
                  <a:lnTo>
                    <a:pt x="2790825" y="212533"/>
                  </a:lnTo>
                  <a:lnTo>
                    <a:pt x="2809875" y="403951"/>
                  </a:lnTo>
                </a:path>
              </a:pathLst>
            </a:custGeom>
            <a:solidFill>
              <a:schemeClr val="accent6">
                <a:alpha val="30000"/>
              </a:schemeClr>
            </a:solidFill>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79646"/>
                  </a:solidFill>
                  <a:effectLst>
                    <a:outerShdw blurRad="38100" dist="38100" dir="2700000" algn="tl">
                      <a:srgbClr val="000000">
                        <a:alpha val="43137"/>
                      </a:srgbClr>
                    </a:outerShdw>
                  </a:effectLst>
                  <a:uLnTx/>
                  <a:uFillTx/>
                  <a:latin typeface="Calibri"/>
                  <a:ea typeface="+mn-ea"/>
                  <a:cs typeface="+mn-cs"/>
                </a:rPr>
                <a:t>Furniture Store Site</a:t>
              </a:r>
            </a:p>
          </p:txBody>
        </p:sp>
        <p:sp>
          <p:nvSpPr>
            <p:cNvPr id="15" name="TextBox 14"/>
            <p:cNvSpPr txBox="1"/>
            <p:nvPr/>
          </p:nvSpPr>
          <p:spPr>
            <a:xfrm>
              <a:off x="23223" y="3076967"/>
              <a:ext cx="4042555" cy="6542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#4 Division Street (FUTURE BRT)</a:t>
              </a:r>
            </a:p>
          </p:txBody>
        </p:sp>
        <p:sp>
          <p:nvSpPr>
            <p:cNvPr id="16" name="TextBox 15"/>
            <p:cNvSpPr txBox="1"/>
            <p:nvPr/>
          </p:nvSpPr>
          <p:spPr>
            <a:xfrm rot="4921251">
              <a:off x="3374949" y="4151723"/>
              <a:ext cx="3525489" cy="430091"/>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#72 – 82</a:t>
              </a:r>
              <a:r>
                <a:rPr kumimoji="0" lang="en-US" sz="12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nd</a:t>
              </a: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 Avenue</a:t>
              </a:r>
            </a:p>
          </p:txBody>
        </p:sp>
        <p:sp>
          <p:nvSpPr>
            <p:cNvPr id="17" name="TextBox 16"/>
            <p:cNvSpPr txBox="1"/>
            <p:nvPr/>
          </p:nvSpPr>
          <p:spPr>
            <a:xfrm>
              <a:off x="1850834" y="2071171"/>
              <a:ext cx="3019595" cy="65429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mn-cs"/>
                </a:rPr>
                <a:t>PCC Southeast Campus</a:t>
              </a:r>
            </a:p>
          </p:txBody>
        </p:sp>
        <p:sp>
          <p:nvSpPr>
            <p:cNvPr id="18" name="TextBox 17"/>
            <p:cNvSpPr txBox="1"/>
            <p:nvPr/>
          </p:nvSpPr>
          <p:spPr>
            <a:xfrm>
              <a:off x="5495582" y="2939665"/>
              <a:ext cx="2348427" cy="15266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mn-cs"/>
                </a:rPr>
                <a:t>Former Hung Far Lo- (Future Redevelopment</a:t>
              </a:r>
              <a:r>
                <a:rPr kumimoji="0" lang="en-US" sz="1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mn-ea"/>
                  <a:cs typeface="+mn-cs"/>
                </a:rPr>
                <a:t>)</a:t>
              </a:r>
            </a:p>
          </p:txBody>
        </p:sp>
        <p:sp>
          <p:nvSpPr>
            <p:cNvPr id="19" name="TextBox 18"/>
            <p:cNvSpPr txBox="1"/>
            <p:nvPr/>
          </p:nvSpPr>
          <p:spPr>
            <a:xfrm rot="17407925">
              <a:off x="971137" y="5228655"/>
              <a:ext cx="2164963" cy="100354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mn-ea"/>
                  <a:cs typeface="+mn-cs"/>
                </a:rPr>
                <a:t>Single Family Homes</a:t>
              </a:r>
            </a:p>
          </p:txBody>
        </p:sp>
      </p:grpSp>
    </p:spTree>
    <p:extLst>
      <p:ext uri="{BB962C8B-B14F-4D97-AF65-F5344CB8AC3E}">
        <p14:creationId xmlns:p14="http://schemas.microsoft.com/office/powerpoint/2010/main" val="2706663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solidFill>
                  <a:srgbClr val="00A0AE"/>
                </a:solidFill>
                <a:latin typeface="Trebuchet MS" panose="020B0603020202020204" pitchFamily="34" charset="0"/>
                <a:ea typeface="MS PGothic" charset="0"/>
                <a:cs typeface="+mn-cs"/>
              </a:rPr>
              <a:t>Project Overview</a:t>
            </a:r>
            <a:endParaRPr lang="en-US" sz="3600" dirty="0"/>
          </a:p>
        </p:txBody>
      </p:sp>
      <p:sp>
        <p:nvSpPr>
          <p:cNvPr id="4" name="Content Placeholder 2">
            <a:extLst>
              <a:ext uri="{FF2B5EF4-FFF2-40B4-BE49-F238E27FC236}">
                <a16:creationId xmlns:a16="http://schemas.microsoft.com/office/drawing/2014/main" id="{E3DF27EB-7F42-485D-9E14-EB962DFA1102}"/>
              </a:ext>
            </a:extLst>
          </p:cNvPr>
          <p:cNvSpPr>
            <a:spLocks noGrp="1"/>
          </p:cNvSpPr>
          <p:nvPr>
            <p:ph idx="1"/>
          </p:nvPr>
        </p:nvSpPr>
        <p:spPr>
          <a:xfrm>
            <a:off x="256939" y="990600"/>
            <a:ext cx="8591786" cy="5186363"/>
          </a:xfrm>
        </p:spPr>
        <p:txBody>
          <a:bodyPr>
            <a:normAutofit fontScale="92500" lnSpcReduction="20000"/>
          </a:bodyPr>
          <a:lstStyle/>
          <a:p>
            <a:pPr>
              <a:lnSpc>
                <a:spcPct val="150000"/>
              </a:lnSpc>
            </a:pPr>
            <a:r>
              <a:rPr lang="en-US" sz="2800" b="1" dirty="0">
                <a:solidFill>
                  <a:schemeClr val="accent2"/>
                </a:solidFill>
              </a:rPr>
              <a:t>Better bus service </a:t>
            </a:r>
            <a:r>
              <a:rPr lang="en-US" sz="2800" b="1" dirty="0">
                <a:solidFill>
                  <a:schemeClr val="tx1"/>
                </a:solidFill>
              </a:rPr>
              <a:t>- 15 miles </a:t>
            </a:r>
            <a:endParaRPr lang="en-US" sz="2800" b="1" dirty="0"/>
          </a:p>
          <a:p>
            <a:pPr>
              <a:lnSpc>
                <a:spcPct val="150000"/>
              </a:lnSpc>
            </a:pPr>
            <a:r>
              <a:rPr lang="en-US" sz="2800" b="1" dirty="0"/>
              <a:t>Replaces #4 - </a:t>
            </a:r>
            <a:r>
              <a:rPr lang="en-US" sz="2800" b="1" dirty="0">
                <a:solidFill>
                  <a:schemeClr val="tx1"/>
                </a:solidFill>
              </a:rPr>
              <a:t>10,000+ daily riders</a:t>
            </a:r>
          </a:p>
          <a:p>
            <a:pPr>
              <a:lnSpc>
                <a:spcPct val="150000"/>
              </a:lnSpc>
            </a:pPr>
            <a:r>
              <a:rPr lang="en-US" sz="2800" b="1" dirty="0">
                <a:solidFill>
                  <a:schemeClr val="accent2"/>
                </a:solidFill>
              </a:rPr>
              <a:t>Longer</a:t>
            </a:r>
            <a:r>
              <a:rPr lang="en-US" sz="2800" b="1" dirty="0"/>
              <a:t> buses (</a:t>
            </a:r>
            <a:r>
              <a:rPr lang="en-US" sz="2800" b="1" dirty="0">
                <a:solidFill>
                  <a:schemeClr val="accent2"/>
                </a:solidFill>
              </a:rPr>
              <a:t>60% more</a:t>
            </a:r>
            <a:r>
              <a:rPr lang="en-US" sz="2800" b="1" dirty="0"/>
              <a:t> </a:t>
            </a:r>
            <a:r>
              <a:rPr lang="en-US" sz="2800" b="1" dirty="0">
                <a:solidFill>
                  <a:schemeClr val="accent2"/>
                </a:solidFill>
              </a:rPr>
              <a:t>capacity</a:t>
            </a:r>
            <a:r>
              <a:rPr lang="en-US" sz="2800" b="1" dirty="0"/>
              <a:t>)</a:t>
            </a:r>
          </a:p>
          <a:p>
            <a:pPr>
              <a:lnSpc>
                <a:spcPct val="150000"/>
              </a:lnSpc>
            </a:pPr>
            <a:r>
              <a:rPr lang="en-US" sz="2800" b="1" dirty="0">
                <a:solidFill>
                  <a:schemeClr val="accent2"/>
                </a:solidFill>
              </a:rPr>
              <a:t>3-door</a:t>
            </a:r>
            <a:r>
              <a:rPr lang="en-US" sz="2800" b="1" dirty="0"/>
              <a:t> boarding</a:t>
            </a:r>
          </a:p>
          <a:p>
            <a:pPr>
              <a:lnSpc>
                <a:spcPct val="150000"/>
              </a:lnSpc>
            </a:pPr>
            <a:r>
              <a:rPr lang="en-US" sz="2800" b="1" dirty="0"/>
              <a:t>42 Stations (total) with </a:t>
            </a:r>
            <a:r>
              <a:rPr lang="en-US" sz="2800" b="1" dirty="0">
                <a:solidFill>
                  <a:schemeClr val="accent2"/>
                </a:solidFill>
              </a:rPr>
              <a:t>weather protection</a:t>
            </a:r>
          </a:p>
          <a:p>
            <a:pPr>
              <a:lnSpc>
                <a:spcPct val="150000"/>
              </a:lnSpc>
            </a:pPr>
            <a:r>
              <a:rPr lang="en-US" sz="2800" b="1" dirty="0">
                <a:solidFill>
                  <a:schemeClr val="accent2"/>
                </a:solidFill>
              </a:rPr>
              <a:t>Consistently spaced stations </a:t>
            </a:r>
            <a:r>
              <a:rPr lang="en-US" sz="2800" b="1" dirty="0"/>
              <a:t>based on demand, travel time, transit connections</a:t>
            </a:r>
            <a:endParaRPr lang="en-US" sz="2800" dirty="0"/>
          </a:p>
          <a:p>
            <a:pPr>
              <a:lnSpc>
                <a:spcPct val="150000"/>
              </a:lnSpc>
            </a:pPr>
            <a:r>
              <a:rPr lang="en-US" sz="2800" b="1" dirty="0"/>
              <a:t>Traffic </a:t>
            </a:r>
            <a:r>
              <a:rPr lang="en-US" sz="2800" b="1" dirty="0">
                <a:solidFill>
                  <a:schemeClr val="accent2"/>
                </a:solidFill>
              </a:rPr>
              <a:t>signal upgrades </a:t>
            </a:r>
            <a:r>
              <a:rPr lang="en-US" sz="2800" b="1" dirty="0">
                <a:solidFill>
                  <a:schemeClr val="tx1"/>
                </a:solidFill>
              </a:rPr>
              <a:t>with</a:t>
            </a:r>
            <a:r>
              <a:rPr lang="en-US" sz="2800" b="1" dirty="0">
                <a:solidFill>
                  <a:schemeClr val="accent2"/>
                </a:solidFill>
              </a:rPr>
              <a:t> transit priority </a:t>
            </a:r>
          </a:p>
          <a:p>
            <a:endParaRPr lang="en-US" sz="1800" dirty="0"/>
          </a:p>
        </p:txBody>
      </p:sp>
      <p:pic>
        <p:nvPicPr>
          <p:cNvPr id="2050" name="Picture 2" descr="articulated bus">
            <a:extLst>
              <a:ext uri="{FF2B5EF4-FFF2-40B4-BE49-F238E27FC236}">
                <a16:creationId xmlns:a16="http://schemas.microsoft.com/office/drawing/2014/main" id="{59FB16D3-0715-484B-AFBE-288C5D845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549" y="2303246"/>
            <a:ext cx="3003176" cy="151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911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553200" cy="685800"/>
          </a:xfrm>
        </p:spPr>
        <p:txBody>
          <a:bodyPr/>
          <a:lstStyle/>
          <a:p>
            <a:r>
              <a:rPr lang="en-US" dirty="0"/>
              <a:t>Regional housing bond:</a:t>
            </a:r>
            <a:br>
              <a:rPr lang="en-US" dirty="0"/>
            </a:br>
            <a:r>
              <a:rPr lang="en-US" dirty="0"/>
              <a:t>Overview of draft framework</a:t>
            </a:r>
          </a:p>
        </p:txBody>
      </p:sp>
      <p:sp>
        <p:nvSpPr>
          <p:cNvPr id="3" name="Text Placeholder 2"/>
          <p:cNvSpPr>
            <a:spLocks noGrp="1"/>
          </p:cNvSpPr>
          <p:nvPr>
            <p:ph type="body" sz="quarter" idx="17"/>
          </p:nvPr>
        </p:nvSpPr>
        <p:spPr>
          <a:xfrm>
            <a:off x="432732" y="1905000"/>
            <a:ext cx="5410200" cy="4089483"/>
          </a:xfrm>
        </p:spPr>
        <p:txBody>
          <a:bodyPr/>
          <a:lstStyle/>
          <a:p>
            <a:r>
              <a:rPr lang="en-US" sz="2300" dirty="0"/>
              <a:t>$652.8 million general obligation bond </a:t>
            </a:r>
          </a:p>
          <a:p>
            <a:r>
              <a:rPr lang="en-US" sz="2300" dirty="0"/>
              <a:t>As many as 3,900 homes &amp; 12,000 people</a:t>
            </a:r>
          </a:p>
          <a:p>
            <a:r>
              <a:rPr lang="en-US" sz="2300" dirty="0"/>
              <a:t>Building, buying homes and land for homes</a:t>
            </a:r>
          </a:p>
          <a:p>
            <a:r>
              <a:rPr lang="en-US" sz="2300" dirty="0"/>
              <a:t>Most investments through local partners</a:t>
            </a:r>
          </a:p>
          <a:p>
            <a:r>
              <a:rPr lang="en-US" sz="2300" dirty="0"/>
              <a:t>Emphasis on very-low-income and family-size units, opportunity throughout region, racial equity</a:t>
            </a:r>
          </a:p>
          <a:p>
            <a:r>
              <a:rPr lang="en-US" sz="2300" dirty="0"/>
              <a:t>Council referred to voters in June</a:t>
            </a:r>
          </a:p>
          <a:p>
            <a:r>
              <a:rPr lang="en-US" sz="2300" b="1" dirty="0"/>
              <a:t>More info &amp; survey: oregonmetro.gov/housing</a:t>
            </a:r>
          </a:p>
          <a:p>
            <a:endParaRPr lang="en-US" dirty="0"/>
          </a:p>
        </p:txBody>
      </p:sp>
      <p:pic>
        <p:nvPicPr>
          <p:cNvPr id="7" name="Picture Placeholder 6"/>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56903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A48A439-F686-4EB9-BBF4-D590A9435AAF}"/>
              </a:ext>
            </a:extLst>
          </p:cNvPr>
          <p:cNvSpPr txBox="1">
            <a:spLocks/>
          </p:cNvSpPr>
          <p:nvPr/>
        </p:nvSpPr>
        <p:spPr>
          <a:xfrm>
            <a:off x="306186" y="618314"/>
            <a:ext cx="8111489" cy="461665"/>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sz="3000" kern="0" dirty="0"/>
              <a:t>The Jade</a:t>
            </a:r>
          </a:p>
        </p:txBody>
      </p:sp>
      <p:sp>
        <p:nvSpPr>
          <p:cNvPr id="2" name="object 2"/>
          <p:cNvSpPr/>
          <p:nvPr/>
        </p:nvSpPr>
        <p:spPr>
          <a:xfrm>
            <a:off x="0" y="6419615"/>
            <a:ext cx="9144000" cy="421481"/>
          </a:xfrm>
          <a:custGeom>
            <a:avLst/>
            <a:gdLst/>
            <a:ahLst/>
            <a:cxnLst/>
            <a:rect l="l" t="t" r="r" b="b"/>
            <a:pathLst>
              <a:path w="12192000" h="561975">
                <a:moveTo>
                  <a:pt x="12192000" y="0"/>
                </a:moveTo>
                <a:lnTo>
                  <a:pt x="5613" y="0"/>
                </a:lnTo>
                <a:lnTo>
                  <a:pt x="0" y="561873"/>
                </a:lnTo>
                <a:lnTo>
                  <a:pt x="12192000" y="561873"/>
                </a:lnTo>
                <a:lnTo>
                  <a:pt x="12192000" y="0"/>
                </a:lnTo>
                <a:close/>
              </a:path>
            </a:pathLst>
          </a:custGeom>
          <a:solidFill>
            <a:srgbClr val="27829D"/>
          </a:solidFill>
        </p:spPr>
        <p:txBody>
          <a:bodyPr wrap="square" lIns="0" tIns="0" rIns="0" bIns="0" rtlCol="0"/>
          <a:lstStyle/>
          <a:p>
            <a:endParaRPr dirty="0">
              <a:solidFill>
                <a:prstClr val="black"/>
              </a:solidFill>
              <a:latin typeface="Calibri" panose="020F0502020204030204"/>
            </a:endParaRPr>
          </a:p>
        </p:txBody>
      </p:sp>
      <p:sp>
        <p:nvSpPr>
          <p:cNvPr id="3" name="object 3"/>
          <p:cNvSpPr/>
          <p:nvPr/>
        </p:nvSpPr>
        <p:spPr>
          <a:xfrm>
            <a:off x="0" y="6419620"/>
            <a:ext cx="2476500" cy="421481"/>
          </a:xfrm>
          <a:custGeom>
            <a:avLst/>
            <a:gdLst/>
            <a:ahLst/>
            <a:cxnLst/>
            <a:rect l="l" t="t" r="r" b="b"/>
            <a:pathLst>
              <a:path w="3302000" h="561975">
                <a:moveTo>
                  <a:pt x="0" y="561860"/>
                </a:moveTo>
                <a:lnTo>
                  <a:pt x="3302000" y="561860"/>
                </a:lnTo>
                <a:lnTo>
                  <a:pt x="3302000" y="0"/>
                </a:lnTo>
                <a:lnTo>
                  <a:pt x="0" y="0"/>
                </a:lnTo>
                <a:lnTo>
                  <a:pt x="0" y="561860"/>
                </a:lnTo>
                <a:close/>
              </a:path>
            </a:pathLst>
          </a:custGeom>
          <a:solidFill>
            <a:srgbClr val="8FD169"/>
          </a:solidFill>
        </p:spPr>
        <p:txBody>
          <a:bodyPr wrap="square" lIns="0" tIns="0" rIns="0" bIns="0" rtlCol="0"/>
          <a:lstStyle/>
          <a:p>
            <a:endParaRPr>
              <a:solidFill>
                <a:prstClr val="black"/>
              </a:solidFill>
              <a:latin typeface="Calibri" panose="020F0502020204030204"/>
            </a:endParaRPr>
          </a:p>
        </p:txBody>
      </p:sp>
      <p:sp>
        <p:nvSpPr>
          <p:cNvPr id="41" name="object 4">
            <a:extLst>
              <a:ext uri="{FF2B5EF4-FFF2-40B4-BE49-F238E27FC236}">
                <a16:creationId xmlns:a16="http://schemas.microsoft.com/office/drawing/2014/main" id="{0A404E27-8BC0-4792-A2E0-457B2E527B28}"/>
              </a:ext>
            </a:extLst>
          </p:cNvPr>
          <p:cNvSpPr txBox="1"/>
          <p:nvPr/>
        </p:nvSpPr>
        <p:spPr>
          <a:xfrm>
            <a:off x="516255" y="1915467"/>
            <a:ext cx="4383093" cy="932948"/>
          </a:xfrm>
          <a:prstGeom prst="rect">
            <a:avLst/>
          </a:prstGeom>
        </p:spPr>
        <p:txBody>
          <a:bodyPr vert="horz" wrap="square" lIns="0" tIns="9525" rIns="0" bIns="0" rtlCol="0">
            <a:spAutoFit/>
          </a:bodyPr>
          <a:lstStyle/>
          <a:p>
            <a:br>
              <a:rPr lang="en-US" sz="1800" b="1" dirty="0">
                <a:solidFill>
                  <a:srgbClr val="8FD169"/>
                </a:solidFill>
                <a:latin typeface="Arial" panose="020B0604020202020204" pitchFamily="34" charset="0"/>
                <a:cs typeface="Arial" panose="020B0604020202020204" pitchFamily="34" charset="0"/>
              </a:rPr>
            </a:br>
            <a:br>
              <a:rPr lang="en-US" sz="1800" dirty="0">
                <a:solidFill>
                  <a:srgbClr val="8FD169"/>
                </a:solidFill>
                <a:latin typeface="Arial" panose="020B0604020202020204" pitchFamily="34" charset="0"/>
                <a:cs typeface="Arial" panose="020B0604020202020204" pitchFamily="34" charset="0"/>
              </a:rPr>
            </a:br>
            <a:endParaRPr lang="en-US" sz="900" dirty="0">
              <a:solidFill>
                <a:srgbClr val="434F69"/>
              </a:solidFill>
              <a:latin typeface="Arial" panose="020B0604020202020204" pitchFamily="34" charset="0"/>
              <a:cs typeface="Arial" panose="020B0604020202020204" pitchFamily="34" charset="0"/>
            </a:endParaRPr>
          </a:p>
          <a:p>
            <a:endParaRPr lang="en-US" sz="1500" b="1" spc="-4" dirty="0">
              <a:solidFill>
                <a:srgbClr val="434F69"/>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59A6DCA5-C052-48CE-B315-72ABF18711CB}"/>
              </a:ext>
            </a:extLst>
          </p:cNvPr>
          <p:cNvSpPr/>
          <p:nvPr/>
        </p:nvSpPr>
        <p:spPr>
          <a:xfrm>
            <a:off x="516255" y="3635607"/>
            <a:ext cx="4383093" cy="300082"/>
          </a:xfrm>
          <a:prstGeom prst="rect">
            <a:avLst/>
          </a:prstGeom>
        </p:spPr>
        <p:txBody>
          <a:bodyPr wrap="square">
            <a:spAutoFit/>
          </a:bodyPr>
          <a:lstStyle/>
          <a:p>
            <a:r>
              <a:rPr lang="en-US" dirty="0">
                <a:solidFill>
                  <a:srgbClr val="434F69"/>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DA848992-E01B-44E1-9943-B93A5AC2CD84}"/>
              </a:ext>
            </a:extLst>
          </p:cNvPr>
          <p:cNvPicPr>
            <a:picLocks noChangeAspect="1"/>
          </p:cNvPicPr>
          <p:nvPr/>
        </p:nvPicPr>
        <p:blipFill>
          <a:blip r:embed="rId3"/>
          <a:stretch>
            <a:fillRect/>
          </a:stretch>
        </p:blipFill>
        <p:spPr>
          <a:xfrm>
            <a:off x="2814298" y="2039087"/>
            <a:ext cx="6329702" cy="4358036"/>
          </a:xfrm>
          <a:prstGeom prst="rect">
            <a:avLst/>
          </a:prstGeom>
        </p:spPr>
      </p:pic>
      <p:sp>
        <p:nvSpPr>
          <p:cNvPr id="5" name="TextBox 4">
            <a:extLst>
              <a:ext uri="{FF2B5EF4-FFF2-40B4-BE49-F238E27FC236}">
                <a16:creationId xmlns:a16="http://schemas.microsoft.com/office/drawing/2014/main" id="{697F2572-2A1A-4125-ACD4-9AB93EC8B2EE}"/>
              </a:ext>
            </a:extLst>
          </p:cNvPr>
          <p:cNvSpPr txBox="1"/>
          <p:nvPr/>
        </p:nvSpPr>
        <p:spPr>
          <a:xfrm>
            <a:off x="249139" y="1203599"/>
            <a:ext cx="2873735" cy="461665"/>
          </a:xfrm>
          <a:prstGeom prst="rect">
            <a:avLst/>
          </a:prstGeom>
          <a:noFill/>
        </p:spPr>
        <p:txBody>
          <a:bodyPr wrap="none" rtlCol="0">
            <a:spAutoFit/>
          </a:bodyPr>
          <a:lstStyle/>
          <a:p>
            <a:r>
              <a:rPr lang="en-US" sz="2400" b="1" dirty="0">
                <a:solidFill>
                  <a:srgbClr val="92D050"/>
                </a:solidFill>
                <a:latin typeface="Calibri" panose="020F0502020204030204"/>
              </a:rPr>
              <a:t>2718 SE 82</a:t>
            </a:r>
            <a:r>
              <a:rPr lang="en-US" sz="2400" b="1" baseline="30000" dirty="0">
                <a:solidFill>
                  <a:srgbClr val="92D050"/>
                </a:solidFill>
                <a:latin typeface="Calibri" panose="020F0502020204030204"/>
              </a:rPr>
              <a:t>nd</a:t>
            </a:r>
            <a:r>
              <a:rPr lang="en-US" sz="2400" b="1" dirty="0">
                <a:solidFill>
                  <a:srgbClr val="92D050"/>
                </a:solidFill>
                <a:latin typeface="Calibri" panose="020F0502020204030204"/>
              </a:rPr>
              <a:t> Avenue </a:t>
            </a:r>
            <a:endParaRPr lang="en-US" sz="2400" dirty="0">
              <a:solidFill>
                <a:srgbClr val="92D050"/>
              </a:solidFill>
              <a:latin typeface="Calibri" panose="020F0502020204030204"/>
            </a:endParaRPr>
          </a:p>
        </p:txBody>
      </p:sp>
      <p:sp>
        <p:nvSpPr>
          <p:cNvPr id="6" name="TextBox 5">
            <a:extLst>
              <a:ext uri="{FF2B5EF4-FFF2-40B4-BE49-F238E27FC236}">
                <a16:creationId xmlns:a16="http://schemas.microsoft.com/office/drawing/2014/main" id="{11DA9CA7-FA77-4867-AC41-3CC7B6336722}"/>
              </a:ext>
            </a:extLst>
          </p:cNvPr>
          <p:cNvSpPr txBox="1"/>
          <p:nvPr/>
        </p:nvSpPr>
        <p:spPr>
          <a:xfrm>
            <a:off x="260942" y="1725772"/>
            <a:ext cx="2391212" cy="4455066"/>
          </a:xfrm>
          <a:prstGeom prst="rect">
            <a:avLst/>
          </a:prstGeom>
          <a:noFill/>
        </p:spPr>
        <p:txBody>
          <a:bodyPr wrap="square" rtlCol="0">
            <a:spAutoFit/>
          </a:bodyPr>
          <a:lstStyle/>
          <a:p>
            <a:r>
              <a:rPr lang="en-US" sz="1800" b="1" dirty="0">
                <a:solidFill>
                  <a:srgbClr val="4472C4">
                    <a:lumMod val="50000"/>
                  </a:srgbClr>
                </a:solidFill>
                <a:latin typeface="Calibri" panose="020F0502020204030204"/>
              </a:rPr>
              <a:t>Owner</a:t>
            </a:r>
          </a:p>
          <a:p>
            <a:r>
              <a:rPr lang="en-US" sz="1800" dirty="0">
                <a:solidFill>
                  <a:srgbClr val="4472C4">
                    <a:lumMod val="50000"/>
                  </a:srgbClr>
                </a:solidFill>
                <a:latin typeface="Calibri" panose="020F0502020204030204"/>
              </a:rPr>
              <a:t>Rose-Jade Housing L.P.</a:t>
            </a:r>
          </a:p>
          <a:p>
            <a:endParaRPr lang="en-US" sz="1800" dirty="0">
              <a:solidFill>
                <a:srgbClr val="4472C4">
                  <a:lumMod val="50000"/>
                </a:srgbClr>
              </a:solidFill>
              <a:latin typeface="Calibri" panose="020F0502020204030204"/>
            </a:endParaRPr>
          </a:p>
          <a:p>
            <a:r>
              <a:rPr lang="en-US" sz="1800" b="1" dirty="0">
                <a:solidFill>
                  <a:srgbClr val="4472C4">
                    <a:lumMod val="50000"/>
                  </a:srgbClr>
                </a:solidFill>
                <a:latin typeface="Calibri" panose="020F0502020204030204"/>
              </a:rPr>
              <a:t>Developer</a:t>
            </a:r>
          </a:p>
          <a:p>
            <a:r>
              <a:rPr lang="en-US" sz="1800" dirty="0">
                <a:solidFill>
                  <a:srgbClr val="4472C4">
                    <a:lumMod val="50000"/>
                  </a:srgbClr>
                </a:solidFill>
                <a:latin typeface="Calibri" panose="020F0502020204030204"/>
              </a:rPr>
              <a:t>Rose CDC</a:t>
            </a:r>
          </a:p>
          <a:p>
            <a:endParaRPr lang="en-US" sz="1800" dirty="0">
              <a:solidFill>
                <a:srgbClr val="4472C4">
                  <a:lumMod val="50000"/>
                </a:srgbClr>
              </a:solidFill>
              <a:latin typeface="Calibri" panose="020F0502020204030204"/>
            </a:endParaRPr>
          </a:p>
          <a:p>
            <a:r>
              <a:rPr lang="en-US" sz="1800" b="1" dirty="0">
                <a:solidFill>
                  <a:srgbClr val="4472C4">
                    <a:lumMod val="50000"/>
                  </a:srgbClr>
                </a:solidFill>
                <a:latin typeface="Calibri" panose="020F0502020204030204"/>
              </a:rPr>
              <a:t>Commercial Tenant</a:t>
            </a:r>
          </a:p>
          <a:p>
            <a:r>
              <a:rPr lang="en-US" sz="1800" dirty="0">
                <a:solidFill>
                  <a:srgbClr val="4472C4">
                    <a:lumMod val="50000"/>
                  </a:srgbClr>
                </a:solidFill>
                <a:latin typeface="Calibri" panose="020F0502020204030204"/>
              </a:rPr>
              <a:t>APANO</a:t>
            </a:r>
          </a:p>
          <a:p>
            <a:endParaRPr lang="en-US" sz="1800" dirty="0">
              <a:solidFill>
                <a:srgbClr val="4472C4">
                  <a:lumMod val="50000"/>
                </a:srgbClr>
              </a:solidFill>
              <a:latin typeface="Calibri" panose="020F0502020204030204"/>
            </a:endParaRPr>
          </a:p>
          <a:p>
            <a:r>
              <a:rPr lang="en-US" sz="1800" b="1" dirty="0">
                <a:solidFill>
                  <a:srgbClr val="4472C4">
                    <a:lumMod val="50000"/>
                  </a:srgbClr>
                </a:solidFill>
                <a:latin typeface="Calibri" panose="020F0502020204030204"/>
              </a:rPr>
              <a:t>PHB  funding </a:t>
            </a:r>
            <a:r>
              <a:rPr lang="en-US" sz="1800" dirty="0">
                <a:solidFill>
                  <a:srgbClr val="4472C4">
                    <a:lumMod val="50000"/>
                  </a:srgbClr>
                </a:solidFill>
                <a:latin typeface="Calibri" panose="020F0502020204030204"/>
              </a:rPr>
              <a:t>= $1,857,307</a:t>
            </a:r>
          </a:p>
          <a:p>
            <a:r>
              <a:rPr lang="en-US" sz="1800" dirty="0">
                <a:solidFill>
                  <a:srgbClr val="4472C4">
                    <a:lumMod val="50000"/>
                  </a:srgbClr>
                </a:solidFill>
                <a:latin typeface="Calibri" panose="020F0502020204030204"/>
              </a:rPr>
              <a:t>+</a:t>
            </a:r>
          </a:p>
          <a:p>
            <a:r>
              <a:rPr lang="en-US" sz="1800" dirty="0">
                <a:solidFill>
                  <a:srgbClr val="4472C4">
                    <a:lumMod val="50000"/>
                  </a:srgbClr>
                </a:solidFill>
                <a:latin typeface="Calibri" panose="020F0502020204030204"/>
              </a:rPr>
              <a:t>9% LIHTC</a:t>
            </a:r>
          </a:p>
          <a:p>
            <a:r>
              <a:rPr lang="en-US" sz="1800" dirty="0">
                <a:solidFill>
                  <a:srgbClr val="4472C4">
                    <a:lumMod val="50000"/>
                  </a:srgbClr>
                </a:solidFill>
                <a:latin typeface="Calibri" panose="020F0502020204030204"/>
              </a:rPr>
              <a:t>+</a:t>
            </a:r>
          </a:p>
          <a:p>
            <a:r>
              <a:rPr lang="en-US" sz="1800" dirty="0">
                <a:solidFill>
                  <a:srgbClr val="4472C4">
                    <a:lumMod val="50000"/>
                  </a:srgbClr>
                </a:solidFill>
                <a:latin typeface="Calibri" panose="020F0502020204030204"/>
              </a:rPr>
              <a:t>Metro TOD land</a:t>
            </a:r>
            <a:endParaRPr lang="en-US" sz="1800" b="1" dirty="0">
              <a:solidFill>
                <a:srgbClr val="4472C4">
                  <a:lumMod val="50000"/>
                </a:srgbClr>
              </a:solidFill>
              <a:latin typeface="Calibri" panose="020F0502020204030204"/>
            </a:endParaRPr>
          </a:p>
          <a:p>
            <a:pPr marL="214313" indent="-214313">
              <a:buFontTx/>
              <a:buChar cha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1084308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A48A439-F686-4EB9-BBF4-D590A9435AAF}"/>
              </a:ext>
            </a:extLst>
          </p:cNvPr>
          <p:cNvSpPr txBox="1">
            <a:spLocks/>
          </p:cNvSpPr>
          <p:nvPr/>
        </p:nvSpPr>
        <p:spPr>
          <a:xfrm>
            <a:off x="240498" y="731615"/>
            <a:ext cx="8111489" cy="461665"/>
          </a:xfrm>
          <a:prstGeom prst="rect">
            <a:avLst/>
          </a:prstGeom>
        </p:spPr>
        <p:txBody>
          <a:bodyPr wrap="square" lIns="0" tIns="0" rIns="0" bIns="0">
            <a:spAutoFit/>
          </a:bodyPr>
          <a:lstStyle>
            <a:lvl1pPr>
              <a:defRPr sz="4000" b="1" i="0">
                <a:solidFill>
                  <a:srgbClr val="27829D"/>
                </a:solidFill>
                <a:latin typeface="Arial"/>
                <a:ea typeface="+mj-ea"/>
                <a:cs typeface="Arial"/>
              </a:defRPr>
            </a:lvl1pPr>
          </a:lstStyle>
          <a:p>
            <a:r>
              <a:rPr lang="en-US" sz="3000" kern="0" dirty="0"/>
              <a:t>Portland Housing Bond</a:t>
            </a:r>
          </a:p>
        </p:txBody>
      </p:sp>
      <p:sp>
        <p:nvSpPr>
          <p:cNvPr id="2" name="object 2"/>
          <p:cNvSpPr/>
          <p:nvPr/>
        </p:nvSpPr>
        <p:spPr>
          <a:xfrm>
            <a:off x="0" y="6419615"/>
            <a:ext cx="9144000" cy="421481"/>
          </a:xfrm>
          <a:custGeom>
            <a:avLst/>
            <a:gdLst/>
            <a:ahLst/>
            <a:cxnLst/>
            <a:rect l="l" t="t" r="r" b="b"/>
            <a:pathLst>
              <a:path w="12192000" h="561975">
                <a:moveTo>
                  <a:pt x="12192000" y="0"/>
                </a:moveTo>
                <a:lnTo>
                  <a:pt x="5613" y="0"/>
                </a:lnTo>
                <a:lnTo>
                  <a:pt x="0" y="561873"/>
                </a:lnTo>
                <a:lnTo>
                  <a:pt x="12192000" y="561873"/>
                </a:lnTo>
                <a:lnTo>
                  <a:pt x="12192000" y="0"/>
                </a:lnTo>
                <a:close/>
              </a:path>
            </a:pathLst>
          </a:custGeom>
          <a:solidFill>
            <a:srgbClr val="27829D"/>
          </a:solidFill>
        </p:spPr>
        <p:txBody>
          <a:bodyPr wrap="square" lIns="0" tIns="0" rIns="0" bIns="0" rtlCol="0"/>
          <a:lstStyle/>
          <a:p>
            <a:endParaRPr dirty="0">
              <a:solidFill>
                <a:prstClr val="black"/>
              </a:solidFill>
              <a:latin typeface="Calibri" panose="020F0502020204030204"/>
            </a:endParaRPr>
          </a:p>
        </p:txBody>
      </p:sp>
      <p:sp>
        <p:nvSpPr>
          <p:cNvPr id="3" name="object 3"/>
          <p:cNvSpPr/>
          <p:nvPr/>
        </p:nvSpPr>
        <p:spPr>
          <a:xfrm>
            <a:off x="0" y="6419620"/>
            <a:ext cx="2476500" cy="421481"/>
          </a:xfrm>
          <a:custGeom>
            <a:avLst/>
            <a:gdLst/>
            <a:ahLst/>
            <a:cxnLst/>
            <a:rect l="l" t="t" r="r" b="b"/>
            <a:pathLst>
              <a:path w="3302000" h="561975">
                <a:moveTo>
                  <a:pt x="0" y="561860"/>
                </a:moveTo>
                <a:lnTo>
                  <a:pt x="3302000" y="561860"/>
                </a:lnTo>
                <a:lnTo>
                  <a:pt x="3302000" y="0"/>
                </a:lnTo>
                <a:lnTo>
                  <a:pt x="0" y="0"/>
                </a:lnTo>
                <a:lnTo>
                  <a:pt x="0" y="561860"/>
                </a:lnTo>
                <a:close/>
              </a:path>
            </a:pathLst>
          </a:custGeom>
          <a:solidFill>
            <a:srgbClr val="8FD169"/>
          </a:solidFill>
        </p:spPr>
        <p:txBody>
          <a:bodyPr wrap="square" lIns="0" tIns="0" rIns="0" bIns="0" rtlCol="0"/>
          <a:lstStyle/>
          <a:p>
            <a:endParaRPr>
              <a:solidFill>
                <a:prstClr val="black"/>
              </a:solidFill>
              <a:latin typeface="Calibri" panose="020F0502020204030204"/>
            </a:endParaRPr>
          </a:p>
        </p:txBody>
      </p:sp>
      <p:sp>
        <p:nvSpPr>
          <p:cNvPr id="41" name="object 4">
            <a:extLst>
              <a:ext uri="{FF2B5EF4-FFF2-40B4-BE49-F238E27FC236}">
                <a16:creationId xmlns:a16="http://schemas.microsoft.com/office/drawing/2014/main" id="{0A404E27-8BC0-4792-A2E0-457B2E527B28}"/>
              </a:ext>
            </a:extLst>
          </p:cNvPr>
          <p:cNvSpPr txBox="1"/>
          <p:nvPr/>
        </p:nvSpPr>
        <p:spPr>
          <a:xfrm>
            <a:off x="516255" y="1915467"/>
            <a:ext cx="4383093" cy="932948"/>
          </a:xfrm>
          <a:prstGeom prst="rect">
            <a:avLst/>
          </a:prstGeom>
        </p:spPr>
        <p:txBody>
          <a:bodyPr vert="horz" wrap="square" lIns="0" tIns="9525" rIns="0" bIns="0" rtlCol="0">
            <a:spAutoFit/>
          </a:bodyPr>
          <a:lstStyle/>
          <a:p>
            <a:br>
              <a:rPr lang="en-US" sz="1800" b="1" dirty="0">
                <a:solidFill>
                  <a:srgbClr val="8FD169"/>
                </a:solidFill>
                <a:latin typeface="Arial" panose="020B0604020202020204" pitchFamily="34" charset="0"/>
                <a:cs typeface="Arial" panose="020B0604020202020204" pitchFamily="34" charset="0"/>
              </a:rPr>
            </a:br>
            <a:br>
              <a:rPr lang="en-US" sz="1800" dirty="0">
                <a:solidFill>
                  <a:srgbClr val="8FD169"/>
                </a:solidFill>
                <a:latin typeface="Arial" panose="020B0604020202020204" pitchFamily="34" charset="0"/>
                <a:cs typeface="Arial" panose="020B0604020202020204" pitchFamily="34" charset="0"/>
              </a:rPr>
            </a:br>
            <a:endParaRPr lang="en-US" sz="900" dirty="0">
              <a:solidFill>
                <a:srgbClr val="434F69"/>
              </a:solidFill>
              <a:latin typeface="Arial" panose="020B0604020202020204" pitchFamily="34" charset="0"/>
              <a:cs typeface="Arial" panose="020B0604020202020204" pitchFamily="34" charset="0"/>
            </a:endParaRPr>
          </a:p>
          <a:p>
            <a:endParaRPr lang="en-US" sz="1500" b="1" spc="-4" dirty="0">
              <a:solidFill>
                <a:srgbClr val="434F69"/>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59A6DCA5-C052-48CE-B315-72ABF18711CB}"/>
              </a:ext>
            </a:extLst>
          </p:cNvPr>
          <p:cNvSpPr/>
          <p:nvPr/>
        </p:nvSpPr>
        <p:spPr>
          <a:xfrm>
            <a:off x="516255" y="3635607"/>
            <a:ext cx="4383093" cy="300082"/>
          </a:xfrm>
          <a:prstGeom prst="rect">
            <a:avLst/>
          </a:prstGeom>
        </p:spPr>
        <p:txBody>
          <a:bodyPr wrap="square">
            <a:spAutoFit/>
          </a:bodyPr>
          <a:lstStyle/>
          <a:p>
            <a:r>
              <a:rPr lang="en-US" dirty="0">
                <a:solidFill>
                  <a:srgbClr val="434F69"/>
                </a:solidFill>
                <a:latin typeface="Arial" panose="020B0604020202020204" pitchFamily="34" charset="0"/>
                <a:cs typeface="Arial" panose="020B0604020202020204" pitchFamily="34" charset="0"/>
              </a:rPr>
              <a:t>	</a:t>
            </a:r>
          </a:p>
        </p:txBody>
      </p:sp>
      <p:sp>
        <p:nvSpPr>
          <p:cNvPr id="12" name="object 4">
            <a:extLst>
              <a:ext uri="{FF2B5EF4-FFF2-40B4-BE49-F238E27FC236}">
                <a16:creationId xmlns:a16="http://schemas.microsoft.com/office/drawing/2014/main" id="{BB56AD64-0931-4AFE-A4B6-DE56CA493490}"/>
              </a:ext>
            </a:extLst>
          </p:cNvPr>
          <p:cNvSpPr txBox="1"/>
          <p:nvPr/>
        </p:nvSpPr>
        <p:spPr>
          <a:xfrm>
            <a:off x="213210" y="1462255"/>
            <a:ext cx="3871203" cy="4646785"/>
          </a:xfrm>
          <a:prstGeom prst="rect">
            <a:avLst/>
          </a:prstGeom>
        </p:spPr>
        <p:txBody>
          <a:bodyPr vert="horz" wrap="square" lIns="0" tIns="9525" rIns="0" bIns="0" rtlCol="0">
            <a:spAutoFit/>
          </a:bodyPr>
          <a:lstStyle/>
          <a:p>
            <a:pPr>
              <a:spcAft>
                <a:spcPts val="450"/>
              </a:spcAft>
            </a:pPr>
            <a:r>
              <a:rPr lang="en-US" sz="2800" b="1" kern="0" dirty="0">
                <a:solidFill>
                  <a:prstClr val="black"/>
                </a:solidFill>
                <a:latin typeface="Trebuchet MS" panose="020B0603020202020204" pitchFamily="34" charset="0"/>
              </a:rPr>
              <a:t>3000 SE Powell Blvd</a:t>
            </a:r>
          </a:p>
          <a:p>
            <a:pPr>
              <a:spcAft>
                <a:spcPts val="450"/>
              </a:spcAft>
            </a:pPr>
            <a:endParaRPr lang="en-US" sz="1200" spc="-4" dirty="0">
              <a:solidFill>
                <a:prstClr val="black"/>
              </a:solidFill>
              <a:latin typeface="Trebuchet MS" panose="020B0603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2000" spc="-4" dirty="0">
                <a:solidFill>
                  <a:prstClr val="black"/>
                </a:solidFill>
                <a:latin typeface="Trebuchet MS" panose="020B0603020202020204" pitchFamily="34" charset="0"/>
                <a:cs typeface="Arial" panose="020B0604020202020204" pitchFamily="34" charset="0"/>
              </a:rPr>
              <a:t>October 2018: Architect contract signed, begin design work</a:t>
            </a:r>
          </a:p>
          <a:p>
            <a:pPr>
              <a:spcAft>
                <a:spcPts val="450"/>
              </a:spcAft>
            </a:pPr>
            <a:endParaRPr lang="en-US" sz="2000" spc="-4" dirty="0">
              <a:solidFill>
                <a:prstClr val="black"/>
              </a:solidFill>
              <a:latin typeface="Trebuchet MS" panose="020B0603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2000" spc="-4" dirty="0">
                <a:solidFill>
                  <a:prstClr val="black"/>
                </a:solidFill>
                <a:latin typeface="Trebuchet MS" panose="020B0603020202020204" pitchFamily="34" charset="0"/>
                <a:cs typeface="Arial" panose="020B0604020202020204" pitchFamily="34" charset="0"/>
              </a:rPr>
              <a:t>November 2018:  Community Design Charette</a:t>
            </a:r>
          </a:p>
          <a:p>
            <a:pPr marL="214313" indent="-214313">
              <a:spcAft>
                <a:spcPts val="450"/>
              </a:spcAft>
              <a:buFont typeface="Arial" panose="020B0604020202020204" pitchFamily="34" charset="0"/>
              <a:buChar char="•"/>
            </a:pPr>
            <a:endParaRPr lang="en-US" sz="2000" spc="-4" dirty="0">
              <a:solidFill>
                <a:prstClr val="black"/>
              </a:solidFill>
              <a:latin typeface="Trebuchet MS" panose="020B0603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2000" spc="-4" dirty="0">
                <a:solidFill>
                  <a:prstClr val="black"/>
                </a:solidFill>
                <a:latin typeface="Trebuchet MS" panose="020B0603020202020204" pitchFamily="34" charset="0"/>
                <a:cs typeface="Arial" panose="020B0604020202020204" pitchFamily="34" charset="0"/>
              </a:rPr>
              <a:t>November 2018:  CM/CG RFP issued</a:t>
            </a:r>
          </a:p>
          <a:p>
            <a:pPr marL="214313" indent="-214313">
              <a:spcAft>
                <a:spcPts val="450"/>
              </a:spcAft>
              <a:buFont typeface="Arial" panose="020B0604020202020204" pitchFamily="34" charset="0"/>
              <a:buChar char="•"/>
            </a:pPr>
            <a:endParaRPr lang="en-US" sz="2000" spc="-4" dirty="0">
              <a:solidFill>
                <a:prstClr val="black"/>
              </a:solidFill>
              <a:latin typeface="Trebuchet MS" panose="020B0603020202020204" pitchFamily="34" charset="0"/>
              <a:cs typeface="Arial" panose="020B0604020202020204" pitchFamily="34" charset="0"/>
            </a:endParaRPr>
          </a:p>
          <a:p>
            <a:pPr marL="214313" indent="-214313">
              <a:spcAft>
                <a:spcPts val="450"/>
              </a:spcAft>
              <a:buFont typeface="Arial" panose="020B0604020202020204" pitchFamily="34" charset="0"/>
              <a:buChar char="•"/>
            </a:pPr>
            <a:r>
              <a:rPr lang="en-US" sz="2000" spc="-4" dirty="0">
                <a:solidFill>
                  <a:prstClr val="black"/>
                </a:solidFill>
                <a:latin typeface="Trebuchet MS" panose="020B0603020202020204" pitchFamily="34" charset="0"/>
                <a:cs typeface="Arial" panose="020B0604020202020204" pitchFamily="34" charset="0"/>
              </a:rPr>
              <a:t>Fall 2019:  Construction begins</a:t>
            </a:r>
          </a:p>
        </p:txBody>
      </p:sp>
      <p:pic>
        <p:nvPicPr>
          <p:cNvPr id="11" name="Picture 3" descr="3000 POWELL">
            <a:extLst>
              <a:ext uri="{FF2B5EF4-FFF2-40B4-BE49-F238E27FC236}">
                <a16:creationId xmlns:a16="http://schemas.microsoft.com/office/drawing/2014/main" id="{2BA584EF-64B2-4958-B98C-787B805D23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3654" y="2455831"/>
            <a:ext cx="4882455" cy="3240629"/>
          </a:xfrm>
          <a:prstGeom prst="rect">
            <a:avLst/>
          </a:prstGeom>
          <a:noFill/>
          <a:ln w="38100" algn="ctr">
            <a:solidFill>
              <a:srgbClr val="9EC769"/>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5B9BD5"/>
                </a:solidFill>
              </a14:hiddenFill>
            </a:ext>
          </a:extLst>
        </p:spPr>
      </p:pic>
      <p:sp>
        <p:nvSpPr>
          <p:cNvPr id="4" name="TextBox 3">
            <a:extLst>
              <a:ext uri="{FF2B5EF4-FFF2-40B4-BE49-F238E27FC236}">
                <a16:creationId xmlns:a16="http://schemas.microsoft.com/office/drawing/2014/main" id="{AF28AFB1-C2F4-4F17-AEAB-A29F8BF5D3FA}"/>
              </a:ext>
            </a:extLst>
          </p:cNvPr>
          <p:cNvSpPr txBox="1"/>
          <p:nvPr/>
        </p:nvSpPr>
        <p:spPr>
          <a:xfrm>
            <a:off x="4144040" y="5794171"/>
            <a:ext cx="2190728" cy="369332"/>
          </a:xfrm>
          <a:prstGeom prst="rect">
            <a:avLst/>
          </a:prstGeom>
          <a:noFill/>
        </p:spPr>
        <p:txBody>
          <a:bodyPr wrap="none" rtlCol="0">
            <a:spAutoFit/>
          </a:bodyPr>
          <a:lstStyle/>
          <a:p>
            <a:r>
              <a:rPr lang="en-US" sz="1800" i="1" dirty="0">
                <a:solidFill>
                  <a:srgbClr val="4472C4">
                    <a:lumMod val="50000"/>
                  </a:srgbClr>
                </a:solidFill>
                <a:latin typeface="Calibri" panose="020F0502020204030204"/>
              </a:rPr>
              <a:t>Conceptual rendering</a:t>
            </a:r>
          </a:p>
        </p:txBody>
      </p:sp>
    </p:spTree>
    <p:extLst>
      <p:ext uri="{BB962C8B-B14F-4D97-AF65-F5344CB8AC3E}">
        <p14:creationId xmlns:p14="http://schemas.microsoft.com/office/powerpoint/2010/main" val="2586216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rmAutofit/>
          </a:bodyPr>
          <a:lstStyle/>
          <a:p>
            <a:r>
              <a:rPr lang="en-US" sz="3200" dirty="0"/>
              <a:t>PROSPER PORTLAND</a:t>
            </a:r>
          </a:p>
        </p:txBody>
      </p:sp>
      <p:sp>
        <p:nvSpPr>
          <p:cNvPr id="5" name="Content Placeholder 3">
            <a:extLst>
              <a:ext uri="{FF2B5EF4-FFF2-40B4-BE49-F238E27FC236}">
                <a16:creationId xmlns:a16="http://schemas.microsoft.com/office/drawing/2014/main" id="{1EA69FAF-7804-45AD-BD5B-3600A3C49344}"/>
              </a:ext>
            </a:extLst>
          </p:cNvPr>
          <p:cNvSpPr>
            <a:spLocks noGrp="1"/>
          </p:cNvSpPr>
          <p:nvPr>
            <p:ph idx="1"/>
          </p:nvPr>
        </p:nvSpPr>
        <p:spPr>
          <a:xfrm>
            <a:off x="238652" y="1053750"/>
            <a:ext cx="4148414" cy="4750499"/>
          </a:xfrm>
        </p:spPr>
        <p:txBody>
          <a:bodyPr>
            <a:normAutofit/>
          </a:bodyPr>
          <a:lstStyle/>
          <a:p>
            <a:pPr>
              <a:lnSpc>
                <a:spcPct val="100000"/>
              </a:lnSpc>
              <a:spcBef>
                <a:spcPts val="2400"/>
              </a:spcBef>
            </a:pPr>
            <a:r>
              <a:rPr lang="en-US" sz="2200" dirty="0"/>
              <a:t>Workforce navigation and development services </a:t>
            </a:r>
          </a:p>
          <a:p>
            <a:pPr>
              <a:lnSpc>
                <a:spcPct val="100000"/>
              </a:lnSpc>
              <a:spcBef>
                <a:spcPts val="2400"/>
              </a:spcBef>
            </a:pPr>
            <a:r>
              <a:rPr lang="en-US" sz="2200" dirty="0"/>
              <a:t>Business Technical Assistance</a:t>
            </a:r>
          </a:p>
          <a:p>
            <a:pPr>
              <a:lnSpc>
                <a:spcPct val="100000"/>
              </a:lnSpc>
              <a:spcBef>
                <a:spcPts val="2400"/>
              </a:spcBef>
            </a:pPr>
            <a:r>
              <a:rPr lang="en-US" sz="2200" dirty="0"/>
              <a:t>Fall BMP add package: Division St. Business and Community Support </a:t>
            </a:r>
          </a:p>
          <a:p>
            <a:pPr>
              <a:lnSpc>
                <a:spcPct val="100000"/>
              </a:lnSpc>
            </a:pPr>
            <a:endParaRPr lang="en-US" sz="2200" dirty="0"/>
          </a:p>
        </p:txBody>
      </p:sp>
      <p:pic>
        <p:nvPicPr>
          <p:cNvPr id="4" name="Picture 3">
            <a:extLst>
              <a:ext uri="{FF2B5EF4-FFF2-40B4-BE49-F238E27FC236}">
                <a16:creationId xmlns:a16="http://schemas.microsoft.com/office/drawing/2014/main" id="{A324A983-95EA-4377-8880-977A1DFF6860}"/>
              </a:ext>
            </a:extLst>
          </p:cNvPr>
          <p:cNvPicPr>
            <a:picLocks noChangeAspect="1"/>
          </p:cNvPicPr>
          <p:nvPr/>
        </p:nvPicPr>
        <p:blipFill rotWithShape="1">
          <a:blip r:embed="rId2">
            <a:extLst>
              <a:ext uri="{28A0092B-C50C-407E-A947-70E740481C1C}">
                <a14:useLocalDpi xmlns:a14="http://schemas.microsoft.com/office/drawing/2010/main" val="0"/>
              </a:ext>
            </a:extLst>
          </a:blip>
          <a:srcRect l="10960"/>
          <a:stretch/>
        </p:blipFill>
        <p:spPr>
          <a:xfrm>
            <a:off x="4872538" y="2511972"/>
            <a:ext cx="4271462" cy="3600391"/>
          </a:xfrm>
          <a:prstGeom prst="rect">
            <a:avLst/>
          </a:prstGeom>
        </p:spPr>
      </p:pic>
    </p:spTree>
    <p:extLst>
      <p:ext uri="{BB962C8B-B14F-4D97-AF65-F5344CB8AC3E}">
        <p14:creationId xmlns:p14="http://schemas.microsoft.com/office/powerpoint/2010/main" val="1034250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D770-8706-4730-A1CD-8429BDD43E07}"/>
              </a:ext>
            </a:extLst>
          </p:cNvPr>
          <p:cNvSpPr>
            <a:spLocks noGrp="1"/>
          </p:cNvSpPr>
          <p:nvPr>
            <p:ph type="title"/>
          </p:nvPr>
        </p:nvSpPr>
        <p:spPr/>
        <p:txBody>
          <a:bodyPr/>
          <a:lstStyle/>
          <a:p>
            <a:r>
              <a:rPr lang="en-US" dirty="0"/>
              <a:t>DTP – Intergovernmental Agreement - Local Match</a:t>
            </a:r>
          </a:p>
        </p:txBody>
      </p:sp>
    </p:spTree>
    <p:extLst>
      <p:ext uri="{BB962C8B-B14F-4D97-AF65-F5344CB8AC3E}">
        <p14:creationId xmlns:p14="http://schemas.microsoft.com/office/powerpoint/2010/main" val="3043899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Autofit/>
          </a:bodyPr>
          <a:lstStyle/>
          <a:p>
            <a:pPr algn="ctr"/>
            <a:r>
              <a:rPr lang="en-US" sz="3600" dirty="0">
                <a:solidFill>
                  <a:srgbClr val="00A0AE"/>
                </a:solidFill>
                <a:latin typeface="Trebuchet MS" panose="020B0603020202020204" pitchFamily="34" charset="0"/>
                <a:ea typeface="MS PGothic" charset="0"/>
              </a:rPr>
              <a:t>City Local Match</a:t>
            </a:r>
            <a:endParaRPr lang="en-US" sz="3600" dirty="0"/>
          </a:p>
        </p:txBody>
      </p:sp>
      <p:sp>
        <p:nvSpPr>
          <p:cNvPr id="4" name="Content Placeholder 3">
            <a:extLst>
              <a:ext uri="{FF2B5EF4-FFF2-40B4-BE49-F238E27FC236}">
                <a16:creationId xmlns:a16="http://schemas.microsoft.com/office/drawing/2014/main" id="{6F56DD5E-CDC3-4FD0-974A-8B1676A99554}"/>
              </a:ext>
            </a:extLst>
          </p:cNvPr>
          <p:cNvSpPr>
            <a:spLocks noGrp="1"/>
          </p:cNvSpPr>
          <p:nvPr>
            <p:ph idx="1"/>
          </p:nvPr>
        </p:nvSpPr>
        <p:spPr>
          <a:xfrm>
            <a:off x="615587" y="1243865"/>
            <a:ext cx="3752270" cy="4750494"/>
          </a:xfrm>
        </p:spPr>
        <p:txBody>
          <a:bodyPr>
            <a:normAutofit/>
          </a:bodyPr>
          <a:lstStyle/>
          <a:p>
            <a:r>
              <a:rPr lang="en-US" sz="2400" b="1" dirty="0">
                <a:solidFill>
                  <a:schemeClr val="tx1"/>
                </a:solidFill>
              </a:rPr>
              <a:t>$175M </a:t>
            </a:r>
            <a:r>
              <a:rPr lang="en-US" sz="2400" b="1" dirty="0"/>
              <a:t>total budget</a:t>
            </a:r>
          </a:p>
          <a:p>
            <a:pPr marL="0" indent="0">
              <a:buNone/>
            </a:pPr>
            <a:endParaRPr lang="en-US" sz="2400" b="1" dirty="0"/>
          </a:p>
          <a:p>
            <a:r>
              <a:rPr lang="en-US" sz="2400" b="1" dirty="0"/>
              <a:t>City of Portland </a:t>
            </a:r>
            <a:r>
              <a:rPr lang="en-US" sz="2400" b="1" dirty="0">
                <a:solidFill>
                  <a:schemeClr val="accent2"/>
                </a:solidFill>
              </a:rPr>
              <a:t>$17.73M</a:t>
            </a:r>
            <a:r>
              <a:rPr lang="en-US" sz="2400" b="1" dirty="0"/>
              <a:t> – in Transportation SDC revenue </a:t>
            </a:r>
          </a:p>
          <a:p>
            <a:pPr marL="0" indent="0">
              <a:buNone/>
            </a:pPr>
            <a:endParaRPr lang="en-US" sz="2400" b="1" dirty="0"/>
          </a:p>
          <a:p>
            <a:r>
              <a:rPr lang="en-US" sz="2400" b="1" dirty="0"/>
              <a:t>Two installments: </a:t>
            </a:r>
          </a:p>
          <a:p>
            <a:pPr lvl="1"/>
            <a:r>
              <a:rPr lang="en-US" sz="2400" b="1" dirty="0">
                <a:solidFill>
                  <a:schemeClr val="tx1"/>
                </a:solidFill>
              </a:rPr>
              <a:t>Start of construction </a:t>
            </a:r>
            <a:r>
              <a:rPr lang="en-US" sz="2400" b="1" dirty="0"/>
              <a:t>(</a:t>
            </a:r>
            <a:r>
              <a:rPr lang="en-US" sz="2400" b="1" dirty="0">
                <a:solidFill>
                  <a:schemeClr val="tx1"/>
                </a:solidFill>
              </a:rPr>
              <a:t>Oct 2019</a:t>
            </a:r>
            <a:r>
              <a:rPr lang="en-US" sz="2400" b="1" dirty="0"/>
              <a:t>)</a:t>
            </a:r>
          </a:p>
          <a:p>
            <a:pPr lvl="1"/>
            <a:r>
              <a:rPr lang="en-US" sz="2400" b="1" dirty="0"/>
              <a:t>1 year later</a:t>
            </a:r>
          </a:p>
          <a:p>
            <a:endParaRPr lang="en-US" sz="1800" b="1" dirty="0"/>
          </a:p>
        </p:txBody>
      </p:sp>
      <p:graphicFrame>
        <p:nvGraphicFramePr>
          <p:cNvPr id="6" name="Table 5">
            <a:extLst>
              <a:ext uri="{FF2B5EF4-FFF2-40B4-BE49-F238E27FC236}">
                <a16:creationId xmlns:a16="http://schemas.microsoft.com/office/drawing/2014/main" id="{20C24392-3FD2-471A-B84E-86B35C411146}"/>
              </a:ext>
            </a:extLst>
          </p:cNvPr>
          <p:cNvGraphicFramePr>
            <a:graphicFrameLocks noGrp="1"/>
          </p:cNvGraphicFramePr>
          <p:nvPr>
            <p:extLst>
              <p:ext uri="{D42A27DB-BD31-4B8C-83A1-F6EECF244321}">
                <p14:modId xmlns:p14="http://schemas.microsoft.com/office/powerpoint/2010/main" val="4271967"/>
              </p:ext>
            </p:extLst>
          </p:nvPr>
        </p:nvGraphicFramePr>
        <p:xfrm>
          <a:off x="4572000" y="1258747"/>
          <a:ext cx="4193141" cy="4564858"/>
        </p:xfrm>
        <a:graphic>
          <a:graphicData uri="http://schemas.openxmlformats.org/drawingml/2006/table">
            <a:tbl>
              <a:tblPr>
                <a:tableStyleId>{775DCB02-9BB8-47FD-8907-85C794F793BA}</a:tableStyleId>
              </a:tblPr>
              <a:tblGrid>
                <a:gridCol w="2185443">
                  <a:extLst>
                    <a:ext uri="{9D8B030D-6E8A-4147-A177-3AD203B41FA5}">
                      <a16:colId xmlns:a16="http://schemas.microsoft.com/office/drawing/2014/main" val="2328020651"/>
                    </a:ext>
                  </a:extLst>
                </a:gridCol>
                <a:gridCol w="1247491">
                  <a:extLst>
                    <a:ext uri="{9D8B030D-6E8A-4147-A177-3AD203B41FA5}">
                      <a16:colId xmlns:a16="http://schemas.microsoft.com/office/drawing/2014/main" val="1880972674"/>
                    </a:ext>
                  </a:extLst>
                </a:gridCol>
                <a:gridCol w="760207">
                  <a:extLst>
                    <a:ext uri="{9D8B030D-6E8A-4147-A177-3AD203B41FA5}">
                      <a16:colId xmlns:a16="http://schemas.microsoft.com/office/drawing/2014/main" val="3898202532"/>
                    </a:ext>
                  </a:extLst>
                </a:gridCol>
              </a:tblGrid>
              <a:tr h="475811">
                <a:tc>
                  <a:txBody>
                    <a:bodyPr/>
                    <a:lstStyle/>
                    <a:p>
                      <a:pPr algn="l" fontAlgn="b"/>
                      <a:endParaRPr lang="en-US" sz="1600" b="1" i="0" u="none" strike="noStrike" dirty="0">
                        <a:effectLst/>
                        <a:latin typeface="+mn-lt"/>
                      </a:endParaRPr>
                    </a:p>
                  </a:txBody>
                  <a:tcPr marL="7620" marR="7620" marT="7620" marB="0" anchor="b"/>
                </a:tc>
                <a:tc>
                  <a:txBody>
                    <a:bodyPr/>
                    <a:lstStyle/>
                    <a:p>
                      <a:pPr algn="ctr" fontAlgn="b"/>
                      <a:r>
                        <a:rPr lang="en-US" sz="1600" b="1" i="0" u="none" strike="noStrike" dirty="0">
                          <a:effectLst/>
                          <a:latin typeface="+mn-lt"/>
                        </a:rPr>
                        <a:t>Historical Average</a:t>
                      </a:r>
                    </a:p>
                  </a:txBody>
                  <a:tcPr marL="7620" marR="7620" marT="7620" marB="0" anchor="b"/>
                </a:tc>
                <a:tc>
                  <a:txBody>
                    <a:bodyPr/>
                    <a:lstStyle/>
                    <a:p>
                      <a:pPr algn="ctr" fontAlgn="b"/>
                      <a:r>
                        <a:rPr lang="en-US" sz="1600" b="1" i="0" u="none" strike="noStrike" dirty="0">
                          <a:solidFill>
                            <a:srgbClr val="0070C0"/>
                          </a:solidFill>
                          <a:effectLst/>
                          <a:latin typeface="+mn-lt"/>
                        </a:rPr>
                        <a:t>DTP</a:t>
                      </a:r>
                    </a:p>
                  </a:txBody>
                  <a:tcPr marL="7620" marR="7620" marT="7620" marB="0" anchor="b"/>
                </a:tc>
                <a:extLst>
                  <a:ext uri="{0D108BD9-81ED-4DB2-BD59-A6C34878D82A}">
                    <a16:rowId xmlns:a16="http://schemas.microsoft.com/office/drawing/2014/main" val="3862380181"/>
                  </a:ext>
                </a:extLst>
              </a:tr>
              <a:tr h="298509">
                <a:tc>
                  <a:txBody>
                    <a:bodyPr/>
                    <a:lstStyle/>
                    <a:p>
                      <a:pPr algn="l" fontAlgn="b"/>
                      <a:r>
                        <a:rPr lang="en-US" sz="1600" b="1" u="none" strike="noStrike" dirty="0">
                          <a:effectLst/>
                          <a:latin typeface="+mn-lt"/>
                        </a:rPr>
                        <a:t>Total Federal</a:t>
                      </a:r>
                      <a:endParaRPr lang="en-US" sz="1600" b="1" i="0" u="none" strike="noStrike" dirty="0">
                        <a:effectLst/>
                        <a:latin typeface="+mn-lt"/>
                      </a:endParaRPr>
                    </a:p>
                  </a:txBody>
                  <a:tcPr marL="7620" marR="7620" marT="7620" marB="0" anchor="b"/>
                </a:tc>
                <a:tc>
                  <a:txBody>
                    <a:bodyPr/>
                    <a:lstStyle/>
                    <a:p>
                      <a:pPr algn="ctr" fontAlgn="b"/>
                      <a:r>
                        <a:rPr lang="en-US" sz="1600" b="1" u="none" strike="noStrike" dirty="0">
                          <a:effectLst/>
                          <a:latin typeface="+mn-lt"/>
                        </a:rPr>
                        <a:t>58.6%</a:t>
                      </a:r>
                      <a:endParaRPr lang="en-US" sz="1600" b="1" i="0" u="none" strike="noStrike" dirty="0">
                        <a:effectLst/>
                        <a:latin typeface="+mn-lt"/>
                      </a:endParaRPr>
                    </a:p>
                  </a:txBody>
                  <a:tcPr marL="7620" marR="7620" marT="7620" marB="0" anchor="b"/>
                </a:tc>
                <a:tc>
                  <a:txBody>
                    <a:bodyPr/>
                    <a:lstStyle/>
                    <a:p>
                      <a:pPr algn="ctr" fontAlgn="b"/>
                      <a:r>
                        <a:rPr lang="en-US" sz="1600" b="1" i="0" u="none" strike="noStrike" dirty="0">
                          <a:effectLst/>
                          <a:latin typeface="+mn-lt"/>
                        </a:rPr>
                        <a:t>50%</a:t>
                      </a:r>
                    </a:p>
                  </a:txBody>
                  <a:tcPr marL="7620" marR="7620" marT="7620" marB="0" anchor="b"/>
                </a:tc>
                <a:extLst>
                  <a:ext uri="{0D108BD9-81ED-4DB2-BD59-A6C34878D82A}">
                    <a16:rowId xmlns:a16="http://schemas.microsoft.com/office/drawing/2014/main" val="3270243463"/>
                  </a:ext>
                </a:extLst>
              </a:tr>
              <a:tr h="297724">
                <a:tc>
                  <a:txBody>
                    <a:bodyPr/>
                    <a:lstStyle/>
                    <a:p>
                      <a:pPr algn="l" fontAlgn="b"/>
                      <a:r>
                        <a:rPr lang="en-US" sz="1600" b="1" u="none" strike="noStrike" dirty="0">
                          <a:effectLst/>
                          <a:latin typeface="+mn-lt"/>
                        </a:rPr>
                        <a:t>Total </a:t>
                      </a:r>
                      <a:r>
                        <a:rPr lang="en-US" sz="1600" b="1" u="none" strike="noStrike" dirty="0">
                          <a:solidFill>
                            <a:srgbClr val="0070C0"/>
                          </a:solidFill>
                          <a:effectLst/>
                          <a:latin typeface="+mn-lt"/>
                        </a:rPr>
                        <a:t>Local </a:t>
                      </a:r>
                      <a:endParaRPr lang="en-US" sz="1600" b="1" i="0" u="none" strike="noStrike" dirty="0">
                        <a:solidFill>
                          <a:srgbClr val="0070C0"/>
                        </a:solidFill>
                        <a:effectLst/>
                        <a:latin typeface="+mn-lt"/>
                      </a:endParaRPr>
                    </a:p>
                  </a:txBody>
                  <a:tcPr marL="7620" marR="7620" marT="7620" marB="0" anchor="b"/>
                </a:tc>
                <a:tc>
                  <a:txBody>
                    <a:bodyPr/>
                    <a:lstStyle/>
                    <a:p>
                      <a:pPr algn="ctr" fontAlgn="b"/>
                      <a:r>
                        <a:rPr lang="en-US" sz="1600" b="1" u="none" strike="noStrike" dirty="0">
                          <a:effectLst/>
                          <a:latin typeface="+mn-lt"/>
                        </a:rPr>
                        <a:t>41.4%</a:t>
                      </a:r>
                      <a:endParaRPr lang="en-US" sz="1600" b="1" i="0" u="none" strike="noStrike" dirty="0">
                        <a:effectLst/>
                        <a:latin typeface="+mn-lt"/>
                      </a:endParaRPr>
                    </a:p>
                  </a:txBody>
                  <a:tcPr marL="7620" marR="7620" marT="7620" marB="0" anchor="b"/>
                </a:tc>
                <a:tc>
                  <a:txBody>
                    <a:bodyPr/>
                    <a:lstStyle/>
                    <a:p>
                      <a:pPr algn="ctr" fontAlgn="b"/>
                      <a:r>
                        <a:rPr lang="en-US" sz="1600" b="1" i="0" u="none" strike="noStrike" dirty="0">
                          <a:solidFill>
                            <a:srgbClr val="0070C0"/>
                          </a:solidFill>
                          <a:effectLst/>
                          <a:latin typeface="+mn-lt"/>
                        </a:rPr>
                        <a:t>50%</a:t>
                      </a:r>
                    </a:p>
                  </a:txBody>
                  <a:tcPr marL="7620" marR="7620" marT="7620" marB="0" anchor="b"/>
                </a:tc>
                <a:extLst>
                  <a:ext uri="{0D108BD9-81ED-4DB2-BD59-A6C34878D82A}">
                    <a16:rowId xmlns:a16="http://schemas.microsoft.com/office/drawing/2014/main" val="403054191"/>
                  </a:ext>
                </a:extLst>
              </a:tr>
              <a:tr h="297724">
                <a:tc gridSpan="3">
                  <a:txBody>
                    <a:bodyPr/>
                    <a:lstStyle/>
                    <a:p>
                      <a:pPr algn="ctr" fontAlgn="b"/>
                      <a:endParaRPr lang="en-US" sz="1600" b="1" i="0" u="none" strike="noStrike" dirty="0">
                        <a:effectLst/>
                        <a:latin typeface="+mn-lt"/>
                      </a:endParaRPr>
                    </a:p>
                  </a:txBody>
                  <a:tcPr marL="7620" marR="7620" marT="7620" marB="0" anchor="b"/>
                </a:tc>
                <a:tc hMerge="1">
                  <a:txBody>
                    <a:bodyPr/>
                    <a:lstStyle/>
                    <a:p>
                      <a:pPr algn="ctr" fontAlgn="b"/>
                      <a:endParaRPr lang="en-US" sz="1600" b="0" i="0" u="none" strike="noStrike" dirty="0">
                        <a:effectLst/>
                        <a:latin typeface="Arial" panose="020B0604020202020204" pitchFamily="34" charset="0"/>
                      </a:endParaRPr>
                    </a:p>
                  </a:txBody>
                  <a:tcPr marL="7620" marR="7620" marT="7620" marB="0" anchor="b"/>
                </a:tc>
                <a:tc hMerge="1">
                  <a:txBody>
                    <a:bodyPr/>
                    <a:lstStyle/>
                    <a:p>
                      <a:pPr algn="ctr" fontAlgn="b"/>
                      <a:endParaRPr lang="en-US"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3121824595"/>
                  </a:ext>
                </a:extLst>
              </a:tr>
              <a:tr h="297724">
                <a:tc grid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1" u="none" strike="noStrike" dirty="0">
                          <a:effectLst/>
                          <a:latin typeface="+mn-lt"/>
                        </a:rPr>
                        <a:t>Local breakdown: </a:t>
                      </a:r>
                      <a:endParaRPr lang="en-US" sz="1600" b="1" i="0" u="none" strike="noStrike" dirty="0">
                        <a:effectLst/>
                        <a:latin typeface="+mn-lt"/>
                      </a:endParaRPr>
                    </a:p>
                  </a:txBody>
                  <a:tcPr marL="7620" marR="7620" marT="7620" marB="0" anchor="b"/>
                </a:tc>
                <a:tc hMerge="1">
                  <a:txBody>
                    <a:bodyPr/>
                    <a:lstStyle/>
                    <a:p>
                      <a:pPr algn="ctr" fontAlgn="b"/>
                      <a:endParaRPr lang="en-US" sz="1600" b="0" i="0" u="none" strike="noStrike" dirty="0">
                        <a:effectLst/>
                        <a:latin typeface="Arial" panose="020B0604020202020204" pitchFamily="34" charset="0"/>
                      </a:endParaRPr>
                    </a:p>
                  </a:txBody>
                  <a:tcPr marL="7620" marR="7620" marT="7620" marB="0" anchor="b"/>
                </a:tc>
                <a:tc hMerge="1">
                  <a:txBody>
                    <a:bodyPr/>
                    <a:lstStyle/>
                    <a:p>
                      <a:pPr algn="ctr" fontAlgn="b"/>
                      <a:endParaRPr lang="en-US" sz="1600" b="0" i="0" u="none" strike="noStrike" dirty="0">
                        <a:effectLst/>
                        <a:latin typeface="Arial" panose="020B0604020202020204" pitchFamily="34" charset="0"/>
                      </a:endParaRPr>
                    </a:p>
                  </a:txBody>
                  <a:tcPr marL="7620" marR="7620" marT="7620" marB="0" anchor="b"/>
                </a:tc>
                <a:extLst>
                  <a:ext uri="{0D108BD9-81ED-4DB2-BD59-A6C34878D82A}">
                    <a16:rowId xmlns:a16="http://schemas.microsoft.com/office/drawing/2014/main" val="593016704"/>
                  </a:ext>
                </a:extLst>
              </a:tr>
              <a:tr h="297724">
                <a:tc>
                  <a:txBody>
                    <a:bodyPr/>
                    <a:lstStyle/>
                    <a:p>
                      <a:pPr algn="l" fontAlgn="b"/>
                      <a:r>
                        <a:rPr lang="en-US" sz="1600" u="none" strike="noStrike" dirty="0">
                          <a:effectLst/>
                          <a:latin typeface="+mn-lt"/>
                        </a:rPr>
                        <a:t>State of Oregon</a:t>
                      </a:r>
                      <a:endParaRPr lang="en-US" sz="1600" b="0" i="0" u="none" strike="noStrike" dirty="0">
                        <a:effectLst/>
                        <a:latin typeface="+mn-lt"/>
                      </a:endParaRPr>
                    </a:p>
                  </a:txBody>
                  <a:tcPr marL="7620" marR="7620" marT="7620" marB="0" anchor="b"/>
                </a:tc>
                <a:tc>
                  <a:txBody>
                    <a:bodyPr/>
                    <a:lstStyle/>
                    <a:p>
                      <a:pPr algn="ctr" fontAlgn="b"/>
                      <a:r>
                        <a:rPr lang="en-US" sz="1600" u="none" strike="noStrike" kern="1200" dirty="0">
                          <a:solidFill>
                            <a:schemeClr val="dk1"/>
                          </a:solidFill>
                          <a:effectLst/>
                          <a:latin typeface="+mn-lt"/>
                          <a:ea typeface="+mn-ea"/>
                          <a:cs typeface="+mn-cs"/>
                        </a:rPr>
                        <a:t>11</a:t>
                      </a:r>
                      <a:r>
                        <a:rPr lang="en-US" sz="1600" u="none" strike="noStrike" dirty="0">
                          <a:effectLst/>
                          <a:latin typeface="+mn-lt"/>
                        </a:rPr>
                        <a:t>%</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0%</a:t>
                      </a:r>
                    </a:p>
                  </a:txBody>
                  <a:tcPr marL="7620" marR="7620" marT="7620" marB="0" anchor="b"/>
                </a:tc>
                <a:extLst>
                  <a:ext uri="{0D108BD9-81ED-4DB2-BD59-A6C34878D82A}">
                    <a16:rowId xmlns:a16="http://schemas.microsoft.com/office/drawing/2014/main" val="8882750"/>
                  </a:ext>
                </a:extLst>
              </a:tr>
              <a:tr h="297724">
                <a:tc>
                  <a:txBody>
                    <a:bodyPr/>
                    <a:lstStyle/>
                    <a:p>
                      <a:pPr algn="l" fontAlgn="b"/>
                      <a:r>
                        <a:rPr lang="en-US" sz="1600" u="none" strike="noStrike" dirty="0">
                          <a:effectLst/>
                          <a:latin typeface="+mn-lt"/>
                        </a:rPr>
                        <a:t>Regional Flex funds</a:t>
                      </a:r>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3%</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16%</a:t>
                      </a:r>
                    </a:p>
                  </a:txBody>
                  <a:tcPr marL="7620" marR="7620" marT="7620" marB="0" anchor="b"/>
                </a:tc>
                <a:extLst>
                  <a:ext uri="{0D108BD9-81ED-4DB2-BD59-A6C34878D82A}">
                    <a16:rowId xmlns:a16="http://schemas.microsoft.com/office/drawing/2014/main" val="751772882"/>
                  </a:ext>
                </a:extLst>
              </a:tr>
              <a:tr h="298509">
                <a:tc>
                  <a:txBody>
                    <a:bodyPr/>
                    <a:lstStyle/>
                    <a:p>
                      <a:pPr algn="l" fontAlgn="b"/>
                      <a:r>
                        <a:rPr lang="en-US" sz="1600" u="none" strike="noStrike" dirty="0">
                          <a:effectLst/>
                          <a:latin typeface="+mn-lt"/>
                        </a:rPr>
                        <a:t>Bonds/regional flex funds</a:t>
                      </a:r>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9%</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4%</a:t>
                      </a:r>
                    </a:p>
                  </a:txBody>
                  <a:tcPr marL="7620" marR="7620" marT="7620" marB="0" anchor="b"/>
                </a:tc>
                <a:extLst>
                  <a:ext uri="{0D108BD9-81ED-4DB2-BD59-A6C34878D82A}">
                    <a16:rowId xmlns:a16="http://schemas.microsoft.com/office/drawing/2014/main" val="174778178"/>
                  </a:ext>
                </a:extLst>
              </a:tr>
              <a:tr h="297724">
                <a:tc>
                  <a:txBody>
                    <a:bodyPr/>
                    <a:lstStyle/>
                    <a:p>
                      <a:pPr algn="l" fontAlgn="b"/>
                      <a:r>
                        <a:rPr lang="en-US" sz="1600" u="none" strike="noStrike" dirty="0">
                          <a:effectLst/>
                          <a:latin typeface="+mn-lt"/>
                        </a:rPr>
                        <a:t>Cities, Counties</a:t>
                      </a:r>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6%</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11%</a:t>
                      </a:r>
                    </a:p>
                  </a:txBody>
                  <a:tcPr marL="7620" marR="7620" marT="7620" marB="0" anchor="b"/>
                </a:tc>
                <a:extLst>
                  <a:ext uri="{0D108BD9-81ED-4DB2-BD59-A6C34878D82A}">
                    <a16:rowId xmlns:a16="http://schemas.microsoft.com/office/drawing/2014/main" val="1798965712"/>
                  </a:ext>
                </a:extLst>
              </a:tr>
              <a:tr h="297724">
                <a:tc>
                  <a:txBody>
                    <a:bodyPr/>
                    <a:lstStyle/>
                    <a:p>
                      <a:pPr algn="l" fontAlgn="b"/>
                      <a:r>
                        <a:rPr lang="en-US" sz="1600" u="none" strike="noStrike" dirty="0">
                          <a:effectLst/>
                          <a:latin typeface="+mn-lt"/>
                        </a:rPr>
                        <a:t>Port, Metro</a:t>
                      </a:r>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2%</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1%</a:t>
                      </a:r>
                    </a:p>
                  </a:txBody>
                  <a:tcPr marL="7620" marR="7620" marT="7620" marB="0" anchor="b"/>
                </a:tc>
                <a:extLst>
                  <a:ext uri="{0D108BD9-81ED-4DB2-BD59-A6C34878D82A}">
                    <a16:rowId xmlns:a16="http://schemas.microsoft.com/office/drawing/2014/main" val="1314047446"/>
                  </a:ext>
                </a:extLst>
              </a:tr>
              <a:tr h="297724">
                <a:tc>
                  <a:txBody>
                    <a:bodyPr/>
                    <a:lstStyle/>
                    <a:p>
                      <a:pPr algn="l" fontAlgn="b"/>
                      <a:r>
                        <a:rPr lang="en-US" sz="1600" u="none" strike="noStrike" dirty="0">
                          <a:effectLst/>
                          <a:latin typeface="+mn-lt"/>
                        </a:rPr>
                        <a:t>Private Contributions</a:t>
                      </a:r>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1%</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0%</a:t>
                      </a:r>
                    </a:p>
                  </a:txBody>
                  <a:tcPr marL="7620" marR="7620" marT="7620" marB="0" anchor="b"/>
                </a:tc>
                <a:extLst>
                  <a:ext uri="{0D108BD9-81ED-4DB2-BD59-A6C34878D82A}">
                    <a16:rowId xmlns:a16="http://schemas.microsoft.com/office/drawing/2014/main" val="1548433475"/>
                  </a:ext>
                </a:extLst>
              </a:tr>
              <a:tr h="297724">
                <a:tc>
                  <a:txBody>
                    <a:bodyPr/>
                    <a:lstStyle/>
                    <a:p>
                      <a:pPr algn="l" fontAlgn="b"/>
                      <a:r>
                        <a:rPr lang="en-US" sz="1600" u="none" strike="noStrike" dirty="0">
                          <a:effectLst/>
                          <a:latin typeface="+mn-lt"/>
                        </a:rPr>
                        <a:t>TriMet </a:t>
                      </a:r>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8%</a:t>
                      </a:r>
                      <a:endParaRPr lang="en-US" sz="1600" b="0" i="0" u="none" strike="noStrike" dirty="0">
                        <a:effectLst/>
                        <a:latin typeface="+mn-lt"/>
                      </a:endParaRPr>
                    </a:p>
                  </a:txBody>
                  <a:tcPr marL="7620" marR="7620" marT="7620" marB="0" anchor="b"/>
                </a:tc>
                <a:tc>
                  <a:txBody>
                    <a:bodyPr/>
                    <a:lstStyle/>
                    <a:p>
                      <a:pPr algn="ctr" fontAlgn="b"/>
                      <a:r>
                        <a:rPr lang="en-US" sz="1600" b="1" u="none" strike="noStrike" kern="1200" dirty="0">
                          <a:solidFill>
                            <a:schemeClr val="dk1"/>
                          </a:solidFill>
                          <a:effectLst/>
                          <a:latin typeface="+mn-lt"/>
                          <a:ea typeface="+mn-ea"/>
                          <a:cs typeface="+mn-cs"/>
                        </a:rPr>
                        <a:t>19%</a:t>
                      </a:r>
                    </a:p>
                  </a:txBody>
                  <a:tcPr marL="7620" marR="7620" marT="7620" marB="0" anchor="b"/>
                </a:tc>
                <a:extLst>
                  <a:ext uri="{0D108BD9-81ED-4DB2-BD59-A6C34878D82A}">
                    <a16:rowId xmlns:a16="http://schemas.microsoft.com/office/drawing/2014/main" val="1284505929"/>
                  </a:ext>
                </a:extLst>
              </a:tr>
              <a:tr h="475811">
                <a:tc>
                  <a:txBody>
                    <a:bodyPr/>
                    <a:lstStyle/>
                    <a:p>
                      <a:pPr algn="l" fontAlgn="b"/>
                      <a:r>
                        <a:rPr lang="en-US" sz="1600" u="none" strike="noStrike" dirty="0">
                          <a:effectLst/>
                          <a:latin typeface="+mn-lt"/>
                        </a:rPr>
                        <a:t>Property donations (not private)</a:t>
                      </a:r>
                      <a:endParaRPr lang="en-US" sz="1600" b="0" i="0" u="none" strike="noStrike" dirty="0">
                        <a:effectLst/>
                        <a:latin typeface="+mn-lt"/>
                      </a:endParaRPr>
                    </a:p>
                  </a:txBody>
                  <a:tcPr marL="7620" marR="7620" marT="7620" marB="0" anchor="b"/>
                </a:tc>
                <a:tc>
                  <a:txBody>
                    <a:bodyPr/>
                    <a:lstStyle/>
                    <a:p>
                      <a:pPr algn="ctr" fontAlgn="b"/>
                      <a:r>
                        <a:rPr lang="en-US" sz="1600" u="sng" strike="noStrike" dirty="0">
                          <a:effectLst/>
                          <a:latin typeface="+mn-lt"/>
                        </a:rPr>
                        <a:t>1%</a:t>
                      </a:r>
                      <a:endParaRPr lang="en-US" sz="1600" b="0" i="0" u="sng" strike="noStrike" dirty="0">
                        <a:effectLst/>
                        <a:latin typeface="+mn-lt"/>
                      </a:endParaRPr>
                    </a:p>
                  </a:txBody>
                  <a:tcPr marL="7620" marR="7620" marT="7620" marB="0" anchor="b"/>
                </a:tc>
                <a:tc>
                  <a:txBody>
                    <a:bodyPr/>
                    <a:lstStyle/>
                    <a:p>
                      <a:pPr algn="ctr" fontAlgn="b"/>
                      <a:r>
                        <a:rPr lang="en-US" sz="1600" b="1" u="sng" strike="noStrike" kern="1200" dirty="0">
                          <a:solidFill>
                            <a:schemeClr val="dk1"/>
                          </a:solidFill>
                          <a:effectLst/>
                          <a:latin typeface="+mn-lt"/>
                          <a:ea typeface="+mn-ea"/>
                          <a:cs typeface="+mn-cs"/>
                        </a:rPr>
                        <a:t>0%</a:t>
                      </a:r>
                    </a:p>
                  </a:txBody>
                  <a:tcPr marL="7620" marR="7620" marT="7620" marB="0" anchor="b"/>
                </a:tc>
                <a:extLst>
                  <a:ext uri="{0D108BD9-81ED-4DB2-BD59-A6C34878D82A}">
                    <a16:rowId xmlns:a16="http://schemas.microsoft.com/office/drawing/2014/main" val="21300595"/>
                  </a:ext>
                </a:extLst>
              </a:tr>
              <a:tr h="297724">
                <a:tc>
                  <a:txBody>
                    <a:bodyPr/>
                    <a:lstStyle/>
                    <a:p>
                      <a:pPr algn="l" fontAlgn="b"/>
                      <a:endParaRPr lang="en-US" sz="1600" b="0" i="0" u="none" strike="noStrike" dirty="0">
                        <a:effectLst/>
                        <a:latin typeface="+mn-lt"/>
                      </a:endParaRPr>
                    </a:p>
                  </a:txBody>
                  <a:tcPr marL="7620" marR="7620" marT="7620" marB="0" anchor="b"/>
                </a:tc>
                <a:tc>
                  <a:txBody>
                    <a:bodyPr/>
                    <a:lstStyle/>
                    <a:p>
                      <a:pPr algn="ctr" fontAlgn="b"/>
                      <a:r>
                        <a:rPr lang="en-US" sz="1600" u="none" strike="noStrike" dirty="0">
                          <a:effectLst/>
                          <a:latin typeface="+mn-lt"/>
                        </a:rPr>
                        <a:t>41%</a:t>
                      </a:r>
                      <a:endParaRPr lang="en-US" sz="1600" b="0" i="0" u="none" strike="noStrike" dirty="0">
                        <a:effectLst/>
                        <a:latin typeface="+mn-lt"/>
                      </a:endParaRPr>
                    </a:p>
                  </a:txBody>
                  <a:tcPr marL="7620" marR="7620" marT="7620" marB="0" anchor="b"/>
                </a:tc>
                <a:tc>
                  <a:txBody>
                    <a:bodyPr/>
                    <a:lstStyle/>
                    <a:p>
                      <a:pPr algn="ctr" fontAlgn="b"/>
                      <a:r>
                        <a:rPr lang="en-US" sz="1600" b="0" i="0" u="none" strike="noStrike" dirty="0">
                          <a:effectLst/>
                          <a:latin typeface="+mn-lt"/>
                        </a:rPr>
                        <a:t>50%</a:t>
                      </a:r>
                    </a:p>
                  </a:txBody>
                  <a:tcPr marL="7620" marR="7620" marT="7620" marB="0" anchor="b"/>
                </a:tc>
                <a:extLst>
                  <a:ext uri="{0D108BD9-81ED-4DB2-BD59-A6C34878D82A}">
                    <a16:rowId xmlns:a16="http://schemas.microsoft.com/office/drawing/2014/main" val="2872493473"/>
                  </a:ext>
                </a:extLst>
              </a:tr>
            </a:tbl>
          </a:graphicData>
        </a:graphic>
      </p:graphicFrame>
    </p:spTree>
    <p:extLst>
      <p:ext uri="{BB962C8B-B14F-4D97-AF65-F5344CB8AC3E}">
        <p14:creationId xmlns:p14="http://schemas.microsoft.com/office/powerpoint/2010/main" val="3859730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sp>
        <p:nvSpPr>
          <p:cNvPr id="13" name="Title 4"/>
          <p:cNvSpPr txBox="1">
            <a:spLocks/>
          </p:cNvSpPr>
          <p:nvPr/>
        </p:nvSpPr>
        <p:spPr>
          <a:xfrm>
            <a:off x="742950" y="85725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srgbClr val="63AA44"/>
                </a:solidFill>
                <a:latin typeface="Calibri"/>
              </a:rPr>
              <a:t>Project Finance Revenues</a:t>
            </a:r>
            <a:endParaRPr lang="en-US" sz="3300" b="1" dirty="0">
              <a:solidFill>
                <a:srgbClr val="63AA44"/>
              </a:solidFill>
              <a:latin typeface="Calibri"/>
              <a:cs typeface="Arial" panose="020B0604020202020204" pitchFamily="34" charset="0"/>
            </a:endParaRPr>
          </a:p>
        </p:txBody>
      </p:sp>
      <p:graphicFrame>
        <p:nvGraphicFramePr>
          <p:cNvPr id="3" name="Content Placeholder 2"/>
          <p:cNvGraphicFramePr>
            <a:graphicFrameLocks noGrp="1"/>
          </p:cNvGraphicFramePr>
          <p:nvPr>
            <p:ph idx="1"/>
            <p:extLst/>
          </p:nvPr>
        </p:nvGraphicFramePr>
        <p:xfrm>
          <a:off x="742950" y="1851422"/>
          <a:ext cx="6203421" cy="3631100"/>
        </p:xfrm>
        <a:graphic>
          <a:graphicData uri="http://schemas.openxmlformats.org/drawingml/2006/table">
            <a:tbl>
              <a:tblPr/>
              <a:tblGrid>
                <a:gridCol w="4451042">
                  <a:extLst>
                    <a:ext uri="{9D8B030D-6E8A-4147-A177-3AD203B41FA5}">
                      <a16:colId xmlns:a16="http://schemas.microsoft.com/office/drawing/2014/main" val="603528888"/>
                    </a:ext>
                  </a:extLst>
                </a:gridCol>
                <a:gridCol w="1752379">
                  <a:extLst>
                    <a:ext uri="{9D8B030D-6E8A-4147-A177-3AD203B41FA5}">
                      <a16:colId xmlns:a16="http://schemas.microsoft.com/office/drawing/2014/main" val="1604658748"/>
                    </a:ext>
                  </a:extLst>
                </a:gridCol>
              </a:tblGrid>
              <a:tr h="271975">
                <a:tc>
                  <a:txBody>
                    <a:bodyPr/>
                    <a:lstStyle/>
                    <a:p>
                      <a:pPr algn="l" fontAlgn="b"/>
                      <a:r>
                        <a:rPr lang="en-US" sz="1700" b="1" i="0" u="sng" strike="noStrike">
                          <a:solidFill>
                            <a:srgbClr val="000000"/>
                          </a:solidFill>
                          <a:effectLst/>
                          <a:latin typeface="Calibri" panose="020F0502020204030204" pitchFamily="34" charset="0"/>
                        </a:rPr>
                        <a:t>Project Finance Revenues </a:t>
                      </a:r>
                    </a:p>
                  </a:txBody>
                  <a:tcPr marL="9085" marR="9085" marT="9085" marB="0" anchor="b">
                    <a:lnL>
                      <a:noFill/>
                    </a:lnL>
                    <a:lnR>
                      <a:noFill/>
                    </a:lnR>
                    <a:lnT>
                      <a:noFill/>
                    </a:lnT>
                    <a:lnB>
                      <a:noFill/>
                    </a:lnB>
                  </a:tcPr>
                </a:tc>
                <a:tc>
                  <a:txBody>
                    <a:bodyPr/>
                    <a:lstStyle/>
                    <a:p>
                      <a:pPr algn="l" fontAlgn="b"/>
                      <a:endParaRPr lang="en-US" sz="1700" b="0" i="0" u="sng" strike="noStrike">
                        <a:solidFill>
                          <a:srgbClr val="000000"/>
                        </a:solidFill>
                        <a:effectLst/>
                        <a:latin typeface="Calibri" panose="020F0502020204030204" pitchFamily="34" charset="0"/>
                      </a:endParaRPr>
                    </a:p>
                  </a:txBody>
                  <a:tcPr marL="9085" marR="9085" marT="9085" marB="0" anchor="b">
                    <a:lnL>
                      <a:noFill/>
                    </a:lnL>
                    <a:lnR>
                      <a:noFill/>
                    </a:lnR>
                    <a:lnT>
                      <a:noFill/>
                    </a:lnT>
                    <a:lnB>
                      <a:noFill/>
                    </a:lnB>
                  </a:tcPr>
                </a:tc>
                <a:extLst>
                  <a:ext uri="{0D108BD9-81ED-4DB2-BD59-A6C34878D82A}">
                    <a16:rowId xmlns:a16="http://schemas.microsoft.com/office/drawing/2014/main" val="2292070518"/>
                  </a:ext>
                </a:extLst>
              </a:tr>
              <a:tr h="271975">
                <a:tc>
                  <a:txBody>
                    <a:bodyPr/>
                    <a:lstStyle/>
                    <a:p>
                      <a:pPr algn="l" fontAlgn="b"/>
                      <a:r>
                        <a:rPr lang="en-US" sz="1700" b="0" i="0" u="none" strike="noStrike">
                          <a:solidFill>
                            <a:srgbClr val="000000"/>
                          </a:solidFill>
                          <a:effectLst/>
                          <a:latin typeface="Calibri" panose="020F0502020204030204" pitchFamily="34" charset="0"/>
                        </a:rPr>
                        <a:t>Federal Transit Administration Small Starts Grant </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$87,341,000</a:t>
                      </a:r>
                    </a:p>
                  </a:txBody>
                  <a:tcPr marL="9085" marR="9085" marT="9085" marB="0" anchor="b">
                    <a:lnL>
                      <a:noFill/>
                    </a:lnL>
                    <a:lnR>
                      <a:noFill/>
                    </a:lnR>
                    <a:lnT>
                      <a:noFill/>
                    </a:lnT>
                    <a:lnB>
                      <a:noFill/>
                    </a:lnB>
                  </a:tcPr>
                </a:tc>
                <a:extLst>
                  <a:ext uri="{0D108BD9-81ED-4DB2-BD59-A6C34878D82A}">
                    <a16:rowId xmlns:a16="http://schemas.microsoft.com/office/drawing/2014/main" val="1226560645"/>
                  </a:ext>
                </a:extLst>
              </a:tr>
              <a:tr h="271975">
                <a:tc>
                  <a:txBody>
                    <a:bodyPr/>
                    <a:lstStyle/>
                    <a:p>
                      <a:pPr algn="l" fontAlgn="b"/>
                      <a:r>
                        <a:rPr lang="en-US" sz="1700" b="0" i="0" u="none" strike="noStrike">
                          <a:solidFill>
                            <a:srgbClr val="000000"/>
                          </a:solidFill>
                          <a:effectLst/>
                          <a:latin typeface="Calibri" panose="020F0502020204030204" pitchFamily="34" charset="0"/>
                        </a:rPr>
                        <a:t>ODOT</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$600,000</a:t>
                      </a:r>
                    </a:p>
                  </a:txBody>
                  <a:tcPr marL="9085" marR="9085" marT="9085" marB="0" anchor="b">
                    <a:lnL>
                      <a:noFill/>
                    </a:lnL>
                    <a:lnR>
                      <a:noFill/>
                    </a:lnR>
                    <a:lnT>
                      <a:noFill/>
                    </a:lnT>
                    <a:lnB>
                      <a:noFill/>
                    </a:lnB>
                  </a:tcPr>
                </a:tc>
                <a:extLst>
                  <a:ext uri="{0D108BD9-81ED-4DB2-BD59-A6C34878D82A}">
                    <a16:rowId xmlns:a16="http://schemas.microsoft.com/office/drawing/2014/main" val="2665679652"/>
                  </a:ext>
                </a:extLst>
              </a:tr>
              <a:tr h="271975">
                <a:tc>
                  <a:txBody>
                    <a:bodyPr/>
                    <a:lstStyle/>
                    <a:p>
                      <a:pPr algn="l" fontAlgn="b"/>
                      <a:r>
                        <a:rPr lang="en-US" sz="1700" b="0" i="0" u="none" strike="noStrike">
                          <a:solidFill>
                            <a:srgbClr val="000000"/>
                          </a:solidFill>
                          <a:effectLst/>
                          <a:latin typeface="Calibri" panose="020F0502020204030204" pitchFamily="34" charset="0"/>
                        </a:rPr>
                        <a:t>Metro </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$1,240,000</a:t>
                      </a:r>
                    </a:p>
                  </a:txBody>
                  <a:tcPr marL="9085" marR="9085" marT="9085" marB="0" anchor="b">
                    <a:lnL>
                      <a:noFill/>
                    </a:lnL>
                    <a:lnR>
                      <a:noFill/>
                    </a:lnR>
                    <a:lnT>
                      <a:noFill/>
                    </a:lnT>
                    <a:lnB>
                      <a:noFill/>
                    </a:lnB>
                  </a:tcPr>
                </a:tc>
                <a:extLst>
                  <a:ext uri="{0D108BD9-81ED-4DB2-BD59-A6C34878D82A}">
                    <a16:rowId xmlns:a16="http://schemas.microsoft.com/office/drawing/2014/main" val="1044004915"/>
                  </a:ext>
                </a:extLst>
              </a:tr>
              <a:tr h="271975">
                <a:tc>
                  <a:txBody>
                    <a:bodyPr/>
                    <a:lstStyle/>
                    <a:p>
                      <a:pPr algn="l" fontAlgn="b"/>
                      <a:r>
                        <a:rPr lang="en-US" sz="1700" b="0" i="0" u="none" strike="noStrike">
                          <a:solidFill>
                            <a:srgbClr val="000000"/>
                          </a:solidFill>
                          <a:effectLst/>
                          <a:latin typeface="Calibri" panose="020F0502020204030204" pitchFamily="34" charset="0"/>
                        </a:rPr>
                        <a:t>TriMet </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$33,850,000</a:t>
                      </a:r>
                    </a:p>
                  </a:txBody>
                  <a:tcPr marL="9085" marR="9085" marT="9085" marB="0" anchor="b">
                    <a:lnL>
                      <a:noFill/>
                    </a:lnL>
                    <a:lnR>
                      <a:noFill/>
                    </a:lnR>
                    <a:lnT>
                      <a:noFill/>
                    </a:lnT>
                    <a:lnB>
                      <a:noFill/>
                    </a:lnB>
                  </a:tcPr>
                </a:tc>
                <a:extLst>
                  <a:ext uri="{0D108BD9-81ED-4DB2-BD59-A6C34878D82A}">
                    <a16:rowId xmlns:a16="http://schemas.microsoft.com/office/drawing/2014/main" val="862457371"/>
                  </a:ext>
                </a:extLst>
              </a:tr>
              <a:tr h="271975">
                <a:tc>
                  <a:txBody>
                    <a:bodyPr/>
                    <a:lstStyle/>
                    <a:p>
                      <a:pPr algn="l" fontAlgn="b"/>
                      <a:r>
                        <a:rPr lang="en-US" sz="1700" b="0" i="0" u="none" strike="noStrike">
                          <a:solidFill>
                            <a:srgbClr val="000000"/>
                          </a:solidFill>
                          <a:effectLst/>
                          <a:latin typeface="Calibri" panose="020F0502020204030204" pitchFamily="34" charset="0"/>
                        </a:rPr>
                        <a:t>Portland - Construction </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$16,730,000</a:t>
                      </a:r>
                    </a:p>
                  </a:txBody>
                  <a:tcPr marL="9085" marR="9085" marT="9085" marB="0" anchor="b">
                    <a:lnL>
                      <a:noFill/>
                    </a:lnL>
                    <a:lnR>
                      <a:noFill/>
                    </a:lnR>
                    <a:lnT>
                      <a:noFill/>
                    </a:lnT>
                    <a:lnB>
                      <a:noFill/>
                    </a:lnB>
                  </a:tcPr>
                </a:tc>
                <a:extLst>
                  <a:ext uri="{0D108BD9-81ED-4DB2-BD59-A6C34878D82A}">
                    <a16:rowId xmlns:a16="http://schemas.microsoft.com/office/drawing/2014/main" val="2538783390"/>
                  </a:ext>
                </a:extLst>
              </a:tr>
              <a:tr h="271975">
                <a:tc>
                  <a:txBody>
                    <a:bodyPr/>
                    <a:lstStyle/>
                    <a:p>
                      <a:pPr algn="l" fontAlgn="b"/>
                      <a:r>
                        <a:rPr lang="en-US" sz="1700" b="0" i="0" u="none" strike="noStrike">
                          <a:solidFill>
                            <a:srgbClr val="000000"/>
                          </a:solidFill>
                          <a:effectLst/>
                          <a:latin typeface="Calibri" panose="020F0502020204030204" pitchFamily="34" charset="0"/>
                        </a:rPr>
                        <a:t>Project Finance Revenues </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$6,242,335</a:t>
                      </a:r>
                    </a:p>
                  </a:txBody>
                  <a:tcPr marL="9085" marR="9085" marT="9085" marB="0" anchor="b">
                    <a:lnL>
                      <a:noFill/>
                    </a:lnL>
                    <a:lnR>
                      <a:noFill/>
                    </a:lnR>
                    <a:lnT>
                      <a:noFill/>
                    </a:lnT>
                    <a:lnB>
                      <a:noFill/>
                    </a:lnB>
                  </a:tcPr>
                </a:tc>
                <a:extLst>
                  <a:ext uri="{0D108BD9-81ED-4DB2-BD59-A6C34878D82A}">
                    <a16:rowId xmlns:a16="http://schemas.microsoft.com/office/drawing/2014/main" val="3566211974"/>
                  </a:ext>
                </a:extLst>
              </a:tr>
              <a:tr h="271975">
                <a:tc>
                  <a:txBody>
                    <a:bodyPr/>
                    <a:lstStyle/>
                    <a:p>
                      <a:pPr algn="l" fontAlgn="b"/>
                      <a:r>
                        <a:rPr lang="en-US" sz="1700" b="0" i="0" u="none" strike="noStrike">
                          <a:solidFill>
                            <a:srgbClr val="000000"/>
                          </a:solidFill>
                          <a:effectLst/>
                          <a:latin typeface="Calibri" panose="020F0502020204030204" pitchFamily="34" charset="0"/>
                        </a:rPr>
                        <a:t>Regional Funds </a:t>
                      </a:r>
                    </a:p>
                  </a:txBody>
                  <a:tcPr marL="9085" marR="9085" marT="9085" marB="0" anchor="b">
                    <a:lnL>
                      <a:noFill/>
                    </a:lnL>
                    <a:lnR>
                      <a:noFill/>
                    </a:lnR>
                    <a:lnT>
                      <a:noFill/>
                    </a:lnT>
                    <a:lnB>
                      <a:noFill/>
                    </a:lnB>
                  </a:tcPr>
                </a:tc>
                <a:tc>
                  <a:txBody>
                    <a:bodyPr/>
                    <a:lstStyle/>
                    <a:p>
                      <a:pPr algn="r" fontAlgn="b"/>
                      <a:r>
                        <a:rPr lang="en-US" sz="1700" b="0" i="0" u="none" strike="noStrike">
                          <a:solidFill>
                            <a:srgbClr val="000000"/>
                          </a:solidFill>
                          <a:effectLst/>
                          <a:latin typeface="Calibri" panose="020F0502020204030204" pitchFamily="34" charset="0"/>
                        </a:rPr>
                        <a:t>$26,500,000</a:t>
                      </a:r>
                    </a:p>
                  </a:txBody>
                  <a:tcPr marL="9085" marR="9085" marT="9085" marB="0" anchor="b">
                    <a:lnL>
                      <a:noFill/>
                    </a:lnL>
                    <a:lnR>
                      <a:noFill/>
                    </a:lnR>
                    <a:lnT>
                      <a:noFill/>
                    </a:lnT>
                    <a:lnB>
                      <a:noFill/>
                    </a:lnB>
                  </a:tcPr>
                </a:tc>
                <a:extLst>
                  <a:ext uri="{0D108BD9-81ED-4DB2-BD59-A6C34878D82A}">
                    <a16:rowId xmlns:a16="http://schemas.microsoft.com/office/drawing/2014/main" val="1790405263"/>
                  </a:ext>
                </a:extLst>
              </a:tr>
              <a:tr h="271975">
                <a:tc>
                  <a:txBody>
                    <a:bodyPr/>
                    <a:lstStyle/>
                    <a:p>
                      <a:pPr algn="l" fontAlgn="b"/>
                      <a:r>
                        <a:rPr lang="en-US" sz="1700" b="0" i="0" u="none" strike="noStrike">
                          <a:solidFill>
                            <a:srgbClr val="000000"/>
                          </a:solidFill>
                          <a:effectLst/>
                          <a:latin typeface="Calibri" panose="020F0502020204030204" pitchFamily="34" charset="0"/>
                        </a:rPr>
                        <a:t>In Kind (Portland, Gresham, ODOT, Metro)</a:t>
                      </a:r>
                    </a:p>
                  </a:txBody>
                  <a:tcPr marL="9085" marR="9085" marT="908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000000"/>
                          </a:solidFill>
                          <a:effectLst/>
                          <a:latin typeface="Calibri" panose="020F0502020204030204" pitchFamily="34" charset="0"/>
                        </a:rPr>
                        <a:t>$2,200,000</a:t>
                      </a:r>
                    </a:p>
                  </a:txBody>
                  <a:tcPr marL="9085" marR="9085" marT="908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293883"/>
                  </a:ext>
                </a:extLst>
              </a:tr>
              <a:tr h="271975">
                <a:tc>
                  <a:txBody>
                    <a:bodyPr/>
                    <a:lstStyle/>
                    <a:p>
                      <a:pPr algn="l" fontAlgn="b"/>
                      <a:r>
                        <a:rPr lang="en-US" sz="1700" b="1" i="0" u="none" strike="noStrike">
                          <a:solidFill>
                            <a:srgbClr val="000000"/>
                          </a:solidFill>
                          <a:effectLst/>
                          <a:latin typeface="Calibri" panose="020F0502020204030204" pitchFamily="34" charset="0"/>
                        </a:rPr>
                        <a:t>Total Revenues </a:t>
                      </a:r>
                    </a:p>
                  </a:txBody>
                  <a:tcPr marL="9085" marR="9085" marT="908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700" b="1" i="0" u="none" strike="noStrike">
                          <a:solidFill>
                            <a:srgbClr val="000000"/>
                          </a:solidFill>
                          <a:effectLst/>
                          <a:latin typeface="Calibri" panose="020F0502020204030204" pitchFamily="34" charset="0"/>
                        </a:rPr>
                        <a:t>$174,703,335</a:t>
                      </a:r>
                    </a:p>
                  </a:txBody>
                  <a:tcPr marL="9085" marR="9085" marT="908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410055"/>
                  </a:ext>
                </a:extLst>
              </a:tr>
              <a:tr h="183700">
                <a:tc>
                  <a:txBody>
                    <a:bodyPr/>
                    <a:lstStyle/>
                    <a:p>
                      <a:pPr algn="l" fontAlgn="b"/>
                      <a:endParaRPr lang="en-US" sz="1100" b="0" i="0" u="none" strike="noStrike">
                        <a:solidFill>
                          <a:srgbClr val="000000"/>
                        </a:solidFill>
                        <a:effectLst/>
                        <a:latin typeface="Calibri" panose="020F0502020204030204" pitchFamily="34" charset="0"/>
                      </a:endParaRPr>
                    </a:p>
                  </a:txBody>
                  <a:tcPr marL="9085" marR="9085" marT="908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085" marR="9085" marT="908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6684905"/>
                  </a:ext>
                </a:extLst>
              </a:tr>
              <a:tr h="183700">
                <a:tc>
                  <a:txBody>
                    <a:bodyPr/>
                    <a:lstStyle/>
                    <a:p>
                      <a:pPr algn="l" fontAlgn="b"/>
                      <a:endParaRPr lang="en-US" sz="1100" b="0" i="0" u="none" strike="noStrike">
                        <a:solidFill>
                          <a:srgbClr val="000000"/>
                        </a:solidFill>
                        <a:effectLst/>
                        <a:latin typeface="Calibri" panose="020F0502020204030204" pitchFamily="34" charset="0"/>
                      </a:endParaRPr>
                    </a:p>
                  </a:txBody>
                  <a:tcPr marL="9085" marR="9085" marT="908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085" marR="9085" marT="9085" marB="0" anchor="b">
                    <a:lnL>
                      <a:noFill/>
                    </a:lnL>
                    <a:lnR>
                      <a:noFill/>
                    </a:lnR>
                    <a:lnT>
                      <a:noFill/>
                    </a:lnT>
                    <a:lnB>
                      <a:noFill/>
                    </a:lnB>
                  </a:tcPr>
                </a:tc>
                <a:extLst>
                  <a:ext uri="{0D108BD9-81ED-4DB2-BD59-A6C34878D82A}">
                    <a16:rowId xmlns:a16="http://schemas.microsoft.com/office/drawing/2014/main" val="1028286141"/>
                  </a:ext>
                </a:extLst>
              </a:tr>
              <a:tr h="271975">
                <a:tc>
                  <a:txBody>
                    <a:bodyPr/>
                    <a:lstStyle/>
                    <a:p>
                      <a:pPr algn="l" fontAlgn="b"/>
                      <a:r>
                        <a:rPr lang="en-US" sz="1700" b="1" i="0" u="none" strike="noStrike">
                          <a:solidFill>
                            <a:srgbClr val="000000"/>
                          </a:solidFill>
                          <a:effectLst/>
                          <a:latin typeface="Calibri" panose="020F0502020204030204" pitchFamily="34" charset="0"/>
                        </a:rPr>
                        <a:t>Portland contribution </a:t>
                      </a:r>
                    </a:p>
                  </a:txBody>
                  <a:tcPr marL="9085" marR="9085" marT="9085" marB="0" anchor="b">
                    <a:lnL>
                      <a:noFill/>
                    </a:lnL>
                    <a:lnR>
                      <a:noFill/>
                    </a:lnR>
                    <a:lnT>
                      <a:noFill/>
                    </a:lnT>
                    <a:lnB>
                      <a:noFill/>
                    </a:lnB>
                  </a:tcPr>
                </a:tc>
                <a:tc>
                  <a:txBody>
                    <a:bodyPr/>
                    <a:lstStyle/>
                    <a:p>
                      <a:pPr algn="r" fontAlgn="b"/>
                      <a:r>
                        <a:rPr lang="en-US" sz="1700" b="1" i="0" u="none" strike="noStrike">
                          <a:solidFill>
                            <a:srgbClr val="000000"/>
                          </a:solidFill>
                          <a:effectLst/>
                          <a:latin typeface="Calibri" panose="020F0502020204030204" pitchFamily="34" charset="0"/>
                        </a:rPr>
                        <a:t>$17,730,000 </a:t>
                      </a:r>
                    </a:p>
                  </a:txBody>
                  <a:tcPr marL="9085" marR="9085" marT="9085" marB="0" anchor="b">
                    <a:lnL>
                      <a:noFill/>
                    </a:lnL>
                    <a:lnR>
                      <a:noFill/>
                    </a:lnR>
                    <a:lnT>
                      <a:noFill/>
                    </a:lnT>
                    <a:lnB>
                      <a:noFill/>
                    </a:lnB>
                  </a:tcPr>
                </a:tc>
                <a:extLst>
                  <a:ext uri="{0D108BD9-81ED-4DB2-BD59-A6C34878D82A}">
                    <a16:rowId xmlns:a16="http://schemas.microsoft.com/office/drawing/2014/main" val="2106708166"/>
                  </a:ext>
                </a:extLst>
              </a:tr>
              <a:tr h="271975">
                <a:tc>
                  <a:txBody>
                    <a:bodyPr/>
                    <a:lstStyle/>
                    <a:p>
                      <a:pPr algn="l" fontAlgn="b"/>
                      <a:r>
                        <a:rPr lang="en-US" sz="1700" b="1" i="0" u="none" strike="noStrike">
                          <a:solidFill>
                            <a:srgbClr val="000000"/>
                          </a:solidFill>
                          <a:effectLst/>
                          <a:latin typeface="Calibri" panose="020F0502020204030204" pitchFamily="34" charset="0"/>
                        </a:rPr>
                        <a:t>TriMet contribution </a:t>
                      </a:r>
                    </a:p>
                  </a:txBody>
                  <a:tcPr marL="9085" marR="9085" marT="9085" marB="0" anchor="b">
                    <a:lnL>
                      <a:noFill/>
                    </a:lnL>
                    <a:lnR>
                      <a:noFill/>
                    </a:lnR>
                    <a:lnT>
                      <a:noFill/>
                    </a:lnT>
                    <a:lnB>
                      <a:noFill/>
                    </a:lnB>
                  </a:tcPr>
                </a:tc>
                <a:tc>
                  <a:txBody>
                    <a:bodyPr/>
                    <a:lstStyle/>
                    <a:p>
                      <a:pPr algn="r" fontAlgn="b"/>
                      <a:r>
                        <a:rPr lang="en-US" sz="1700" b="1" i="0" u="none" strike="noStrike" dirty="0">
                          <a:solidFill>
                            <a:srgbClr val="000000"/>
                          </a:solidFill>
                          <a:effectLst/>
                          <a:latin typeface="Calibri" panose="020F0502020204030204" pitchFamily="34" charset="0"/>
                        </a:rPr>
                        <a:t>$34,570,000 </a:t>
                      </a:r>
                    </a:p>
                  </a:txBody>
                  <a:tcPr marL="9085" marR="9085" marT="9085" marB="0" anchor="b">
                    <a:lnL>
                      <a:noFill/>
                    </a:lnL>
                    <a:lnR>
                      <a:noFill/>
                    </a:lnR>
                    <a:lnT>
                      <a:noFill/>
                    </a:lnT>
                    <a:lnB>
                      <a:noFill/>
                    </a:lnB>
                  </a:tcPr>
                </a:tc>
                <a:extLst>
                  <a:ext uri="{0D108BD9-81ED-4DB2-BD59-A6C34878D82A}">
                    <a16:rowId xmlns:a16="http://schemas.microsoft.com/office/drawing/2014/main" val="287014885"/>
                  </a:ext>
                </a:extLst>
              </a:tr>
            </a:tbl>
          </a:graphicData>
        </a:graphic>
      </p:graphicFrame>
    </p:spTree>
    <p:extLst>
      <p:ext uri="{BB962C8B-B14F-4D97-AF65-F5344CB8AC3E}">
        <p14:creationId xmlns:p14="http://schemas.microsoft.com/office/powerpoint/2010/main" val="3815996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C191685E-65CA-4569-A93F-7F9C9D9FC012}"/>
              </a:ext>
            </a:extLst>
          </p:cNvPr>
          <p:cNvSpPr txBox="1">
            <a:spLocks/>
          </p:cNvSpPr>
          <p:nvPr/>
        </p:nvSpPr>
        <p:spPr>
          <a:xfrm>
            <a:off x="233462" y="942705"/>
            <a:ext cx="8714595" cy="5718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Priority Portland elements:</a:t>
            </a:r>
          </a:p>
          <a:p>
            <a:pPr marL="0" indent="0">
              <a:buNone/>
            </a:pPr>
            <a:endParaRPr lang="en-US" sz="2400" b="1" dirty="0"/>
          </a:p>
          <a:p>
            <a:pPr lvl="1"/>
            <a:r>
              <a:rPr lang="en-US" sz="2400" b="1" dirty="0">
                <a:solidFill>
                  <a:schemeClr val="accent2"/>
                </a:solidFill>
              </a:rPr>
              <a:t>Protected bike lanes </a:t>
            </a:r>
            <a:r>
              <a:rPr lang="en-US" sz="2400" b="1" dirty="0"/>
              <a:t>east of 82</a:t>
            </a:r>
            <a:r>
              <a:rPr lang="en-US" sz="2400" b="1" baseline="30000" dirty="0"/>
              <a:t>nd</a:t>
            </a:r>
          </a:p>
          <a:p>
            <a:pPr marL="457200" lvl="1" indent="0">
              <a:buNone/>
            </a:pPr>
            <a:endParaRPr lang="en-US" sz="2400" b="1" dirty="0"/>
          </a:p>
          <a:p>
            <a:pPr lvl="1"/>
            <a:r>
              <a:rPr lang="en-US" sz="2400" b="1" dirty="0">
                <a:solidFill>
                  <a:schemeClr val="accent2"/>
                </a:solidFill>
              </a:rPr>
              <a:t>Enhanced pedestrian</a:t>
            </a:r>
            <a:r>
              <a:rPr lang="en-US" sz="2400" b="1" dirty="0"/>
              <a:t> crossings </a:t>
            </a:r>
          </a:p>
          <a:p>
            <a:pPr marL="457200" lvl="1" indent="0">
              <a:buNone/>
            </a:pPr>
            <a:endParaRPr lang="en-US" sz="2400" b="1" dirty="0"/>
          </a:p>
          <a:p>
            <a:pPr lvl="1"/>
            <a:r>
              <a:rPr lang="en-US" sz="2400" b="1" dirty="0"/>
              <a:t>Traffic </a:t>
            </a:r>
            <a:r>
              <a:rPr lang="en-US" sz="2400" b="1" dirty="0">
                <a:solidFill>
                  <a:schemeClr val="accent2"/>
                </a:solidFill>
              </a:rPr>
              <a:t>signal upgrades</a:t>
            </a:r>
            <a:endParaRPr lang="en-US" sz="2400" b="1" dirty="0"/>
          </a:p>
          <a:p>
            <a:pPr marL="457200" lvl="1" indent="0">
              <a:buNone/>
            </a:pPr>
            <a:endParaRPr lang="en-US" sz="2400" b="1" dirty="0"/>
          </a:p>
          <a:p>
            <a:pPr lvl="1"/>
            <a:r>
              <a:rPr lang="en-US" sz="2400" b="1" dirty="0"/>
              <a:t>Fiber communications for </a:t>
            </a:r>
            <a:r>
              <a:rPr lang="en-US" sz="2400" b="1" dirty="0">
                <a:solidFill>
                  <a:schemeClr val="accent2"/>
                </a:solidFill>
              </a:rPr>
              <a:t>“smart city” transit priority</a:t>
            </a:r>
          </a:p>
          <a:p>
            <a:pPr marL="457200" lvl="1" indent="0">
              <a:buNone/>
            </a:pPr>
            <a:endParaRPr lang="en-US" sz="2400" b="1" dirty="0">
              <a:solidFill>
                <a:schemeClr val="accent2"/>
              </a:solidFill>
            </a:endParaRPr>
          </a:p>
          <a:p>
            <a:pPr lvl="1"/>
            <a:r>
              <a:rPr lang="en-US" sz="2400" b="1" dirty="0"/>
              <a:t>Concrete bus pads</a:t>
            </a:r>
          </a:p>
          <a:p>
            <a:pPr marL="457200" lvl="1" indent="0">
              <a:buNone/>
            </a:pPr>
            <a:endParaRPr lang="en-US" sz="2400" b="1" dirty="0"/>
          </a:p>
          <a:p>
            <a:pPr marL="0" indent="0">
              <a:buNone/>
            </a:pPr>
            <a:endParaRPr lang="en-US" sz="2400" b="1" dirty="0"/>
          </a:p>
          <a:p>
            <a:pPr lvl="1"/>
            <a:endParaRPr lang="en-US" sz="2400" b="1" dirty="0"/>
          </a:p>
        </p:txBody>
      </p:sp>
      <p:sp>
        <p:nvSpPr>
          <p:cNvPr id="3" name="Title 2">
            <a:extLst>
              <a:ext uri="{FF2B5EF4-FFF2-40B4-BE49-F238E27FC236}">
                <a16:creationId xmlns:a16="http://schemas.microsoft.com/office/drawing/2014/main" id="{410CED88-79F6-45F8-9A2F-2276B5DAC8FB}"/>
              </a:ext>
            </a:extLst>
          </p:cNvPr>
          <p:cNvSpPr>
            <a:spLocks noGrp="1"/>
          </p:cNvSpPr>
          <p:nvPr>
            <p:ph type="title"/>
          </p:nvPr>
        </p:nvSpPr>
        <p:spPr/>
        <p:txBody>
          <a:bodyPr>
            <a:normAutofit fontScale="90000"/>
          </a:bodyPr>
          <a:lstStyle/>
          <a:p>
            <a:pPr algn="ctr"/>
            <a:r>
              <a:rPr lang="en-US" sz="3600" dirty="0">
                <a:solidFill>
                  <a:srgbClr val="00A0AE"/>
                </a:solidFill>
                <a:latin typeface="Trebuchet MS" panose="020B0603020202020204" pitchFamily="34" charset="0"/>
                <a:ea typeface="MS PGothic" charset="0"/>
                <a:cs typeface="+mn-cs"/>
              </a:rPr>
              <a:t>Value Received</a:t>
            </a:r>
            <a:endParaRPr lang="en-US" dirty="0"/>
          </a:p>
        </p:txBody>
      </p:sp>
    </p:spTree>
    <p:extLst>
      <p:ext uri="{BB962C8B-B14F-4D97-AF65-F5344CB8AC3E}">
        <p14:creationId xmlns:p14="http://schemas.microsoft.com/office/powerpoint/2010/main" val="132107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F8DA53-331A-46D5-AF59-6410136A010C}"/>
              </a:ext>
            </a:extLst>
          </p:cNvPr>
          <p:cNvPicPr>
            <a:picLocks noChangeAspect="1"/>
          </p:cNvPicPr>
          <p:nvPr/>
        </p:nvPicPr>
        <p:blipFill>
          <a:blip r:embed="rId4"/>
          <a:stretch>
            <a:fillRect/>
          </a:stretch>
        </p:blipFill>
        <p:spPr>
          <a:xfrm>
            <a:off x="0" y="157857"/>
            <a:ext cx="9144000" cy="6031299"/>
          </a:xfrm>
          <a:prstGeom prst="rect">
            <a:avLst/>
          </a:prstGeom>
        </p:spPr>
      </p:pic>
    </p:spTree>
    <p:extLst>
      <p:ext uri="{BB962C8B-B14F-4D97-AF65-F5344CB8AC3E}">
        <p14:creationId xmlns:p14="http://schemas.microsoft.com/office/powerpoint/2010/main" val="113884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mainpage-text.jpg"/>
          <p:cNvPicPr>
            <a:picLocks noChangeAspect="1"/>
          </p:cNvPicPr>
          <p:nvPr/>
        </p:nvPicPr>
        <p:blipFill>
          <a:blip r:embed="rId3" cstate="print"/>
          <a:stretch>
            <a:fillRect/>
          </a:stretch>
        </p:blipFill>
        <p:spPr>
          <a:xfrm>
            <a:off x="3192919" y="529829"/>
            <a:ext cx="2758162" cy="620539"/>
          </a:xfrm>
          <a:prstGeom prst="rect">
            <a:avLst/>
          </a:prstGeom>
          <a:noFill/>
          <a:ln>
            <a:noFill/>
          </a:ln>
        </p:spPr>
      </p:pic>
      <p:grpSp>
        <p:nvGrpSpPr>
          <p:cNvPr id="5" name="Group 4"/>
          <p:cNvGrpSpPr/>
          <p:nvPr/>
        </p:nvGrpSpPr>
        <p:grpSpPr>
          <a:xfrm>
            <a:off x="1" y="1308098"/>
            <a:ext cx="9150350" cy="3276600"/>
            <a:chOff x="0" y="457200"/>
            <a:chExt cx="9150350" cy="4114800"/>
          </a:xfrm>
        </p:grpSpPr>
        <p:pic>
          <p:nvPicPr>
            <p:cNvPr id="6" name="Picture 3" descr="P:\DTP\PowerPoint\Capture4.png"/>
            <p:cNvPicPr>
              <a:picLocks noChangeAspect="1" noChangeArrowheads="1"/>
            </p:cNvPicPr>
            <p:nvPr/>
          </p:nvPicPr>
          <p:blipFill>
            <a:blip r:embed="rId4" cstate="print"/>
            <a:srcRect b="3543"/>
            <a:stretch>
              <a:fillRect/>
            </a:stretch>
          </p:blipFill>
          <p:spPr bwMode="auto">
            <a:xfrm>
              <a:off x="0" y="2743200"/>
              <a:ext cx="9144000" cy="1219200"/>
            </a:xfrm>
            <a:prstGeom prst="rect">
              <a:avLst/>
            </a:prstGeom>
            <a:noFill/>
          </p:spPr>
        </p:pic>
        <p:sp>
          <p:nvSpPr>
            <p:cNvPr id="7" name="Rectangle 6"/>
            <p:cNvSpPr/>
            <p:nvPr/>
          </p:nvSpPr>
          <p:spPr>
            <a:xfrm>
              <a:off x="0" y="4038600"/>
              <a:ext cx="9144000" cy="533400"/>
            </a:xfrm>
            <a:prstGeom prst="rect">
              <a:avLst/>
            </a:prstGeom>
            <a:solidFill>
              <a:srgbClr val="62A74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8" name="Picture 7" descr="hdr121416.jpg"/>
            <p:cNvPicPr>
              <a:picLocks noChangeAspect="1"/>
            </p:cNvPicPr>
            <p:nvPr/>
          </p:nvPicPr>
          <p:blipFill>
            <a:blip r:embed="rId5" cstate="print"/>
            <a:srcRect r="871"/>
            <a:stretch>
              <a:fillRect/>
            </a:stretch>
          </p:blipFill>
          <p:spPr>
            <a:xfrm>
              <a:off x="0" y="1066800"/>
              <a:ext cx="9144000" cy="1600200"/>
            </a:xfrm>
            <a:prstGeom prst="rect">
              <a:avLst/>
            </a:prstGeom>
            <a:noFill/>
            <a:ln w="76200">
              <a:noFill/>
            </a:ln>
          </p:spPr>
        </p:pic>
        <p:sp>
          <p:nvSpPr>
            <p:cNvPr id="9" name="Rectangle 8"/>
            <p:cNvSpPr/>
            <p:nvPr/>
          </p:nvSpPr>
          <p:spPr>
            <a:xfrm>
              <a:off x="0" y="457200"/>
              <a:ext cx="9144000" cy="530352"/>
            </a:xfrm>
            <a:prstGeom prst="rect">
              <a:avLst/>
            </a:prstGeom>
            <a:solidFill>
              <a:srgbClr val="62A7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0" name="Picture 4"/>
            <p:cNvPicPr>
              <a:picLocks noChangeAspect="1" noChangeArrowheads="1"/>
            </p:cNvPicPr>
            <p:nvPr/>
          </p:nvPicPr>
          <p:blipFill>
            <a:blip r:embed="rId6" cstate="print"/>
            <a:srcRect t="24603" r="831" b="12917"/>
            <a:stretch>
              <a:fillRect/>
            </a:stretch>
          </p:blipFill>
          <p:spPr bwMode="auto">
            <a:xfrm>
              <a:off x="5854701" y="2743200"/>
              <a:ext cx="3295649" cy="1828800"/>
            </a:xfrm>
            <a:prstGeom prst="rect">
              <a:avLst/>
            </a:prstGeom>
            <a:noFill/>
            <a:ln w="76200">
              <a:solidFill>
                <a:schemeClr val="bg1"/>
              </a:solidFill>
              <a:miter lim="800000"/>
              <a:headEnd/>
              <a:tailEnd/>
            </a:ln>
          </p:spPr>
        </p:pic>
      </p:grpSp>
      <p:sp>
        <p:nvSpPr>
          <p:cNvPr id="12" name="Titre 1"/>
          <p:cNvSpPr txBox="1">
            <a:spLocks/>
          </p:cNvSpPr>
          <p:nvPr/>
        </p:nvSpPr>
        <p:spPr>
          <a:xfrm>
            <a:off x="-105103" y="5132032"/>
            <a:ext cx="9143999" cy="850682"/>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2800" b="1" i="0" kern="1200">
                <a:solidFill>
                  <a:srgbClr val="FF4337"/>
                </a:solidFill>
                <a:latin typeface="Montserrat SemiBold" charset="0"/>
                <a:ea typeface="Montserrat SemiBold" charset="0"/>
                <a:cs typeface="Montserrat SemiBold" charset="0"/>
              </a:defRPr>
            </a:lvl1pPr>
          </a:lstStyle>
          <a:p>
            <a:pPr algn="ctr"/>
            <a:r>
              <a:rPr lang="en-US" sz="3000" dirty="0">
                <a:solidFill>
                  <a:srgbClr val="00A0AE"/>
                </a:solidFill>
                <a:latin typeface="Trebuchet MS" panose="020B0603020202020204" pitchFamily="34" charset="0"/>
                <a:ea typeface="MS PGothic" charset="0"/>
                <a:cs typeface="+mn-cs"/>
              </a:rPr>
              <a:t>Questions?</a:t>
            </a:r>
            <a:endParaRPr lang="en-US" sz="2600" b="0" dirty="0">
              <a:solidFill>
                <a:schemeClr val="accent5">
                  <a:lumMod val="7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6E1339-F762-4A69-A96F-9EDA7159D740}"/>
              </a:ext>
            </a:extLst>
          </p:cNvPr>
          <p:cNvSpPr/>
          <p:nvPr/>
        </p:nvSpPr>
        <p:spPr>
          <a:xfrm>
            <a:off x="1" y="5661902"/>
            <a:ext cx="9150350" cy="127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B4CAB0E-21EA-48B8-A6A8-505B6D7575F4}"/>
              </a:ext>
            </a:extLst>
          </p:cNvPr>
          <p:cNvPicPr>
            <a:picLocks noChangeAspect="1"/>
          </p:cNvPicPr>
          <p:nvPr/>
        </p:nvPicPr>
        <p:blipFill rotWithShape="1">
          <a:blip r:embed="rId7"/>
          <a:srcRect t="11815" b="12340"/>
          <a:stretch/>
        </p:blipFill>
        <p:spPr>
          <a:xfrm>
            <a:off x="176156" y="5898004"/>
            <a:ext cx="8791687" cy="951632"/>
          </a:xfrm>
          <a:prstGeom prst="rect">
            <a:avLst/>
          </a:prstGeom>
        </p:spPr>
      </p:pic>
    </p:spTree>
    <p:extLst>
      <p:ext uri="{BB962C8B-B14F-4D97-AF65-F5344CB8AC3E}">
        <p14:creationId xmlns:p14="http://schemas.microsoft.com/office/powerpoint/2010/main" val="394590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solidFill>
                  <a:srgbClr val="00A0AE"/>
                </a:solidFill>
                <a:latin typeface="Trebuchet MS" panose="020B0603020202020204" pitchFamily="34" charset="0"/>
                <a:ea typeface="MS PGothic" charset="0"/>
              </a:rPr>
              <a:t>Project Overview</a:t>
            </a:r>
            <a:endParaRPr lang="en-US" sz="3600" dirty="0"/>
          </a:p>
        </p:txBody>
      </p:sp>
      <p:pic>
        <p:nvPicPr>
          <p:cNvPr id="1026" name="Picture 2" descr="https://trimet.org/division/img/map.png">
            <a:extLst>
              <a:ext uri="{FF2B5EF4-FFF2-40B4-BE49-F238E27FC236}">
                <a16:creationId xmlns:a16="http://schemas.microsoft.com/office/drawing/2014/main" id="{3A9FF49C-739A-475C-AD15-30EF59EED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6653"/>
            <a:ext cx="9144000" cy="3395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4B1D73-6930-466A-8CEC-029C7309BC7F}"/>
              </a:ext>
            </a:extLst>
          </p:cNvPr>
          <p:cNvSpPr/>
          <p:nvPr/>
        </p:nvSpPr>
        <p:spPr>
          <a:xfrm>
            <a:off x="381000" y="1143001"/>
            <a:ext cx="8763000" cy="1200329"/>
          </a:xfrm>
          <a:prstGeom prst="rect">
            <a:avLst/>
          </a:prstGeom>
        </p:spPr>
        <p:txBody>
          <a:bodyPr wrap="square">
            <a:spAutoFit/>
          </a:bodyPr>
          <a:lstStyle/>
          <a:p>
            <a:pPr marL="342900" lvl="0" indent="-342900">
              <a:buFont typeface="Arial" panose="020B0604020202020204" pitchFamily="34" charset="0"/>
              <a:buChar char="•"/>
              <a:defRPr/>
            </a:pPr>
            <a:r>
              <a:rPr lang="en-US" sz="2400" b="1" dirty="0">
                <a:solidFill>
                  <a:schemeClr val="accent2"/>
                </a:solidFill>
                <a:latin typeface="Trebuchet MS" panose="020B0603020202020204" pitchFamily="34" charset="0"/>
              </a:rPr>
              <a:t>20 percent </a:t>
            </a:r>
            <a:r>
              <a:rPr lang="en-US" sz="2400" b="1" dirty="0">
                <a:latin typeface="Trebuchet MS" panose="020B0603020202020204" pitchFamily="34" charset="0"/>
              </a:rPr>
              <a:t>reduction in travel time</a:t>
            </a:r>
          </a:p>
          <a:p>
            <a:pPr lvl="0">
              <a:defRPr/>
            </a:pPr>
            <a:endParaRPr lang="en-US" sz="2400" b="1" dirty="0">
              <a:latin typeface="Trebuchet MS" panose="020B0603020202020204" pitchFamily="34" charset="0"/>
            </a:endParaRPr>
          </a:p>
          <a:p>
            <a:pPr marL="342900" lvl="0" indent="-342900">
              <a:buFont typeface="Arial" panose="020B0604020202020204" pitchFamily="34" charset="0"/>
              <a:buChar char="•"/>
              <a:defRPr/>
            </a:pPr>
            <a:r>
              <a:rPr lang="en-US" sz="2400" b="1" dirty="0">
                <a:latin typeface="Trebuchet MS" panose="020B0603020202020204" pitchFamily="34" charset="0"/>
              </a:rPr>
              <a:t>buses </a:t>
            </a:r>
            <a:r>
              <a:rPr lang="en-US" sz="2400" b="1" dirty="0">
                <a:solidFill>
                  <a:schemeClr val="accent2"/>
                </a:solidFill>
                <a:latin typeface="Trebuchet MS" panose="020B0603020202020204" pitchFamily="34" charset="0"/>
              </a:rPr>
              <a:t>every 15 minutes</a:t>
            </a:r>
            <a:r>
              <a:rPr lang="en-US" sz="2400" b="1" dirty="0">
                <a:latin typeface="Trebuchet MS" panose="020B0603020202020204" pitchFamily="34" charset="0"/>
              </a:rPr>
              <a:t>; more frequent during peak</a:t>
            </a:r>
          </a:p>
        </p:txBody>
      </p:sp>
    </p:spTree>
    <p:extLst>
      <p:ext uri="{BB962C8B-B14F-4D97-AF65-F5344CB8AC3E}">
        <p14:creationId xmlns:p14="http://schemas.microsoft.com/office/powerpoint/2010/main" val="424052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00A0AE"/>
                </a:solidFill>
                <a:latin typeface="Trebuchet MS" panose="020B0603020202020204" pitchFamily="34" charset="0"/>
                <a:ea typeface="MS PGothic" charset="0"/>
              </a:rPr>
              <a:t>Project Overview - Schedule</a:t>
            </a:r>
            <a:endParaRPr lang="en-US" sz="3200" dirty="0"/>
          </a:p>
        </p:txBody>
      </p:sp>
      <p:sp>
        <p:nvSpPr>
          <p:cNvPr id="6" name="Content Placeholder 2">
            <a:extLst>
              <a:ext uri="{FF2B5EF4-FFF2-40B4-BE49-F238E27FC236}">
                <a16:creationId xmlns:a16="http://schemas.microsoft.com/office/drawing/2014/main" id="{5054E5DB-130A-4017-8BEA-A461C67CF5C3}"/>
              </a:ext>
            </a:extLst>
          </p:cNvPr>
          <p:cNvSpPr>
            <a:spLocks noGrp="1"/>
          </p:cNvSpPr>
          <p:nvPr>
            <p:ph idx="1"/>
          </p:nvPr>
        </p:nvSpPr>
        <p:spPr>
          <a:xfrm>
            <a:off x="935965" y="1400928"/>
            <a:ext cx="3449768" cy="4056139"/>
          </a:xfrm>
        </p:spPr>
        <p:txBody>
          <a:bodyPr>
            <a:noAutofit/>
          </a:bodyPr>
          <a:lstStyle/>
          <a:p>
            <a:r>
              <a:rPr lang="en-US" sz="2800" b="1" dirty="0"/>
              <a:t>Currently at </a:t>
            </a:r>
            <a:r>
              <a:rPr lang="en-US" sz="2800" b="1" dirty="0">
                <a:solidFill>
                  <a:schemeClr val="accent2"/>
                </a:solidFill>
              </a:rPr>
              <a:t>30% design </a:t>
            </a:r>
          </a:p>
          <a:p>
            <a:pPr marL="0" indent="0">
              <a:buNone/>
            </a:pPr>
            <a:endParaRPr lang="en-US" sz="2800" b="1" dirty="0">
              <a:solidFill>
                <a:schemeClr val="accent2"/>
              </a:solidFill>
            </a:endParaRPr>
          </a:p>
          <a:p>
            <a:r>
              <a:rPr lang="en-US" sz="2800" b="1" dirty="0"/>
              <a:t>Construction to start in late </a:t>
            </a:r>
            <a:r>
              <a:rPr lang="en-US" sz="2800" b="1" dirty="0">
                <a:solidFill>
                  <a:schemeClr val="accent2"/>
                </a:solidFill>
              </a:rPr>
              <a:t>2019</a:t>
            </a:r>
          </a:p>
          <a:p>
            <a:pPr marL="0" indent="0">
              <a:buNone/>
            </a:pPr>
            <a:endParaRPr lang="en-US" sz="2800" b="1" dirty="0">
              <a:solidFill>
                <a:schemeClr val="accent2"/>
              </a:solidFill>
            </a:endParaRPr>
          </a:p>
          <a:p>
            <a:r>
              <a:rPr lang="en-US" sz="2800" b="1" dirty="0"/>
              <a:t>TriMet opens service in </a:t>
            </a:r>
            <a:r>
              <a:rPr lang="en-US" sz="2800" b="1" dirty="0">
                <a:solidFill>
                  <a:schemeClr val="accent2"/>
                </a:solidFill>
              </a:rPr>
              <a:t>2022</a:t>
            </a:r>
          </a:p>
          <a:p>
            <a:pPr marL="0" indent="0">
              <a:buNone/>
            </a:pPr>
            <a:endParaRPr lang="en-US" sz="2400" b="1" dirty="0">
              <a:solidFill>
                <a:schemeClr val="accent2"/>
              </a:solidFill>
            </a:endParaRPr>
          </a:p>
        </p:txBody>
      </p:sp>
      <p:pic>
        <p:nvPicPr>
          <p:cNvPr id="3" name="Picture 2">
            <a:extLst>
              <a:ext uri="{FF2B5EF4-FFF2-40B4-BE49-F238E27FC236}">
                <a16:creationId xmlns:a16="http://schemas.microsoft.com/office/drawing/2014/main" id="{A53039AB-B5FB-44EE-922B-80B1B22CE962}"/>
              </a:ext>
            </a:extLst>
          </p:cNvPr>
          <p:cNvPicPr>
            <a:picLocks noChangeAspect="1"/>
          </p:cNvPicPr>
          <p:nvPr/>
        </p:nvPicPr>
        <p:blipFill>
          <a:blip r:embed="rId3"/>
          <a:stretch>
            <a:fillRect/>
          </a:stretch>
        </p:blipFill>
        <p:spPr>
          <a:xfrm>
            <a:off x="4910667" y="3017315"/>
            <a:ext cx="3449768" cy="823367"/>
          </a:xfrm>
          <a:prstGeom prst="rect">
            <a:avLst/>
          </a:prstGeom>
        </p:spPr>
      </p:pic>
    </p:spTree>
    <p:extLst>
      <p:ext uri="{BB962C8B-B14F-4D97-AF65-F5344CB8AC3E}">
        <p14:creationId xmlns:p14="http://schemas.microsoft.com/office/powerpoint/2010/main" val="173536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7" y="1505078"/>
            <a:ext cx="9144793" cy="3356139"/>
          </a:xfrm>
          <a:prstGeom prst="rect">
            <a:avLst/>
          </a:prstGeom>
        </p:spPr>
      </p:pic>
      <p:cxnSp>
        <p:nvCxnSpPr>
          <p:cNvPr id="5" name="Straight Arrow Connector 4"/>
          <p:cNvCxnSpPr>
            <a:stCxn id="6" idx="2"/>
          </p:cNvCxnSpPr>
          <p:nvPr/>
        </p:nvCxnSpPr>
        <p:spPr>
          <a:xfrm flipH="1">
            <a:off x="1668306" y="1462478"/>
            <a:ext cx="45118" cy="1909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07269" y="954647"/>
            <a:ext cx="1412310" cy="507831"/>
          </a:xfrm>
          <a:prstGeom prst="rect">
            <a:avLst/>
          </a:prstGeom>
          <a:noFill/>
        </p:spPr>
        <p:txBody>
          <a:bodyPr wrap="none" rtlCol="0">
            <a:spAutoFit/>
          </a:bodyPr>
          <a:lstStyle/>
          <a:p>
            <a:r>
              <a:rPr lang="en-US" dirty="0">
                <a:solidFill>
                  <a:prstClr val="black"/>
                </a:solidFill>
                <a:latin typeface="Calibri"/>
              </a:rPr>
              <a:t>OMSI </a:t>
            </a:r>
          </a:p>
          <a:p>
            <a:r>
              <a:rPr lang="en-US" dirty="0">
                <a:solidFill>
                  <a:prstClr val="black"/>
                </a:solidFill>
                <a:latin typeface="Calibri"/>
              </a:rPr>
              <a:t>PCC Climb Center</a:t>
            </a:r>
          </a:p>
        </p:txBody>
      </p:sp>
      <p:cxnSp>
        <p:nvCxnSpPr>
          <p:cNvPr id="7" name="Straight Arrow Connector 6"/>
          <p:cNvCxnSpPr>
            <a:stCxn id="8" idx="0"/>
          </p:cNvCxnSpPr>
          <p:nvPr/>
        </p:nvCxnSpPr>
        <p:spPr>
          <a:xfrm flipH="1" flipV="1">
            <a:off x="687654" y="3371850"/>
            <a:ext cx="8719" cy="1521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3777" y="4893606"/>
            <a:ext cx="465192" cy="300082"/>
          </a:xfrm>
          <a:prstGeom prst="rect">
            <a:avLst/>
          </a:prstGeom>
          <a:noFill/>
        </p:spPr>
        <p:txBody>
          <a:bodyPr wrap="none" rtlCol="0">
            <a:spAutoFit/>
          </a:bodyPr>
          <a:lstStyle/>
          <a:p>
            <a:r>
              <a:rPr lang="en-US" dirty="0">
                <a:solidFill>
                  <a:prstClr val="black"/>
                </a:solidFill>
                <a:latin typeface="Calibri"/>
              </a:rPr>
              <a:t>PSU</a:t>
            </a:r>
          </a:p>
        </p:txBody>
      </p:sp>
      <p:cxnSp>
        <p:nvCxnSpPr>
          <p:cNvPr id="9" name="Straight Arrow Connector 8"/>
          <p:cNvCxnSpPr>
            <a:stCxn id="10" idx="0"/>
          </p:cNvCxnSpPr>
          <p:nvPr/>
        </p:nvCxnSpPr>
        <p:spPr>
          <a:xfrm flipV="1">
            <a:off x="1341844" y="3762304"/>
            <a:ext cx="6470" cy="1273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42723" y="5035654"/>
            <a:ext cx="598241" cy="300082"/>
          </a:xfrm>
          <a:prstGeom prst="rect">
            <a:avLst/>
          </a:prstGeom>
          <a:noFill/>
        </p:spPr>
        <p:txBody>
          <a:bodyPr wrap="none" rtlCol="0">
            <a:spAutoFit/>
          </a:bodyPr>
          <a:lstStyle/>
          <a:p>
            <a:r>
              <a:rPr lang="en-US" dirty="0">
                <a:solidFill>
                  <a:prstClr val="black"/>
                </a:solidFill>
                <a:latin typeface="Calibri"/>
              </a:rPr>
              <a:t>OHSU</a:t>
            </a:r>
          </a:p>
        </p:txBody>
      </p:sp>
      <p:cxnSp>
        <p:nvCxnSpPr>
          <p:cNvPr id="11" name="Straight Arrow Connector 10"/>
          <p:cNvCxnSpPr>
            <a:stCxn id="12" idx="0"/>
          </p:cNvCxnSpPr>
          <p:nvPr/>
        </p:nvCxnSpPr>
        <p:spPr>
          <a:xfrm flipH="1" flipV="1">
            <a:off x="3651019" y="3670469"/>
            <a:ext cx="8796" cy="1349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53907" y="5019713"/>
            <a:ext cx="1011815" cy="507831"/>
          </a:xfrm>
          <a:prstGeom prst="rect">
            <a:avLst/>
          </a:prstGeom>
          <a:noFill/>
        </p:spPr>
        <p:txBody>
          <a:bodyPr wrap="none" rtlCol="0">
            <a:spAutoFit/>
          </a:bodyPr>
          <a:lstStyle/>
          <a:p>
            <a:r>
              <a:rPr lang="en-US" dirty="0">
                <a:solidFill>
                  <a:prstClr val="black"/>
                </a:solidFill>
                <a:latin typeface="Calibri"/>
              </a:rPr>
              <a:t>Franklin </a:t>
            </a:r>
          </a:p>
          <a:p>
            <a:r>
              <a:rPr lang="en-US" dirty="0">
                <a:solidFill>
                  <a:prstClr val="black"/>
                </a:solidFill>
                <a:latin typeface="Calibri"/>
              </a:rPr>
              <a:t>High School</a:t>
            </a:r>
          </a:p>
        </p:txBody>
      </p:sp>
      <p:cxnSp>
        <p:nvCxnSpPr>
          <p:cNvPr id="13" name="Straight Arrow Connector 12"/>
          <p:cNvCxnSpPr/>
          <p:nvPr/>
        </p:nvCxnSpPr>
        <p:spPr>
          <a:xfrm flipH="1">
            <a:off x="4140680" y="1439395"/>
            <a:ext cx="9839" cy="2089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68579" y="968422"/>
            <a:ext cx="787395" cy="507831"/>
          </a:xfrm>
          <a:prstGeom prst="rect">
            <a:avLst/>
          </a:prstGeom>
          <a:noFill/>
        </p:spPr>
        <p:txBody>
          <a:bodyPr wrap="none" rtlCol="0">
            <a:spAutoFit/>
          </a:bodyPr>
          <a:lstStyle/>
          <a:p>
            <a:r>
              <a:rPr lang="en-US" dirty="0">
                <a:solidFill>
                  <a:prstClr val="black"/>
                </a:solidFill>
                <a:latin typeface="Calibri"/>
              </a:rPr>
              <a:t>PCC East</a:t>
            </a:r>
          </a:p>
          <a:p>
            <a:r>
              <a:rPr lang="en-US" dirty="0">
                <a:solidFill>
                  <a:prstClr val="black"/>
                </a:solidFill>
                <a:latin typeface="Calibri"/>
              </a:rPr>
              <a:t>Campus </a:t>
            </a:r>
          </a:p>
        </p:txBody>
      </p:sp>
      <p:cxnSp>
        <p:nvCxnSpPr>
          <p:cNvPr id="15" name="Straight Arrow Connector 14"/>
          <p:cNvCxnSpPr/>
          <p:nvPr/>
        </p:nvCxnSpPr>
        <p:spPr>
          <a:xfrm flipH="1" flipV="1">
            <a:off x="2008530" y="3647491"/>
            <a:ext cx="4097" cy="1581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07796" y="5228932"/>
            <a:ext cx="1027717" cy="300082"/>
          </a:xfrm>
          <a:prstGeom prst="rect">
            <a:avLst/>
          </a:prstGeom>
          <a:noFill/>
        </p:spPr>
        <p:txBody>
          <a:bodyPr wrap="none" rtlCol="0">
            <a:spAutoFit/>
          </a:bodyPr>
          <a:lstStyle/>
          <a:p>
            <a:r>
              <a:rPr lang="en-US" dirty="0">
                <a:solidFill>
                  <a:prstClr val="black"/>
                </a:solidFill>
                <a:latin typeface="Calibri"/>
              </a:rPr>
              <a:t>Orange Line</a:t>
            </a:r>
          </a:p>
        </p:txBody>
      </p:sp>
      <p:cxnSp>
        <p:nvCxnSpPr>
          <p:cNvPr id="17" name="Straight Arrow Connector 16"/>
          <p:cNvCxnSpPr>
            <a:stCxn id="18" idx="0"/>
          </p:cNvCxnSpPr>
          <p:nvPr/>
        </p:nvCxnSpPr>
        <p:spPr>
          <a:xfrm flipH="1" flipV="1">
            <a:off x="4602156" y="3704642"/>
            <a:ext cx="27785" cy="1399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38011" y="5103653"/>
            <a:ext cx="983859" cy="300082"/>
          </a:xfrm>
          <a:prstGeom prst="rect">
            <a:avLst/>
          </a:prstGeom>
          <a:noFill/>
        </p:spPr>
        <p:txBody>
          <a:bodyPr wrap="none" rtlCol="0">
            <a:spAutoFit/>
          </a:bodyPr>
          <a:lstStyle/>
          <a:p>
            <a:r>
              <a:rPr lang="en-US" dirty="0">
                <a:solidFill>
                  <a:prstClr val="black"/>
                </a:solidFill>
                <a:latin typeface="Calibri"/>
              </a:rPr>
              <a:t>Green Line </a:t>
            </a:r>
          </a:p>
        </p:txBody>
      </p:sp>
      <p:cxnSp>
        <p:nvCxnSpPr>
          <p:cNvPr id="19" name="Straight Arrow Connector 18"/>
          <p:cNvCxnSpPr>
            <a:stCxn id="20" idx="0"/>
          </p:cNvCxnSpPr>
          <p:nvPr/>
        </p:nvCxnSpPr>
        <p:spPr>
          <a:xfrm flipH="1" flipV="1">
            <a:off x="5839735" y="3671267"/>
            <a:ext cx="30564" cy="1399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60837" y="5070279"/>
            <a:ext cx="1218923" cy="507831"/>
          </a:xfrm>
          <a:prstGeom prst="rect">
            <a:avLst/>
          </a:prstGeom>
          <a:noFill/>
        </p:spPr>
        <p:txBody>
          <a:bodyPr wrap="none" rtlCol="0">
            <a:spAutoFit/>
          </a:bodyPr>
          <a:lstStyle/>
          <a:p>
            <a:r>
              <a:rPr lang="en-US" dirty="0">
                <a:solidFill>
                  <a:prstClr val="black"/>
                </a:solidFill>
                <a:latin typeface="Calibri"/>
              </a:rPr>
              <a:t>David Douglas </a:t>
            </a:r>
          </a:p>
          <a:p>
            <a:r>
              <a:rPr lang="en-US" dirty="0">
                <a:solidFill>
                  <a:prstClr val="black"/>
                </a:solidFill>
                <a:latin typeface="Calibri"/>
              </a:rPr>
              <a:t>High School </a:t>
            </a:r>
          </a:p>
        </p:txBody>
      </p:sp>
      <p:cxnSp>
        <p:nvCxnSpPr>
          <p:cNvPr id="21" name="Straight Arrow Connector 20"/>
          <p:cNvCxnSpPr>
            <a:stCxn id="22" idx="2"/>
          </p:cNvCxnSpPr>
          <p:nvPr/>
        </p:nvCxnSpPr>
        <p:spPr>
          <a:xfrm>
            <a:off x="8289539" y="1462478"/>
            <a:ext cx="15522" cy="2066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783631" y="954647"/>
            <a:ext cx="1011815" cy="507831"/>
          </a:xfrm>
          <a:prstGeom prst="rect">
            <a:avLst/>
          </a:prstGeom>
          <a:noFill/>
        </p:spPr>
        <p:txBody>
          <a:bodyPr wrap="none" rtlCol="0">
            <a:spAutoFit/>
          </a:bodyPr>
          <a:lstStyle/>
          <a:p>
            <a:r>
              <a:rPr lang="en-US" dirty="0">
                <a:solidFill>
                  <a:prstClr val="black"/>
                </a:solidFill>
                <a:latin typeface="Calibri"/>
              </a:rPr>
              <a:t>Gresham </a:t>
            </a:r>
          </a:p>
          <a:p>
            <a:r>
              <a:rPr lang="en-US" dirty="0">
                <a:solidFill>
                  <a:prstClr val="black"/>
                </a:solidFill>
                <a:latin typeface="Calibri"/>
              </a:rPr>
              <a:t>High School</a:t>
            </a:r>
          </a:p>
        </p:txBody>
      </p:sp>
      <p:cxnSp>
        <p:nvCxnSpPr>
          <p:cNvPr id="23" name="Straight Arrow Connector 22"/>
          <p:cNvCxnSpPr>
            <a:stCxn id="24" idx="0"/>
          </p:cNvCxnSpPr>
          <p:nvPr/>
        </p:nvCxnSpPr>
        <p:spPr>
          <a:xfrm flipH="1" flipV="1">
            <a:off x="8359324" y="3666340"/>
            <a:ext cx="23381" cy="1347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50535" y="5013395"/>
            <a:ext cx="864339" cy="300082"/>
          </a:xfrm>
          <a:prstGeom prst="rect">
            <a:avLst/>
          </a:prstGeom>
          <a:noFill/>
        </p:spPr>
        <p:txBody>
          <a:bodyPr wrap="none" rtlCol="0">
            <a:spAutoFit/>
          </a:bodyPr>
          <a:lstStyle/>
          <a:p>
            <a:r>
              <a:rPr lang="en-US" dirty="0">
                <a:solidFill>
                  <a:prstClr val="black"/>
                </a:solidFill>
                <a:latin typeface="Calibri"/>
              </a:rPr>
              <a:t>Blue Line </a:t>
            </a:r>
          </a:p>
        </p:txBody>
      </p:sp>
      <p:pic>
        <p:nvPicPr>
          <p:cNvPr id="4098" name="Picture 1" descr="http://trinet.trimet.org/home/divisions/public-affairs/communications-and-marketing/creative-services-1/TriMet2945173.png">
            <a:extLst>
              <a:ext uri="{FF2B5EF4-FFF2-40B4-BE49-F238E27FC236}">
                <a16:creationId xmlns:a16="http://schemas.microsoft.com/office/drawing/2014/main" id="{1C617BE9-CCEC-4D0D-869D-C40FC7511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35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18100" y="19082"/>
            <a:ext cx="7886700" cy="994172"/>
          </a:xfrm>
        </p:spPr>
        <p:txBody>
          <a:bodyPr/>
          <a:lstStyle/>
          <a:p>
            <a:r>
              <a:rPr lang="en-US" b="1" dirty="0">
                <a:solidFill>
                  <a:srgbClr val="63AA44"/>
                </a:solidFill>
                <a:latin typeface="+mn-lt"/>
              </a:rPr>
              <a:t>Stations</a:t>
            </a:r>
            <a:endParaRPr lang="en-US" dirty="0">
              <a:solidFill>
                <a:srgbClr val="63AA44"/>
              </a:solidFill>
              <a:latin typeface="+mn-lt"/>
            </a:endParaRPr>
          </a:p>
        </p:txBody>
      </p:sp>
      <p:sp>
        <p:nvSpPr>
          <p:cNvPr id="4" name="Content Placeholder 3"/>
          <p:cNvSpPr>
            <a:spLocks noGrp="1"/>
          </p:cNvSpPr>
          <p:nvPr>
            <p:ph idx="1"/>
          </p:nvPr>
        </p:nvSpPr>
        <p:spPr>
          <a:xfrm>
            <a:off x="318101" y="1013254"/>
            <a:ext cx="2746376" cy="4831492"/>
          </a:xfrm>
        </p:spPr>
        <p:txBody>
          <a:bodyPr>
            <a:normAutofit/>
          </a:bodyPr>
          <a:lstStyle/>
          <a:p>
            <a:pPr>
              <a:spcBef>
                <a:spcPts val="1800"/>
              </a:spcBef>
            </a:pPr>
            <a:r>
              <a:rPr lang="en-US" sz="2400" dirty="0"/>
              <a:t>35 stations in Portland</a:t>
            </a:r>
          </a:p>
          <a:p>
            <a:pPr>
              <a:spcBef>
                <a:spcPts val="1800"/>
              </a:spcBef>
            </a:pPr>
            <a:r>
              <a:rPr lang="en-US" sz="2400" dirty="0"/>
              <a:t>More than 70% of transit users would have service near current stop</a:t>
            </a:r>
          </a:p>
          <a:p>
            <a:pPr>
              <a:spcBef>
                <a:spcPts val="1800"/>
              </a:spcBef>
            </a:pPr>
            <a:r>
              <a:rPr lang="en-US" sz="2400" dirty="0"/>
              <a:t>95% of existing riders would have service within 3 blocks of current stop</a:t>
            </a:r>
          </a:p>
        </p:txBody>
      </p:sp>
      <p:pic>
        <p:nvPicPr>
          <p:cNvPr id="25" name="Picture 24"/>
          <p:cNvPicPr>
            <a:picLocks noChangeAspect="1"/>
          </p:cNvPicPr>
          <p:nvPr/>
        </p:nvPicPr>
        <p:blipFill>
          <a:blip r:embed="rId4"/>
          <a:stretch>
            <a:fillRect/>
          </a:stretch>
        </p:blipFill>
        <p:spPr>
          <a:xfrm>
            <a:off x="3189617" y="949428"/>
            <a:ext cx="5890014" cy="4594123"/>
          </a:xfrm>
          <a:prstGeom prst="rect">
            <a:avLst/>
          </a:prstGeom>
        </p:spPr>
      </p:pic>
      <p:pic>
        <p:nvPicPr>
          <p:cNvPr id="5" name="Picture 1" descr="http://trinet.trimet.org/home/divisions/public-affairs/communications-and-marketing/creative-services-1/TriMet2945173.png">
            <a:extLst>
              <a:ext uri="{FF2B5EF4-FFF2-40B4-BE49-F238E27FC236}">
                <a16:creationId xmlns:a16="http://schemas.microsoft.com/office/drawing/2014/main" id="{3B7238E4-0403-4BF3-A54D-3522A3A92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496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05162" y="1131094"/>
            <a:ext cx="7886700" cy="994172"/>
          </a:xfrm>
        </p:spPr>
        <p:txBody>
          <a:bodyPr/>
          <a:lstStyle/>
          <a:p>
            <a:r>
              <a:rPr lang="en-US" b="1" dirty="0">
                <a:solidFill>
                  <a:srgbClr val="63AA44"/>
                </a:solidFill>
                <a:latin typeface="+mn-lt"/>
              </a:rPr>
              <a:t>Stations and Amenities</a:t>
            </a:r>
            <a:endParaRPr lang="en-US" dirty="0">
              <a:solidFill>
                <a:srgbClr val="63AA44"/>
              </a:solidFill>
              <a:latin typeface="+mn-l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927" t="11824" r="14982" b="12444"/>
          <a:stretch/>
        </p:blipFill>
        <p:spPr>
          <a:xfrm>
            <a:off x="3444096" y="2125267"/>
            <a:ext cx="5699904" cy="3416060"/>
          </a:xfrm>
          <a:prstGeom prst="rect">
            <a:avLst/>
          </a:prstGeom>
        </p:spPr>
      </p:pic>
      <p:sp>
        <p:nvSpPr>
          <p:cNvPr id="9" name="TextBox 8"/>
          <p:cNvSpPr txBox="1"/>
          <p:nvPr/>
        </p:nvSpPr>
        <p:spPr>
          <a:xfrm>
            <a:off x="305161" y="2047200"/>
            <a:ext cx="8631254" cy="3154710"/>
          </a:xfrm>
          <a:prstGeom prst="rect">
            <a:avLst/>
          </a:prstGeom>
          <a:noFill/>
        </p:spPr>
        <p:txBody>
          <a:bodyPr wrap="square" numCol="1" rtlCol="0">
            <a:spAutoFit/>
          </a:bodyPr>
          <a:lstStyle/>
          <a:p>
            <a:pPr marL="342900" indent="-342900">
              <a:spcAft>
                <a:spcPts val="1800"/>
              </a:spcAft>
              <a:buFont typeface="Arial" panose="020B0604020202020204" pitchFamily="34" charset="0"/>
              <a:buChar char="•"/>
            </a:pPr>
            <a:r>
              <a:rPr lang="en-US" sz="2200" dirty="0">
                <a:solidFill>
                  <a:prstClr val="black"/>
                </a:solidFill>
                <a:latin typeface="Calibri"/>
                <a:cs typeface="Arial" panose="020B0604020202020204" pitchFamily="34" charset="0"/>
              </a:rPr>
              <a:t>Weather Protection</a:t>
            </a:r>
          </a:p>
          <a:p>
            <a:pPr marL="342900" indent="-342900">
              <a:spcAft>
                <a:spcPts val="1800"/>
              </a:spcAft>
              <a:buFont typeface="Arial" panose="020B0604020202020204" pitchFamily="34" charset="0"/>
              <a:buChar char="•"/>
            </a:pPr>
            <a:r>
              <a:rPr lang="en-US" sz="2200" dirty="0">
                <a:solidFill>
                  <a:prstClr val="black"/>
                </a:solidFill>
                <a:latin typeface="Calibri"/>
                <a:cs typeface="Arial" panose="020B0604020202020204" pitchFamily="34" charset="0"/>
              </a:rPr>
              <a:t>Lighting</a:t>
            </a:r>
          </a:p>
          <a:p>
            <a:pPr marL="342900" indent="-342900">
              <a:spcAft>
                <a:spcPts val="1800"/>
              </a:spcAft>
              <a:buFont typeface="Arial" panose="020B0604020202020204" pitchFamily="34" charset="0"/>
              <a:buChar char="•"/>
            </a:pPr>
            <a:r>
              <a:rPr lang="en-US" sz="2200" dirty="0">
                <a:solidFill>
                  <a:prstClr val="black"/>
                </a:solidFill>
                <a:latin typeface="Calibri"/>
                <a:cs typeface="Arial" panose="020B0604020202020204" pitchFamily="34" charset="0"/>
              </a:rPr>
              <a:t>Real-Time Information</a:t>
            </a:r>
          </a:p>
          <a:p>
            <a:pPr marL="342900" indent="-342900">
              <a:spcAft>
                <a:spcPts val="1800"/>
              </a:spcAft>
              <a:buFont typeface="Arial" panose="020B0604020202020204" pitchFamily="34" charset="0"/>
              <a:buChar char="•"/>
            </a:pPr>
            <a:r>
              <a:rPr lang="en-US" sz="2200" dirty="0">
                <a:solidFill>
                  <a:prstClr val="black"/>
                </a:solidFill>
                <a:latin typeface="Calibri"/>
                <a:cs typeface="Arial" panose="020B0604020202020204" pitchFamily="34" charset="0"/>
              </a:rPr>
              <a:t>Amenities (seating, </a:t>
            </a:r>
            <a:br>
              <a:rPr lang="en-US" sz="2200" dirty="0">
                <a:solidFill>
                  <a:prstClr val="black"/>
                </a:solidFill>
                <a:latin typeface="Calibri"/>
                <a:cs typeface="Arial" panose="020B0604020202020204" pitchFamily="34" charset="0"/>
              </a:rPr>
            </a:br>
            <a:r>
              <a:rPr lang="en-US" sz="2200" dirty="0">
                <a:solidFill>
                  <a:prstClr val="black"/>
                </a:solidFill>
                <a:latin typeface="Calibri"/>
                <a:cs typeface="Arial" panose="020B0604020202020204" pitchFamily="34" charset="0"/>
              </a:rPr>
              <a:t>leaning rails, </a:t>
            </a:r>
            <a:br>
              <a:rPr lang="en-US" sz="2200" dirty="0">
                <a:solidFill>
                  <a:prstClr val="black"/>
                </a:solidFill>
                <a:latin typeface="Calibri"/>
                <a:cs typeface="Arial" panose="020B0604020202020204" pitchFamily="34" charset="0"/>
              </a:rPr>
            </a:br>
            <a:r>
              <a:rPr lang="en-US" sz="2200" dirty="0">
                <a:solidFill>
                  <a:prstClr val="black"/>
                </a:solidFill>
                <a:latin typeface="Calibri"/>
                <a:cs typeface="Arial" panose="020B0604020202020204" pitchFamily="34" charset="0"/>
              </a:rPr>
              <a:t>trash receptacles, </a:t>
            </a:r>
            <a:br>
              <a:rPr lang="en-US" sz="2200" dirty="0">
                <a:solidFill>
                  <a:prstClr val="black"/>
                </a:solidFill>
                <a:latin typeface="Calibri"/>
                <a:cs typeface="Arial" panose="020B0604020202020204" pitchFamily="34" charset="0"/>
              </a:rPr>
            </a:br>
            <a:r>
              <a:rPr lang="en-US" sz="2200" dirty="0">
                <a:solidFill>
                  <a:prstClr val="black"/>
                </a:solidFill>
                <a:latin typeface="Calibri"/>
                <a:cs typeface="Arial" panose="020B0604020202020204" pitchFamily="34" charset="0"/>
              </a:rPr>
              <a:t>bike racks, etc.) </a:t>
            </a:r>
          </a:p>
        </p:txBody>
      </p:sp>
      <p:pic>
        <p:nvPicPr>
          <p:cNvPr id="6" name="Picture 1" descr="http://trinet.trimet.org/home/divisions/public-affairs/communications-and-marketing/creative-services-1/TriMet2945173.png">
            <a:extLst>
              <a:ext uri="{FF2B5EF4-FFF2-40B4-BE49-F238E27FC236}">
                <a16:creationId xmlns:a16="http://schemas.microsoft.com/office/drawing/2014/main" id="{02AB59BF-3CDF-45FE-AB34-658CEAEBF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17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2500" b="2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34616" y="1805007"/>
            <a:ext cx="6085196" cy="2445146"/>
            <a:chOff x="404499" y="862003"/>
            <a:chExt cx="11517284" cy="370035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 t="3715" r="107"/>
            <a:stretch/>
          </p:blipFill>
          <p:spPr>
            <a:xfrm>
              <a:off x="404499" y="862003"/>
              <a:ext cx="5691969" cy="368669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518"/>
            <a:stretch/>
          </p:blipFill>
          <p:spPr>
            <a:xfrm>
              <a:off x="6096466" y="875658"/>
              <a:ext cx="5825317" cy="3686695"/>
            </a:xfrm>
            <a:prstGeom prst="rect">
              <a:avLst/>
            </a:prstGeom>
          </p:spPr>
        </p:pic>
      </p:grpSp>
      <p:sp>
        <p:nvSpPr>
          <p:cNvPr id="6" name="Title 4"/>
          <p:cNvSpPr>
            <a:spLocks noGrp="1"/>
          </p:cNvSpPr>
          <p:nvPr>
            <p:ph type="title"/>
          </p:nvPr>
        </p:nvSpPr>
        <p:spPr>
          <a:xfrm>
            <a:off x="373559" y="857251"/>
            <a:ext cx="7886700" cy="694824"/>
          </a:xfrm>
        </p:spPr>
        <p:txBody>
          <a:bodyPr/>
          <a:lstStyle/>
          <a:p>
            <a:r>
              <a:rPr lang="en-US" b="1" dirty="0">
                <a:solidFill>
                  <a:srgbClr val="63AA44"/>
                </a:solidFill>
                <a:latin typeface="+mn-lt"/>
              </a:rPr>
              <a:t>Meeting riders needs</a:t>
            </a:r>
          </a:p>
        </p:txBody>
      </p:sp>
      <p:sp>
        <p:nvSpPr>
          <p:cNvPr id="3" name="TextBox 2"/>
          <p:cNvSpPr txBox="1"/>
          <p:nvPr/>
        </p:nvSpPr>
        <p:spPr>
          <a:xfrm>
            <a:off x="6319813" y="1822798"/>
            <a:ext cx="2613635" cy="2700739"/>
          </a:xfrm>
          <a:prstGeom prst="rect">
            <a:avLst/>
          </a:prstGeom>
          <a:noFill/>
        </p:spPr>
        <p:txBody>
          <a:bodyPr wrap="square" rtlCol="0">
            <a:spAutoFit/>
          </a:bodyPr>
          <a:lstStyle/>
          <a:p>
            <a:r>
              <a:rPr lang="en-US" sz="3000" b="1" dirty="0">
                <a:solidFill>
                  <a:prstClr val="black"/>
                </a:solidFill>
                <a:latin typeface="Calibri"/>
              </a:rPr>
              <a:t>High ridership</a:t>
            </a:r>
          </a:p>
          <a:p>
            <a:r>
              <a:rPr lang="en-US" sz="2100" dirty="0">
                <a:solidFill>
                  <a:prstClr val="black"/>
                </a:solidFill>
                <a:latin typeface="Calibri"/>
              </a:rPr>
              <a:t>82nd and Division =  18,000 on/offs a week</a:t>
            </a:r>
          </a:p>
          <a:p>
            <a:endParaRPr lang="en-US" sz="2100" dirty="0">
              <a:solidFill>
                <a:prstClr val="black"/>
              </a:solidFill>
              <a:latin typeface="Calibri"/>
            </a:endParaRPr>
          </a:p>
          <a:p>
            <a:r>
              <a:rPr lang="en-US" sz="2100" dirty="0">
                <a:solidFill>
                  <a:prstClr val="black"/>
                </a:solidFill>
                <a:latin typeface="Calibri"/>
              </a:rPr>
              <a:t>Timbers’ soccer stadium = 20,400 capacity</a:t>
            </a:r>
          </a:p>
          <a:p>
            <a:endParaRPr lang="en-US" dirty="0">
              <a:solidFill>
                <a:prstClr val="black"/>
              </a:solidFill>
              <a:latin typeface="Calibri"/>
            </a:endParaRPr>
          </a:p>
        </p:txBody>
      </p:sp>
      <p:sp>
        <p:nvSpPr>
          <p:cNvPr id="8" name="Title 4"/>
          <p:cNvSpPr txBox="1">
            <a:spLocks/>
          </p:cNvSpPr>
          <p:nvPr/>
        </p:nvSpPr>
        <p:spPr>
          <a:xfrm>
            <a:off x="373559" y="4439647"/>
            <a:ext cx="7886700" cy="1136984"/>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400" b="1" dirty="0">
                <a:solidFill>
                  <a:prstClr val="black"/>
                </a:solidFill>
                <a:latin typeface="Calibri"/>
              </a:rPr>
              <a:t>New or improved sidewalks</a:t>
            </a:r>
          </a:p>
          <a:p>
            <a:pPr defTabSz="685800">
              <a:lnSpc>
                <a:spcPct val="100000"/>
              </a:lnSpc>
              <a:spcBef>
                <a:spcPts val="0"/>
              </a:spcBef>
            </a:pPr>
            <a:r>
              <a:rPr lang="en-US" sz="2100" dirty="0">
                <a:solidFill>
                  <a:prstClr val="black"/>
                </a:solidFill>
                <a:latin typeface="Calibri"/>
              </a:rPr>
              <a:t>59,000 </a:t>
            </a:r>
            <a:r>
              <a:rPr lang="en-US" sz="2100" dirty="0" err="1">
                <a:solidFill>
                  <a:prstClr val="black"/>
                </a:solidFill>
                <a:latin typeface="Calibri"/>
              </a:rPr>
              <a:t>sq</a:t>
            </a:r>
            <a:r>
              <a:rPr lang="en-US" sz="2100" dirty="0">
                <a:solidFill>
                  <a:prstClr val="black"/>
                </a:solidFill>
                <a:latin typeface="Calibri"/>
              </a:rPr>
              <a:t> </a:t>
            </a:r>
            <a:r>
              <a:rPr lang="en-US" sz="2100" dirty="0" err="1">
                <a:solidFill>
                  <a:prstClr val="black"/>
                </a:solidFill>
                <a:latin typeface="Calibri"/>
              </a:rPr>
              <a:t>ft</a:t>
            </a:r>
            <a:r>
              <a:rPr lang="en-US" sz="2100" dirty="0">
                <a:solidFill>
                  <a:prstClr val="black"/>
                </a:solidFill>
                <a:latin typeface="Calibri"/>
              </a:rPr>
              <a:t> in Portland = 25 basketball courts</a:t>
            </a:r>
          </a:p>
          <a:p>
            <a:pPr defTabSz="685800"/>
            <a:r>
              <a:rPr lang="en-US" sz="3300" b="1" dirty="0">
                <a:solidFill>
                  <a:srgbClr val="63AA44"/>
                </a:solidFill>
                <a:latin typeface="Calibri"/>
              </a:rPr>
              <a:t> </a:t>
            </a:r>
          </a:p>
        </p:txBody>
      </p:sp>
      <p:pic>
        <p:nvPicPr>
          <p:cNvPr id="11" name="Picture 1" descr="http://trinet.trimet.org/home/divisions/public-affairs/communications-and-marketing/creative-services-1/TriMet2945173.png">
            <a:extLst>
              <a:ext uri="{FF2B5EF4-FFF2-40B4-BE49-F238E27FC236}">
                <a16:creationId xmlns:a16="http://schemas.microsoft.com/office/drawing/2014/main" id="{72F36BED-A733-4149-81B1-5BD5D2912F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9" y="6337464"/>
            <a:ext cx="1714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9524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mpass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2640</TotalTime>
  <Words>3302</Words>
  <Application>Microsoft Office PowerPoint</Application>
  <PresentationFormat>On-screen Show (4:3)</PresentationFormat>
  <Paragraphs>461</Paragraphs>
  <Slides>39</Slides>
  <Notes>33</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54" baseType="lpstr">
      <vt:lpstr>MS PGothic</vt:lpstr>
      <vt:lpstr>Arial</vt:lpstr>
      <vt:lpstr>Calibri</vt:lpstr>
      <vt:lpstr>Calibri Light</vt:lpstr>
      <vt:lpstr>Cambria</vt:lpstr>
      <vt:lpstr>Montserrat SemiBold</vt:lpstr>
      <vt:lpstr>MyriadPro-BoldCond</vt:lpstr>
      <vt:lpstr>MyriadPro-Regular</vt:lpstr>
      <vt:lpstr>Trebuchet MS</vt:lpstr>
      <vt:lpstr>Wingdings</vt:lpstr>
      <vt:lpstr>Office Theme</vt:lpstr>
      <vt:lpstr>1_Compass_blue</vt:lpstr>
      <vt:lpstr>1_Office Theme</vt:lpstr>
      <vt:lpstr>2_Office Theme</vt:lpstr>
      <vt:lpstr>Acrobat Document</vt:lpstr>
      <vt:lpstr>PowerPoint Presentation</vt:lpstr>
      <vt:lpstr>Today’s Agenda </vt:lpstr>
      <vt:lpstr>Project Overview</vt:lpstr>
      <vt:lpstr>Project Overview</vt:lpstr>
      <vt:lpstr>Project Overview - Schedule</vt:lpstr>
      <vt:lpstr>PowerPoint Presentation</vt:lpstr>
      <vt:lpstr>Stations</vt:lpstr>
      <vt:lpstr>Stations and Amenities</vt:lpstr>
      <vt:lpstr>Meeting riders needs</vt:lpstr>
      <vt:lpstr>Transit Signal  Priority (TSP)</vt:lpstr>
      <vt:lpstr>Building On Division Corridor Improvements </vt:lpstr>
      <vt:lpstr>PowerPoint Presentation</vt:lpstr>
      <vt:lpstr>PowerPoint Presentation</vt:lpstr>
      <vt:lpstr>PowerPoint Presentation</vt:lpstr>
      <vt:lpstr>PowerPoint Presentation</vt:lpstr>
      <vt:lpstr>Locally Preferred Alternative – Status Report</vt:lpstr>
      <vt:lpstr>Locally Preferred Alternative (LPA) Conditions of Approval</vt:lpstr>
      <vt:lpstr>Main Categories of LPA Conditions of Approval</vt:lpstr>
      <vt:lpstr>Origin of the LPA Conditions of Approval</vt:lpstr>
      <vt:lpstr>PORTLAND BUREAU OF TRANSPORTATION</vt:lpstr>
      <vt:lpstr>PORTLAND BUREAU OF TRANSPORTATION</vt:lpstr>
      <vt:lpstr>BUREAU OF PLANNING &amp; SUSTAINABILITY</vt:lpstr>
      <vt:lpstr>BUREAU OF PLANNING &amp; SUSTAINABILITY</vt:lpstr>
      <vt:lpstr>PowerPoint Presentation</vt:lpstr>
      <vt:lpstr>People</vt:lpstr>
      <vt:lpstr>PowerPoint Presentation</vt:lpstr>
      <vt:lpstr>Powell-Division Transit and Development Project Overview</vt:lpstr>
      <vt:lpstr>Project Outcomes and Goals</vt:lpstr>
      <vt:lpstr>Jade Apartments Update</vt:lpstr>
      <vt:lpstr>Regional housing bond: Overview of draft framework</vt:lpstr>
      <vt:lpstr>PowerPoint Presentation</vt:lpstr>
      <vt:lpstr>PowerPoint Presentation</vt:lpstr>
      <vt:lpstr>PROSPER PORTLAND</vt:lpstr>
      <vt:lpstr>DTP – Intergovernmental Agreement - Local Match</vt:lpstr>
      <vt:lpstr>City Local Match</vt:lpstr>
      <vt:lpstr>PowerPoint Presentation</vt:lpstr>
      <vt:lpstr>Value Received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Petersen, Sarah</dc:creator>
  <cp:lastModifiedBy>Bertelsen, April</cp:lastModifiedBy>
  <cp:revision>141</cp:revision>
  <cp:lastPrinted>2018-08-09T00:58:36Z</cp:lastPrinted>
  <dcterms:created xsi:type="dcterms:W3CDTF">2017-03-28T20:10:46Z</dcterms:created>
  <dcterms:modified xsi:type="dcterms:W3CDTF">2018-08-09T19:18:16Z</dcterms:modified>
</cp:coreProperties>
</file>