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3" r:id="rId2"/>
  </p:sldMasterIdLst>
  <p:notesMasterIdLst>
    <p:notesMasterId r:id="rId22"/>
  </p:notesMasterIdLst>
  <p:handoutMasterIdLst>
    <p:handoutMasterId r:id="rId23"/>
  </p:handoutMasterIdLst>
  <p:sldIdLst>
    <p:sldId id="550" r:id="rId3"/>
    <p:sldId id="618" r:id="rId4"/>
    <p:sldId id="647" r:id="rId5"/>
    <p:sldId id="651" r:id="rId6"/>
    <p:sldId id="652" r:id="rId7"/>
    <p:sldId id="656" r:id="rId8"/>
    <p:sldId id="633" r:id="rId9"/>
    <p:sldId id="655" r:id="rId10"/>
    <p:sldId id="632" r:id="rId11"/>
    <p:sldId id="645" r:id="rId12"/>
    <p:sldId id="650" r:id="rId13"/>
    <p:sldId id="654" r:id="rId14"/>
    <p:sldId id="653" r:id="rId15"/>
    <p:sldId id="620" r:id="rId16"/>
    <p:sldId id="657" r:id="rId17"/>
    <p:sldId id="658" r:id="rId18"/>
    <p:sldId id="660" r:id="rId19"/>
    <p:sldId id="626" r:id="rId20"/>
    <p:sldId id="611" r:id="rId2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88">
          <p15:clr>
            <a:srgbClr val="A4A3A4"/>
          </p15:clr>
        </p15:guide>
        <p15:guide id="4" orient="horz" pos="4032">
          <p15:clr>
            <a:srgbClr val="A4A3A4"/>
          </p15:clr>
        </p15:guide>
        <p15:guide id="5" pos="3216">
          <p15:clr>
            <a:srgbClr val="A4A3A4"/>
          </p15:clr>
        </p15:guide>
        <p15:guide id="6" pos="288">
          <p15:clr>
            <a:srgbClr val="A4A3A4"/>
          </p15:clr>
        </p15:guide>
        <p15:guide id="7" pos="5493" userDrawn="1">
          <p15:clr>
            <a:srgbClr val="A4A3A4"/>
          </p15:clr>
        </p15:guide>
        <p15:guide id="8" pos="2832">
          <p15:clr>
            <a:srgbClr val="A4A3A4"/>
          </p15:clr>
        </p15:guide>
        <p15:guide id="9" pos="4259" userDrawn="1">
          <p15:clr>
            <a:srgbClr val="A4A3A4"/>
          </p15:clr>
        </p15:guide>
        <p15:guide id="10" pos="1392">
          <p15:clr>
            <a:srgbClr val="A4A3A4"/>
          </p15:clr>
        </p15:guide>
        <p15:guide id="11" pos="4224">
          <p15:clr>
            <a:srgbClr val="A4A3A4"/>
          </p15:clr>
        </p15:guide>
        <p15:guide id="12" pos="4320">
          <p15:clr>
            <a:srgbClr val="A4A3A4"/>
          </p15:clr>
        </p15:guide>
        <p15:guide id="13" pos="2928">
          <p15:clr>
            <a:srgbClr val="A4A3A4"/>
          </p15:clr>
        </p15:guide>
        <p15:guide id="14" pos="1488">
          <p15:clr>
            <a:srgbClr val="A4A3A4"/>
          </p15:clr>
        </p15:guide>
        <p15:guide id="15" pos="14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901"/>
    <a:srgbClr val="FE0002"/>
    <a:srgbClr val="00C6FF"/>
    <a:srgbClr val="C500FF"/>
    <a:srgbClr val="2A5F21"/>
    <a:srgbClr val="357B2B"/>
    <a:srgbClr val="458D04"/>
    <a:srgbClr val="CCAB09"/>
    <a:srgbClr val="FFCC66"/>
    <a:srgbClr val="FF2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76" autoAdjust="0"/>
    <p:restoredTop sz="26054" autoAdjust="0"/>
  </p:normalViewPr>
  <p:slideViewPr>
    <p:cSldViewPr snapToObjects="1">
      <p:cViewPr varScale="1">
        <p:scale>
          <a:sx n="18" d="100"/>
          <a:sy n="18" d="100"/>
        </p:scale>
        <p:origin x="2957" y="38"/>
      </p:cViewPr>
      <p:guideLst>
        <p:guide orient="horz" pos="2160"/>
        <p:guide pos="2880"/>
        <p:guide orient="horz" pos="288"/>
        <p:guide orient="horz" pos="4032"/>
        <p:guide pos="3216"/>
        <p:guide pos="288"/>
        <p:guide pos="5493"/>
        <p:guide pos="2832"/>
        <p:guide pos="4259"/>
        <p:guide pos="1392"/>
        <p:guide pos="4224"/>
        <p:guide pos="4320"/>
        <p:guide pos="2928"/>
        <p:guide pos="1488"/>
        <p:guide pos="1440"/>
      </p:guideLst>
    </p:cSldViewPr>
  </p:slideViewPr>
  <p:outlineViewPr>
    <p:cViewPr>
      <p:scale>
        <a:sx n="33" d="100"/>
        <a:sy n="33" d="100"/>
      </p:scale>
      <p:origin x="0" y="-1404"/>
    </p:cViewPr>
  </p:outlineViewPr>
  <p:notesTextViewPr>
    <p:cViewPr>
      <p:scale>
        <a:sx n="125" d="100"/>
        <a:sy n="125" d="100"/>
      </p:scale>
      <p:origin x="0" y="0"/>
    </p:cViewPr>
  </p:notesTextViewPr>
  <p:sorterViewPr>
    <p:cViewPr>
      <p:scale>
        <a:sx n="38" d="100"/>
        <a:sy n="38" d="100"/>
      </p:scale>
      <p:origin x="0" y="0"/>
    </p:cViewPr>
  </p:sorterViewPr>
  <p:notesViewPr>
    <p:cSldViewPr snapToGrid="0">
      <p:cViewPr varScale="1">
        <p:scale>
          <a:sx n="73" d="100"/>
          <a:sy n="73" d="100"/>
        </p:scale>
        <p:origin x="2424" y="54"/>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bwMode="auto">
          <a:xfrm>
            <a:off x="8"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l">
              <a:defRPr sz="1200">
                <a:latin typeface="Arial" charset="0"/>
                <a:ea typeface="+mn-ea"/>
              </a:defRPr>
            </a:lvl1pPr>
          </a:lstStyle>
          <a:p>
            <a:pPr>
              <a:defRPr/>
            </a:pPr>
            <a:endParaRPr lang="en-US" dirty="0"/>
          </a:p>
        </p:txBody>
      </p:sp>
      <p:sp>
        <p:nvSpPr>
          <p:cNvPr id="239619" name="Rectangle 3"/>
          <p:cNvSpPr>
            <a:spLocks noGrp="1" noChangeArrowheads="1"/>
          </p:cNvSpPr>
          <p:nvPr>
            <p:ph type="dt" sz="quarter" idx="1"/>
          </p:nvPr>
        </p:nvSpPr>
        <p:spPr bwMode="auto">
          <a:xfrm>
            <a:off x="3970346"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239620" name="Rectangle 4"/>
          <p:cNvSpPr>
            <a:spLocks noGrp="1" noChangeArrowheads="1"/>
          </p:cNvSpPr>
          <p:nvPr>
            <p:ph type="ftr" sz="quarter" idx="2"/>
          </p:nvPr>
        </p:nvSpPr>
        <p:spPr bwMode="auto">
          <a:xfrm>
            <a:off x="8"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l">
              <a:defRPr sz="1200">
                <a:latin typeface="Arial" charset="0"/>
                <a:ea typeface="+mn-ea"/>
              </a:defRPr>
            </a:lvl1pPr>
          </a:lstStyle>
          <a:p>
            <a:pPr>
              <a:defRPr/>
            </a:pPr>
            <a:endParaRPr lang="en-US" dirty="0"/>
          </a:p>
        </p:txBody>
      </p:sp>
      <p:sp>
        <p:nvSpPr>
          <p:cNvPr id="239621" name="Rectangle 5"/>
          <p:cNvSpPr>
            <a:spLocks noGrp="1" noChangeArrowheads="1"/>
          </p:cNvSpPr>
          <p:nvPr>
            <p:ph type="sldNum" sz="quarter" idx="3"/>
          </p:nvPr>
        </p:nvSpPr>
        <p:spPr bwMode="auto">
          <a:xfrm>
            <a:off x="3970346"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r">
              <a:defRPr sz="1200"/>
            </a:lvl1pPr>
          </a:lstStyle>
          <a:p>
            <a:fld id="{5F6F476B-1B2E-4FFA-9A9D-9944AB9D1B92}" type="slidenum">
              <a:rPr lang="en-US"/>
              <a:pPr/>
              <a:t>‹#›</a:t>
            </a:fld>
            <a:endParaRPr lang="en-US" dirty="0"/>
          </a:p>
        </p:txBody>
      </p:sp>
    </p:spTree>
    <p:extLst>
      <p:ext uri="{BB962C8B-B14F-4D97-AF65-F5344CB8AC3E}">
        <p14:creationId xmlns:p14="http://schemas.microsoft.com/office/powerpoint/2010/main" val="834335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8"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l">
              <a:defRPr sz="1200">
                <a:latin typeface="Arial" charset="0"/>
                <a:ea typeface="+mn-ea"/>
              </a:defRPr>
            </a:lvl1pPr>
          </a:lstStyle>
          <a:p>
            <a:pPr>
              <a:defRPr/>
            </a:pPr>
            <a:endParaRPr lang="en-US" dirty="0"/>
          </a:p>
        </p:txBody>
      </p:sp>
      <p:sp>
        <p:nvSpPr>
          <p:cNvPr id="163843" name="Rectangle 3"/>
          <p:cNvSpPr>
            <a:spLocks noGrp="1" noChangeArrowheads="1"/>
          </p:cNvSpPr>
          <p:nvPr>
            <p:ph type="dt" idx="1"/>
          </p:nvPr>
        </p:nvSpPr>
        <p:spPr bwMode="auto">
          <a:xfrm>
            <a:off x="3970346"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45" name="Rectangle 5"/>
          <p:cNvSpPr>
            <a:spLocks noGrp="1" noChangeArrowheads="1"/>
          </p:cNvSpPr>
          <p:nvPr>
            <p:ph type="body" sz="quarter" idx="3"/>
          </p:nvPr>
        </p:nvSpPr>
        <p:spPr bwMode="auto">
          <a:xfrm>
            <a:off x="701677" y="4416433"/>
            <a:ext cx="5607050" cy="4183063"/>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46" name="Rectangle 6"/>
          <p:cNvSpPr>
            <a:spLocks noGrp="1" noChangeArrowheads="1"/>
          </p:cNvSpPr>
          <p:nvPr>
            <p:ph type="ftr" sz="quarter" idx="4"/>
          </p:nvPr>
        </p:nvSpPr>
        <p:spPr bwMode="auto">
          <a:xfrm>
            <a:off x="8"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l">
              <a:defRPr sz="1200">
                <a:latin typeface="Arial" charset="0"/>
                <a:ea typeface="+mn-ea"/>
              </a:defRPr>
            </a:lvl1pPr>
          </a:lstStyle>
          <a:p>
            <a:pPr>
              <a:defRPr/>
            </a:pPr>
            <a:endParaRPr lang="en-US" dirty="0"/>
          </a:p>
        </p:txBody>
      </p:sp>
      <p:sp>
        <p:nvSpPr>
          <p:cNvPr id="163847" name="Rectangle 7"/>
          <p:cNvSpPr>
            <a:spLocks noGrp="1" noChangeArrowheads="1"/>
          </p:cNvSpPr>
          <p:nvPr>
            <p:ph type="sldNum" sz="quarter" idx="5"/>
          </p:nvPr>
        </p:nvSpPr>
        <p:spPr bwMode="auto">
          <a:xfrm>
            <a:off x="3970346"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r">
              <a:defRPr sz="1200"/>
            </a:lvl1pPr>
          </a:lstStyle>
          <a:p>
            <a:fld id="{7F2A37E3-C00F-40BE-852E-BA0B184A28D6}" type="slidenum">
              <a:rPr lang="en-US"/>
              <a:pPr/>
              <a:t>‹#›</a:t>
            </a:fld>
            <a:endParaRPr lang="en-US" dirty="0"/>
          </a:p>
        </p:txBody>
      </p:sp>
    </p:spTree>
    <p:extLst>
      <p:ext uri="{BB962C8B-B14F-4D97-AF65-F5344CB8AC3E}">
        <p14:creationId xmlns:p14="http://schemas.microsoft.com/office/powerpoint/2010/main" val="22432071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altLang="en-US" sz="1400" dirty="0">
                <a:latin typeface="+mn-lt"/>
              </a:rPr>
              <a:t>Hello Mayor Wheeler and members of Council! </a:t>
            </a:r>
          </a:p>
          <a:p>
            <a:pPr defTabSz="914132">
              <a:defRPr/>
            </a:pPr>
            <a:endParaRPr lang="en-US" altLang="en-US" sz="1400" dirty="0">
              <a:latin typeface="+mn-lt"/>
            </a:endParaRPr>
          </a:p>
          <a:p>
            <a:pPr defTabSz="914132">
              <a:defRPr/>
            </a:pPr>
            <a:r>
              <a:rPr lang="en-US" altLang="en-US" sz="1400" dirty="0">
                <a:latin typeface="+mn-lt"/>
              </a:rPr>
              <a:t>My name is Lauren McGuire, Asset &amp; Development Division Manager for Portland Parks &amp; Recreation.  With me to day is Robin Laughlin, Bond Team Lead.</a:t>
            </a:r>
          </a:p>
          <a:p>
            <a:endParaRPr lang="en-US" sz="1400" dirty="0">
              <a:latin typeface="+mn-lt"/>
            </a:endParaRPr>
          </a:p>
          <a:p>
            <a:r>
              <a:rPr lang="en-US" sz="1400" dirty="0">
                <a:latin typeface="+mn-lt"/>
              </a:rPr>
              <a:t>We are here today to thank the voters who supported the Parks Replacement Bond in 2014 and to present the Third Parks Replacement Bond Annual Report. </a:t>
            </a:r>
          </a:p>
          <a:p>
            <a:endParaRPr lang="en-US" sz="1400" dirty="0">
              <a:latin typeface="+mn-lt"/>
            </a:endParaRPr>
          </a:p>
          <a:p>
            <a:r>
              <a:rPr lang="en-US" sz="1400" dirty="0">
                <a:latin typeface="+mn-lt"/>
              </a:rPr>
              <a:t>The purpose of this report is to summarize and share with you and the public the current status and challenges of the third year of this Parks Replacement Bond Program.</a:t>
            </a:r>
          </a:p>
          <a:p>
            <a:endParaRPr lang="en-US" baseline="0" dirty="0">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1</a:t>
            </a:fld>
            <a:endParaRPr lang="en-US" dirty="0"/>
          </a:p>
        </p:txBody>
      </p:sp>
    </p:spTree>
    <p:extLst>
      <p:ext uri="{BB962C8B-B14F-4D97-AF65-F5344CB8AC3E}">
        <p14:creationId xmlns:p14="http://schemas.microsoft.com/office/powerpoint/2010/main" val="1929049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mn-lt"/>
            </a:endParaRPr>
          </a:p>
          <a:p>
            <a:r>
              <a:rPr lang="en-US" sz="1400" dirty="0">
                <a:latin typeface="+mn-lt"/>
              </a:rPr>
              <a:t>Not only is the Bureau working hard to improve the Parks infrastructure, Bond funding is also being invested in the local greater Portland community to ensure that disadvantaged, minority, women, and emerging small businesses (known as D/M/W/ESB firms) have opportunities to design, bid on and construct Bond projects.  </a:t>
            </a:r>
          </a:p>
          <a:p>
            <a:endParaRPr lang="en-US" sz="1400" dirty="0">
              <a:latin typeface="+mn-lt"/>
            </a:endParaRPr>
          </a:p>
          <a:p>
            <a:r>
              <a:rPr lang="en-US" sz="1400" dirty="0">
                <a:latin typeface="+mn-lt"/>
              </a:rPr>
              <a:t>The success rate is laudable. To date:</a:t>
            </a:r>
          </a:p>
          <a:p>
            <a:pPr marL="285750" indent="-285750">
              <a:buFont typeface="Arial" panose="020B0604020202020204" pitchFamily="34" charset="0"/>
              <a:buChar char="•"/>
            </a:pPr>
            <a:r>
              <a:rPr lang="en-US" sz="1400" dirty="0">
                <a:latin typeface="+mn-lt"/>
              </a:rPr>
              <a:t>31% of the value of all professional technical contracts for Bond work has been awarded to D/M/W/ESB firms, and</a:t>
            </a:r>
          </a:p>
          <a:p>
            <a:pPr marL="285750" indent="-285750">
              <a:buFont typeface="Arial" panose="020B0604020202020204" pitchFamily="34" charset="0"/>
              <a:buChar char="•"/>
            </a:pPr>
            <a:r>
              <a:rPr lang="en-US" sz="1400" dirty="0">
                <a:latin typeface="+mn-lt"/>
              </a:rPr>
              <a:t>39% of the value of the Bond’s construction contracts has been awarded to D/M/W/ESB firms.</a:t>
            </a:r>
          </a:p>
          <a:p>
            <a:endParaRPr lang="en-US" sz="1400" dirty="0">
              <a:latin typeface="+mn-lt"/>
            </a:endParaRPr>
          </a:p>
          <a:p>
            <a:r>
              <a:rPr lang="en-US" sz="1400" dirty="0">
                <a:latin typeface="+mn-lt"/>
              </a:rPr>
              <a:t>As a reminder, the City’s goals are 20%.</a:t>
            </a:r>
          </a:p>
          <a:p>
            <a:endParaRPr lang="en-US" dirty="0"/>
          </a:p>
        </p:txBody>
      </p:sp>
      <p:sp>
        <p:nvSpPr>
          <p:cNvPr id="4" name="Slide Number Placeholder 3"/>
          <p:cNvSpPr>
            <a:spLocks noGrp="1"/>
          </p:cNvSpPr>
          <p:nvPr>
            <p:ph type="sldNum" sz="quarter" idx="10"/>
          </p:nvPr>
        </p:nvSpPr>
        <p:spPr/>
        <p:txBody>
          <a:bodyPr/>
          <a:lstStyle/>
          <a:p>
            <a:fld id="{7F2A37E3-C00F-40BE-852E-BA0B184A28D6}" type="slidenum">
              <a:rPr lang="en-US" smtClean="0"/>
              <a:pPr/>
              <a:t>10</a:t>
            </a:fld>
            <a:endParaRPr lang="en-US" dirty="0"/>
          </a:p>
        </p:txBody>
      </p:sp>
    </p:spTree>
    <p:extLst>
      <p:ext uri="{BB962C8B-B14F-4D97-AF65-F5344CB8AC3E}">
        <p14:creationId xmlns:p14="http://schemas.microsoft.com/office/powerpoint/2010/main" val="3887619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3928" y="4315822"/>
            <a:ext cx="6502545" cy="4183063"/>
          </a:xfrm>
        </p:spPr>
        <p:txBody>
          <a:bodyPr/>
          <a:lstStyle/>
          <a:p>
            <a:r>
              <a:rPr lang="en-US" sz="1400" dirty="0">
                <a:latin typeface="+mn-lt"/>
              </a:rPr>
              <a:t>The Bond Team is very proud and passionate about Portland’s park system.</a:t>
            </a:r>
          </a:p>
          <a:p>
            <a:endParaRPr lang="en-US" sz="1400" dirty="0">
              <a:latin typeface="+mn-lt"/>
            </a:endParaRPr>
          </a:p>
          <a:p>
            <a:r>
              <a:rPr lang="en-US" sz="1400" dirty="0">
                <a:latin typeface="+mn-lt"/>
              </a:rPr>
              <a:t>With the initial Bond work, the extensive outreach process helped garner Bond support thanks in particular to Commissioner Fritz and Commissioner Fish.  Building upon those efforts, the Bond Team has engaged in public outreach tailored to each of the Bond projects as the numbers on the screen indicate. </a:t>
            </a:r>
          </a:p>
          <a:p>
            <a:endParaRPr lang="en-US" sz="1400" dirty="0">
              <a:latin typeface="+mn-lt"/>
            </a:endParaRPr>
          </a:p>
          <a:p>
            <a:r>
              <a:rPr lang="en-US" sz="1400" dirty="0">
                <a:latin typeface="+mn-lt"/>
              </a:rPr>
              <a:t>PP&amp;R’s work around community engagement must reflect our increasingly diverse community’s needs and desires. To ensure that the voices of a broad spectrum of Portlanders are heard, PP&amp;R’s Community Engagement staff have involved Community Engagement Liaisons, individuals with ties to Spanish speaking, Somali, Vietnamese, and Russian communities. These specialists have assisted with outreach and translation for playground renovation projects. </a:t>
            </a:r>
          </a:p>
          <a:p>
            <a:endParaRPr lang="en-US" sz="1400" dirty="0">
              <a:latin typeface="+mn-lt"/>
            </a:endParaRPr>
          </a:p>
          <a:p>
            <a:r>
              <a:rPr lang="en-US" sz="1400" dirty="0">
                <a:latin typeface="+mn-lt"/>
              </a:rPr>
              <a:t>Project-specific outreach has also been targeted to low-income and disability communities, and open house meetings have been held in conjunction with cultural events, such as New Year in the Park and Summer Free For All events. </a:t>
            </a:r>
          </a:p>
          <a:p>
            <a:endParaRPr lang="en-US" sz="14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1165949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4349" y="4285639"/>
            <a:ext cx="6701702" cy="4183063"/>
          </a:xfrm>
        </p:spPr>
        <p:txBody>
          <a:bodyPr/>
          <a:lstStyle/>
          <a:p>
            <a:r>
              <a:rPr lang="en-US" sz="1400" dirty="0">
                <a:latin typeface="+mn-lt"/>
              </a:rPr>
              <a:t>The Bond Oversight Committee continues to provide oversight to the Bond program.  One member has changed in the last year, as chairperson Dion Jordan’s term ended and he has resigned from the Committee. A search for his replacement is underway.  The current committee includes Jonath Colon, Karen Loper Tracy, Zari Santner, and Ken Richardson. This group has offered many significant and helpful suggestions to the Bond Program. </a:t>
            </a:r>
          </a:p>
          <a:p>
            <a:endParaRPr lang="en-US" sz="1400" dirty="0">
              <a:latin typeface="+mn-lt"/>
            </a:endParaRPr>
          </a:p>
          <a:p>
            <a:r>
              <a:rPr lang="en-US" sz="1400" dirty="0">
                <a:latin typeface="+mn-lt"/>
              </a:rPr>
              <a:t>In their Annual Report last year, their recommendation was to:</a:t>
            </a:r>
          </a:p>
          <a:p>
            <a:pPr marL="285708" indent="-285708">
              <a:buFont typeface="Arial" panose="020B0604020202020204" pitchFamily="34" charset="0"/>
              <a:buChar char="•"/>
            </a:pPr>
            <a:r>
              <a:rPr lang="en-US" sz="1400" dirty="0">
                <a:latin typeface="+mn-lt"/>
              </a:rPr>
              <a:t>Establish metrics that demonstrate the effectiveness of PP&amp;R’s efforts to be transparent with the community and</a:t>
            </a:r>
          </a:p>
          <a:p>
            <a:pPr marL="285708" indent="-285708">
              <a:buFont typeface="Arial" panose="020B0604020202020204" pitchFamily="34" charset="0"/>
              <a:buChar char="•"/>
            </a:pPr>
            <a:r>
              <a:rPr lang="en-US" sz="1400" dirty="0">
                <a:latin typeface="+mn-lt"/>
              </a:rPr>
              <a:t>Gauge if the public feels the process is open, transparent, and welcomes participation. </a:t>
            </a:r>
          </a:p>
          <a:p>
            <a:pPr marL="228534" indent="-228534">
              <a:buAutoNum type="arabicPeriod"/>
            </a:pPr>
            <a:endParaRPr lang="en-US" sz="1400" dirty="0">
              <a:latin typeface="+mn-lt"/>
            </a:endParaRPr>
          </a:p>
          <a:p>
            <a:r>
              <a:rPr lang="en-US" sz="1400" dirty="0">
                <a:latin typeface="+mn-lt"/>
              </a:rPr>
              <a:t>To address this suggestion, PP&amp;R is developing a targeted survey to measure how well outreach and communications strategies have worked. A community survey will be available online from mid-August to September 2018 at www.parksreplacementbond.org. </a:t>
            </a:r>
          </a:p>
          <a:p>
            <a:endParaRPr lang="en-US" sz="1400" dirty="0">
              <a:latin typeface="+mn-lt"/>
            </a:endParaRPr>
          </a:p>
          <a:p>
            <a:r>
              <a:rPr lang="en-US" sz="1400" dirty="0">
                <a:latin typeface="+mn-lt"/>
              </a:rPr>
              <a:t>The oversight committee will be evaluating the Bond performance and offering their opinion of Bond Program Year 3 this fall</a:t>
            </a:r>
            <a:r>
              <a:rPr lang="en-US" sz="1400" i="1" dirty="0">
                <a:latin typeface="+mn-lt"/>
              </a:rPr>
              <a:t>.</a:t>
            </a:r>
          </a:p>
          <a:p>
            <a:endParaRPr lang="en-US" baseline="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12</a:t>
            </a:fld>
            <a:endParaRPr lang="en-US" dirty="0">
              <a:solidFill>
                <a:srgbClr val="000000"/>
              </a:solidFill>
            </a:endParaRPr>
          </a:p>
        </p:txBody>
      </p:sp>
    </p:spTree>
    <p:extLst>
      <p:ext uri="{BB962C8B-B14F-4D97-AF65-F5344CB8AC3E}">
        <p14:creationId xmlns:p14="http://schemas.microsoft.com/office/powerpoint/2010/main" val="2734404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Audits were required as part of the Bond measure to ensure fiscal accountability. To meet this obligation, we have hired an independent firm to provide a performance audit of Bond activities.</a:t>
            </a:r>
          </a:p>
          <a:p>
            <a:endParaRPr lang="en-US" sz="1400" dirty="0">
              <a:latin typeface="+mn-lt"/>
            </a:endParaRPr>
          </a:p>
          <a:p>
            <a:r>
              <a:rPr lang="en-US" sz="1400" dirty="0">
                <a:latin typeface="+mn-lt"/>
              </a:rPr>
              <a:t>This performance audit will serve as a progress check on how the Bond Program is operating and as a guide for future work to ensure the efficient delivery of the Identified Bond Projects. </a:t>
            </a:r>
          </a:p>
          <a:p>
            <a:endParaRPr lang="en-US" sz="1400" dirty="0">
              <a:latin typeface="+mn-lt"/>
            </a:endParaRPr>
          </a:p>
          <a:p>
            <a:r>
              <a:rPr lang="en-US" sz="1400" dirty="0">
                <a:latin typeface="+mn-lt"/>
              </a:rPr>
              <a:t>The audit is currently underway and scheduled to conclude this fall. </a:t>
            </a:r>
          </a:p>
          <a:p>
            <a:endParaRPr lang="en-US" sz="1400" dirty="0">
              <a:latin typeface="+mn-lt"/>
            </a:endParaRPr>
          </a:p>
          <a:p>
            <a:r>
              <a:rPr lang="en-US" sz="1400" dirty="0">
                <a:latin typeface="+mn-lt"/>
              </a:rPr>
              <a:t>Harvey M Rose is the Audit Consultant.</a:t>
            </a:r>
            <a:endParaRPr lang="en-US" sz="1400" dirty="0"/>
          </a:p>
          <a:p>
            <a:endParaRPr lang="en-US" sz="1400" dirty="0">
              <a:latin typeface="+mn-lt"/>
            </a:endParaRPr>
          </a:p>
          <a:p>
            <a:r>
              <a:rPr lang="en-US" sz="1400" dirty="0">
                <a:latin typeface="+mn-lt"/>
              </a:rPr>
              <a:t>------------------------------------------------------------------------------------------------------</a:t>
            </a:r>
          </a:p>
          <a:p>
            <a:r>
              <a:rPr lang="en-US" i="1" baseline="0" dirty="0">
                <a:latin typeface="+mn-lt"/>
              </a:rPr>
              <a:t>Data if needed, Harvey M Rose contract value  $56,670</a:t>
            </a: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13</a:t>
            </a:fld>
            <a:endParaRPr lang="en-US" dirty="0">
              <a:solidFill>
                <a:srgbClr val="000000"/>
              </a:solidFill>
            </a:endParaRPr>
          </a:p>
        </p:txBody>
      </p:sp>
    </p:spTree>
    <p:extLst>
      <p:ext uri="{BB962C8B-B14F-4D97-AF65-F5344CB8AC3E}">
        <p14:creationId xmlns:p14="http://schemas.microsoft.com/office/powerpoint/2010/main" val="3786417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The Bond projects have been received, with support from three main stakeholder groups that that are involved in the projects - the public, the contracting community, and the City Council.</a:t>
            </a:r>
          </a:p>
          <a:p>
            <a:endParaRPr lang="en-US" sz="1400" dirty="0">
              <a:latin typeface="+mn-lt"/>
            </a:endParaRPr>
          </a:p>
          <a:p>
            <a:r>
              <a:rPr lang="en-US" sz="1400" dirty="0">
                <a:latin typeface="+mn-lt"/>
              </a:rPr>
              <a:t>Goals for utilization of DMWESB consultant and contracting services have been exceeded.</a:t>
            </a:r>
          </a:p>
          <a:p>
            <a:endParaRPr lang="en-US" sz="1400" dirty="0">
              <a:latin typeface="+mn-lt"/>
            </a:endParaRPr>
          </a:p>
          <a:p>
            <a:r>
              <a:rPr lang="en-US" sz="1400" dirty="0">
                <a:latin typeface="+mn-lt"/>
              </a:rPr>
              <a:t>The majority of projects are on schedule and consistent with promised scopes and in budget.</a:t>
            </a: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F2A37E3-C00F-40BE-852E-BA0B184A28D6}" type="slidenum">
              <a:rPr lang="en-US" smtClean="0"/>
              <a:pPr/>
              <a:t>14</a:t>
            </a:fld>
            <a:endParaRPr lang="en-US" dirty="0"/>
          </a:p>
        </p:txBody>
      </p:sp>
    </p:spTree>
    <p:extLst>
      <p:ext uri="{BB962C8B-B14F-4D97-AF65-F5344CB8AC3E}">
        <p14:creationId xmlns:p14="http://schemas.microsoft.com/office/powerpoint/2010/main" val="118035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All the bond projects bring quality, revived services to our community.  We’d like to share a few of those projects with you today. </a:t>
            </a:r>
          </a:p>
          <a:p>
            <a:endParaRPr lang="en-US" sz="14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kern="1200" dirty="0">
                <a:solidFill>
                  <a:schemeClr val="tx1"/>
                </a:solidFill>
                <a:latin typeface="+mn-lt"/>
                <a:ea typeface="MS PGothic" panose="020B0600070205080204" pitchFamily="34" charset="-128"/>
                <a:cs typeface="+mn-cs"/>
              </a:rPr>
              <a:t>The Summit Restroom at Mount Tabor, pictured here, opened to the public after many years of closures.  Visitors to this park can now make use of two all-user restrooms, as well as a new map that shows the park’s trail and road systems.</a:t>
            </a:r>
          </a:p>
          <a:p>
            <a:endParaRPr lang="en-US" sz="1400" dirty="0">
              <a:latin typeface="+mn-lt"/>
            </a:endParaRPr>
          </a:p>
          <a:p>
            <a:r>
              <a:rPr lang="en-US" sz="1400" dirty="0" err="1">
                <a:latin typeface="+mn-lt"/>
              </a:rPr>
              <a:t>Argay</a:t>
            </a:r>
            <a:r>
              <a:rPr lang="en-US" sz="1400" dirty="0">
                <a:latin typeface="+mn-lt"/>
              </a:rPr>
              <a:t> Park – This Bond project was focused on resurfacing outer East Portland's only tennis court, which had been virtually unplayable. The project also corrected barriers to access with renovated pathways.</a:t>
            </a:r>
          </a:p>
          <a:p>
            <a:endParaRPr lang="en-US" sz="1400" dirty="0">
              <a:latin typeface="+mn-lt"/>
            </a:endParaRPr>
          </a:p>
          <a:p>
            <a:r>
              <a:rPr lang="en-US" sz="1400" dirty="0">
                <a:latin typeface="+mn-lt"/>
              </a:rPr>
              <a:t>Bloomington and Glenwood Parks received restroom renovations that provided much needed modernization and increased accessibility. </a:t>
            </a:r>
          </a:p>
          <a:p>
            <a:endParaRPr lang="en-US" sz="1400" dirty="0">
              <a:latin typeface="+mn-lt"/>
            </a:endParaRPr>
          </a:p>
          <a:p>
            <a:endParaRPr lang="en-US" sz="1400" dirty="0">
              <a:latin typeface="+mn-lt"/>
            </a:endParaRPr>
          </a:p>
          <a:p>
            <a:endParaRPr lang="en-US" sz="1400" dirty="0">
              <a:latin typeface="+mn-lt"/>
            </a:endParaRP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F2A37E3-C00F-40BE-852E-BA0B184A28D6}" type="slidenum">
              <a:rPr lang="en-US" smtClean="0"/>
              <a:pPr/>
              <a:t>15</a:t>
            </a:fld>
            <a:endParaRPr lang="en-US" dirty="0"/>
          </a:p>
        </p:txBody>
      </p:sp>
    </p:spTree>
    <p:extLst>
      <p:ext uri="{BB962C8B-B14F-4D97-AF65-F5344CB8AC3E}">
        <p14:creationId xmlns:p14="http://schemas.microsoft.com/office/powerpoint/2010/main" val="1159156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mn-lt"/>
            </a:endParaRPr>
          </a:p>
          <a:p>
            <a:r>
              <a:rPr lang="en-US" sz="1400" dirty="0">
                <a:latin typeface="+mn-lt"/>
              </a:rPr>
              <a:t>Kenton Park, pictured here,  is currently under construction and will have a fully renovated playground this fall.  This project will also increase accessibility for park visitors with new pathways leading to the playground.</a:t>
            </a:r>
          </a:p>
          <a:p>
            <a:endParaRPr lang="en-US" sz="1400" dirty="0">
              <a:latin typeface="+mn-lt"/>
            </a:endParaRPr>
          </a:p>
          <a:p>
            <a:r>
              <a:rPr lang="en-US" sz="1400" dirty="0">
                <a:latin typeface="+mn-lt"/>
              </a:rPr>
              <a:t>The renovation of Mary Rieke field was completed in Fall 2018.  This project allows for safer play, expanded accessibility, and an extended useful life of the surfacing.</a:t>
            </a:r>
          </a:p>
          <a:p>
            <a:endParaRPr lang="en-US" sz="1400" dirty="0">
              <a:latin typeface="+mn-lt"/>
            </a:endParaRPr>
          </a:p>
          <a:p>
            <a:r>
              <a:rPr lang="en-US" sz="1400" dirty="0">
                <a:latin typeface="+mn-lt"/>
              </a:rPr>
              <a:t>Our partnerships with the community have allowed us to leverage bond funds and create a new inclusive playground at Couch Park, which is currently under construction and due for completion this coming winter. This project also includes a new Portland Loo and will make accessibility improvements to the plaza space.</a:t>
            </a:r>
          </a:p>
          <a:p>
            <a:endParaRPr lang="en-US" sz="1400" dirty="0">
              <a:latin typeface="+mn-lt"/>
            </a:endParaRPr>
          </a:p>
          <a:p>
            <a:endParaRPr lang="en-US" sz="1400" dirty="0">
              <a:latin typeface="+mn-lt"/>
            </a:endParaRP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F2A37E3-C00F-40BE-852E-BA0B184A28D6}" type="slidenum">
              <a:rPr lang="en-US" smtClean="0"/>
              <a:pPr/>
              <a:t>16</a:t>
            </a:fld>
            <a:endParaRPr lang="en-US" dirty="0"/>
          </a:p>
        </p:txBody>
      </p:sp>
    </p:spTree>
    <p:extLst>
      <p:ext uri="{BB962C8B-B14F-4D97-AF65-F5344CB8AC3E}">
        <p14:creationId xmlns:p14="http://schemas.microsoft.com/office/powerpoint/2010/main" val="807183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One of the first Bond Phase 2 projects, called the Playground Parts &amp; Pieces project, touches 30 parks throughout our system by replacing aging playground structures, making drainage improvements, and making accessibility upgrades. As part of this project, Irving Park, shown here, has already received all new decking on the play structure. </a:t>
            </a:r>
          </a:p>
          <a:p>
            <a:endParaRPr lang="en-US" sz="1400" dirty="0">
              <a:latin typeface="+mn-lt"/>
            </a:endParaRPr>
          </a:p>
          <a:p>
            <a:endParaRPr lang="en-US" sz="1400" dirty="0">
              <a:latin typeface="+mn-lt"/>
            </a:endParaRPr>
          </a:p>
          <a:p>
            <a:endParaRPr lang="en-US" baseline="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17</a:t>
            </a:fld>
            <a:endParaRPr lang="en-US" dirty="0">
              <a:solidFill>
                <a:srgbClr val="000000"/>
              </a:solidFill>
            </a:endParaRPr>
          </a:p>
        </p:txBody>
      </p:sp>
    </p:spTree>
    <p:extLst>
      <p:ext uri="{BB962C8B-B14F-4D97-AF65-F5344CB8AC3E}">
        <p14:creationId xmlns:p14="http://schemas.microsoft.com/office/powerpoint/2010/main" val="4262177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sz="1400" dirty="0">
                <a:latin typeface="+mn-lt"/>
              </a:rPr>
              <a:t>Looking ahead, 10 Bond Projects are scheduled for completion over the next year, so more excitement and diligent work is to come.  Our team is excited to be reaching the halfway point in delivering these important reinvestments in our Parks infrastructure  to Portlanders. </a:t>
            </a:r>
          </a:p>
          <a:p>
            <a:endParaRPr lang="en-US" dirty="0"/>
          </a:p>
          <a:p>
            <a:endParaRPr lang="en-US" dirty="0"/>
          </a:p>
        </p:txBody>
      </p:sp>
      <p:sp>
        <p:nvSpPr>
          <p:cNvPr id="4" name="Slide Number Placeholder 3"/>
          <p:cNvSpPr>
            <a:spLocks noGrp="1"/>
          </p:cNvSpPr>
          <p:nvPr>
            <p:ph type="sldNum" sz="quarter" idx="10"/>
          </p:nvPr>
        </p:nvSpPr>
        <p:spPr/>
        <p:txBody>
          <a:bodyPr/>
          <a:lstStyle/>
          <a:p>
            <a:fld id="{7F2A37E3-C00F-40BE-852E-BA0B184A28D6}" type="slidenum">
              <a:rPr lang="en-US" smtClean="0"/>
              <a:pPr/>
              <a:t>18</a:t>
            </a:fld>
            <a:endParaRPr lang="en-US" dirty="0"/>
          </a:p>
        </p:txBody>
      </p:sp>
    </p:spTree>
    <p:extLst>
      <p:ext uri="{BB962C8B-B14F-4D97-AF65-F5344CB8AC3E}">
        <p14:creationId xmlns:p14="http://schemas.microsoft.com/office/powerpoint/2010/main" val="1651922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With that, we are happy to present you with the long form of the Annual Bond Year 3 Report, which will </a:t>
            </a:r>
            <a:r>
              <a:rPr lang="en-US" sz="1400" dirty="0">
                <a:solidFill>
                  <a:srgbClr val="000000"/>
                </a:solidFill>
                <a:latin typeface="+mn-lt"/>
              </a:rPr>
              <a:t>be shared with the press and neighborhood coalitions and will be available on the Parks web site.</a:t>
            </a:r>
          </a:p>
          <a:p>
            <a:endParaRPr lang="en-US" sz="1400" dirty="0">
              <a:solidFill>
                <a:srgbClr val="000000"/>
              </a:solidFill>
              <a:latin typeface="+mn-lt"/>
            </a:endParaRPr>
          </a:p>
          <a:p>
            <a:r>
              <a:rPr lang="en-US" sz="1400" dirty="0">
                <a:latin typeface="+mn-lt"/>
              </a:rPr>
              <a:t>The information presented here today can be found in that report.  It is intended to be completely transparent and honest not only about what’s gone well but also about where the program challenges lie.  </a:t>
            </a:r>
          </a:p>
          <a:p>
            <a:endParaRPr lang="en-US" sz="1400" dirty="0">
              <a:latin typeface="+mn-lt"/>
            </a:endParaRPr>
          </a:p>
          <a:p>
            <a:pPr lvl="0"/>
            <a:r>
              <a:rPr lang="en-US" sz="1400" dirty="0">
                <a:solidFill>
                  <a:srgbClr val="000000"/>
                </a:solidFill>
                <a:latin typeface="+mn-lt"/>
              </a:rPr>
              <a:t>The short version will be widely distributed through Portland Parks’ community centers and parks events throughout the summer.  It is available in English and has also been translated into Spanish.</a:t>
            </a:r>
          </a:p>
          <a:p>
            <a:endParaRPr lang="en-US" sz="1400" dirty="0">
              <a:latin typeface="+mn-lt"/>
            </a:endParaRPr>
          </a:p>
          <a:p>
            <a:r>
              <a:rPr lang="en-US" sz="1400" dirty="0">
                <a:latin typeface="+mn-lt"/>
              </a:rPr>
              <a:t>In summary, we anticipate that we will be able to deliver the Phase 1 and 2 Bond Projects promised within the $68 million bond with maximum accountability and transparency.</a:t>
            </a:r>
          </a:p>
          <a:p>
            <a:endParaRPr lang="en-US" sz="1400" dirty="0">
              <a:latin typeface="+mn-lt"/>
            </a:endParaRPr>
          </a:p>
          <a:p>
            <a:r>
              <a:rPr lang="en-US" sz="1400" dirty="0">
                <a:latin typeface="+mn-lt"/>
              </a:rPr>
              <a:t>We are happy to take any questions at this time. Thank you!</a:t>
            </a:r>
          </a:p>
          <a:p>
            <a:endParaRPr lang="en-US" dirty="0"/>
          </a:p>
        </p:txBody>
      </p:sp>
      <p:sp>
        <p:nvSpPr>
          <p:cNvPr id="4" name="Slide Number Placeholder 3"/>
          <p:cNvSpPr>
            <a:spLocks noGrp="1"/>
          </p:cNvSpPr>
          <p:nvPr>
            <p:ph type="sldNum" sz="quarter" idx="10"/>
          </p:nvPr>
        </p:nvSpPr>
        <p:spPr/>
        <p:txBody>
          <a:bodyPr/>
          <a:lstStyle/>
          <a:p>
            <a:fld id="{7F2A37E3-C00F-40BE-852E-BA0B184A28D6}" type="slidenum">
              <a:rPr lang="en-US" smtClean="0"/>
              <a:pPr/>
              <a:t>19</a:t>
            </a:fld>
            <a:endParaRPr lang="en-US" dirty="0"/>
          </a:p>
        </p:txBody>
      </p:sp>
    </p:spTree>
    <p:extLst>
      <p:ext uri="{BB962C8B-B14F-4D97-AF65-F5344CB8AC3E}">
        <p14:creationId xmlns:p14="http://schemas.microsoft.com/office/powerpoint/2010/main" val="2234261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sz="1400" dirty="0">
                <a:latin typeface="+mn-lt"/>
              </a:rPr>
              <a:t>On November 4, 2014, 74% of Portland voters approved Measure 26-159, the Parks Replacement Bond, which provides $68 million in funds for urgent repairs in parks, community centers, and facilities throughout the city.  Portland Parks &amp; Recreation’s Bond Program has completed its third year, a busy year summarized in this Year 3 report. </a:t>
            </a:r>
          </a:p>
          <a:p>
            <a:pPr defTabSz="914132">
              <a:defRPr/>
            </a:pPr>
            <a:endParaRPr lang="en-US" sz="1400" dirty="0">
              <a:latin typeface="+mn-lt"/>
            </a:endParaRPr>
          </a:p>
          <a:p>
            <a:r>
              <a:rPr lang="en-US" sz="1400" dirty="0">
                <a:latin typeface="+mn-lt"/>
              </a:rPr>
              <a:t>Today we will:</a:t>
            </a:r>
          </a:p>
          <a:p>
            <a:pPr marL="285708" indent="-285708">
              <a:buFont typeface="Arial" panose="020B0604020202020204" pitchFamily="34" charset="0"/>
              <a:buChar char="•"/>
            </a:pPr>
            <a:r>
              <a:rPr lang="en-US" sz="1400" dirty="0">
                <a:latin typeface="+mn-lt"/>
              </a:rPr>
              <a:t>Provide a bit of background context for the Parks Replacement Bond</a:t>
            </a:r>
          </a:p>
          <a:p>
            <a:pPr marL="285708" indent="-285708">
              <a:buFont typeface="Arial" panose="020B0604020202020204" pitchFamily="34" charset="0"/>
              <a:buChar char="•"/>
            </a:pPr>
            <a:r>
              <a:rPr lang="en-US" sz="1400" dirty="0">
                <a:latin typeface="+mn-lt"/>
              </a:rPr>
              <a:t>Discuss performance, report on the Bond projects’ scopes, schedules and budgets.</a:t>
            </a:r>
          </a:p>
          <a:p>
            <a:pPr marL="285708" indent="-285708">
              <a:buFont typeface="Arial" panose="020B0604020202020204" pitchFamily="34" charset="0"/>
              <a:buChar char="•"/>
            </a:pPr>
            <a:r>
              <a:rPr lang="en-US" sz="1400" dirty="0">
                <a:latin typeface="+mn-lt"/>
              </a:rPr>
              <a:t>Review the investments that have been made to date and are projecting to make, and</a:t>
            </a:r>
          </a:p>
          <a:p>
            <a:pPr marL="285708" indent="-285708">
              <a:buFont typeface="Arial" panose="020B0604020202020204" pitchFamily="34" charset="0"/>
              <a:buChar char="•"/>
            </a:pPr>
            <a:r>
              <a:rPr lang="en-US" sz="1400" dirty="0">
                <a:latin typeface="+mn-lt"/>
              </a:rPr>
              <a:t>Conclude with the program’s transparency efforts and public input processes</a:t>
            </a:r>
          </a:p>
        </p:txBody>
      </p:sp>
      <p:sp>
        <p:nvSpPr>
          <p:cNvPr id="4" name="Slide Number Placeholder 3"/>
          <p:cNvSpPr>
            <a:spLocks noGrp="1"/>
          </p:cNvSpPr>
          <p:nvPr>
            <p:ph type="sldNum" sz="quarter" idx="10"/>
          </p:nvPr>
        </p:nvSpPr>
        <p:spPr/>
        <p:txBody>
          <a:bodyPr/>
          <a:lstStyle/>
          <a:p>
            <a:fld id="{7F2A37E3-C00F-40BE-852E-BA0B184A28D6}" type="slidenum">
              <a:rPr lang="en-US" smtClean="0"/>
              <a:pPr/>
              <a:t>2</a:t>
            </a:fld>
            <a:endParaRPr lang="en-US" dirty="0"/>
          </a:p>
        </p:txBody>
      </p:sp>
    </p:spTree>
    <p:extLst>
      <p:ext uri="{BB962C8B-B14F-4D97-AF65-F5344CB8AC3E}">
        <p14:creationId xmlns:p14="http://schemas.microsoft.com/office/powerpoint/2010/main" val="349328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The Bond Program is implementing 52 projects in two phases. In Phase 1, PP&amp;R allocated $47.9 million of the $68 million Bond to 34 projects across the city. In Year 2 of the Bond, with input from the community, the Project Team developed the phase 2 project list to spend the remaining Bond funds on an additional 18 projects. </a:t>
            </a:r>
          </a:p>
          <a:p>
            <a:endParaRPr lang="en-US" sz="1400" dirty="0">
              <a:latin typeface="+mn-lt"/>
            </a:endParaRPr>
          </a:p>
          <a:p>
            <a:r>
              <a:rPr lang="en-US" sz="1400" dirty="0">
                <a:latin typeface="+mn-lt"/>
              </a:rPr>
              <a:t>The first two years of the Bond firmly established the foundational structure for the Bond Program by establishing standards, implementing Phase 1 projects, and developing the Phase 2 list.</a:t>
            </a:r>
          </a:p>
          <a:p>
            <a:endParaRPr lang="en-US" sz="1400" dirty="0">
              <a:latin typeface="+mn-lt"/>
            </a:endParaRPr>
          </a:p>
          <a:p>
            <a:r>
              <a:rPr lang="en-US" sz="1400" dirty="0">
                <a:latin typeface="+mn-lt"/>
              </a:rPr>
              <a:t>In Year 3, we focused primarily on project delivery as the Bond Team continued to carefully manage project scopes, schedules and budgets. </a:t>
            </a:r>
          </a:p>
          <a:p>
            <a:endParaRPr lang="en-US" sz="1400" dirty="0">
              <a:latin typeface="+mn-lt"/>
            </a:endParaRPr>
          </a:p>
          <a:p>
            <a:r>
              <a:rPr lang="en-US" sz="1400" dirty="0">
                <a:latin typeface="+mn-lt"/>
              </a:rPr>
              <a:t>The program remained consistent with the Bond language throughout the year, with project work focused on the seven established themes of:</a:t>
            </a:r>
          </a:p>
          <a:p>
            <a:endParaRPr lang="en-US" sz="1400" dirty="0">
              <a:latin typeface="+mn-lt"/>
            </a:endParaRPr>
          </a:p>
          <a:p>
            <a:pPr marL="171425" indent="-171425">
              <a:buFont typeface="Arial" panose="020B0604020202020204" pitchFamily="34" charset="0"/>
              <a:buChar char="•"/>
            </a:pPr>
            <a:r>
              <a:rPr lang="en-US" sz="1400" dirty="0">
                <a:latin typeface="+mn-lt"/>
              </a:rPr>
              <a:t>Playground replacement and repair</a:t>
            </a:r>
          </a:p>
          <a:p>
            <a:pPr marL="171425" indent="-171425">
              <a:buFont typeface="Arial" panose="020B0604020202020204" pitchFamily="34" charset="0"/>
              <a:buChar char="•"/>
            </a:pPr>
            <a:r>
              <a:rPr lang="en-US" sz="1400" dirty="0">
                <a:latin typeface="+mn-lt"/>
              </a:rPr>
              <a:t>Trails &amp; Bridges,</a:t>
            </a:r>
          </a:p>
          <a:p>
            <a:pPr marL="171425" indent="-171425">
              <a:buFont typeface="Arial" panose="020B0604020202020204" pitchFamily="34" charset="0"/>
              <a:buChar char="•"/>
            </a:pPr>
            <a:r>
              <a:rPr lang="en-US" sz="1400" dirty="0">
                <a:latin typeface="+mn-lt"/>
              </a:rPr>
              <a:t>Pools</a:t>
            </a:r>
          </a:p>
          <a:p>
            <a:pPr marL="171425" indent="-171425">
              <a:buFont typeface="Arial" panose="020B0604020202020204" pitchFamily="34" charset="0"/>
              <a:buChar char="•"/>
            </a:pPr>
            <a:r>
              <a:rPr lang="en-US" sz="1400" dirty="0">
                <a:latin typeface="+mn-lt"/>
              </a:rPr>
              <a:t>Protecting Workers </a:t>
            </a:r>
          </a:p>
          <a:p>
            <a:pPr marL="171425" indent="-171425">
              <a:buFont typeface="Arial" panose="020B0604020202020204" pitchFamily="34" charset="0"/>
              <a:buChar char="•"/>
            </a:pPr>
            <a:r>
              <a:rPr lang="en-US" sz="1400" dirty="0">
                <a:latin typeface="+mn-lt"/>
              </a:rPr>
              <a:t>Pioneer Courthouse Square</a:t>
            </a:r>
          </a:p>
          <a:p>
            <a:pPr marL="171425" indent="-171425">
              <a:buFont typeface="Arial" panose="020B0604020202020204" pitchFamily="34" charset="0"/>
              <a:buChar char="•"/>
            </a:pPr>
            <a:r>
              <a:rPr lang="en-US" sz="1400" dirty="0">
                <a:latin typeface="+mn-lt"/>
              </a:rPr>
              <a:t>Accessibility, and</a:t>
            </a:r>
          </a:p>
          <a:p>
            <a:pPr marL="171425" indent="-171425" defTabSz="914266">
              <a:buFont typeface="Arial" panose="020B0604020202020204" pitchFamily="34" charset="0"/>
              <a:buChar char="•"/>
              <a:defRPr/>
            </a:pPr>
            <a:r>
              <a:rPr lang="en-US" sz="1400" dirty="0">
                <a:latin typeface="+mn-lt"/>
              </a:rPr>
              <a:t>Restrooms &amp; other urgent repairs</a:t>
            </a:r>
          </a:p>
          <a:p>
            <a:pPr marL="171425" indent="-171425">
              <a:buFont typeface="Arial" panose="020B0604020202020204" pitchFamily="34" charset="0"/>
              <a:buChar char="•"/>
            </a:pPr>
            <a:endParaRPr lang="en-US" sz="1400" dirty="0">
              <a:latin typeface="+mn-lt"/>
            </a:endParaRPr>
          </a:p>
          <a:p>
            <a:pPr marL="171425" indent="-171425">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val="1745886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sz="1400" kern="1200" dirty="0">
                <a:solidFill>
                  <a:schemeClr val="tx1"/>
                </a:solidFill>
                <a:latin typeface="+mn-lt"/>
                <a:ea typeface="MS PGothic" panose="020B0600070205080204" pitchFamily="34" charset="-128"/>
                <a:cs typeface="+mn-cs"/>
              </a:rPr>
              <a:t>This map aggregates all 52 Bond projects representing the $68 million dollar investment.  It is apparent here that the Bond is making significant improvements across the city to address a long back log list of critical repair projects.  </a:t>
            </a:r>
          </a:p>
          <a:p>
            <a:pPr defTabSz="914132">
              <a:defRPr/>
            </a:pPr>
            <a:endParaRPr lang="en-US" sz="1400" kern="1200" dirty="0">
              <a:solidFill>
                <a:schemeClr val="tx1"/>
              </a:solidFill>
              <a:latin typeface="+mn-lt"/>
              <a:ea typeface="MS PGothic" panose="020B0600070205080204" pitchFamily="34" charset="-128"/>
              <a:cs typeface="+mn-cs"/>
            </a:endParaRPr>
          </a:p>
          <a:p>
            <a:pPr defTabSz="914132">
              <a:defRPr/>
            </a:pPr>
            <a:r>
              <a:rPr lang="en-US" sz="1400" kern="1200" dirty="0">
                <a:solidFill>
                  <a:schemeClr val="tx1"/>
                </a:solidFill>
                <a:latin typeface="+mn-lt"/>
                <a:ea typeface="MS PGothic" panose="020B0600070205080204" pitchFamily="34" charset="-128"/>
                <a:cs typeface="+mn-cs"/>
              </a:rPr>
              <a:t>Each project site is represented here by the black symbols for completed projects, blue indicating projects under construction this fiscal year, and orange, for projects going to construction after this fiscal year.</a:t>
            </a:r>
          </a:p>
          <a:p>
            <a:pPr defTabSz="914132">
              <a:defRPr/>
            </a:pPr>
            <a:endParaRPr lang="en-US" sz="1400" kern="1200" dirty="0">
              <a:solidFill>
                <a:schemeClr val="tx1"/>
              </a:solidFill>
              <a:latin typeface="+mn-lt"/>
              <a:ea typeface="MS PGothic" panose="020B0600070205080204" pitchFamily="34" charset="-128"/>
              <a:cs typeface="+mn-cs"/>
            </a:endParaRPr>
          </a:p>
          <a:p>
            <a:r>
              <a:rPr lang="en-US" sz="1400" kern="1200" dirty="0">
                <a:solidFill>
                  <a:schemeClr val="tx1"/>
                </a:solidFill>
                <a:latin typeface="+mn-lt"/>
                <a:ea typeface="MS PGothic" panose="020B0600070205080204" pitchFamily="34" charset="-128"/>
                <a:cs typeface="+mn-cs"/>
              </a:rPr>
              <a:t>Despite all the repairs made through the Bond to date, PP&amp;R estimates that the City has a $450 million funding gap for major maintenance needs for the next 10 years in our community’s parks, community centers, and other facilities.</a:t>
            </a:r>
          </a:p>
          <a:p>
            <a:pPr defTabSz="914132">
              <a:defRPr/>
            </a:pPr>
            <a:endParaRPr lang="en-US" sz="14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4</a:t>
            </a:fld>
            <a:endParaRPr lang="en-US" dirty="0">
              <a:solidFill>
                <a:srgbClr val="000000"/>
              </a:solidFill>
            </a:endParaRPr>
          </a:p>
        </p:txBody>
      </p:sp>
    </p:spTree>
    <p:extLst>
      <p:ext uri="{BB962C8B-B14F-4D97-AF65-F5344CB8AC3E}">
        <p14:creationId xmlns:p14="http://schemas.microsoft.com/office/powerpoint/2010/main" val="1071169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9034" y="4305761"/>
            <a:ext cx="6592165" cy="4183063"/>
          </a:xfrm>
        </p:spPr>
        <p:txBody>
          <a:bodyPr/>
          <a:lstStyle/>
          <a:p>
            <a:pPr defTabSz="914132">
              <a:defRPr/>
            </a:pPr>
            <a:r>
              <a:rPr lang="en-US" sz="1400" kern="1200" dirty="0">
                <a:solidFill>
                  <a:schemeClr val="tx1"/>
                </a:solidFill>
                <a:latin typeface="+mn-lt"/>
                <a:ea typeface="MS PGothic" panose="020B0600070205080204" pitchFamily="34" charset="-128"/>
                <a:cs typeface="+mn-cs"/>
              </a:rPr>
              <a:t>This map shows all the Bond projects, along with the projects for new Parks facilities funded by System Development Charges or other funding sources.  These expansion projects (funded by SDCs) are not part of the Replacement Bond Program but sometimes the two projects overlap, creating and leveraging each funding source.  </a:t>
            </a:r>
          </a:p>
          <a:p>
            <a:pPr defTabSz="914132">
              <a:defRPr/>
            </a:pPr>
            <a:endParaRPr lang="en-US" sz="1400" kern="1200" dirty="0">
              <a:solidFill>
                <a:schemeClr val="tx1"/>
              </a:solidFill>
              <a:latin typeface="+mn-lt"/>
              <a:ea typeface="MS PGothic" panose="020B0600070205080204" pitchFamily="34" charset="-128"/>
              <a:cs typeface="+mn-cs"/>
            </a:endParaRPr>
          </a:p>
          <a:p>
            <a:pPr defTabSz="914132">
              <a:defRPr/>
            </a:pPr>
            <a:r>
              <a:rPr lang="en-US" sz="1400" kern="1200" dirty="0">
                <a:solidFill>
                  <a:schemeClr val="tx1"/>
                </a:solidFill>
                <a:latin typeface="+mn-lt"/>
                <a:ea typeface="MS PGothic" panose="020B0600070205080204" pitchFamily="34" charset="-128"/>
                <a:cs typeface="+mn-cs"/>
              </a:rPr>
              <a:t>You can see that this is a very exciting and busy time for the Planning and Development Teams in Parks with </a:t>
            </a:r>
            <a:r>
              <a:rPr lang="en-US" sz="1400" kern="1200" dirty="0">
                <a:solidFill>
                  <a:schemeClr val="tx1"/>
                </a:solidFill>
                <a:highlight>
                  <a:srgbClr val="FFFF00"/>
                </a:highlight>
                <a:latin typeface="+mn-lt"/>
                <a:ea typeface="MS PGothic" panose="020B0600070205080204" pitchFamily="34" charset="-128"/>
                <a:cs typeface="+mn-cs"/>
              </a:rPr>
              <a:t>over $100 million </a:t>
            </a:r>
            <a:r>
              <a:rPr lang="en-US" sz="1400" kern="1200" dirty="0">
                <a:solidFill>
                  <a:schemeClr val="tx1"/>
                </a:solidFill>
                <a:latin typeface="+mn-lt"/>
                <a:ea typeface="MS PGothic" panose="020B0600070205080204" pitchFamily="34" charset="-128"/>
                <a:cs typeface="+mn-cs"/>
              </a:rPr>
              <a:t>in SDC funds allocated to be invested over the next 5 years or so. </a:t>
            </a:r>
          </a:p>
          <a:p>
            <a:pPr defTabSz="914132">
              <a:defRPr/>
            </a:pPr>
            <a:endParaRPr lang="en-US" sz="1400" dirty="0">
              <a:latin typeface="+mn-lt"/>
            </a:endParaRPr>
          </a:p>
          <a:p>
            <a:pPr defTabSz="914132">
              <a:defRPr/>
            </a:pPr>
            <a:endParaRPr lang="en-US" sz="14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5</a:t>
            </a:fld>
            <a:endParaRPr lang="en-US" dirty="0">
              <a:solidFill>
                <a:srgbClr val="000000"/>
              </a:solidFill>
            </a:endParaRPr>
          </a:p>
        </p:txBody>
      </p:sp>
    </p:spTree>
    <p:extLst>
      <p:ext uri="{BB962C8B-B14F-4D97-AF65-F5344CB8AC3E}">
        <p14:creationId xmlns:p14="http://schemas.microsoft.com/office/powerpoint/2010/main" val="4082181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In this third  year of implementation, several projects have moved forward through various stages of design, construction and completion, while always maintaining consistency with the original Bond language and utilizing extensive tracking mechanisms for scope, schedule, and budget.</a:t>
            </a:r>
          </a:p>
          <a:p>
            <a:r>
              <a:rPr lang="en-US" sz="1400" dirty="0">
                <a:latin typeface="+mn-lt"/>
              </a:rPr>
              <a:t>  </a:t>
            </a:r>
          </a:p>
          <a:p>
            <a:r>
              <a:rPr lang="en-US" sz="1400" dirty="0">
                <a:latin typeface="+mn-lt"/>
              </a:rPr>
              <a:t>At this time,  all 52 of the Bond projects are underway or complete:</a:t>
            </a:r>
          </a:p>
          <a:p>
            <a:pPr marL="275434" indent="-275434">
              <a:buFont typeface="Arial" panose="020B0604020202020204" pitchFamily="34" charset="0"/>
              <a:buChar char="•"/>
            </a:pPr>
            <a:r>
              <a:rPr lang="en-US" sz="1400" dirty="0">
                <a:latin typeface="+mn-lt"/>
              </a:rPr>
              <a:t>31 projects are underway, including all 18 phase two projects.</a:t>
            </a:r>
          </a:p>
          <a:p>
            <a:pPr marL="275434" indent="-275434">
              <a:buFont typeface="Arial" panose="020B0604020202020204" pitchFamily="34" charset="0"/>
              <a:buChar char="•"/>
            </a:pPr>
            <a:r>
              <a:rPr lang="en-US" sz="1400" dirty="0">
                <a:latin typeface="+mn-lt"/>
              </a:rPr>
              <a:t>21 Projects have been completed </a:t>
            </a:r>
          </a:p>
          <a:p>
            <a:endParaRPr lang="en-US" sz="1400" dirty="0">
              <a:latin typeface="+mn-lt"/>
            </a:endParaRPr>
          </a:p>
          <a:p>
            <a:endParaRPr lang="en-US" sz="1400" dirty="0">
              <a:latin typeface="+mn-lt"/>
            </a:endParaRPr>
          </a:p>
          <a:p>
            <a:endParaRPr lang="en-US" sz="1400" dirty="0">
              <a:latin typeface="+mn-lt"/>
            </a:endParaRPr>
          </a:p>
          <a:p>
            <a:endParaRPr lang="en-US" baseline="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6</a:t>
            </a:fld>
            <a:endParaRPr lang="en-US" dirty="0">
              <a:solidFill>
                <a:srgbClr val="000000"/>
              </a:solidFill>
            </a:endParaRPr>
          </a:p>
        </p:txBody>
      </p:sp>
    </p:spTree>
    <p:extLst>
      <p:ext uri="{BB962C8B-B14F-4D97-AF65-F5344CB8AC3E}">
        <p14:creationId xmlns:p14="http://schemas.microsoft.com/office/powerpoint/2010/main" val="4093758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The majority of Bond projects continue to stay within the originally defined scope of simply fixing the most urgent problems. Currently five Bond projects have had scope expansions to leverage the Bond’s investments by capitalizing on efficiencies where private funding, System Development Charges funds, and major maintenance funding allow for improved service. </a:t>
            </a:r>
          </a:p>
          <a:p>
            <a:pPr marL="0" indent="0">
              <a:buFont typeface="Arial" panose="020B0604020202020204" pitchFamily="34" charset="0"/>
              <a:buNone/>
            </a:pPr>
            <a:endParaRPr lang="en-US" sz="1400" dirty="0">
              <a:latin typeface="+mn-lt"/>
            </a:endParaRPr>
          </a:p>
          <a:p>
            <a:pPr marL="0" indent="0">
              <a:buFont typeface="Arial" panose="020B0604020202020204" pitchFamily="34" charset="0"/>
              <a:buNone/>
            </a:pPr>
            <a:r>
              <a:rPr lang="en-US" sz="1400" dirty="0">
                <a:latin typeface="+mn-lt"/>
              </a:rPr>
              <a:t>_________________________________________________________________________________________</a:t>
            </a:r>
          </a:p>
          <a:p>
            <a:pPr marL="171400" indent="-171400">
              <a:buFont typeface="Arial" panose="020B0604020202020204" pitchFamily="34" charset="0"/>
              <a:buChar char="•"/>
            </a:pPr>
            <a:endParaRPr lang="en-US" sz="1400" dirty="0">
              <a:latin typeface="+mn-lt"/>
            </a:endParaRPr>
          </a:p>
          <a:p>
            <a:r>
              <a:rPr lang="en-US" sz="1400" i="1" dirty="0">
                <a:latin typeface="+mn-lt"/>
              </a:rPr>
              <a:t>If need data, should Councilors ask for details: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kern="1200" dirty="0">
                <a:solidFill>
                  <a:schemeClr val="tx1"/>
                </a:solidFill>
                <a:latin typeface="+mn-lt"/>
                <a:ea typeface="MS PGothic" panose="020B0600070205080204" pitchFamily="34" charset="-128"/>
                <a:cs typeface="+mn-cs"/>
              </a:rPr>
              <a:t>Colonel Summers – splash pad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kern="1200" dirty="0">
                <a:solidFill>
                  <a:schemeClr val="tx1"/>
                </a:solidFill>
                <a:latin typeface="+mn-lt"/>
                <a:ea typeface="MS PGothic" panose="020B0600070205080204" pitchFamily="34" charset="-128"/>
                <a:cs typeface="+mn-cs"/>
              </a:rPr>
              <a:t>St Johns Community Center  - Major Maintenance $ for DDC $90,951</a:t>
            </a:r>
          </a:p>
          <a:p>
            <a:r>
              <a:rPr lang="en-US" sz="1400" dirty="0">
                <a:latin typeface="+mn-lt"/>
              </a:rPr>
              <a:t>Couch – FOCP and Harpers, for inclusive play $500k</a:t>
            </a:r>
          </a:p>
          <a:p>
            <a:r>
              <a:rPr lang="en-US" sz="1400" dirty="0">
                <a:latin typeface="+mn-lt"/>
              </a:rPr>
              <a:t>Peninsula – SCD, for shallowing, lights, lift  $890,000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kern="1200" dirty="0">
                <a:solidFill>
                  <a:schemeClr val="tx1"/>
                </a:solidFill>
                <a:latin typeface="+mn-lt"/>
                <a:ea typeface="MS PGothic" panose="020B0600070205080204" pitchFamily="34" charset="-128"/>
                <a:cs typeface="+mn-cs"/>
              </a:rPr>
              <a:t>Gabriel – SDC, for destination inclusive play $2,500,000</a:t>
            </a:r>
          </a:p>
          <a:p>
            <a:endParaRPr lang="en-US" sz="14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i="1" kern="1200" dirty="0">
                <a:solidFill>
                  <a:schemeClr val="tx1"/>
                </a:solidFill>
                <a:latin typeface="+mn-lt"/>
                <a:ea typeface="MS PGothic" panose="020B0600070205080204" pitchFamily="34" charset="-128"/>
                <a:cs typeface="+mn-cs"/>
              </a:rPr>
              <a:t>NPK – expanded footprint, no additional funds, project efficiencies</a:t>
            </a:r>
          </a:p>
          <a:p>
            <a:endParaRPr lang="en-US" sz="1400" dirty="0">
              <a:latin typeface="+mn-lt"/>
            </a:endParaRPr>
          </a:p>
          <a:p>
            <a:endParaRPr lang="en-US" dirty="0"/>
          </a:p>
          <a:p>
            <a:endParaRPr lang="en-US" b="1" dirty="0"/>
          </a:p>
          <a:p>
            <a:endParaRPr lang="en-US" dirty="0"/>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7</a:t>
            </a:fld>
            <a:endParaRPr lang="en-US" dirty="0">
              <a:solidFill>
                <a:srgbClr val="000000"/>
              </a:solidFill>
            </a:endParaRPr>
          </a:p>
        </p:txBody>
      </p:sp>
    </p:spTree>
    <p:extLst>
      <p:ext uri="{BB962C8B-B14F-4D97-AF65-F5344CB8AC3E}">
        <p14:creationId xmlns:p14="http://schemas.microsoft.com/office/powerpoint/2010/main" val="778374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Overall, the schedule metric is a positive one with 24 Bond projects on or ahead of schedule and 21 complete. In this last year the Bond team completed 13 projects!   Seven projects have had schedule delays for various reasons including:</a:t>
            </a:r>
          </a:p>
          <a:p>
            <a:endParaRPr lang="en-US" sz="1400" dirty="0">
              <a:latin typeface="+mn-lt"/>
            </a:endParaRPr>
          </a:p>
          <a:p>
            <a:pPr marL="171400" indent="-171400">
              <a:spcAft>
                <a:spcPts val="578"/>
              </a:spcAft>
              <a:buFont typeface="Arial" panose="020B0604020202020204" pitchFamily="34" charset="0"/>
              <a:buChar char="•"/>
            </a:pPr>
            <a:r>
              <a:rPr lang="en-US" sz="1400" dirty="0">
                <a:latin typeface="+mn-lt"/>
              </a:rPr>
              <a:t>An increasingly challenging construction climate with contractors and subcontractors in demand, and bids coming in high or not at all.</a:t>
            </a:r>
          </a:p>
          <a:p>
            <a:pPr marL="171400" indent="-171400">
              <a:spcAft>
                <a:spcPts val="578"/>
              </a:spcAft>
              <a:buFont typeface="Arial" panose="020B0604020202020204" pitchFamily="34" charset="0"/>
              <a:buChar char="•"/>
            </a:pPr>
            <a:r>
              <a:rPr lang="en-US" sz="1400" dirty="0">
                <a:latin typeface="+mn-lt"/>
              </a:rPr>
              <a:t>Complex permitting and procurement requirements.</a:t>
            </a:r>
          </a:p>
          <a:p>
            <a:pPr marL="171400" indent="-171400">
              <a:spcAft>
                <a:spcPts val="578"/>
              </a:spcAft>
              <a:buFont typeface="Arial" panose="020B0604020202020204" pitchFamily="34" charset="0"/>
              <a:buChar char="•"/>
            </a:pPr>
            <a:r>
              <a:rPr lang="en-US" sz="1400" dirty="0">
                <a:latin typeface="+mn-lt"/>
              </a:rPr>
              <a:t>The desire to invest in increasing opportunities for mentoring disadvantaged, minority, and emerging small businesses as consultants and contractors. </a:t>
            </a:r>
          </a:p>
          <a:p>
            <a:pPr marL="0" indent="0">
              <a:spcAft>
                <a:spcPts val="578"/>
              </a:spcAft>
              <a:buFont typeface="Arial" panose="020B0604020202020204" pitchFamily="34" charset="0"/>
              <a:buNone/>
            </a:pPr>
            <a:endParaRPr lang="en-US" sz="1400" dirty="0">
              <a:latin typeface="+mn-lt"/>
            </a:endParaRPr>
          </a:p>
          <a:p>
            <a:pPr>
              <a:spcAft>
                <a:spcPts val="578"/>
              </a:spcAft>
            </a:pPr>
            <a:r>
              <a:rPr lang="en-US" sz="1400" dirty="0">
                <a:latin typeface="+mn-lt"/>
              </a:rPr>
              <a:t>The Bureau believes that investing time and effort in this work, although it may extend project schedules, results in broadening and diversifying the pool of contractors and building their capacity for future projects with the City.</a:t>
            </a:r>
          </a:p>
          <a:p>
            <a:endParaRPr lang="en-US" dirty="0"/>
          </a:p>
          <a:p>
            <a:endParaRPr lang="en-US" b="1" dirty="0"/>
          </a:p>
          <a:p>
            <a:endParaRPr lang="en-US" dirty="0"/>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8</a:t>
            </a:fld>
            <a:endParaRPr lang="en-US" dirty="0">
              <a:solidFill>
                <a:srgbClr val="000000"/>
              </a:solidFill>
            </a:endParaRPr>
          </a:p>
        </p:txBody>
      </p:sp>
    </p:spTree>
    <p:extLst>
      <p:ext uri="{BB962C8B-B14F-4D97-AF65-F5344CB8AC3E}">
        <p14:creationId xmlns:p14="http://schemas.microsoft.com/office/powerpoint/2010/main" val="125007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sz="1400" dirty="0">
                <a:latin typeface="+mn-lt"/>
              </a:rPr>
              <a:t>As of June 30, 2018, the program has spent 28.1 million dollars. Spending is still at a slower rate than originally anticipated, but that trend will change as more projects move into the construction phase. </a:t>
            </a:r>
          </a:p>
          <a:p>
            <a:pPr defTabSz="914132">
              <a:defRPr/>
            </a:pPr>
            <a:endParaRPr lang="en-US" sz="1400" dirty="0">
              <a:latin typeface="+mn-lt"/>
            </a:endParaRPr>
          </a:p>
          <a:p>
            <a:r>
              <a:rPr lang="en-US" sz="1400" dirty="0">
                <a:latin typeface="+mn-lt"/>
              </a:rPr>
              <a:t>All projects are currently within their Bond budgets, except for 2 projects </a:t>
            </a:r>
          </a:p>
          <a:p>
            <a:pPr marL="285750" indent="-285750">
              <a:buFont typeface="Arial" panose="020B0604020202020204" pitchFamily="34" charset="0"/>
              <a:buChar char="•"/>
            </a:pPr>
            <a:r>
              <a:rPr lang="en-US" sz="1400" dirty="0">
                <a:latin typeface="+mn-lt"/>
              </a:rPr>
              <a:t>Grant Pool had higher than anticipated construction costs</a:t>
            </a:r>
          </a:p>
          <a:p>
            <a:pPr marL="742950" lvl="1" indent="-285750">
              <a:buFont typeface="Arial" panose="020B0604020202020204" pitchFamily="34" charset="0"/>
              <a:buChar char="•"/>
            </a:pPr>
            <a:r>
              <a:rPr lang="en-US" sz="1400" dirty="0">
                <a:latin typeface="+mn-lt"/>
              </a:rPr>
              <a:t>Resulting in an overage of  $565,957</a:t>
            </a:r>
          </a:p>
          <a:p>
            <a:pPr marL="742950" lvl="1" indent="-285750">
              <a:buFont typeface="Arial" panose="020B0604020202020204" pitchFamily="34" charset="0"/>
              <a:buChar char="•"/>
            </a:pPr>
            <a:r>
              <a:rPr lang="en-US" sz="1400" dirty="0">
                <a:latin typeface="+mn-lt"/>
              </a:rPr>
              <a:t>This overage will be/has been addressed with a fund line transfer from other bond projects that came in under budget.</a:t>
            </a:r>
          </a:p>
          <a:p>
            <a:pPr marL="457200" lvl="1" indent="0">
              <a:buFont typeface="Arial" panose="020B0604020202020204" pitchFamily="34" charset="0"/>
              <a:buNone/>
            </a:pPr>
            <a:endParaRPr lang="en-US" sz="1400" dirty="0">
              <a:latin typeface="+mn-lt"/>
            </a:endParaRPr>
          </a:p>
          <a:p>
            <a:pPr marL="285750" lvl="0" indent="-285750">
              <a:buFont typeface="Arial" panose="020B0604020202020204" pitchFamily="34" charset="0"/>
              <a:buChar char="•"/>
            </a:pPr>
            <a:r>
              <a:rPr lang="en-US" sz="1400" dirty="0">
                <a:latin typeface="+mn-lt"/>
              </a:rPr>
              <a:t>Due to an accounting error, the Parklane Park Loo project’s bond funding source was overcharged, however the overall project did not go over budget as this project included SDF funds.  </a:t>
            </a:r>
          </a:p>
          <a:p>
            <a:pPr marL="742950" lvl="1" indent="-285750">
              <a:buFont typeface="Arial" panose="020B0604020202020204" pitchFamily="34" charset="0"/>
              <a:buChar char="•"/>
            </a:pPr>
            <a:r>
              <a:rPr lang="en-US" sz="1400" dirty="0">
                <a:latin typeface="+mn-lt"/>
              </a:rPr>
              <a:t>Overcharge was $17,851</a:t>
            </a:r>
          </a:p>
          <a:p>
            <a:pPr marL="457200" lvl="1" indent="0">
              <a:buFont typeface="Arial" panose="020B0604020202020204" pitchFamily="34" charset="0"/>
              <a:buNone/>
            </a:pPr>
            <a:endParaRPr lang="en-US" sz="1400" dirty="0">
              <a:latin typeface="+mn-lt"/>
            </a:endParaRPr>
          </a:p>
          <a:p>
            <a:r>
              <a:rPr lang="en-US" sz="1400" dirty="0">
                <a:latin typeface="+mn-lt"/>
              </a:rPr>
              <a:t>This graphic shows the overall progress of the bond. You’ll see that this year the Bond is expending proportionately more on construction and less on administrative costs and professional services.  </a:t>
            </a:r>
          </a:p>
          <a:p>
            <a:endParaRPr lang="en-US" sz="1400" dirty="0">
              <a:latin typeface="+mn-lt"/>
            </a:endParaRPr>
          </a:p>
          <a:p>
            <a:r>
              <a:rPr lang="en-US" sz="1400" dirty="0">
                <a:latin typeface="+mn-lt"/>
              </a:rPr>
              <a:t>One bit of excellent news is that administrative expenses continue to fall. Cumulative percentage of funds now at 5.1%</a:t>
            </a:r>
          </a:p>
        </p:txBody>
      </p:sp>
      <p:sp>
        <p:nvSpPr>
          <p:cNvPr id="4" name="Slide Number Placeholder 3"/>
          <p:cNvSpPr>
            <a:spLocks noGrp="1"/>
          </p:cNvSpPr>
          <p:nvPr>
            <p:ph type="sldNum" sz="quarter" idx="10"/>
          </p:nvPr>
        </p:nvSpPr>
        <p:spPr/>
        <p:txBody>
          <a:bodyPr/>
          <a:lstStyle/>
          <a:p>
            <a:fld id="{7F2A37E3-C00F-40BE-852E-BA0B184A28D6}" type="slidenum">
              <a:rPr lang="en-US" smtClean="0"/>
              <a:pPr/>
              <a:t>9</a:t>
            </a:fld>
            <a:endParaRPr lang="en-US" dirty="0"/>
          </a:p>
        </p:txBody>
      </p:sp>
    </p:spTree>
    <p:extLst>
      <p:ext uri="{BB962C8B-B14F-4D97-AF65-F5344CB8AC3E}">
        <p14:creationId xmlns:p14="http://schemas.microsoft.com/office/powerpoint/2010/main" val="322602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EB03CB0-7352-40DE-9198-F6EFB91B8102}" type="datetimeFigureOut">
              <a:rPr lang="en-US" smtClean="0"/>
              <a:t>8/7/2018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3270424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8/7/2018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3627335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8/7/2018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19292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883902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848477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11278067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19267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70356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413088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0616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798318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8/7/2018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44095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523126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12799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4754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4754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74873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56934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03CB0-7352-40DE-9198-F6EFB91B8102}" type="datetimeFigureOut">
              <a:rPr lang="en-US" smtClean="0"/>
              <a:t>8/7/2018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51022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B03CB0-7352-40DE-9198-F6EFB91B8102}" type="datetimeFigureOut">
              <a:rPr lang="en-US" smtClean="0"/>
              <a:t>8/7/2018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54285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03CB0-7352-40DE-9198-F6EFB91B8102}" type="datetimeFigureOut">
              <a:rPr lang="en-US" smtClean="0"/>
              <a:t>8/7/2018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220166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03CB0-7352-40DE-9198-F6EFB91B8102}" type="datetimeFigureOut">
              <a:rPr lang="en-US" smtClean="0"/>
              <a:t>8/7/2018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426315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03CB0-7352-40DE-9198-F6EFB91B8102}" type="datetimeFigureOut">
              <a:rPr lang="en-US" smtClean="0"/>
              <a:t>8/7/2018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79965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EB03CB0-7352-40DE-9198-F6EFB91B8102}" type="datetimeFigureOut">
              <a:rPr lang="en-US" smtClean="0"/>
              <a:t>8/7/2018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275955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EB03CB0-7352-40DE-9198-F6EFB91B8102}" type="datetimeFigureOut">
              <a:rPr lang="en-US" smtClean="0"/>
              <a:t>8/7/2018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228717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03CB0-7352-40DE-9198-F6EFB91B8102}" type="datetimeFigureOut">
              <a:rPr lang="en-US" smtClean="0"/>
              <a:t>8/7/2018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980B57-3A79-4EB3-809E-ED4F1C25900C}" type="slidenum">
              <a:rPr lang="en-US" smtClean="0"/>
              <a:t>‹#›</a:t>
            </a:fld>
            <a:endParaRPr lang="en-US" dirty="0"/>
          </a:p>
        </p:txBody>
      </p:sp>
    </p:spTree>
    <p:extLst>
      <p:ext uri="{BB962C8B-B14F-4D97-AF65-F5344CB8AC3E}">
        <p14:creationId xmlns:p14="http://schemas.microsoft.com/office/powerpoint/2010/main" val="305691292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DC8B1"/>
        </a:solidFill>
        <a:effectLst/>
      </p:bgPr>
    </p:bg>
    <p:spTree>
      <p:nvGrpSpPr>
        <p:cNvPr id="1" name=""/>
        <p:cNvGrpSpPr/>
        <p:nvPr/>
      </p:nvGrpSpPr>
      <p:grpSpPr>
        <a:xfrm>
          <a:off x="0" y="0"/>
          <a:ext cx="0" cy="0"/>
          <a:chOff x="0" y="0"/>
          <a:chExt cx="0" cy="0"/>
        </a:xfrm>
      </p:grpSpPr>
      <p:pic>
        <p:nvPicPr>
          <p:cNvPr id="1026" name="Picture 9" descr="PP&am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8100" y="6172200"/>
            <a:ext cx="49149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85800" y="1600200"/>
            <a:ext cx="8001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206186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ransition spd="slow">
    <p:fad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procure.portlandoregon.gov/bso/" TargetMode="External"/><Relationship Id="rId5" Type="http://schemas.openxmlformats.org/officeDocument/2006/relationships/hyperlink" Target="mailto:Robin.Laughlin@PortlandOregon.gov"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1960" y="0"/>
            <a:ext cx="9171995" cy="4223308"/>
          </a:xfrm>
          <a:prstGeom prst="rect">
            <a:avLst/>
          </a:prstGeom>
          <a:solidFill>
            <a:srgbClr val="26B6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Rectangle 3"/>
          <p:cNvSpPr>
            <a:spLocks noChangeArrowheads="1"/>
          </p:cNvSpPr>
          <p:nvPr/>
        </p:nvSpPr>
        <p:spPr bwMode="auto">
          <a:xfrm>
            <a:off x="-49988" y="6252513"/>
            <a:ext cx="897816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1900" b="1" dirty="0">
                <a:latin typeface="Gill Sans MT" panose="020B0502020104020203" pitchFamily="34" charset="0"/>
              </a:rPr>
              <a:t>Commissioner Amanda Fritz | Interim Director Kia Selley</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497"/>
          <a:stretch/>
        </p:blipFill>
        <p:spPr>
          <a:xfrm>
            <a:off x="-35576" y="4316244"/>
            <a:ext cx="2152891" cy="1706382"/>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b="-676"/>
          <a:stretch/>
        </p:blipFill>
        <p:spPr>
          <a:xfrm>
            <a:off x="4548851" y="4313149"/>
            <a:ext cx="2210764" cy="1709476"/>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05450" y="4313148"/>
            <a:ext cx="2233645" cy="1709477"/>
          </a:xfrm>
          <a:prstGeom prst="rect">
            <a:avLst/>
          </a:prstGeom>
        </p:spPr>
      </p:pic>
      <p:pic>
        <p:nvPicPr>
          <p:cNvPr id="9" name="Picture 8" descr="COMM. FRITZ PUBLIC INVOLVEMENT.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70310" y="4312315"/>
            <a:ext cx="2288525" cy="1685093"/>
          </a:xfrm>
          <a:prstGeom prst="rect">
            <a:avLst/>
          </a:prstGeom>
          <a:noFill/>
          <a:effectLst>
            <a:outerShdw blurRad="50800" dist="50800" dir="5400000" algn="ctr" rotWithShape="0">
              <a:srgbClr val="000000"/>
            </a:outerShdw>
          </a:effectLst>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58000" y="6061029"/>
            <a:ext cx="2322600" cy="787391"/>
          </a:xfrm>
          <a:prstGeom prst="rect">
            <a:avLst/>
          </a:prstGeom>
        </p:spPr>
      </p:pic>
      <p:sp>
        <p:nvSpPr>
          <p:cNvPr id="15" name="TextBox 1"/>
          <p:cNvSpPr txBox="1">
            <a:spLocks noChangeArrowheads="1"/>
          </p:cNvSpPr>
          <p:nvPr/>
        </p:nvSpPr>
        <p:spPr bwMode="auto">
          <a:xfrm>
            <a:off x="514350" y="468999"/>
            <a:ext cx="82677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sz="3000" b="1" dirty="0">
                <a:solidFill>
                  <a:schemeClr val="bg1"/>
                </a:solidFill>
                <a:latin typeface="Gill Sans MT"/>
                <a:cs typeface="Gill Sans MT"/>
              </a:rPr>
              <a:t>PARKS REPLACEMENT BOND </a:t>
            </a:r>
            <a:endParaRPr lang="en-US" sz="7500" b="1" dirty="0">
              <a:solidFill>
                <a:schemeClr val="bg1"/>
              </a:solidFill>
              <a:latin typeface="Gill Sans MT"/>
              <a:cs typeface="Gill Sans MT"/>
            </a:endParaRPr>
          </a:p>
          <a:p>
            <a:pPr algn="ctr" eaLnBrk="1" hangingPunct="1"/>
            <a:r>
              <a:rPr lang="en-US" sz="7500" b="1" dirty="0">
                <a:solidFill>
                  <a:schemeClr val="bg1"/>
                </a:solidFill>
                <a:latin typeface="Gill Sans MT"/>
                <a:cs typeface="Gill Sans MT"/>
              </a:rPr>
              <a:t>Annual Report</a:t>
            </a:r>
          </a:p>
          <a:p>
            <a:pPr algn="ctr" eaLnBrk="1" hangingPunct="1"/>
            <a:r>
              <a:rPr lang="en-US" sz="7500" b="1" dirty="0">
                <a:solidFill>
                  <a:schemeClr val="bg1"/>
                </a:solidFill>
                <a:latin typeface="Gill Sans MT"/>
                <a:cs typeface="Gill Sans MT"/>
              </a:rPr>
              <a:t>2017-2018</a:t>
            </a:r>
            <a:endParaRPr lang="en-US" sz="5500" b="1" dirty="0">
              <a:solidFill>
                <a:schemeClr val="bg1"/>
              </a:solidFill>
              <a:latin typeface="Gill Sans MT"/>
              <a:cs typeface="Gill Sans MT"/>
            </a:endParaRPr>
          </a:p>
        </p:txBody>
      </p:sp>
      <p:sp>
        <p:nvSpPr>
          <p:cNvPr id="16" name="TextBox 1"/>
          <p:cNvSpPr txBox="1">
            <a:spLocks noChangeArrowheads="1"/>
          </p:cNvSpPr>
          <p:nvPr/>
        </p:nvSpPr>
        <p:spPr bwMode="auto">
          <a:xfrm>
            <a:off x="-35576" y="3275380"/>
            <a:ext cx="917957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sz="2800" b="1" dirty="0">
                <a:solidFill>
                  <a:schemeClr val="bg1"/>
                </a:solidFill>
                <a:latin typeface="Gill Sans MT"/>
                <a:cs typeface="Gill Sans MT"/>
              </a:rPr>
              <a:t>Wednesday – August 8, 2018</a:t>
            </a:r>
            <a:endParaRPr lang="en-US" sz="8000" b="1" dirty="0">
              <a:solidFill>
                <a:schemeClr val="bg1"/>
              </a:solidFill>
              <a:latin typeface="Gill Sans MT"/>
              <a:cs typeface="Gill Sans MT"/>
            </a:endParaRPr>
          </a:p>
        </p:txBody>
      </p:sp>
    </p:spTree>
    <p:extLst>
      <p:ext uri="{BB962C8B-B14F-4D97-AF65-F5344CB8AC3E}">
        <p14:creationId xmlns:p14="http://schemas.microsoft.com/office/powerpoint/2010/main" val="3437416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7577" y="316140"/>
            <a:ext cx="6569060" cy="990600"/>
          </a:xfrm>
          <a:prstGeom prst="rect">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7" name="Isosceles Triangle 6"/>
          <p:cNvSpPr/>
          <p:nvPr/>
        </p:nvSpPr>
        <p:spPr bwMode="auto">
          <a:xfrm rot="5400000" flipH="1">
            <a:off x="6247308" y="620315"/>
            <a:ext cx="990600" cy="382249"/>
          </a:xfrm>
          <a:prstGeom prst="triangle">
            <a:avLst>
              <a:gd name="adj" fmla="val 53190"/>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sp>
        <p:nvSpPr>
          <p:cNvPr id="8" name="TextBox 7"/>
          <p:cNvSpPr txBox="1">
            <a:spLocks noChangeArrowheads="1"/>
          </p:cNvSpPr>
          <p:nvPr/>
        </p:nvSpPr>
        <p:spPr bwMode="auto">
          <a:xfrm>
            <a:off x="329873"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Investments</a:t>
            </a:r>
          </a:p>
        </p:txBody>
      </p:sp>
      <p:sp>
        <p:nvSpPr>
          <p:cNvPr id="12" name="Content Placeholder 11">
            <a:extLst>
              <a:ext uri="{FF2B5EF4-FFF2-40B4-BE49-F238E27FC236}">
                <a16:creationId xmlns:a16="http://schemas.microsoft.com/office/drawing/2014/main" id="{467FC57C-6FD3-4202-BB1D-7862CF196782}"/>
              </a:ext>
            </a:extLst>
          </p:cNvPr>
          <p:cNvSpPr>
            <a:spLocks noGrp="1"/>
          </p:cNvSpPr>
          <p:nvPr>
            <p:ph idx="1"/>
          </p:nvPr>
        </p:nvSpPr>
        <p:spPr/>
        <p:txBody>
          <a:bodyPr/>
          <a:lstStyle/>
          <a:p>
            <a:endParaRPr lang="en-US" dirty="0"/>
          </a:p>
        </p:txBody>
      </p:sp>
      <p:pic>
        <p:nvPicPr>
          <p:cNvPr id="13" name="Picture 12">
            <a:extLst>
              <a:ext uri="{FF2B5EF4-FFF2-40B4-BE49-F238E27FC236}">
                <a16:creationId xmlns:a16="http://schemas.microsoft.com/office/drawing/2014/main" id="{B8B94CD6-D385-4791-A749-D42A8379C7A5}"/>
              </a:ext>
            </a:extLst>
          </p:cNvPr>
          <p:cNvPicPr>
            <a:picLocks noChangeAspect="1"/>
          </p:cNvPicPr>
          <p:nvPr/>
        </p:nvPicPr>
        <p:blipFill>
          <a:blip r:embed="rId3"/>
          <a:stretch>
            <a:fillRect/>
          </a:stretch>
        </p:blipFill>
        <p:spPr>
          <a:xfrm>
            <a:off x="3796990" y="2008015"/>
            <a:ext cx="5223151" cy="4046800"/>
          </a:xfrm>
          <a:prstGeom prst="rect">
            <a:avLst/>
          </a:prstGeom>
        </p:spPr>
      </p:pic>
      <p:pic>
        <p:nvPicPr>
          <p:cNvPr id="3" name="Picture 2">
            <a:extLst>
              <a:ext uri="{FF2B5EF4-FFF2-40B4-BE49-F238E27FC236}">
                <a16:creationId xmlns:a16="http://schemas.microsoft.com/office/drawing/2014/main" id="{BB5998E5-D599-4025-B27C-130516FF2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69111" y="2297273"/>
            <a:ext cx="5212261" cy="3909197"/>
          </a:xfrm>
          <a:prstGeom prst="rect">
            <a:avLst/>
          </a:prstGeom>
        </p:spPr>
      </p:pic>
      <p:sp>
        <p:nvSpPr>
          <p:cNvPr id="9" name="TextBox 8">
            <a:extLst>
              <a:ext uri="{FF2B5EF4-FFF2-40B4-BE49-F238E27FC236}">
                <a16:creationId xmlns:a16="http://schemas.microsoft.com/office/drawing/2014/main" id="{127995F5-2259-440F-B238-B87D3C9FA266}"/>
              </a:ext>
            </a:extLst>
          </p:cNvPr>
          <p:cNvSpPr txBox="1"/>
          <p:nvPr/>
        </p:nvSpPr>
        <p:spPr>
          <a:xfrm>
            <a:off x="0" y="1715493"/>
            <a:ext cx="2958990" cy="369332"/>
          </a:xfrm>
          <a:prstGeom prst="rect">
            <a:avLst/>
          </a:prstGeom>
          <a:noFill/>
        </p:spPr>
        <p:txBody>
          <a:bodyPr wrap="square" rtlCol="0">
            <a:spAutoFit/>
          </a:bodyPr>
          <a:lstStyle/>
          <a:p>
            <a:r>
              <a:rPr lang="en-US" i="1" dirty="0">
                <a:solidFill>
                  <a:schemeClr val="bg1"/>
                </a:solidFill>
              </a:rPr>
              <a:t>Ventura Park Playground</a:t>
            </a:r>
          </a:p>
        </p:txBody>
      </p:sp>
    </p:spTree>
    <p:extLst>
      <p:ext uri="{BB962C8B-B14F-4D97-AF65-F5344CB8AC3E}">
        <p14:creationId xmlns:p14="http://schemas.microsoft.com/office/powerpoint/2010/main" val="3014069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4F4FC2E-D060-4453-870D-F6892922B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98" r="2490"/>
          <a:stretch/>
        </p:blipFill>
        <p:spPr>
          <a:xfrm>
            <a:off x="0" y="1473091"/>
            <a:ext cx="7068325" cy="5395585"/>
          </a:xfrm>
          <a:prstGeom prst="rect">
            <a:avLst/>
          </a:prstGeom>
        </p:spPr>
      </p:pic>
      <p:sp>
        <p:nvSpPr>
          <p:cNvPr id="4" name="Content Placeholder 3"/>
          <p:cNvSpPr>
            <a:spLocks noGrp="1"/>
          </p:cNvSpPr>
          <p:nvPr>
            <p:ph idx="1"/>
          </p:nvPr>
        </p:nvSpPr>
        <p:spPr bwMode="auto">
          <a:xfrm>
            <a:off x="0" y="1462416"/>
            <a:ext cx="3995925" cy="1812964"/>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p>
            <a:pPr marL="342900" lvl="1" indent="0">
              <a:spcBef>
                <a:spcPts val="2400"/>
              </a:spcBef>
              <a:buNone/>
            </a:pPr>
            <a:endParaRPr lang="en-US" sz="1100" b="1" dirty="0"/>
          </a:p>
          <a:p>
            <a:pPr marL="914400" lvl="1" indent="-571500">
              <a:spcBef>
                <a:spcPts val="0"/>
              </a:spcBef>
              <a:spcAft>
                <a:spcPts val="1200"/>
              </a:spcAft>
              <a:buFont typeface="Wingdings" panose="05000000000000000000" pitchFamily="2" charset="2"/>
              <a:buChar char="ü"/>
            </a:pPr>
            <a:r>
              <a:rPr lang="en-US" sz="2800" b="1" dirty="0"/>
              <a:t>PUBLIC INVOLVEMENT</a:t>
            </a:r>
          </a:p>
          <a:p>
            <a:pPr marL="342900" lvl="1" indent="0">
              <a:spcBef>
                <a:spcPts val="0"/>
              </a:spcBef>
              <a:buNone/>
            </a:pPr>
            <a:endParaRPr lang="en-US" sz="4800" b="1" dirty="0"/>
          </a:p>
        </p:txBody>
      </p:sp>
      <p:grpSp>
        <p:nvGrpSpPr>
          <p:cNvPr id="5" name="Group 4"/>
          <p:cNvGrpSpPr/>
          <p:nvPr/>
        </p:nvGrpSpPr>
        <p:grpSpPr>
          <a:xfrm>
            <a:off x="0" y="316140"/>
            <a:ext cx="8577050" cy="990600"/>
            <a:chOff x="0" y="316140"/>
            <a:chExt cx="8577050" cy="990600"/>
          </a:xfrm>
        </p:grpSpPr>
        <p:grpSp>
          <p:nvGrpSpPr>
            <p:cNvPr id="6" name="Group 5"/>
            <p:cNvGrpSpPr/>
            <p:nvPr/>
          </p:nvGrpSpPr>
          <p:grpSpPr>
            <a:xfrm>
              <a:off x="0" y="316140"/>
              <a:ext cx="6951309" cy="990600"/>
              <a:chOff x="0" y="316140"/>
              <a:chExt cx="6951309" cy="990600"/>
            </a:xfrm>
            <a:solidFill>
              <a:srgbClr val="FF8000">
                <a:alpha val="80000"/>
              </a:srgbClr>
            </a:solidFill>
          </p:grpSpPr>
          <p:sp>
            <p:nvSpPr>
              <p:cNvPr id="9" name="Rectangle 8"/>
              <p:cNvSpPr/>
              <p:nvPr/>
            </p:nvSpPr>
            <p:spPr bwMode="auto">
              <a:xfrm>
                <a:off x="0" y="316140"/>
                <a:ext cx="656906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0" name="Isosceles Triangle 9"/>
              <p:cNvSpPr/>
              <p:nvPr/>
            </p:nvSpPr>
            <p:spPr bwMode="auto">
              <a:xfrm rot="5400000" flipH="1">
                <a:off x="6264885" y="620315"/>
                <a:ext cx="990600" cy="382249"/>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8" name="TextBox 7"/>
            <p:cNvSpPr txBox="1">
              <a:spLocks noChangeArrowheads="1"/>
            </p:cNvSpPr>
            <p:nvPr/>
          </p:nvSpPr>
          <p:spPr bwMode="auto">
            <a:xfrm>
              <a:off x="347450"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Transparency </a:t>
              </a:r>
            </a:p>
          </p:txBody>
        </p:sp>
      </p:grpSp>
      <p:pic>
        <p:nvPicPr>
          <p:cNvPr id="22" name="Picture 21">
            <a:extLst>
              <a:ext uri="{FF2B5EF4-FFF2-40B4-BE49-F238E27FC236}">
                <a16:creationId xmlns:a16="http://schemas.microsoft.com/office/drawing/2014/main" id="{810775A7-F597-4212-8844-3FDFDB0D651F}"/>
              </a:ext>
            </a:extLst>
          </p:cNvPr>
          <p:cNvPicPr>
            <a:picLocks noChangeAspect="1"/>
          </p:cNvPicPr>
          <p:nvPr/>
        </p:nvPicPr>
        <p:blipFill>
          <a:blip r:embed="rId4"/>
          <a:stretch>
            <a:fillRect/>
          </a:stretch>
        </p:blipFill>
        <p:spPr>
          <a:xfrm>
            <a:off x="7256541" y="327462"/>
            <a:ext cx="1813243" cy="6552536"/>
          </a:xfrm>
          <a:prstGeom prst="rect">
            <a:avLst/>
          </a:prstGeom>
        </p:spPr>
      </p:pic>
    </p:spTree>
    <p:extLst>
      <p:ext uri="{BB962C8B-B14F-4D97-AF65-F5344CB8AC3E}">
        <p14:creationId xmlns:p14="http://schemas.microsoft.com/office/powerpoint/2010/main" val="1534606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5A129D-EAA7-4602-AB99-D34B9918A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6" y="3490267"/>
            <a:ext cx="6557964" cy="3367733"/>
          </a:xfrm>
          <a:prstGeom prst="rect">
            <a:avLst/>
          </a:prstGeom>
        </p:spPr>
      </p:pic>
      <p:sp>
        <p:nvSpPr>
          <p:cNvPr id="4" name="Content Placeholder 3"/>
          <p:cNvSpPr>
            <a:spLocks noGrp="1"/>
          </p:cNvSpPr>
          <p:nvPr>
            <p:ph idx="1"/>
          </p:nvPr>
        </p:nvSpPr>
        <p:spPr bwMode="auto">
          <a:xfrm>
            <a:off x="0" y="1495044"/>
            <a:ext cx="6557964" cy="1743219"/>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p>
            <a:pPr marL="342900" lvl="1" indent="0">
              <a:spcBef>
                <a:spcPts val="2400"/>
              </a:spcBef>
              <a:buNone/>
            </a:pPr>
            <a:endParaRPr lang="en-US" sz="1100" b="1" dirty="0"/>
          </a:p>
          <a:p>
            <a:pPr marL="914400" lvl="1" indent="-571500">
              <a:spcBef>
                <a:spcPts val="0"/>
              </a:spcBef>
              <a:buFont typeface="Wingdings" panose="05000000000000000000" pitchFamily="2" charset="2"/>
              <a:buChar char="ü"/>
            </a:pPr>
            <a:endParaRPr lang="en-US" sz="1600" b="1" dirty="0"/>
          </a:p>
          <a:p>
            <a:pPr marL="914400" lvl="1" indent="-571500">
              <a:spcBef>
                <a:spcPts val="0"/>
              </a:spcBef>
              <a:buFont typeface="Wingdings" panose="05000000000000000000" pitchFamily="2" charset="2"/>
              <a:buChar char="ü"/>
            </a:pPr>
            <a:r>
              <a:rPr lang="en-US" sz="2800" b="1" dirty="0"/>
              <a:t>BOND OVERSIGHT COMMITTEE</a:t>
            </a:r>
          </a:p>
          <a:p>
            <a:pPr lvl="3">
              <a:spcBef>
                <a:spcPts val="0"/>
              </a:spcBef>
              <a:buFont typeface="Wingdings" panose="05000000000000000000" pitchFamily="2" charset="2"/>
              <a:buChar char="§"/>
            </a:pPr>
            <a:endParaRPr lang="en-US" sz="1100" b="1" dirty="0"/>
          </a:p>
          <a:p>
            <a:pPr marL="1371600" lvl="3" indent="-457200">
              <a:spcBef>
                <a:spcPts val="0"/>
              </a:spcBef>
              <a:buFont typeface="Wingdings" panose="05000000000000000000" pitchFamily="2" charset="2"/>
              <a:buChar char="§"/>
            </a:pPr>
            <a:r>
              <a:rPr lang="en-US" sz="2350" b="1" dirty="0"/>
              <a:t>Demonstrate effectiveness of outreach efforts</a:t>
            </a:r>
          </a:p>
          <a:p>
            <a:pPr marL="342900" lvl="1" indent="0">
              <a:spcBef>
                <a:spcPts val="0"/>
              </a:spcBef>
              <a:buNone/>
            </a:pPr>
            <a:endParaRPr lang="en-US" sz="4800" b="1" dirty="0"/>
          </a:p>
        </p:txBody>
      </p:sp>
      <p:grpSp>
        <p:nvGrpSpPr>
          <p:cNvPr id="5" name="Group 4"/>
          <p:cNvGrpSpPr/>
          <p:nvPr/>
        </p:nvGrpSpPr>
        <p:grpSpPr>
          <a:xfrm>
            <a:off x="0" y="316140"/>
            <a:ext cx="8577050" cy="990600"/>
            <a:chOff x="0" y="316140"/>
            <a:chExt cx="8577050" cy="990600"/>
          </a:xfrm>
        </p:grpSpPr>
        <p:grpSp>
          <p:nvGrpSpPr>
            <p:cNvPr id="6" name="Group 5"/>
            <p:cNvGrpSpPr/>
            <p:nvPr/>
          </p:nvGrpSpPr>
          <p:grpSpPr>
            <a:xfrm>
              <a:off x="0" y="316140"/>
              <a:ext cx="6951309" cy="990600"/>
              <a:chOff x="0" y="316140"/>
              <a:chExt cx="6951309" cy="990600"/>
            </a:xfrm>
            <a:solidFill>
              <a:srgbClr val="FF8000">
                <a:alpha val="80000"/>
              </a:srgbClr>
            </a:solidFill>
          </p:grpSpPr>
          <p:sp>
            <p:nvSpPr>
              <p:cNvPr id="9" name="Rectangle 8"/>
              <p:cNvSpPr/>
              <p:nvPr/>
            </p:nvSpPr>
            <p:spPr bwMode="auto">
              <a:xfrm>
                <a:off x="0" y="316140"/>
                <a:ext cx="656906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0" name="Isosceles Triangle 9"/>
              <p:cNvSpPr/>
              <p:nvPr/>
            </p:nvSpPr>
            <p:spPr bwMode="auto">
              <a:xfrm rot="5400000" flipH="1">
                <a:off x="6264885" y="620315"/>
                <a:ext cx="990600" cy="382249"/>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8" name="TextBox 7"/>
            <p:cNvSpPr txBox="1">
              <a:spLocks noChangeArrowheads="1"/>
            </p:cNvSpPr>
            <p:nvPr/>
          </p:nvSpPr>
          <p:spPr bwMode="auto">
            <a:xfrm>
              <a:off x="347450"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Transparency </a:t>
              </a:r>
            </a:p>
          </p:txBody>
        </p:sp>
      </p:grpSp>
    </p:spTree>
    <p:extLst>
      <p:ext uri="{BB962C8B-B14F-4D97-AF65-F5344CB8AC3E}">
        <p14:creationId xmlns:p14="http://schemas.microsoft.com/office/powerpoint/2010/main" val="1668180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64530"/>
            <a:ext cx="8577050" cy="990600"/>
            <a:chOff x="0" y="364530"/>
            <a:chExt cx="8577050" cy="990600"/>
          </a:xfrm>
        </p:grpSpPr>
        <p:grpSp>
          <p:nvGrpSpPr>
            <p:cNvPr id="6" name="Group 5"/>
            <p:cNvGrpSpPr/>
            <p:nvPr/>
          </p:nvGrpSpPr>
          <p:grpSpPr>
            <a:xfrm>
              <a:off x="0" y="364530"/>
              <a:ext cx="6684274" cy="990600"/>
              <a:chOff x="0" y="364530"/>
              <a:chExt cx="6684274" cy="990600"/>
            </a:xfrm>
            <a:solidFill>
              <a:srgbClr val="FF8000">
                <a:alpha val="80000"/>
              </a:srgbClr>
            </a:solidFill>
          </p:grpSpPr>
          <p:sp>
            <p:nvSpPr>
              <p:cNvPr id="9" name="Rectangle 8"/>
              <p:cNvSpPr/>
              <p:nvPr/>
            </p:nvSpPr>
            <p:spPr bwMode="auto">
              <a:xfrm>
                <a:off x="0" y="364530"/>
                <a:ext cx="6302025"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0" name="Isosceles Triangle 9"/>
              <p:cNvSpPr/>
              <p:nvPr/>
            </p:nvSpPr>
            <p:spPr bwMode="auto">
              <a:xfrm rot="5400000" flipH="1">
                <a:off x="5997850" y="668705"/>
                <a:ext cx="990600" cy="382249"/>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8" name="TextBox 7"/>
            <p:cNvSpPr txBox="1">
              <a:spLocks noChangeArrowheads="1"/>
            </p:cNvSpPr>
            <p:nvPr/>
          </p:nvSpPr>
          <p:spPr bwMode="auto">
            <a:xfrm>
              <a:off x="347450"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Audit</a:t>
              </a:r>
            </a:p>
          </p:txBody>
        </p:sp>
      </p:grpSp>
      <p:pic>
        <p:nvPicPr>
          <p:cNvPr id="26" name="Content Placeholder 25">
            <a:extLst>
              <a:ext uri="{FF2B5EF4-FFF2-40B4-BE49-F238E27FC236}">
                <a16:creationId xmlns:a16="http://schemas.microsoft.com/office/drawing/2014/main" id="{49F84934-B2E2-42B2-A48B-109658CDFF4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8973" r="13391" b="14260"/>
          <a:stretch/>
        </p:blipFill>
        <p:spPr>
          <a:xfrm>
            <a:off x="0" y="1462415"/>
            <a:ext cx="9144000" cy="5395585"/>
          </a:xfrm>
        </p:spPr>
      </p:pic>
      <p:sp>
        <p:nvSpPr>
          <p:cNvPr id="24" name="Content Placeholder 3">
            <a:extLst>
              <a:ext uri="{FF2B5EF4-FFF2-40B4-BE49-F238E27FC236}">
                <a16:creationId xmlns:a16="http://schemas.microsoft.com/office/drawing/2014/main" id="{D8C8A154-B4C1-46ED-8711-EB3E5C4CE94A}"/>
              </a:ext>
            </a:extLst>
          </p:cNvPr>
          <p:cNvSpPr txBox="1">
            <a:spLocks/>
          </p:cNvSpPr>
          <p:nvPr/>
        </p:nvSpPr>
        <p:spPr bwMode="auto">
          <a:xfrm>
            <a:off x="0" y="1462416"/>
            <a:ext cx="3995925" cy="2158609"/>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fontAlgn="auto">
              <a:spcBef>
                <a:spcPts val="2400"/>
              </a:spcBef>
              <a:spcAft>
                <a:spcPts val="0"/>
              </a:spcAft>
              <a:buFont typeface="Arial" panose="020B0604020202020204" pitchFamily="34" charset="0"/>
              <a:buNone/>
            </a:pPr>
            <a:endParaRPr lang="en-US" sz="1100" b="1" dirty="0"/>
          </a:p>
          <a:p>
            <a:pPr marL="914400" lvl="1" indent="-571500" fontAlgn="auto">
              <a:spcBef>
                <a:spcPts val="0"/>
              </a:spcBef>
              <a:spcAft>
                <a:spcPts val="0"/>
              </a:spcAft>
              <a:buFont typeface="Wingdings" panose="05000000000000000000" pitchFamily="2" charset="2"/>
              <a:buChar char="ü"/>
            </a:pPr>
            <a:endParaRPr lang="en-US" sz="2800" b="1" dirty="0"/>
          </a:p>
          <a:p>
            <a:pPr marL="914400" lvl="1" indent="-571500" fontAlgn="auto">
              <a:spcBef>
                <a:spcPts val="0"/>
              </a:spcBef>
              <a:spcAft>
                <a:spcPts val="0"/>
              </a:spcAft>
              <a:buFont typeface="Wingdings" panose="05000000000000000000" pitchFamily="2" charset="2"/>
              <a:buChar char="ü"/>
            </a:pPr>
            <a:r>
              <a:rPr lang="en-US" sz="2800" b="1" dirty="0"/>
              <a:t>AUDITS</a:t>
            </a:r>
          </a:p>
          <a:p>
            <a:pPr lvl="3" fontAlgn="auto">
              <a:spcBef>
                <a:spcPts val="0"/>
              </a:spcBef>
              <a:spcAft>
                <a:spcPts val="0"/>
              </a:spcAft>
              <a:buFont typeface="Wingdings" panose="05000000000000000000" pitchFamily="2" charset="2"/>
              <a:buChar char="§"/>
            </a:pPr>
            <a:endParaRPr lang="en-US" sz="2350" dirty="0"/>
          </a:p>
          <a:p>
            <a:pPr marL="1371600" lvl="3" indent="-457200" fontAlgn="auto">
              <a:spcBef>
                <a:spcPts val="0"/>
              </a:spcBef>
              <a:spcAft>
                <a:spcPts val="0"/>
              </a:spcAft>
              <a:buFont typeface="Wingdings" panose="05000000000000000000" pitchFamily="2" charset="2"/>
              <a:buChar char="§"/>
            </a:pPr>
            <a:r>
              <a:rPr lang="en-US" sz="2350" b="1" dirty="0"/>
              <a:t>Performance</a:t>
            </a:r>
          </a:p>
          <a:p>
            <a:pPr marL="342900" lvl="1" indent="0" fontAlgn="auto">
              <a:spcBef>
                <a:spcPts val="0"/>
              </a:spcBef>
              <a:spcAft>
                <a:spcPts val="0"/>
              </a:spcAft>
              <a:buFont typeface="Arial" panose="020B0604020202020204" pitchFamily="34" charset="0"/>
              <a:buNone/>
            </a:pPr>
            <a:endParaRPr lang="en-US" sz="4800" b="1" dirty="0"/>
          </a:p>
        </p:txBody>
      </p:sp>
      <p:sp>
        <p:nvSpPr>
          <p:cNvPr id="11" name="TextBox 10">
            <a:extLst>
              <a:ext uri="{FF2B5EF4-FFF2-40B4-BE49-F238E27FC236}">
                <a16:creationId xmlns:a16="http://schemas.microsoft.com/office/drawing/2014/main" id="{E3269BA5-58EC-4D52-9CF4-FAE6D1C6F73E}"/>
              </a:ext>
            </a:extLst>
          </p:cNvPr>
          <p:cNvSpPr txBox="1"/>
          <p:nvPr/>
        </p:nvSpPr>
        <p:spPr>
          <a:xfrm>
            <a:off x="6375235" y="6386185"/>
            <a:ext cx="2768765" cy="369332"/>
          </a:xfrm>
          <a:prstGeom prst="rect">
            <a:avLst/>
          </a:prstGeom>
          <a:noFill/>
        </p:spPr>
        <p:txBody>
          <a:bodyPr wrap="square" rtlCol="0">
            <a:spAutoFit/>
          </a:bodyPr>
          <a:lstStyle/>
          <a:p>
            <a:r>
              <a:rPr lang="en-US" i="1" dirty="0">
                <a:solidFill>
                  <a:schemeClr val="bg1"/>
                </a:solidFill>
              </a:rPr>
              <a:t>Mary Rieke Soccer Field</a:t>
            </a:r>
          </a:p>
        </p:txBody>
      </p:sp>
    </p:spTree>
    <p:extLst>
      <p:ext uri="{BB962C8B-B14F-4D97-AF65-F5344CB8AC3E}">
        <p14:creationId xmlns:p14="http://schemas.microsoft.com/office/powerpoint/2010/main" val="3016177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22C1A55-FD3C-4340-9F89-8648F878BF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577" b="26051"/>
          <a:stretch/>
        </p:blipFill>
        <p:spPr>
          <a:xfrm>
            <a:off x="-17805" y="1361635"/>
            <a:ext cx="9161805" cy="5677435"/>
          </a:xfrm>
          <a:prstGeom prst="rect">
            <a:avLst/>
          </a:prstGeom>
        </p:spPr>
      </p:pic>
      <p:grpSp>
        <p:nvGrpSpPr>
          <p:cNvPr id="5" name="Group 4"/>
          <p:cNvGrpSpPr/>
          <p:nvPr/>
        </p:nvGrpSpPr>
        <p:grpSpPr>
          <a:xfrm>
            <a:off x="0" y="228756"/>
            <a:ext cx="8706544" cy="981316"/>
            <a:chOff x="111438" y="316140"/>
            <a:chExt cx="8452387" cy="981316"/>
          </a:xfrm>
        </p:grpSpPr>
        <p:grpSp>
          <p:nvGrpSpPr>
            <p:cNvPr id="6" name="Group 5"/>
            <p:cNvGrpSpPr/>
            <p:nvPr/>
          </p:nvGrpSpPr>
          <p:grpSpPr>
            <a:xfrm>
              <a:off x="111438" y="316140"/>
              <a:ext cx="5643798" cy="981316"/>
              <a:chOff x="111438" y="316140"/>
              <a:chExt cx="5643798" cy="981316"/>
            </a:xfrm>
            <a:solidFill>
              <a:srgbClr val="FF8000">
                <a:alpha val="80000"/>
              </a:srgbClr>
            </a:solidFill>
          </p:grpSpPr>
          <p:sp>
            <p:nvSpPr>
              <p:cNvPr id="9" name="Rectangle 8"/>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Isosceles Triangle 9"/>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dirty="0">
                  <a:ln>
                    <a:noFill/>
                  </a:ln>
                  <a:solidFill>
                    <a:schemeClr val="tx1"/>
                  </a:solidFill>
                  <a:effectLst/>
                  <a:latin typeface="Arial" charset="0"/>
                </a:endParaRPr>
              </a:p>
            </p:txBody>
          </p:sp>
        </p:grpSp>
        <p:sp>
          <p:nvSpPr>
            <p:cNvPr id="8" name="TextBox 7"/>
            <p:cNvSpPr txBox="1">
              <a:spLocks noChangeArrowheads="1"/>
            </p:cNvSpPr>
            <p:nvPr/>
          </p:nvSpPr>
          <p:spPr bwMode="auto">
            <a:xfrm>
              <a:off x="334225"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Going Well</a:t>
              </a:r>
            </a:p>
          </p:txBody>
        </p:sp>
      </p:grpSp>
      <p:sp>
        <p:nvSpPr>
          <p:cNvPr id="4" name="Content Placeholder 3"/>
          <p:cNvSpPr>
            <a:spLocks noGrp="1"/>
          </p:cNvSpPr>
          <p:nvPr>
            <p:ph idx="1"/>
          </p:nvPr>
        </p:nvSpPr>
        <p:spPr bwMode="auto">
          <a:xfrm>
            <a:off x="0" y="1344027"/>
            <a:ext cx="5109670" cy="4158843"/>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p>
            <a:endParaRPr lang="en-US" sz="1200" dirty="0"/>
          </a:p>
          <a:p>
            <a:pPr marL="746125" indent="-457200"/>
            <a:r>
              <a:rPr lang="en-US" sz="2800" b="1" dirty="0"/>
              <a:t>Projects well received</a:t>
            </a:r>
          </a:p>
          <a:p>
            <a:pPr marL="746125" indent="-457200"/>
            <a:r>
              <a:rPr lang="en-US" sz="2800" b="1" dirty="0"/>
              <a:t>Exceeding D/M/W/ESB Utilization</a:t>
            </a:r>
          </a:p>
          <a:p>
            <a:pPr marL="746125" indent="-457200"/>
            <a:r>
              <a:rPr lang="en-US" sz="2800" b="1" dirty="0"/>
              <a:t>Majority on schedule/scope</a:t>
            </a:r>
          </a:p>
          <a:p>
            <a:pPr marL="746125" indent="-457200"/>
            <a:r>
              <a:rPr lang="en-US" sz="2800" b="1" dirty="0"/>
              <a:t>On budget except for Grant Pool</a:t>
            </a:r>
          </a:p>
          <a:p>
            <a:pPr marL="746125" indent="-457200"/>
            <a:r>
              <a:rPr lang="en-US" sz="2800" b="1" dirty="0"/>
              <a:t>Tracking tools well utilized</a:t>
            </a:r>
          </a:p>
          <a:p>
            <a:pPr marL="746125" indent="-457200"/>
            <a:r>
              <a:rPr lang="en-US" sz="2800" b="1" dirty="0"/>
              <a:t>High performing team </a:t>
            </a:r>
          </a:p>
          <a:p>
            <a:pPr lvl="1"/>
            <a:endParaRPr lang="en-US" sz="2800" dirty="0"/>
          </a:p>
        </p:txBody>
      </p:sp>
      <p:sp>
        <p:nvSpPr>
          <p:cNvPr id="12" name="TextBox 11">
            <a:extLst>
              <a:ext uri="{FF2B5EF4-FFF2-40B4-BE49-F238E27FC236}">
                <a16:creationId xmlns:a16="http://schemas.microsoft.com/office/drawing/2014/main" id="{413F16E3-FF89-4CE3-929B-342C25FFD05B}"/>
              </a:ext>
            </a:extLst>
          </p:cNvPr>
          <p:cNvSpPr txBox="1"/>
          <p:nvPr/>
        </p:nvSpPr>
        <p:spPr>
          <a:xfrm>
            <a:off x="5488154" y="6533493"/>
            <a:ext cx="3655846" cy="369332"/>
          </a:xfrm>
          <a:prstGeom prst="rect">
            <a:avLst/>
          </a:prstGeom>
          <a:noFill/>
        </p:spPr>
        <p:txBody>
          <a:bodyPr wrap="square" rtlCol="0">
            <a:spAutoFit/>
          </a:bodyPr>
          <a:lstStyle/>
          <a:p>
            <a:r>
              <a:rPr lang="en-US" i="1" dirty="0">
                <a:solidFill>
                  <a:schemeClr val="bg1"/>
                </a:solidFill>
              </a:rPr>
              <a:t>Forest Park: Lower Macleay Trail</a:t>
            </a:r>
          </a:p>
        </p:txBody>
      </p:sp>
    </p:spTree>
    <p:extLst>
      <p:ext uri="{BB962C8B-B14F-4D97-AF65-F5344CB8AC3E}">
        <p14:creationId xmlns:p14="http://schemas.microsoft.com/office/powerpoint/2010/main" val="2648109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17F4A0-E8F0-403F-8717-D2A3175C04EF}"/>
              </a:ext>
            </a:extLst>
          </p:cNvPr>
          <p:cNvPicPr>
            <a:picLocks noChangeAspect="1"/>
          </p:cNvPicPr>
          <p:nvPr/>
        </p:nvPicPr>
        <p:blipFill rotWithShape="1">
          <a:blip r:embed="rId3">
            <a:extLst>
              <a:ext uri="{28A0092B-C50C-407E-A947-70E740481C1C}">
                <a14:useLocalDpi xmlns:a14="http://schemas.microsoft.com/office/drawing/2010/main" val="0"/>
              </a:ext>
            </a:extLst>
          </a:blip>
          <a:srcRect l="3262" t="44148"/>
          <a:stretch/>
        </p:blipFill>
        <p:spPr>
          <a:xfrm>
            <a:off x="0" y="1355130"/>
            <a:ext cx="9180600" cy="5513973"/>
          </a:xfrm>
          <a:prstGeom prst="rect">
            <a:avLst/>
          </a:prstGeom>
        </p:spPr>
      </p:pic>
      <p:grpSp>
        <p:nvGrpSpPr>
          <p:cNvPr id="5" name="Group 4"/>
          <p:cNvGrpSpPr/>
          <p:nvPr/>
        </p:nvGrpSpPr>
        <p:grpSpPr>
          <a:xfrm>
            <a:off x="0" y="228756"/>
            <a:ext cx="8706544" cy="981316"/>
            <a:chOff x="111438" y="316140"/>
            <a:chExt cx="8452387" cy="981316"/>
          </a:xfrm>
        </p:grpSpPr>
        <p:grpSp>
          <p:nvGrpSpPr>
            <p:cNvPr id="6" name="Group 5"/>
            <p:cNvGrpSpPr/>
            <p:nvPr/>
          </p:nvGrpSpPr>
          <p:grpSpPr>
            <a:xfrm>
              <a:off x="111438" y="316140"/>
              <a:ext cx="5643798" cy="981316"/>
              <a:chOff x="111438" y="316140"/>
              <a:chExt cx="5643798" cy="981316"/>
            </a:xfrm>
            <a:solidFill>
              <a:srgbClr val="FF8000">
                <a:alpha val="80000"/>
              </a:srgbClr>
            </a:solidFill>
          </p:grpSpPr>
          <p:sp>
            <p:nvSpPr>
              <p:cNvPr id="9" name="Rectangle 8"/>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Isosceles Triangle 9"/>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dirty="0">
                  <a:ln>
                    <a:noFill/>
                  </a:ln>
                  <a:solidFill>
                    <a:schemeClr val="tx1"/>
                  </a:solidFill>
                  <a:effectLst/>
                  <a:latin typeface="Arial" charset="0"/>
                </a:endParaRPr>
              </a:p>
            </p:txBody>
          </p:sp>
        </p:grpSp>
        <p:sp>
          <p:nvSpPr>
            <p:cNvPr id="8" name="TextBox 7"/>
            <p:cNvSpPr txBox="1">
              <a:spLocks noChangeArrowheads="1"/>
            </p:cNvSpPr>
            <p:nvPr/>
          </p:nvSpPr>
          <p:spPr bwMode="auto">
            <a:xfrm>
              <a:off x="334225"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Highlights</a:t>
              </a:r>
            </a:p>
          </p:txBody>
        </p:sp>
      </p:grpSp>
      <p:sp>
        <p:nvSpPr>
          <p:cNvPr id="4" name="Content Placeholder 3"/>
          <p:cNvSpPr>
            <a:spLocks noGrp="1"/>
          </p:cNvSpPr>
          <p:nvPr>
            <p:ph idx="1"/>
          </p:nvPr>
        </p:nvSpPr>
        <p:spPr bwMode="auto">
          <a:xfrm>
            <a:off x="0" y="1344027"/>
            <a:ext cx="4111140" cy="2545833"/>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p>
            <a:endParaRPr lang="en-US" sz="1200" b="1" dirty="0"/>
          </a:p>
          <a:p>
            <a:pPr marL="746125" indent="-457200"/>
            <a:r>
              <a:rPr lang="en-US" sz="2800" b="1" dirty="0"/>
              <a:t>Mt. Tabor Park</a:t>
            </a:r>
          </a:p>
          <a:p>
            <a:pPr marL="746125" indent="-457200"/>
            <a:r>
              <a:rPr lang="en-US" sz="2800" b="1" dirty="0"/>
              <a:t>Argay Park</a:t>
            </a:r>
          </a:p>
          <a:p>
            <a:pPr marL="746125" indent="-457200"/>
            <a:r>
              <a:rPr lang="en-US" sz="2800" b="1" dirty="0"/>
              <a:t>Bloomington Park</a:t>
            </a:r>
          </a:p>
          <a:p>
            <a:pPr marL="746125" indent="-457200"/>
            <a:r>
              <a:rPr lang="en-US" sz="2800" b="1" dirty="0"/>
              <a:t>Glenwood Park</a:t>
            </a:r>
          </a:p>
          <a:p>
            <a:pPr marL="288925" indent="0">
              <a:buNone/>
            </a:pPr>
            <a:endParaRPr lang="en-US" sz="2800" dirty="0"/>
          </a:p>
          <a:p>
            <a:pPr lvl="1"/>
            <a:endParaRPr lang="en-US" sz="2800" dirty="0"/>
          </a:p>
        </p:txBody>
      </p:sp>
      <p:sp>
        <p:nvSpPr>
          <p:cNvPr id="11" name="TextBox 10">
            <a:extLst>
              <a:ext uri="{FF2B5EF4-FFF2-40B4-BE49-F238E27FC236}">
                <a16:creationId xmlns:a16="http://schemas.microsoft.com/office/drawing/2014/main" id="{52E2052D-49E4-4D60-B249-487C35BB4F9A}"/>
              </a:ext>
            </a:extLst>
          </p:cNvPr>
          <p:cNvSpPr txBox="1"/>
          <p:nvPr/>
        </p:nvSpPr>
        <p:spPr>
          <a:xfrm>
            <a:off x="7125853" y="6150403"/>
            <a:ext cx="2116055" cy="646331"/>
          </a:xfrm>
          <a:prstGeom prst="rect">
            <a:avLst/>
          </a:prstGeom>
          <a:noFill/>
        </p:spPr>
        <p:txBody>
          <a:bodyPr wrap="square" rtlCol="0">
            <a:spAutoFit/>
          </a:bodyPr>
          <a:lstStyle/>
          <a:p>
            <a:pPr algn="r"/>
            <a:r>
              <a:rPr lang="en-US" i="1" dirty="0"/>
              <a:t>Mt. Tabor Park Summit Restroom</a:t>
            </a:r>
          </a:p>
        </p:txBody>
      </p:sp>
    </p:spTree>
    <p:extLst>
      <p:ext uri="{BB962C8B-B14F-4D97-AF65-F5344CB8AC3E}">
        <p14:creationId xmlns:p14="http://schemas.microsoft.com/office/powerpoint/2010/main" val="4035499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28756"/>
            <a:ext cx="8706544" cy="981316"/>
            <a:chOff x="111438" y="316140"/>
            <a:chExt cx="8452387" cy="981316"/>
          </a:xfrm>
        </p:grpSpPr>
        <p:grpSp>
          <p:nvGrpSpPr>
            <p:cNvPr id="6" name="Group 5"/>
            <p:cNvGrpSpPr/>
            <p:nvPr/>
          </p:nvGrpSpPr>
          <p:grpSpPr>
            <a:xfrm>
              <a:off x="111438" y="316140"/>
              <a:ext cx="5643798" cy="981316"/>
              <a:chOff x="111438" y="316140"/>
              <a:chExt cx="5643798" cy="981316"/>
            </a:xfrm>
            <a:solidFill>
              <a:srgbClr val="FF8000">
                <a:alpha val="80000"/>
              </a:srgbClr>
            </a:solidFill>
          </p:grpSpPr>
          <p:sp>
            <p:nvSpPr>
              <p:cNvPr id="9" name="Rectangle 8"/>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Isosceles Triangle 9"/>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dirty="0">
                  <a:ln>
                    <a:noFill/>
                  </a:ln>
                  <a:solidFill>
                    <a:schemeClr val="tx1"/>
                  </a:solidFill>
                  <a:effectLst/>
                  <a:latin typeface="Arial" charset="0"/>
                </a:endParaRPr>
              </a:p>
            </p:txBody>
          </p:sp>
        </p:grpSp>
        <p:sp>
          <p:nvSpPr>
            <p:cNvPr id="8" name="TextBox 7"/>
            <p:cNvSpPr txBox="1">
              <a:spLocks noChangeArrowheads="1"/>
            </p:cNvSpPr>
            <p:nvPr/>
          </p:nvSpPr>
          <p:spPr bwMode="auto">
            <a:xfrm>
              <a:off x="334225"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Highlights</a:t>
              </a:r>
            </a:p>
          </p:txBody>
        </p:sp>
      </p:grpSp>
      <p:sp>
        <p:nvSpPr>
          <p:cNvPr id="4" name="Content Placeholder 3"/>
          <p:cNvSpPr>
            <a:spLocks noGrp="1"/>
          </p:cNvSpPr>
          <p:nvPr>
            <p:ph idx="1"/>
          </p:nvPr>
        </p:nvSpPr>
        <p:spPr bwMode="auto">
          <a:xfrm>
            <a:off x="0" y="1344028"/>
            <a:ext cx="5032860" cy="2200188"/>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p>
            <a:endParaRPr lang="en-US" sz="1200" b="1" dirty="0"/>
          </a:p>
          <a:p>
            <a:pPr marL="746125" indent="-457200"/>
            <a:r>
              <a:rPr lang="en-US" sz="2800" b="1" dirty="0"/>
              <a:t>Kenton Park</a:t>
            </a:r>
          </a:p>
          <a:p>
            <a:pPr marL="746125" indent="-457200"/>
            <a:r>
              <a:rPr lang="en-US" sz="2800" b="1" dirty="0"/>
              <a:t>Rieke Field</a:t>
            </a:r>
          </a:p>
          <a:p>
            <a:pPr marL="746125" indent="-457200"/>
            <a:r>
              <a:rPr lang="en-US" sz="2800" b="1" dirty="0"/>
              <a:t>Couch Park</a:t>
            </a:r>
            <a:endParaRPr lang="en-US" sz="2800" dirty="0"/>
          </a:p>
          <a:p>
            <a:pPr lvl="1"/>
            <a:endParaRPr lang="en-US" sz="2800" dirty="0"/>
          </a:p>
        </p:txBody>
      </p:sp>
      <p:pic>
        <p:nvPicPr>
          <p:cNvPr id="14" name="Picture 13">
            <a:extLst>
              <a:ext uri="{FF2B5EF4-FFF2-40B4-BE49-F238E27FC236}">
                <a16:creationId xmlns:a16="http://schemas.microsoft.com/office/drawing/2014/main" id="{8DD53637-43B9-48D0-8D83-D8251A85AD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67"/>
          <a:stretch/>
        </p:blipFill>
        <p:spPr>
          <a:xfrm rot="5400000">
            <a:off x="4552745" y="2209596"/>
            <a:ext cx="5475967" cy="3820841"/>
          </a:xfrm>
          <a:prstGeom prst="rect">
            <a:avLst/>
          </a:prstGeom>
        </p:spPr>
      </p:pic>
      <p:sp>
        <p:nvSpPr>
          <p:cNvPr id="15" name="TextBox 14">
            <a:extLst>
              <a:ext uri="{FF2B5EF4-FFF2-40B4-BE49-F238E27FC236}">
                <a16:creationId xmlns:a16="http://schemas.microsoft.com/office/drawing/2014/main" id="{AEEE2119-4019-4C9E-95CD-567A979A8385}"/>
              </a:ext>
            </a:extLst>
          </p:cNvPr>
          <p:cNvSpPr txBox="1"/>
          <p:nvPr/>
        </p:nvSpPr>
        <p:spPr>
          <a:xfrm>
            <a:off x="5378505" y="1431940"/>
            <a:ext cx="1459390" cy="646331"/>
          </a:xfrm>
          <a:prstGeom prst="rect">
            <a:avLst/>
          </a:prstGeom>
          <a:noFill/>
        </p:spPr>
        <p:txBody>
          <a:bodyPr wrap="square" rtlCol="0">
            <a:spAutoFit/>
          </a:bodyPr>
          <a:lstStyle/>
          <a:p>
            <a:r>
              <a:rPr lang="en-US" i="1" dirty="0">
                <a:solidFill>
                  <a:schemeClr val="bg1"/>
                </a:solidFill>
              </a:rPr>
              <a:t>Kenton Park Playground</a:t>
            </a:r>
          </a:p>
        </p:txBody>
      </p:sp>
    </p:spTree>
    <p:extLst>
      <p:ext uri="{BB962C8B-B14F-4D97-AF65-F5344CB8AC3E}">
        <p14:creationId xmlns:p14="http://schemas.microsoft.com/office/powerpoint/2010/main" val="241519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64530"/>
            <a:ext cx="8577050" cy="990600"/>
            <a:chOff x="0" y="364530"/>
            <a:chExt cx="8577050" cy="990600"/>
          </a:xfrm>
        </p:grpSpPr>
        <p:grpSp>
          <p:nvGrpSpPr>
            <p:cNvPr id="6" name="Group 5"/>
            <p:cNvGrpSpPr/>
            <p:nvPr/>
          </p:nvGrpSpPr>
          <p:grpSpPr>
            <a:xfrm>
              <a:off x="0" y="364530"/>
              <a:ext cx="6684274" cy="990600"/>
              <a:chOff x="0" y="364530"/>
              <a:chExt cx="6684274" cy="990600"/>
            </a:xfrm>
            <a:solidFill>
              <a:srgbClr val="FF8000">
                <a:alpha val="80000"/>
              </a:srgbClr>
            </a:solidFill>
          </p:grpSpPr>
          <p:sp>
            <p:nvSpPr>
              <p:cNvPr id="9" name="Rectangle 8"/>
              <p:cNvSpPr/>
              <p:nvPr/>
            </p:nvSpPr>
            <p:spPr bwMode="auto">
              <a:xfrm>
                <a:off x="0" y="364530"/>
                <a:ext cx="6302025"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0" name="Isosceles Triangle 9"/>
              <p:cNvSpPr/>
              <p:nvPr/>
            </p:nvSpPr>
            <p:spPr bwMode="auto">
              <a:xfrm rot="5400000" flipH="1">
                <a:off x="5997850" y="668705"/>
                <a:ext cx="990600" cy="382249"/>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8" name="TextBox 7"/>
            <p:cNvSpPr txBox="1">
              <a:spLocks noChangeArrowheads="1"/>
            </p:cNvSpPr>
            <p:nvPr/>
          </p:nvSpPr>
          <p:spPr bwMode="auto">
            <a:xfrm>
              <a:off x="347450"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Highlights</a:t>
              </a:r>
            </a:p>
          </p:txBody>
        </p:sp>
      </p:grpSp>
      <p:pic>
        <p:nvPicPr>
          <p:cNvPr id="18" name="Picture 17">
            <a:extLst>
              <a:ext uri="{FF2B5EF4-FFF2-40B4-BE49-F238E27FC236}">
                <a16:creationId xmlns:a16="http://schemas.microsoft.com/office/drawing/2014/main" id="{9C6D24A0-D0CC-4203-993E-B5ED6FC426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 t="221" r="11065" b="-9299"/>
          <a:stretch/>
        </p:blipFill>
        <p:spPr>
          <a:xfrm>
            <a:off x="-72189" y="2438828"/>
            <a:ext cx="4672764" cy="3976453"/>
          </a:xfrm>
          <a:prstGeom prst="rect">
            <a:avLst/>
          </a:prstGeom>
        </p:spPr>
      </p:pic>
      <p:pic>
        <p:nvPicPr>
          <p:cNvPr id="20" name="Picture 19">
            <a:extLst>
              <a:ext uri="{FF2B5EF4-FFF2-40B4-BE49-F238E27FC236}">
                <a16:creationId xmlns:a16="http://schemas.microsoft.com/office/drawing/2014/main" id="{5B1BE6A8-BAD2-46FE-BE0C-F1EE5461B6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88" r="2486"/>
          <a:stretch/>
        </p:blipFill>
        <p:spPr>
          <a:xfrm>
            <a:off x="4586921" y="2430470"/>
            <a:ext cx="4572000" cy="3656990"/>
          </a:xfrm>
          <a:prstGeom prst="rect">
            <a:avLst/>
          </a:prstGeom>
        </p:spPr>
      </p:pic>
      <p:sp>
        <p:nvSpPr>
          <p:cNvPr id="21" name="Content Placeholder 3">
            <a:extLst>
              <a:ext uri="{FF2B5EF4-FFF2-40B4-BE49-F238E27FC236}">
                <a16:creationId xmlns:a16="http://schemas.microsoft.com/office/drawing/2014/main" id="{A7F57EDA-3E43-4CC5-ADD3-A261AAA7DD2F}"/>
              </a:ext>
            </a:extLst>
          </p:cNvPr>
          <p:cNvSpPr>
            <a:spLocks noGrp="1"/>
          </p:cNvSpPr>
          <p:nvPr>
            <p:ph idx="1"/>
          </p:nvPr>
        </p:nvSpPr>
        <p:spPr bwMode="auto">
          <a:xfrm>
            <a:off x="0" y="1462417"/>
            <a:ext cx="6185010" cy="697502"/>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p>
            <a:pPr marL="342900" lvl="1" indent="0">
              <a:spcBef>
                <a:spcPts val="2400"/>
              </a:spcBef>
              <a:buNone/>
            </a:pPr>
            <a:endParaRPr lang="en-US" sz="1100" b="1" dirty="0"/>
          </a:p>
          <a:p>
            <a:pPr lvl="1">
              <a:spcBef>
                <a:spcPts val="0"/>
              </a:spcBef>
            </a:pPr>
            <a:r>
              <a:rPr lang="en-US" sz="2800" b="1" dirty="0"/>
              <a:t>Irving Park Play Piece Renovation</a:t>
            </a:r>
            <a:endParaRPr lang="en-US" sz="2350" b="1" dirty="0"/>
          </a:p>
          <a:p>
            <a:pPr marL="342900" lvl="1" indent="0">
              <a:spcBef>
                <a:spcPts val="0"/>
              </a:spcBef>
              <a:buNone/>
            </a:pPr>
            <a:endParaRPr lang="en-US" sz="4800" b="1" dirty="0"/>
          </a:p>
        </p:txBody>
      </p:sp>
    </p:spTree>
    <p:extLst>
      <p:ext uri="{BB962C8B-B14F-4D97-AF65-F5344CB8AC3E}">
        <p14:creationId xmlns:p14="http://schemas.microsoft.com/office/powerpoint/2010/main" val="4058162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17577" y="316140"/>
            <a:ext cx="6569060" cy="990600"/>
          </a:xfrm>
          <a:prstGeom prst="rect">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25" name="Isosceles Triangle 24"/>
          <p:cNvSpPr/>
          <p:nvPr/>
        </p:nvSpPr>
        <p:spPr bwMode="auto">
          <a:xfrm rot="5400000" flipH="1">
            <a:off x="6247308" y="620315"/>
            <a:ext cx="990600" cy="382249"/>
          </a:xfrm>
          <a:prstGeom prst="triangle">
            <a:avLst>
              <a:gd name="adj" fmla="val 53190"/>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sp>
        <p:nvSpPr>
          <p:cNvPr id="26" name="TextBox 25"/>
          <p:cNvSpPr txBox="1">
            <a:spLocks noChangeArrowheads="1"/>
          </p:cNvSpPr>
          <p:nvPr/>
        </p:nvSpPr>
        <p:spPr bwMode="auto">
          <a:xfrm>
            <a:off x="329873"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Looking Ahead</a:t>
            </a:r>
          </a:p>
        </p:txBody>
      </p:sp>
      <p:sp>
        <p:nvSpPr>
          <p:cNvPr id="28" name="Content Placeholder 3"/>
          <p:cNvSpPr>
            <a:spLocks noGrp="1"/>
          </p:cNvSpPr>
          <p:nvPr>
            <p:ph idx="1"/>
          </p:nvPr>
        </p:nvSpPr>
        <p:spPr bwMode="auto">
          <a:xfrm>
            <a:off x="-17578" y="1466526"/>
            <a:ext cx="5397887" cy="5391474"/>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p>
            <a:endParaRPr lang="en-US" sz="100" b="1" dirty="0"/>
          </a:p>
          <a:p>
            <a:pPr marL="746125" indent="-457200"/>
            <a:r>
              <a:rPr lang="en-US" sz="2800" b="1" dirty="0"/>
              <a:t>Couch Park Loo</a:t>
            </a:r>
          </a:p>
          <a:p>
            <a:pPr marL="746125" indent="-457200"/>
            <a:r>
              <a:rPr lang="en-US" sz="2800" b="1" dirty="0"/>
              <a:t>Couch Park Playground</a:t>
            </a:r>
          </a:p>
          <a:p>
            <a:pPr marL="746125" indent="-457200"/>
            <a:r>
              <a:rPr lang="en-US" sz="2800" b="1" dirty="0"/>
              <a:t>Ed Benedict Park Restroom</a:t>
            </a:r>
          </a:p>
          <a:p>
            <a:pPr marL="746125" indent="-457200"/>
            <a:r>
              <a:rPr lang="en-US" sz="2800" b="1" dirty="0"/>
              <a:t>Fernhill Park Water Supply</a:t>
            </a:r>
          </a:p>
          <a:p>
            <a:pPr marL="746125" indent="-457200"/>
            <a:r>
              <a:rPr lang="en-US" sz="2800" b="1" dirty="0"/>
              <a:t>Kenton Park Playground</a:t>
            </a:r>
          </a:p>
          <a:p>
            <a:pPr marL="746125" indent="-457200"/>
            <a:r>
              <a:rPr lang="en-US" sz="2800" b="1" dirty="0"/>
              <a:t>Mt. Tabor Park Handrails</a:t>
            </a:r>
          </a:p>
          <a:p>
            <a:pPr marL="746125" indent="-457200"/>
            <a:r>
              <a:rPr lang="en-US" sz="2800" b="1" dirty="0"/>
              <a:t>North Park Blocks Playground</a:t>
            </a:r>
          </a:p>
          <a:p>
            <a:pPr marL="746125" indent="-457200"/>
            <a:r>
              <a:rPr lang="en-US" sz="2800" b="1" dirty="0"/>
              <a:t>Raymond Park Loo</a:t>
            </a:r>
          </a:p>
          <a:p>
            <a:pPr marL="746125" indent="-457200"/>
            <a:r>
              <a:rPr lang="en-US" sz="2800" b="1" dirty="0"/>
              <a:t>Sellwood Park Kitchen Roof</a:t>
            </a:r>
          </a:p>
          <a:p>
            <a:pPr marL="746125" indent="-457200"/>
            <a:r>
              <a:rPr lang="en-US" sz="2800" b="1" dirty="0"/>
              <a:t>Peninsula Park Pool</a:t>
            </a:r>
          </a:p>
          <a:p>
            <a:pPr marL="746125" indent="-457200"/>
            <a:endParaRPr lang="en-US" sz="2800" dirty="0"/>
          </a:p>
          <a:p>
            <a:pPr lvl="1"/>
            <a:endParaRPr lang="en-US" sz="2800" dirty="0"/>
          </a:p>
        </p:txBody>
      </p:sp>
      <p:pic>
        <p:nvPicPr>
          <p:cNvPr id="10" name="Picture 9">
            <a:extLst>
              <a:ext uri="{FF2B5EF4-FFF2-40B4-BE49-F238E27FC236}">
                <a16:creationId xmlns:a16="http://schemas.microsoft.com/office/drawing/2014/main" id="{95788854-8564-45D0-9A59-FAAF90C87C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361" t="-1718" r="18459" b="1718"/>
          <a:stretch/>
        </p:blipFill>
        <p:spPr>
          <a:xfrm>
            <a:off x="5263290" y="1383550"/>
            <a:ext cx="3880710" cy="5474450"/>
          </a:xfrm>
          <a:prstGeom prst="rect">
            <a:avLst/>
          </a:prstGeom>
        </p:spPr>
      </p:pic>
      <p:sp>
        <p:nvSpPr>
          <p:cNvPr id="11" name="TextBox 10">
            <a:extLst>
              <a:ext uri="{FF2B5EF4-FFF2-40B4-BE49-F238E27FC236}">
                <a16:creationId xmlns:a16="http://schemas.microsoft.com/office/drawing/2014/main" id="{D2939862-B394-4A64-9DEC-1A92EFC48BDA}"/>
              </a:ext>
            </a:extLst>
          </p:cNvPr>
          <p:cNvSpPr txBox="1"/>
          <p:nvPr/>
        </p:nvSpPr>
        <p:spPr>
          <a:xfrm>
            <a:off x="6338630" y="6386185"/>
            <a:ext cx="3266230" cy="369332"/>
          </a:xfrm>
          <a:prstGeom prst="rect">
            <a:avLst/>
          </a:prstGeom>
          <a:noFill/>
        </p:spPr>
        <p:txBody>
          <a:bodyPr wrap="square" rtlCol="0">
            <a:spAutoFit/>
          </a:bodyPr>
          <a:lstStyle/>
          <a:p>
            <a:r>
              <a:rPr lang="en-US" i="1" dirty="0">
                <a:solidFill>
                  <a:schemeClr val="bg1"/>
                </a:solidFill>
              </a:rPr>
              <a:t>Ventura Park Playground</a:t>
            </a:r>
          </a:p>
        </p:txBody>
      </p:sp>
    </p:spTree>
    <p:extLst>
      <p:ext uri="{BB962C8B-B14F-4D97-AF65-F5344CB8AC3E}">
        <p14:creationId xmlns:p14="http://schemas.microsoft.com/office/powerpoint/2010/main" val="85652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F0FBB-ACCE-4ACB-8616-D56235194B0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99000"/>
                    </a14:imgEffect>
                    <a14:imgEffect>
                      <a14:brightnessContrast bright="10000"/>
                    </a14:imgEffect>
                  </a14:imgLayer>
                </a14:imgProps>
              </a:ext>
              <a:ext uri="{28A0092B-C50C-407E-A947-70E740481C1C}">
                <a14:useLocalDpi xmlns:a14="http://schemas.microsoft.com/office/drawing/2010/main" val="0"/>
              </a:ext>
            </a:extLst>
          </a:blip>
          <a:srcRect l="2388" b="11075"/>
          <a:stretch/>
        </p:blipFill>
        <p:spPr>
          <a:xfrm>
            <a:off x="-4321" y="2170008"/>
            <a:ext cx="9148321" cy="4687992"/>
          </a:xfrm>
          <a:prstGeom prst="rect">
            <a:avLst/>
          </a:prstGeom>
        </p:spPr>
      </p:pic>
      <p:sp>
        <p:nvSpPr>
          <p:cNvPr id="4" name="Content Placeholder 3"/>
          <p:cNvSpPr>
            <a:spLocks noGrp="1"/>
          </p:cNvSpPr>
          <p:nvPr>
            <p:ph idx="1"/>
          </p:nvPr>
        </p:nvSpPr>
        <p:spPr bwMode="auto">
          <a:xfrm>
            <a:off x="0" y="1571638"/>
            <a:ext cx="5486399" cy="2625462"/>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lnSpcReduction="10000"/>
          </a:bodyPr>
          <a:lstStyle/>
          <a:p>
            <a:pPr marL="342900" lvl="1" indent="0">
              <a:buNone/>
            </a:pPr>
            <a:endParaRPr lang="en-US" sz="2400" dirty="0"/>
          </a:p>
          <a:p>
            <a:pPr marL="342900" lvl="1" indent="0">
              <a:buNone/>
            </a:pPr>
            <a:r>
              <a:rPr lang="en-US" sz="2400" b="1" dirty="0"/>
              <a:t>Robin Laughlin</a:t>
            </a:r>
          </a:p>
          <a:p>
            <a:pPr marL="342900" lvl="1" indent="0">
              <a:buNone/>
            </a:pPr>
            <a:r>
              <a:rPr lang="en-US" sz="2400" b="1" dirty="0"/>
              <a:t>Lauren McGuire</a:t>
            </a:r>
          </a:p>
          <a:p>
            <a:pPr marL="342900" lvl="1" indent="0">
              <a:buNone/>
            </a:pPr>
            <a:r>
              <a:rPr lang="en-US" sz="2400" b="1" dirty="0"/>
              <a:t>Assets &amp; Development Division </a:t>
            </a:r>
          </a:p>
          <a:p>
            <a:pPr marL="342900" lvl="1" indent="0">
              <a:buNone/>
            </a:pPr>
            <a:r>
              <a:rPr lang="en-US" sz="2400" b="1" dirty="0"/>
              <a:t>City of Portland</a:t>
            </a:r>
          </a:p>
          <a:p>
            <a:pPr marL="342900" lvl="1" indent="0">
              <a:buNone/>
            </a:pPr>
            <a:r>
              <a:rPr lang="en-US" sz="2400" b="1" dirty="0"/>
              <a:t>Robin Laughlin 971.940.5567</a:t>
            </a:r>
          </a:p>
          <a:p>
            <a:pPr marL="342900" lvl="1" indent="0">
              <a:buNone/>
            </a:pPr>
            <a:r>
              <a:rPr lang="en-US" sz="2400" b="1" dirty="0">
                <a:hlinkClick r:id="rId5"/>
              </a:rPr>
              <a:t>Robin.Laughlin@PortlandOregon.gov</a:t>
            </a:r>
            <a:endParaRPr lang="en-US" sz="2400" b="1" dirty="0"/>
          </a:p>
          <a:p>
            <a:pPr marL="342900" lvl="1" indent="0">
              <a:buNone/>
            </a:pPr>
            <a:endParaRPr lang="en-US" sz="2400" b="1" dirty="0"/>
          </a:p>
          <a:p>
            <a:pPr marL="342900" lvl="1" indent="0">
              <a:buNone/>
            </a:pPr>
            <a:endParaRPr lang="en-US" sz="2400" dirty="0"/>
          </a:p>
          <a:p>
            <a:pPr marL="342900" lvl="1" indent="0">
              <a:buNone/>
            </a:pPr>
            <a:endParaRPr lang="en-US" sz="2400" dirty="0"/>
          </a:p>
          <a:p>
            <a:pPr marL="342900" lvl="1" indent="0">
              <a:buNone/>
            </a:pPr>
            <a:endParaRPr lang="en-US" sz="2400" dirty="0"/>
          </a:p>
          <a:p>
            <a:pPr marL="342900" lvl="1" indent="0">
              <a:buNone/>
            </a:pPr>
            <a:endParaRPr lang="en-US" sz="2400" dirty="0"/>
          </a:p>
          <a:p>
            <a:pPr marL="342900" lvl="1" indent="0">
              <a:buNone/>
            </a:pPr>
            <a:endParaRPr lang="en-US" sz="2400" dirty="0"/>
          </a:p>
          <a:p>
            <a:pPr marL="342900" lvl="1" indent="0">
              <a:buNone/>
            </a:pPr>
            <a:endParaRPr lang="en-US" sz="2400" dirty="0"/>
          </a:p>
          <a:p>
            <a:pPr marL="342900" lvl="1" indent="0">
              <a:buNone/>
            </a:pPr>
            <a:endParaRPr lang="en-US" sz="2400" dirty="0"/>
          </a:p>
          <a:p>
            <a:pPr marL="342900" lvl="1" indent="0">
              <a:buNone/>
            </a:pPr>
            <a:endParaRPr lang="en-US" sz="2400" dirty="0"/>
          </a:p>
          <a:p>
            <a:pPr marL="342900" lvl="1" indent="0">
              <a:buNone/>
            </a:pPr>
            <a:endParaRPr lang="en-US" sz="2400" dirty="0"/>
          </a:p>
          <a:p>
            <a:pPr marL="342900" lvl="1" indent="0">
              <a:buNone/>
            </a:pPr>
            <a:endParaRPr lang="en-US" sz="2400" dirty="0">
              <a:hlinkClick r:id="rId6"/>
            </a:endParaRPr>
          </a:p>
        </p:txBody>
      </p:sp>
      <p:grpSp>
        <p:nvGrpSpPr>
          <p:cNvPr id="5" name="Group 4"/>
          <p:cNvGrpSpPr/>
          <p:nvPr/>
        </p:nvGrpSpPr>
        <p:grpSpPr>
          <a:xfrm>
            <a:off x="0" y="316140"/>
            <a:ext cx="8577050" cy="1001940"/>
            <a:chOff x="0" y="316140"/>
            <a:chExt cx="8577050" cy="1001940"/>
          </a:xfrm>
        </p:grpSpPr>
        <p:grpSp>
          <p:nvGrpSpPr>
            <p:cNvPr id="6" name="Group 5"/>
            <p:cNvGrpSpPr/>
            <p:nvPr/>
          </p:nvGrpSpPr>
          <p:grpSpPr>
            <a:xfrm>
              <a:off x="0" y="316140"/>
              <a:ext cx="5486400" cy="1001940"/>
              <a:chOff x="0" y="316140"/>
              <a:chExt cx="5486400" cy="1001940"/>
            </a:xfrm>
            <a:solidFill>
              <a:srgbClr val="FF8000">
                <a:alpha val="80000"/>
              </a:srgbClr>
            </a:solidFill>
          </p:grpSpPr>
          <p:sp>
            <p:nvSpPr>
              <p:cNvPr id="9" name="Rectangle 8"/>
              <p:cNvSpPr/>
              <p:nvPr/>
            </p:nvSpPr>
            <p:spPr bwMode="auto">
              <a:xfrm>
                <a:off x="0" y="316140"/>
                <a:ext cx="510540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Isosceles Triangle 9"/>
              <p:cNvSpPr/>
              <p:nvPr/>
            </p:nvSpPr>
            <p:spPr bwMode="auto">
              <a:xfrm rot="5400000" flipH="1">
                <a:off x="4800600" y="632280"/>
                <a:ext cx="990600" cy="38100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dirty="0">
                  <a:ln>
                    <a:noFill/>
                  </a:ln>
                  <a:solidFill>
                    <a:schemeClr val="tx1"/>
                  </a:solidFill>
                  <a:effectLst/>
                  <a:latin typeface="Arial" charset="0"/>
                </a:endParaRPr>
              </a:p>
            </p:txBody>
          </p:sp>
        </p:grpSp>
        <p:sp>
          <p:nvSpPr>
            <p:cNvPr id="8" name="TextBox 7"/>
            <p:cNvSpPr txBox="1">
              <a:spLocks noChangeArrowheads="1"/>
            </p:cNvSpPr>
            <p:nvPr/>
          </p:nvSpPr>
          <p:spPr bwMode="auto">
            <a:xfrm>
              <a:off x="347450"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THANK YOU!</a:t>
              </a:r>
            </a:p>
          </p:txBody>
        </p:sp>
      </p:grpSp>
      <p:sp>
        <p:nvSpPr>
          <p:cNvPr id="11" name="TextBox 10">
            <a:extLst>
              <a:ext uri="{FF2B5EF4-FFF2-40B4-BE49-F238E27FC236}">
                <a16:creationId xmlns:a16="http://schemas.microsoft.com/office/drawing/2014/main" id="{92DC990A-C3B9-42E2-8728-461672CFBEDB}"/>
              </a:ext>
            </a:extLst>
          </p:cNvPr>
          <p:cNvSpPr txBox="1"/>
          <p:nvPr/>
        </p:nvSpPr>
        <p:spPr>
          <a:xfrm>
            <a:off x="6377035" y="6554523"/>
            <a:ext cx="2880375" cy="369332"/>
          </a:xfrm>
          <a:prstGeom prst="rect">
            <a:avLst/>
          </a:prstGeom>
          <a:noFill/>
        </p:spPr>
        <p:txBody>
          <a:bodyPr wrap="square" rtlCol="0">
            <a:spAutoFit/>
          </a:bodyPr>
          <a:lstStyle/>
          <a:p>
            <a:r>
              <a:rPr lang="en-US" i="1" dirty="0">
                <a:solidFill>
                  <a:schemeClr val="bg1"/>
                </a:solidFill>
              </a:rPr>
              <a:t>Argay Park Tennis Courts</a:t>
            </a:r>
          </a:p>
        </p:txBody>
      </p:sp>
    </p:spTree>
    <p:extLst>
      <p:ext uri="{BB962C8B-B14F-4D97-AF65-F5344CB8AC3E}">
        <p14:creationId xmlns:p14="http://schemas.microsoft.com/office/powerpoint/2010/main" val="3639006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bwMode="auto">
          <a:xfrm>
            <a:off x="0" y="1600200"/>
            <a:ext cx="9144000" cy="5257800"/>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lnSpcReduction="10000"/>
          </a:bodyPr>
          <a:lstStyle/>
          <a:p>
            <a:pPr marL="342900" lvl="1" indent="0">
              <a:spcBef>
                <a:spcPts val="2400"/>
              </a:spcBef>
              <a:buNone/>
            </a:pPr>
            <a:endParaRPr lang="en-US" sz="1100" b="1" dirty="0"/>
          </a:p>
          <a:p>
            <a:pPr lvl="1">
              <a:spcBef>
                <a:spcPts val="1200"/>
              </a:spcBef>
              <a:buFont typeface="Wingdings" panose="05000000000000000000" pitchFamily="2" charset="2"/>
              <a:buChar char="ü"/>
            </a:pPr>
            <a:r>
              <a:rPr lang="en-US" sz="2800" b="1" dirty="0"/>
              <a:t>BACKGROUND BOND YEAR 3</a:t>
            </a:r>
          </a:p>
          <a:p>
            <a:pPr lvl="1">
              <a:spcBef>
                <a:spcPts val="2400"/>
              </a:spcBef>
              <a:buFont typeface="Wingdings" panose="05000000000000000000" pitchFamily="2" charset="2"/>
              <a:buChar char="ü"/>
            </a:pPr>
            <a:r>
              <a:rPr lang="en-US" sz="2800" b="1" dirty="0"/>
              <a:t>PERFORMANCE</a:t>
            </a:r>
          </a:p>
          <a:p>
            <a:pPr lvl="2">
              <a:spcBef>
                <a:spcPts val="2400"/>
              </a:spcBef>
              <a:buFont typeface="Wingdings" panose="05000000000000000000" pitchFamily="2" charset="2"/>
              <a:buChar char="§"/>
            </a:pPr>
            <a:r>
              <a:rPr lang="en-US" sz="2500" b="1" dirty="0"/>
              <a:t>Program Overview</a:t>
            </a:r>
          </a:p>
          <a:p>
            <a:pPr lvl="2">
              <a:spcBef>
                <a:spcPts val="2400"/>
              </a:spcBef>
              <a:buFont typeface="Wingdings" panose="05000000000000000000" pitchFamily="2" charset="2"/>
              <a:buChar char="§"/>
            </a:pPr>
            <a:r>
              <a:rPr lang="en-US" sz="2500" b="1" dirty="0"/>
              <a:t>Scope</a:t>
            </a:r>
          </a:p>
          <a:p>
            <a:pPr lvl="2">
              <a:spcBef>
                <a:spcPts val="2400"/>
              </a:spcBef>
              <a:buFont typeface="Wingdings" panose="05000000000000000000" pitchFamily="2" charset="2"/>
              <a:buChar char="§"/>
            </a:pPr>
            <a:r>
              <a:rPr lang="en-US" sz="2500" b="1" dirty="0"/>
              <a:t>Schedule</a:t>
            </a:r>
          </a:p>
          <a:p>
            <a:pPr lvl="2">
              <a:spcBef>
                <a:spcPts val="2400"/>
              </a:spcBef>
              <a:buFont typeface="Wingdings" panose="05000000000000000000" pitchFamily="2" charset="2"/>
              <a:buChar char="§"/>
            </a:pPr>
            <a:r>
              <a:rPr lang="en-US" sz="2500" b="1" dirty="0"/>
              <a:t>Budget</a:t>
            </a:r>
          </a:p>
          <a:p>
            <a:pPr lvl="1">
              <a:spcBef>
                <a:spcPts val="2400"/>
              </a:spcBef>
              <a:buFont typeface="Wingdings" panose="05000000000000000000" pitchFamily="2" charset="2"/>
              <a:buChar char="ü"/>
            </a:pPr>
            <a:r>
              <a:rPr lang="en-US" sz="2800" b="1" dirty="0"/>
              <a:t>INVESTMENTS</a:t>
            </a:r>
          </a:p>
          <a:p>
            <a:pPr lvl="1">
              <a:spcBef>
                <a:spcPts val="2400"/>
              </a:spcBef>
              <a:buFont typeface="Wingdings" panose="05000000000000000000" pitchFamily="2" charset="2"/>
              <a:buChar char="ü"/>
            </a:pPr>
            <a:r>
              <a:rPr lang="en-US" sz="2800" b="1" dirty="0"/>
              <a:t>TRANSPARENCY</a:t>
            </a:r>
          </a:p>
          <a:p>
            <a:pPr lvl="2">
              <a:spcBef>
                <a:spcPts val="2400"/>
              </a:spcBef>
              <a:buFont typeface="Wingdings" panose="05000000000000000000" pitchFamily="2" charset="2"/>
              <a:buChar char="§"/>
            </a:pPr>
            <a:endParaRPr lang="en-US" sz="2800" b="1" dirty="0"/>
          </a:p>
        </p:txBody>
      </p:sp>
      <p:sp>
        <p:nvSpPr>
          <p:cNvPr id="15" name="Rectangle 14"/>
          <p:cNvSpPr/>
          <p:nvPr/>
        </p:nvSpPr>
        <p:spPr bwMode="auto">
          <a:xfrm>
            <a:off x="4610405" y="2743200"/>
            <a:ext cx="4124986" cy="3374150"/>
          </a:xfrm>
          <a:prstGeom prst="rect">
            <a:avLst/>
          </a:prstGeom>
          <a:no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14" name="TextBox 3"/>
          <p:cNvSpPr txBox="1">
            <a:spLocks noChangeArrowheads="1"/>
          </p:cNvSpPr>
          <p:nvPr/>
        </p:nvSpPr>
        <p:spPr bwMode="auto">
          <a:xfrm>
            <a:off x="4894941" y="3038493"/>
            <a:ext cx="3440749" cy="2723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lnSpc>
                <a:spcPct val="90000"/>
              </a:lnSpc>
              <a:spcBef>
                <a:spcPct val="0"/>
              </a:spcBef>
              <a:spcAft>
                <a:spcPct val="0"/>
              </a:spcAft>
            </a:pPr>
            <a:r>
              <a:rPr lang="en-US" sz="3400" dirty="0">
                <a:solidFill>
                  <a:prstClr val="white"/>
                </a:solidFill>
                <a:effectLst>
                  <a:outerShdw blurRad="50800" dist="38100" dir="2700000">
                    <a:srgbClr val="000000">
                      <a:alpha val="43000"/>
                    </a:srgbClr>
                  </a:outerShdw>
                </a:effectLst>
                <a:latin typeface="+mn-lt"/>
              </a:rPr>
              <a:t>2014 Parks Replacement Bond </a:t>
            </a:r>
            <a:r>
              <a:rPr lang="en-US" sz="5200" b="1" dirty="0">
                <a:solidFill>
                  <a:prstClr val="white"/>
                </a:solidFill>
                <a:effectLst>
                  <a:outerShdw blurRad="50800" dist="38100" dir="2700000">
                    <a:srgbClr val="000000">
                      <a:alpha val="43000"/>
                    </a:srgbClr>
                  </a:outerShdw>
                </a:effectLst>
                <a:latin typeface="+mn-lt"/>
              </a:rPr>
              <a:t>$68 million </a:t>
            </a:r>
            <a:r>
              <a:rPr lang="en-US" sz="3400" dirty="0">
                <a:solidFill>
                  <a:prstClr val="white"/>
                </a:solidFill>
                <a:effectLst>
                  <a:outerShdw blurRad="50800" dist="38100" dir="2700000">
                    <a:srgbClr val="000000">
                      <a:alpha val="43000"/>
                    </a:srgbClr>
                  </a:outerShdw>
                </a:effectLst>
                <a:latin typeface="+mn-lt"/>
              </a:rPr>
              <a:t>for repairs and replacements </a:t>
            </a:r>
            <a:endParaRPr lang="en-US" sz="3400" dirty="0">
              <a:solidFill>
                <a:prstClr val="black"/>
              </a:solidFill>
            </a:endParaRPr>
          </a:p>
        </p:txBody>
      </p:sp>
      <p:grpSp>
        <p:nvGrpSpPr>
          <p:cNvPr id="5" name="Group 4"/>
          <p:cNvGrpSpPr/>
          <p:nvPr/>
        </p:nvGrpSpPr>
        <p:grpSpPr>
          <a:xfrm>
            <a:off x="0" y="347610"/>
            <a:ext cx="8577050" cy="1005543"/>
            <a:chOff x="0" y="347610"/>
            <a:chExt cx="8577050" cy="1005543"/>
          </a:xfrm>
        </p:grpSpPr>
        <p:grpSp>
          <p:nvGrpSpPr>
            <p:cNvPr id="6" name="Group 5"/>
            <p:cNvGrpSpPr/>
            <p:nvPr/>
          </p:nvGrpSpPr>
          <p:grpSpPr>
            <a:xfrm>
              <a:off x="0" y="347610"/>
              <a:ext cx="8135710" cy="1005543"/>
              <a:chOff x="0" y="347610"/>
              <a:chExt cx="8135710" cy="1005543"/>
            </a:xfrm>
            <a:solidFill>
              <a:srgbClr val="FF8000">
                <a:alpha val="80000"/>
              </a:srgbClr>
            </a:solidFill>
          </p:grpSpPr>
          <p:sp>
            <p:nvSpPr>
              <p:cNvPr id="10" name="Isosceles Triangle 9"/>
              <p:cNvSpPr/>
              <p:nvPr/>
            </p:nvSpPr>
            <p:spPr bwMode="auto">
              <a:xfrm rot="5400000" flipH="1">
                <a:off x="7449286" y="651785"/>
                <a:ext cx="990600" cy="382249"/>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dirty="0">
                  <a:ln>
                    <a:noFill/>
                  </a:ln>
                  <a:solidFill>
                    <a:schemeClr val="tx1"/>
                  </a:solidFill>
                  <a:effectLst/>
                  <a:latin typeface="Arial" charset="0"/>
                </a:endParaRPr>
              </a:p>
            </p:txBody>
          </p:sp>
          <p:sp>
            <p:nvSpPr>
              <p:cNvPr id="9" name="Rectangle 8"/>
              <p:cNvSpPr/>
              <p:nvPr/>
            </p:nvSpPr>
            <p:spPr bwMode="auto">
              <a:xfrm>
                <a:off x="0" y="362553"/>
                <a:ext cx="7759615"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
          <p:nvSpPr>
            <p:cNvPr id="8" name="TextBox 7"/>
            <p:cNvSpPr txBox="1">
              <a:spLocks noChangeArrowheads="1"/>
            </p:cNvSpPr>
            <p:nvPr/>
          </p:nvSpPr>
          <p:spPr bwMode="auto">
            <a:xfrm>
              <a:off x="347450"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Bond Report Year 3</a:t>
              </a:r>
            </a:p>
          </p:txBody>
        </p:sp>
      </p:grpSp>
    </p:spTree>
    <p:extLst>
      <p:ext uri="{BB962C8B-B14F-4D97-AF65-F5344CB8AC3E}">
        <p14:creationId xmlns:p14="http://schemas.microsoft.com/office/powerpoint/2010/main" val="3669363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bwMode="auto">
          <a:xfrm>
            <a:off x="0" y="1462415"/>
            <a:ext cx="9144000" cy="5530362"/>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p>
            <a:pPr marL="342900" lvl="1" indent="0">
              <a:spcBef>
                <a:spcPts val="2400"/>
              </a:spcBef>
              <a:buNone/>
            </a:pPr>
            <a:endParaRPr lang="en-US" sz="1100" b="1" dirty="0"/>
          </a:p>
          <a:p>
            <a:pPr marL="342900" lvl="1" indent="0">
              <a:spcBef>
                <a:spcPts val="0"/>
              </a:spcBef>
              <a:buNone/>
            </a:pPr>
            <a:r>
              <a:rPr lang="en-US" sz="3200" b="1" dirty="0"/>
              <a:t>PROJECT DELIVERY</a:t>
            </a:r>
          </a:p>
        </p:txBody>
      </p:sp>
      <p:grpSp>
        <p:nvGrpSpPr>
          <p:cNvPr id="5" name="Group 4"/>
          <p:cNvGrpSpPr/>
          <p:nvPr/>
        </p:nvGrpSpPr>
        <p:grpSpPr>
          <a:xfrm>
            <a:off x="0" y="316140"/>
            <a:ext cx="8577050" cy="990600"/>
            <a:chOff x="0" y="316140"/>
            <a:chExt cx="8577050" cy="990600"/>
          </a:xfrm>
        </p:grpSpPr>
        <p:grpSp>
          <p:nvGrpSpPr>
            <p:cNvPr id="6" name="Group 5"/>
            <p:cNvGrpSpPr/>
            <p:nvPr/>
          </p:nvGrpSpPr>
          <p:grpSpPr>
            <a:xfrm>
              <a:off x="0" y="316140"/>
              <a:ext cx="6951309" cy="990600"/>
              <a:chOff x="0" y="316140"/>
              <a:chExt cx="6951309" cy="990600"/>
            </a:xfrm>
            <a:solidFill>
              <a:srgbClr val="FF8000">
                <a:alpha val="80000"/>
              </a:srgbClr>
            </a:solidFill>
          </p:grpSpPr>
          <p:sp>
            <p:nvSpPr>
              <p:cNvPr id="9" name="Rectangle 8"/>
              <p:cNvSpPr/>
              <p:nvPr/>
            </p:nvSpPr>
            <p:spPr bwMode="auto">
              <a:xfrm>
                <a:off x="0" y="316140"/>
                <a:ext cx="656906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0" name="Isosceles Triangle 9"/>
              <p:cNvSpPr/>
              <p:nvPr/>
            </p:nvSpPr>
            <p:spPr bwMode="auto">
              <a:xfrm rot="5400000" flipH="1">
                <a:off x="6264885" y="620315"/>
                <a:ext cx="990600" cy="382249"/>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8" name="TextBox 7"/>
            <p:cNvSpPr txBox="1">
              <a:spLocks noChangeArrowheads="1"/>
            </p:cNvSpPr>
            <p:nvPr/>
          </p:nvSpPr>
          <p:spPr bwMode="auto">
            <a:xfrm>
              <a:off x="347450"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Background Year 3</a:t>
              </a:r>
            </a:p>
          </p:txBody>
        </p:sp>
      </p:grpSp>
      <p:pic>
        <p:nvPicPr>
          <p:cNvPr id="2" name="Picture 1">
            <a:extLst>
              <a:ext uri="{FF2B5EF4-FFF2-40B4-BE49-F238E27FC236}">
                <a16:creationId xmlns:a16="http://schemas.microsoft.com/office/drawing/2014/main" id="{3931DAEE-96FB-4605-8C26-0037A8655491}"/>
              </a:ext>
            </a:extLst>
          </p:cNvPr>
          <p:cNvPicPr>
            <a:picLocks noChangeAspect="1"/>
          </p:cNvPicPr>
          <p:nvPr/>
        </p:nvPicPr>
        <p:blipFill>
          <a:blip r:embed="rId3"/>
          <a:stretch>
            <a:fillRect/>
          </a:stretch>
        </p:blipFill>
        <p:spPr>
          <a:xfrm>
            <a:off x="514736" y="2097512"/>
            <a:ext cx="3577316" cy="4280634"/>
          </a:xfrm>
          <a:prstGeom prst="rect">
            <a:avLst/>
          </a:prstGeom>
        </p:spPr>
      </p:pic>
      <p:pic>
        <p:nvPicPr>
          <p:cNvPr id="16" name="Picture 15">
            <a:extLst>
              <a:ext uri="{FF2B5EF4-FFF2-40B4-BE49-F238E27FC236}">
                <a16:creationId xmlns:a16="http://schemas.microsoft.com/office/drawing/2014/main" id="{55F4E999-0E93-4788-8B39-1DEA87339782}"/>
              </a:ext>
            </a:extLst>
          </p:cNvPr>
          <p:cNvPicPr>
            <a:picLocks noChangeAspect="1"/>
          </p:cNvPicPr>
          <p:nvPr/>
        </p:nvPicPr>
        <p:blipFill>
          <a:blip r:embed="rId4"/>
          <a:stretch>
            <a:fillRect/>
          </a:stretch>
        </p:blipFill>
        <p:spPr>
          <a:xfrm>
            <a:off x="4092052" y="2084826"/>
            <a:ext cx="3582293" cy="4297846"/>
          </a:xfrm>
          <a:prstGeom prst="rect">
            <a:avLst/>
          </a:prstGeom>
        </p:spPr>
      </p:pic>
    </p:spTree>
    <p:extLst>
      <p:ext uri="{BB962C8B-B14F-4D97-AF65-F5344CB8AC3E}">
        <p14:creationId xmlns:p14="http://schemas.microsoft.com/office/powerpoint/2010/main" val="3798967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577" y="316140"/>
            <a:ext cx="8577050" cy="990600"/>
            <a:chOff x="-17577" y="316140"/>
            <a:chExt cx="8577050" cy="990600"/>
          </a:xfrm>
        </p:grpSpPr>
        <p:grpSp>
          <p:nvGrpSpPr>
            <p:cNvPr id="6" name="Group 5"/>
            <p:cNvGrpSpPr/>
            <p:nvPr/>
          </p:nvGrpSpPr>
          <p:grpSpPr>
            <a:xfrm>
              <a:off x="-17577" y="316140"/>
              <a:ext cx="6951309" cy="990600"/>
              <a:chOff x="-17577" y="316140"/>
              <a:chExt cx="6951309" cy="990600"/>
            </a:xfrm>
            <a:solidFill>
              <a:srgbClr val="FF8000">
                <a:alpha val="80000"/>
              </a:srgbClr>
            </a:solidFill>
          </p:grpSpPr>
          <p:sp>
            <p:nvSpPr>
              <p:cNvPr id="9" name="Rectangle 8"/>
              <p:cNvSpPr/>
              <p:nvPr/>
            </p:nvSpPr>
            <p:spPr bwMode="auto">
              <a:xfrm>
                <a:off x="-17577" y="316140"/>
                <a:ext cx="656906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0" name="Isosceles Triangle 9"/>
              <p:cNvSpPr/>
              <p:nvPr/>
            </p:nvSpPr>
            <p:spPr bwMode="auto">
              <a:xfrm rot="5400000" flipH="1">
                <a:off x="6247308" y="620315"/>
                <a:ext cx="990600" cy="382249"/>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8" name="TextBox 7"/>
            <p:cNvSpPr txBox="1">
              <a:spLocks noChangeArrowheads="1"/>
            </p:cNvSpPr>
            <p:nvPr/>
          </p:nvSpPr>
          <p:spPr bwMode="auto">
            <a:xfrm>
              <a:off x="329873"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Bond &amp; SDC Investments</a:t>
              </a:r>
            </a:p>
          </p:txBody>
        </p:sp>
      </p:grpSp>
      <p:pic>
        <p:nvPicPr>
          <p:cNvPr id="7" name="Picture 6">
            <a:extLst>
              <a:ext uri="{FF2B5EF4-FFF2-40B4-BE49-F238E27FC236}">
                <a16:creationId xmlns:a16="http://schemas.microsoft.com/office/drawing/2014/main" id="{FE8CCB71-0243-408C-8820-9C375B220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070" y="1462414"/>
            <a:ext cx="5533069" cy="5395585"/>
          </a:xfrm>
          <a:prstGeom prst="rect">
            <a:avLst/>
          </a:prstGeom>
        </p:spPr>
      </p:pic>
    </p:spTree>
    <p:extLst>
      <p:ext uri="{BB962C8B-B14F-4D97-AF65-F5344CB8AC3E}">
        <p14:creationId xmlns:p14="http://schemas.microsoft.com/office/powerpoint/2010/main" val="532471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577" y="316140"/>
            <a:ext cx="8577050" cy="990600"/>
            <a:chOff x="-17577" y="316140"/>
            <a:chExt cx="8577050" cy="990600"/>
          </a:xfrm>
        </p:grpSpPr>
        <p:grpSp>
          <p:nvGrpSpPr>
            <p:cNvPr id="6" name="Group 5"/>
            <p:cNvGrpSpPr/>
            <p:nvPr/>
          </p:nvGrpSpPr>
          <p:grpSpPr>
            <a:xfrm>
              <a:off x="-17577" y="316140"/>
              <a:ext cx="6951309" cy="990600"/>
              <a:chOff x="-17577" y="316140"/>
              <a:chExt cx="6951309" cy="990600"/>
            </a:xfrm>
            <a:solidFill>
              <a:srgbClr val="FF8000">
                <a:alpha val="80000"/>
              </a:srgbClr>
            </a:solidFill>
          </p:grpSpPr>
          <p:sp>
            <p:nvSpPr>
              <p:cNvPr id="9" name="Rectangle 8"/>
              <p:cNvSpPr/>
              <p:nvPr/>
            </p:nvSpPr>
            <p:spPr bwMode="auto">
              <a:xfrm>
                <a:off x="-17577" y="316140"/>
                <a:ext cx="6569060"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0" name="Isosceles Triangle 9"/>
              <p:cNvSpPr/>
              <p:nvPr/>
            </p:nvSpPr>
            <p:spPr bwMode="auto">
              <a:xfrm rot="5400000" flipH="1">
                <a:off x="6247308" y="620315"/>
                <a:ext cx="990600" cy="382249"/>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8" name="TextBox 7"/>
            <p:cNvSpPr txBox="1">
              <a:spLocks noChangeArrowheads="1"/>
            </p:cNvSpPr>
            <p:nvPr/>
          </p:nvSpPr>
          <p:spPr bwMode="auto">
            <a:xfrm>
              <a:off x="329873"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Phases </a:t>
              </a:r>
              <a:r>
                <a:rPr lang="en-US" sz="4000" b="1" dirty="0">
                  <a:solidFill>
                    <a:srgbClr val="FFFFFF"/>
                  </a:solidFill>
                  <a:effectLst>
                    <a:outerShdw blurRad="50800" dist="38100" dir="2700000">
                      <a:srgbClr val="000000">
                        <a:alpha val="43000"/>
                      </a:srgbClr>
                    </a:outerShdw>
                  </a:effectLst>
                  <a:latin typeface="Tahoma" panose="020B0604030504040204" pitchFamily="34" charset="0"/>
                  <a:ea typeface="Tahoma" panose="020B0604030504040204" pitchFamily="34" charset="0"/>
                  <a:cs typeface="Tahoma" panose="020B0604030504040204" pitchFamily="34" charset="0"/>
                </a:rPr>
                <a:t>1 </a:t>
              </a: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&amp; 2 </a:t>
              </a:r>
            </a:p>
          </p:txBody>
        </p:sp>
      </p:grpSp>
      <p:pic>
        <p:nvPicPr>
          <p:cNvPr id="2" name="Picture 1">
            <a:extLst>
              <a:ext uri="{FF2B5EF4-FFF2-40B4-BE49-F238E27FC236}">
                <a16:creationId xmlns:a16="http://schemas.microsoft.com/office/drawing/2014/main" id="{AA1478B6-4336-4743-AE6D-9CC6D12E30E5}"/>
              </a:ext>
            </a:extLst>
          </p:cNvPr>
          <p:cNvPicPr>
            <a:picLocks noChangeAspect="1"/>
          </p:cNvPicPr>
          <p:nvPr/>
        </p:nvPicPr>
        <p:blipFill rotWithShape="1">
          <a:blip r:embed="rId3"/>
          <a:srcRect l="6390" t="2735" r="5151" b="3991"/>
          <a:stretch/>
        </p:blipFill>
        <p:spPr>
          <a:xfrm>
            <a:off x="1768435" y="1355130"/>
            <a:ext cx="3955715" cy="5307821"/>
          </a:xfrm>
          <a:prstGeom prst="rect">
            <a:avLst/>
          </a:prstGeom>
        </p:spPr>
      </p:pic>
      <p:pic>
        <p:nvPicPr>
          <p:cNvPr id="3" name="Picture 2">
            <a:extLst>
              <a:ext uri="{FF2B5EF4-FFF2-40B4-BE49-F238E27FC236}">
                <a16:creationId xmlns:a16="http://schemas.microsoft.com/office/drawing/2014/main" id="{FCA72F4A-8360-4043-8AB8-CA00582544FC}"/>
              </a:ext>
            </a:extLst>
          </p:cNvPr>
          <p:cNvPicPr>
            <a:picLocks noChangeAspect="1"/>
          </p:cNvPicPr>
          <p:nvPr/>
        </p:nvPicPr>
        <p:blipFill rotWithShape="1">
          <a:blip r:embed="rId4"/>
          <a:srcRect l="61164" t="3432" r="6200" b="3432"/>
          <a:stretch/>
        </p:blipFill>
        <p:spPr>
          <a:xfrm>
            <a:off x="309045" y="1401466"/>
            <a:ext cx="1459390" cy="5299890"/>
          </a:xfrm>
          <a:prstGeom prst="rect">
            <a:avLst/>
          </a:prstGeom>
        </p:spPr>
      </p:pic>
    </p:spTree>
    <p:extLst>
      <p:ext uri="{BB962C8B-B14F-4D97-AF65-F5344CB8AC3E}">
        <p14:creationId xmlns:p14="http://schemas.microsoft.com/office/powerpoint/2010/main" val="3801830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64530"/>
            <a:ext cx="8577050" cy="990600"/>
            <a:chOff x="0" y="364530"/>
            <a:chExt cx="8577050" cy="990600"/>
          </a:xfrm>
        </p:grpSpPr>
        <p:grpSp>
          <p:nvGrpSpPr>
            <p:cNvPr id="6" name="Group 5"/>
            <p:cNvGrpSpPr/>
            <p:nvPr/>
          </p:nvGrpSpPr>
          <p:grpSpPr>
            <a:xfrm>
              <a:off x="0" y="364530"/>
              <a:ext cx="6684274" cy="990600"/>
              <a:chOff x="0" y="364530"/>
              <a:chExt cx="6684274" cy="990600"/>
            </a:xfrm>
            <a:solidFill>
              <a:srgbClr val="FF8000">
                <a:alpha val="80000"/>
              </a:srgbClr>
            </a:solidFill>
          </p:grpSpPr>
          <p:sp>
            <p:nvSpPr>
              <p:cNvPr id="9" name="Rectangle 8"/>
              <p:cNvSpPr/>
              <p:nvPr/>
            </p:nvSpPr>
            <p:spPr bwMode="auto">
              <a:xfrm>
                <a:off x="0" y="364530"/>
                <a:ext cx="6302025"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0" name="Isosceles Triangle 9"/>
              <p:cNvSpPr/>
              <p:nvPr/>
            </p:nvSpPr>
            <p:spPr bwMode="auto">
              <a:xfrm rot="5400000" flipH="1">
                <a:off x="5997850" y="668705"/>
                <a:ext cx="990600" cy="382249"/>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8" name="TextBox 7"/>
            <p:cNvSpPr txBox="1">
              <a:spLocks noChangeArrowheads="1"/>
            </p:cNvSpPr>
            <p:nvPr/>
          </p:nvSpPr>
          <p:spPr bwMode="auto">
            <a:xfrm>
              <a:off x="347450"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Performance Overview</a:t>
              </a:r>
            </a:p>
          </p:txBody>
        </p:sp>
      </p:grpSp>
      <p:pic>
        <p:nvPicPr>
          <p:cNvPr id="4" name="Picture 3">
            <a:extLst>
              <a:ext uri="{FF2B5EF4-FFF2-40B4-BE49-F238E27FC236}">
                <a16:creationId xmlns:a16="http://schemas.microsoft.com/office/drawing/2014/main" id="{ECDB4E0B-E7FE-4EEE-AD59-EC8D5107D8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8382"/>
            <a:ext cx="6799490" cy="5099618"/>
          </a:xfrm>
          <a:prstGeom prst="rect">
            <a:avLst/>
          </a:prstGeom>
        </p:spPr>
      </p:pic>
      <p:pic>
        <p:nvPicPr>
          <p:cNvPr id="7" name="Picture 6">
            <a:extLst>
              <a:ext uri="{FF2B5EF4-FFF2-40B4-BE49-F238E27FC236}">
                <a16:creationId xmlns:a16="http://schemas.microsoft.com/office/drawing/2014/main" id="{D98AF4F4-8D29-4CFC-B4F6-6666EF4D0465}"/>
              </a:ext>
            </a:extLst>
          </p:cNvPr>
          <p:cNvPicPr>
            <a:picLocks noChangeAspect="1"/>
          </p:cNvPicPr>
          <p:nvPr/>
        </p:nvPicPr>
        <p:blipFill>
          <a:blip r:embed="rId4"/>
          <a:stretch>
            <a:fillRect/>
          </a:stretch>
        </p:blipFill>
        <p:spPr>
          <a:xfrm>
            <a:off x="7375565" y="1274666"/>
            <a:ext cx="1614692" cy="5583334"/>
          </a:xfrm>
          <a:prstGeom prst="rect">
            <a:avLst/>
          </a:prstGeom>
        </p:spPr>
      </p:pic>
      <p:sp>
        <p:nvSpPr>
          <p:cNvPr id="2" name="TextBox 1">
            <a:extLst>
              <a:ext uri="{FF2B5EF4-FFF2-40B4-BE49-F238E27FC236}">
                <a16:creationId xmlns:a16="http://schemas.microsoft.com/office/drawing/2014/main" id="{1E89A7A7-15F2-449A-87C0-DF6302408884}"/>
              </a:ext>
            </a:extLst>
          </p:cNvPr>
          <p:cNvSpPr txBox="1"/>
          <p:nvPr/>
        </p:nvSpPr>
        <p:spPr>
          <a:xfrm>
            <a:off x="-16204" y="1808612"/>
            <a:ext cx="2496325" cy="646331"/>
          </a:xfrm>
          <a:prstGeom prst="rect">
            <a:avLst/>
          </a:prstGeom>
          <a:noFill/>
        </p:spPr>
        <p:txBody>
          <a:bodyPr wrap="square" rtlCol="0">
            <a:spAutoFit/>
          </a:bodyPr>
          <a:lstStyle/>
          <a:p>
            <a:r>
              <a:rPr lang="en-US" i="1" dirty="0"/>
              <a:t>St. Johns Community Center Roof </a:t>
            </a:r>
          </a:p>
        </p:txBody>
      </p:sp>
    </p:spTree>
    <p:extLst>
      <p:ext uri="{BB962C8B-B14F-4D97-AF65-F5344CB8AC3E}">
        <p14:creationId xmlns:p14="http://schemas.microsoft.com/office/powerpoint/2010/main" val="889175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45" y="241385"/>
            <a:ext cx="8706544" cy="981316"/>
            <a:chOff x="111438" y="316140"/>
            <a:chExt cx="8452387" cy="981316"/>
          </a:xfrm>
        </p:grpSpPr>
        <p:grpSp>
          <p:nvGrpSpPr>
            <p:cNvPr id="6" name="Group 5"/>
            <p:cNvGrpSpPr/>
            <p:nvPr/>
          </p:nvGrpSpPr>
          <p:grpSpPr>
            <a:xfrm>
              <a:off x="111438" y="316140"/>
              <a:ext cx="6416956" cy="981316"/>
              <a:chOff x="111438" y="316140"/>
              <a:chExt cx="6416956" cy="981316"/>
            </a:xfrm>
            <a:solidFill>
              <a:srgbClr val="FF8000">
                <a:alpha val="80000"/>
              </a:srgbClr>
            </a:solidFill>
          </p:grpSpPr>
          <p:sp>
            <p:nvSpPr>
              <p:cNvPr id="8" name="Rectangle 7"/>
              <p:cNvSpPr/>
              <p:nvPr/>
            </p:nvSpPr>
            <p:spPr bwMode="auto">
              <a:xfrm>
                <a:off x="111438" y="316140"/>
                <a:ext cx="6025025"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9" name="Isosceles Triangle 8"/>
              <p:cNvSpPr/>
              <p:nvPr/>
            </p:nvSpPr>
            <p:spPr bwMode="auto">
              <a:xfrm rot="5400000" flipH="1">
                <a:off x="5842799"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7" name="TextBox 6"/>
            <p:cNvSpPr txBox="1">
              <a:spLocks noChangeArrowheads="1"/>
            </p:cNvSpPr>
            <p:nvPr/>
          </p:nvSpPr>
          <p:spPr bwMode="auto">
            <a:xfrm>
              <a:off x="334225"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Performance - Scope</a:t>
              </a:r>
            </a:p>
          </p:txBody>
        </p:sp>
      </p:grpSp>
      <p:pic>
        <p:nvPicPr>
          <p:cNvPr id="19" name="Picture 18">
            <a:extLst>
              <a:ext uri="{FF2B5EF4-FFF2-40B4-BE49-F238E27FC236}">
                <a16:creationId xmlns:a16="http://schemas.microsoft.com/office/drawing/2014/main" id="{CA963B06-C274-43B7-871E-89FA5FDD1B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1447"/>
            <a:ext cx="9144000" cy="6030078"/>
          </a:xfrm>
          <a:prstGeom prst="rect">
            <a:avLst/>
          </a:prstGeom>
        </p:spPr>
      </p:pic>
      <p:sp>
        <p:nvSpPr>
          <p:cNvPr id="10" name="TextBox 9">
            <a:extLst>
              <a:ext uri="{FF2B5EF4-FFF2-40B4-BE49-F238E27FC236}">
                <a16:creationId xmlns:a16="http://schemas.microsoft.com/office/drawing/2014/main" id="{68C848E8-40FF-43D8-A214-2D77F425D2D2}"/>
              </a:ext>
            </a:extLst>
          </p:cNvPr>
          <p:cNvSpPr txBox="1"/>
          <p:nvPr/>
        </p:nvSpPr>
        <p:spPr>
          <a:xfrm>
            <a:off x="0" y="1600278"/>
            <a:ext cx="5340100" cy="369332"/>
          </a:xfrm>
          <a:prstGeom prst="rect">
            <a:avLst/>
          </a:prstGeom>
          <a:noFill/>
        </p:spPr>
        <p:txBody>
          <a:bodyPr wrap="square" rtlCol="0">
            <a:spAutoFit/>
          </a:bodyPr>
          <a:lstStyle/>
          <a:p>
            <a:r>
              <a:rPr lang="en-US" i="1" dirty="0">
                <a:solidFill>
                  <a:schemeClr val="bg1"/>
                </a:solidFill>
              </a:rPr>
              <a:t>Colonel Summers Park Loo &amp; Splashpad</a:t>
            </a:r>
          </a:p>
        </p:txBody>
      </p:sp>
    </p:spTree>
    <p:extLst>
      <p:ext uri="{BB962C8B-B14F-4D97-AF65-F5344CB8AC3E}">
        <p14:creationId xmlns:p14="http://schemas.microsoft.com/office/powerpoint/2010/main" val="1056490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6AB7B7-2B2F-4911-B746-650E190114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07" r="19799"/>
          <a:stretch/>
        </p:blipFill>
        <p:spPr>
          <a:xfrm>
            <a:off x="-11678" y="1659738"/>
            <a:ext cx="5303648" cy="4611232"/>
          </a:xfrm>
          <a:prstGeom prst="rect">
            <a:avLst/>
          </a:prstGeom>
        </p:spPr>
      </p:pic>
      <p:grpSp>
        <p:nvGrpSpPr>
          <p:cNvPr id="5" name="Group 4"/>
          <p:cNvGrpSpPr/>
          <p:nvPr/>
        </p:nvGrpSpPr>
        <p:grpSpPr>
          <a:xfrm>
            <a:off x="-2445" y="241385"/>
            <a:ext cx="8706544" cy="981316"/>
            <a:chOff x="111438" y="316140"/>
            <a:chExt cx="8452387" cy="981316"/>
          </a:xfrm>
        </p:grpSpPr>
        <p:grpSp>
          <p:nvGrpSpPr>
            <p:cNvPr id="6" name="Group 5"/>
            <p:cNvGrpSpPr/>
            <p:nvPr/>
          </p:nvGrpSpPr>
          <p:grpSpPr>
            <a:xfrm>
              <a:off x="111438" y="316140"/>
              <a:ext cx="6416956" cy="981316"/>
              <a:chOff x="111438" y="316140"/>
              <a:chExt cx="6416956" cy="981316"/>
            </a:xfrm>
            <a:solidFill>
              <a:srgbClr val="FF8000">
                <a:alpha val="80000"/>
              </a:srgbClr>
            </a:solidFill>
          </p:grpSpPr>
          <p:sp>
            <p:nvSpPr>
              <p:cNvPr id="8" name="Rectangle 7"/>
              <p:cNvSpPr/>
              <p:nvPr/>
            </p:nvSpPr>
            <p:spPr bwMode="auto">
              <a:xfrm>
                <a:off x="111438" y="316140"/>
                <a:ext cx="6025025"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9" name="Isosceles Triangle 8"/>
              <p:cNvSpPr/>
              <p:nvPr/>
            </p:nvSpPr>
            <p:spPr bwMode="auto">
              <a:xfrm rot="5400000" flipH="1">
                <a:off x="5842799"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7" name="TextBox 6"/>
            <p:cNvSpPr txBox="1">
              <a:spLocks noChangeArrowheads="1"/>
            </p:cNvSpPr>
            <p:nvPr/>
          </p:nvSpPr>
          <p:spPr bwMode="auto">
            <a:xfrm>
              <a:off x="334225" y="471815"/>
              <a:ext cx="822960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Performance - Schedule</a:t>
              </a:r>
            </a:p>
          </p:txBody>
        </p:sp>
      </p:grpSp>
      <p:pic>
        <p:nvPicPr>
          <p:cNvPr id="10" name="Picture 9">
            <a:extLst>
              <a:ext uri="{FF2B5EF4-FFF2-40B4-BE49-F238E27FC236}">
                <a16:creationId xmlns:a16="http://schemas.microsoft.com/office/drawing/2014/main" id="{3CC6229D-15D3-4A59-9721-79D24223C3CF}"/>
              </a:ext>
            </a:extLst>
          </p:cNvPr>
          <p:cNvPicPr>
            <a:picLocks noChangeAspect="1"/>
          </p:cNvPicPr>
          <p:nvPr/>
        </p:nvPicPr>
        <p:blipFill>
          <a:blip r:embed="rId4"/>
          <a:stretch>
            <a:fillRect/>
          </a:stretch>
        </p:blipFill>
        <p:spPr>
          <a:xfrm>
            <a:off x="5448828" y="2852925"/>
            <a:ext cx="3770177" cy="2075025"/>
          </a:xfrm>
          <a:prstGeom prst="rect">
            <a:avLst/>
          </a:prstGeom>
        </p:spPr>
      </p:pic>
      <p:sp>
        <p:nvSpPr>
          <p:cNvPr id="11" name="TextBox 10">
            <a:extLst>
              <a:ext uri="{FF2B5EF4-FFF2-40B4-BE49-F238E27FC236}">
                <a16:creationId xmlns:a16="http://schemas.microsoft.com/office/drawing/2014/main" id="{E4995CC0-7071-4FD7-9AFC-90E779856964}"/>
              </a:ext>
            </a:extLst>
          </p:cNvPr>
          <p:cNvSpPr txBox="1"/>
          <p:nvPr/>
        </p:nvSpPr>
        <p:spPr>
          <a:xfrm>
            <a:off x="10531" y="5886920"/>
            <a:ext cx="3142514" cy="369332"/>
          </a:xfrm>
          <a:prstGeom prst="rect">
            <a:avLst/>
          </a:prstGeom>
          <a:noFill/>
        </p:spPr>
        <p:txBody>
          <a:bodyPr wrap="square" rtlCol="0">
            <a:spAutoFit/>
          </a:bodyPr>
          <a:lstStyle/>
          <a:p>
            <a:r>
              <a:rPr lang="en-US" i="1" dirty="0">
                <a:solidFill>
                  <a:schemeClr val="bg1"/>
                </a:solidFill>
              </a:rPr>
              <a:t>Lents Park Playground</a:t>
            </a:r>
          </a:p>
        </p:txBody>
      </p:sp>
    </p:spTree>
    <p:extLst>
      <p:ext uri="{BB962C8B-B14F-4D97-AF65-F5344CB8AC3E}">
        <p14:creationId xmlns:p14="http://schemas.microsoft.com/office/powerpoint/2010/main" val="4184328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142" y="241385"/>
            <a:ext cx="8797290" cy="1170533"/>
          </a:xfrm>
          <a:prstGeom prst="rect">
            <a:avLst/>
          </a:prstGeom>
        </p:spPr>
      </p:pic>
      <p:pic>
        <p:nvPicPr>
          <p:cNvPr id="9" name="Picture 8">
            <a:extLst>
              <a:ext uri="{FF2B5EF4-FFF2-40B4-BE49-F238E27FC236}">
                <a16:creationId xmlns:a16="http://schemas.microsoft.com/office/drawing/2014/main" id="{B48080AA-8D36-48C0-9558-6D4C37E9B212}"/>
              </a:ext>
            </a:extLst>
          </p:cNvPr>
          <p:cNvPicPr>
            <a:picLocks noChangeAspect="1"/>
          </p:cNvPicPr>
          <p:nvPr/>
        </p:nvPicPr>
        <p:blipFill>
          <a:blip r:embed="rId4"/>
          <a:stretch>
            <a:fillRect/>
          </a:stretch>
        </p:blipFill>
        <p:spPr>
          <a:xfrm>
            <a:off x="6511906" y="1597594"/>
            <a:ext cx="2632094" cy="4803033"/>
          </a:xfrm>
          <a:prstGeom prst="rect">
            <a:avLst/>
          </a:prstGeom>
        </p:spPr>
      </p:pic>
      <p:pic>
        <p:nvPicPr>
          <p:cNvPr id="10" name="Picture 9">
            <a:extLst>
              <a:ext uri="{FF2B5EF4-FFF2-40B4-BE49-F238E27FC236}">
                <a16:creationId xmlns:a16="http://schemas.microsoft.com/office/drawing/2014/main" id="{21D44345-EE3C-44D3-8E5E-EE4C1DAB34D6}"/>
              </a:ext>
            </a:extLst>
          </p:cNvPr>
          <p:cNvPicPr>
            <a:picLocks noChangeAspect="1"/>
          </p:cNvPicPr>
          <p:nvPr/>
        </p:nvPicPr>
        <p:blipFill>
          <a:blip r:embed="rId5"/>
          <a:stretch>
            <a:fillRect/>
          </a:stretch>
        </p:blipFill>
        <p:spPr>
          <a:xfrm>
            <a:off x="232235" y="1585560"/>
            <a:ext cx="5724001" cy="4815067"/>
          </a:xfrm>
          <a:prstGeom prst="rect">
            <a:avLst/>
          </a:prstGeom>
        </p:spPr>
      </p:pic>
    </p:spTree>
    <p:extLst>
      <p:ext uri="{BB962C8B-B14F-4D97-AF65-F5344CB8AC3E}">
        <p14:creationId xmlns:p14="http://schemas.microsoft.com/office/powerpoint/2010/main" val="751814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35568</TotalTime>
  <Words>2556</Words>
  <Application>Microsoft Office PowerPoint</Application>
  <PresentationFormat>On-screen Show (4:3)</PresentationFormat>
  <Paragraphs>271</Paragraphs>
  <Slides>19</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MS PGothic</vt:lpstr>
      <vt:lpstr>Arial</vt:lpstr>
      <vt:lpstr>Calibri</vt:lpstr>
      <vt:lpstr>Calibri Light</vt:lpstr>
      <vt:lpstr>Gill Sans MT</vt:lpstr>
      <vt:lpstr>Tahoma</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GreenWorks,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liesll</dc:creator>
  <cp:lastModifiedBy>Burkovskaia, Tamara</cp:lastModifiedBy>
  <cp:revision>1255</cp:revision>
  <cp:lastPrinted>2018-08-07T15:37:16Z</cp:lastPrinted>
  <dcterms:created xsi:type="dcterms:W3CDTF">2014-06-30T04:01:23Z</dcterms:created>
  <dcterms:modified xsi:type="dcterms:W3CDTF">2018-08-07T16:28:10Z</dcterms:modified>
</cp:coreProperties>
</file>