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 id="2147483666" r:id="rId3"/>
  </p:sldMasterIdLst>
  <p:notesMasterIdLst>
    <p:notesMasterId r:id="rId56"/>
  </p:notesMasterIdLst>
  <p:handoutMasterIdLst>
    <p:handoutMasterId r:id="rId57"/>
  </p:handoutMasterIdLst>
  <p:sldIdLst>
    <p:sldId id="259" r:id="rId4"/>
    <p:sldId id="457" r:id="rId5"/>
    <p:sldId id="502" r:id="rId6"/>
    <p:sldId id="458" r:id="rId7"/>
    <p:sldId id="471" r:id="rId8"/>
    <p:sldId id="472" r:id="rId9"/>
    <p:sldId id="473" r:id="rId10"/>
    <p:sldId id="442" r:id="rId11"/>
    <p:sldId id="484" r:id="rId12"/>
    <p:sldId id="497" r:id="rId13"/>
    <p:sldId id="429" r:id="rId14"/>
    <p:sldId id="443" r:id="rId15"/>
    <p:sldId id="454" r:id="rId16"/>
    <p:sldId id="441" r:id="rId17"/>
    <p:sldId id="498" r:id="rId18"/>
    <p:sldId id="420" r:id="rId19"/>
    <p:sldId id="362" r:id="rId20"/>
    <p:sldId id="462" r:id="rId21"/>
    <p:sldId id="446" r:id="rId22"/>
    <p:sldId id="464" r:id="rId23"/>
    <p:sldId id="500" r:id="rId24"/>
    <p:sldId id="474" r:id="rId25"/>
    <p:sldId id="476" r:id="rId26"/>
    <p:sldId id="405" r:id="rId27"/>
    <p:sldId id="448" r:id="rId28"/>
    <p:sldId id="479" r:id="rId29"/>
    <p:sldId id="447" r:id="rId30"/>
    <p:sldId id="480" r:id="rId31"/>
    <p:sldId id="455" r:id="rId32"/>
    <p:sldId id="466" r:id="rId33"/>
    <p:sldId id="481" r:id="rId34"/>
    <p:sldId id="461" r:id="rId35"/>
    <p:sldId id="413" r:id="rId36"/>
    <p:sldId id="485" r:id="rId37"/>
    <p:sldId id="450" r:id="rId38"/>
    <p:sldId id="482" r:id="rId39"/>
    <p:sldId id="465" r:id="rId40"/>
    <p:sldId id="487" r:id="rId41"/>
    <p:sldId id="503" r:id="rId42"/>
    <p:sldId id="489" r:id="rId43"/>
    <p:sldId id="490" r:id="rId44"/>
    <p:sldId id="491" r:id="rId45"/>
    <p:sldId id="492" r:id="rId46"/>
    <p:sldId id="493" r:id="rId47"/>
    <p:sldId id="494" r:id="rId48"/>
    <p:sldId id="495" r:id="rId49"/>
    <p:sldId id="496" r:id="rId50"/>
    <p:sldId id="486" r:id="rId51"/>
    <p:sldId id="478" r:id="rId52"/>
    <p:sldId id="483" r:id="rId53"/>
    <p:sldId id="499" r:id="rId54"/>
    <p:sldId id="501" r:id="rId5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AE"/>
    <a:srgbClr val="6FA277"/>
    <a:srgbClr val="6F7477"/>
    <a:srgbClr val="F16767"/>
    <a:srgbClr val="DDE0E3"/>
    <a:srgbClr val="F6E6E9"/>
    <a:srgbClr val="31A6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55" autoAdjust="0"/>
    <p:restoredTop sz="96408" autoAdjust="0"/>
  </p:normalViewPr>
  <p:slideViewPr>
    <p:cSldViewPr snapToGrid="0">
      <p:cViewPr varScale="1">
        <p:scale>
          <a:sx n="106" d="100"/>
          <a:sy n="106" d="100"/>
        </p:scale>
        <p:origin x="420" y="108"/>
      </p:cViewPr>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illiam%20Reynolds\Documents\Project%20Files\Portland%20Parking%20Management\ON-STREET%20PROGRAM\PRICING%20AND%20TIME%20LIMITS\Pricing%20Adjustments%20Workbook.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William%20Reynolds\Documents\Project%20Files\Portland%20Parking%20Management\ON-STREET%20PROGRAM\PRICING%20AND%20TIME%20LIMITS\Pricing%20Adjustments%20Workbook.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William%20Reynolds\Documents\Project%20Files\Portland%20Parking%20Management\ON-STREET%20PROGRAM\PRICING%20AND%20TIME%20LIMITS\Pricing%20Adjustments%20Workbook.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PDOTNT\GRP$TRP\CCTMP2004\CCTMP%20Parking%20Update%202014\Other%20Parking%20Efforts\Downtown%20Meter%20Rate%20Adjustment%202015\Survey_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William%20Reynolds\Documents\Project%20Files\Portland%20Parking%20Management\ON-STREET%20PROGRAM\PRICING%20AND%20TIME%20LIMITS\Pricing%20Adjustments%20Workbook.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William%20Reynolds\Documents\Project%20Files\Portland%20Parking%20Management\ON-STREET%20PROGRAM\PRICING%20AND%20TIME%20LIMITS\Pricing%20Adjustments%20Workbook.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'2.00 Example'!$Y$4</c:f>
              <c:strCache>
                <c:ptCount val="1"/>
                <c:pt idx="0">
                  <c:v>Decrease by $0.60</c:v>
                </c:pt>
              </c:strCache>
            </c:strRef>
          </c:tx>
          <c:spPr>
            <a:solidFill>
              <a:schemeClr val="accent6">
                <a:lumMod val="50000"/>
              </a:schemeClr>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7-4FE0-4637-A8BA-381851B2B876}"/>
              </c:ext>
            </c:extLst>
          </c:dPt>
          <c:cat>
            <c:numRef>
              <c:f>'2.00 Example'!$X$5</c:f>
              <c:numCache>
                <c:formatCode>"$"#,##0.00</c:formatCode>
                <c:ptCount val="1"/>
                <c:pt idx="0">
                  <c:v>1.9999999999999998</c:v>
                </c:pt>
              </c:numCache>
            </c:numRef>
          </c:cat>
          <c:val>
            <c:numRef>
              <c:f>'2.00 Example'!$Y$5</c:f>
              <c:numCache>
                <c:formatCode>0%</c:formatCode>
                <c:ptCount val="1"/>
                <c:pt idx="0">
                  <c:v>0.59000000000000008</c:v>
                </c:pt>
              </c:numCache>
            </c:numRef>
          </c:val>
          <c:extLst>
            <c:ext xmlns:c16="http://schemas.microsoft.com/office/drawing/2014/chart" uri="{C3380CC4-5D6E-409C-BE32-E72D297353CC}">
              <c16:uniqueId val="{00000000-4FE0-4637-A8BA-381851B2B876}"/>
            </c:ext>
          </c:extLst>
        </c:ser>
        <c:ser>
          <c:idx val="1"/>
          <c:order val="1"/>
          <c:tx>
            <c:strRef>
              <c:f>'2.00 Example'!$Z$4</c:f>
              <c:strCache>
                <c:ptCount val="1"/>
                <c:pt idx="0">
                  <c:v>Decrease by $0.40</c:v>
                </c:pt>
              </c:strCache>
            </c:strRef>
          </c:tx>
          <c:spPr>
            <a:solidFill>
              <a:schemeClr val="accent6">
                <a:lumMod val="60000"/>
                <a:lumOff val="40000"/>
              </a:schemeClr>
            </a:solidFill>
            <a:ln>
              <a:noFill/>
            </a:ln>
            <a:effectLst/>
          </c:spPr>
          <c:invertIfNegative val="0"/>
          <c:cat>
            <c:numRef>
              <c:f>'2.00 Example'!$X$5</c:f>
              <c:numCache>
                <c:formatCode>"$"#,##0.00</c:formatCode>
                <c:ptCount val="1"/>
                <c:pt idx="0">
                  <c:v>1.9999999999999998</c:v>
                </c:pt>
              </c:numCache>
            </c:numRef>
          </c:cat>
          <c:val>
            <c:numRef>
              <c:f>'2.00 Example'!$Z$5</c:f>
              <c:numCache>
                <c:formatCode>0%</c:formatCode>
                <c:ptCount val="1"/>
                <c:pt idx="0">
                  <c:v>2.9999999999999916E-2</c:v>
                </c:pt>
              </c:numCache>
            </c:numRef>
          </c:val>
          <c:extLst>
            <c:ext xmlns:c16="http://schemas.microsoft.com/office/drawing/2014/chart" uri="{C3380CC4-5D6E-409C-BE32-E72D297353CC}">
              <c16:uniqueId val="{00000001-4FE0-4637-A8BA-381851B2B876}"/>
            </c:ext>
          </c:extLst>
        </c:ser>
        <c:ser>
          <c:idx val="2"/>
          <c:order val="2"/>
          <c:tx>
            <c:strRef>
              <c:f>'2.00 Example'!$AA$4</c:f>
              <c:strCache>
                <c:ptCount val="1"/>
                <c:pt idx="0">
                  <c:v>Decrease by $0.20</c:v>
                </c:pt>
              </c:strCache>
            </c:strRef>
          </c:tx>
          <c:spPr>
            <a:solidFill>
              <a:schemeClr val="accent6">
                <a:lumMod val="40000"/>
                <a:lumOff val="60000"/>
              </a:schemeClr>
            </a:solidFill>
            <a:ln>
              <a:noFill/>
            </a:ln>
            <a:effectLst/>
          </c:spPr>
          <c:invertIfNegative val="0"/>
          <c:cat>
            <c:numRef>
              <c:f>'2.00 Example'!$X$5</c:f>
              <c:numCache>
                <c:formatCode>"$"#,##0.00</c:formatCode>
                <c:ptCount val="1"/>
                <c:pt idx="0">
                  <c:v>1.9999999999999998</c:v>
                </c:pt>
              </c:numCache>
            </c:numRef>
          </c:cat>
          <c:val>
            <c:numRef>
              <c:f>'2.00 Example'!$AA$5</c:f>
              <c:numCache>
                <c:formatCode>0%</c:formatCode>
                <c:ptCount val="1"/>
                <c:pt idx="0">
                  <c:v>3.0000000000000027E-2</c:v>
                </c:pt>
              </c:numCache>
            </c:numRef>
          </c:val>
          <c:extLst>
            <c:ext xmlns:c16="http://schemas.microsoft.com/office/drawing/2014/chart" uri="{C3380CC4-5D6E-409C-BE32-E72D297353CC}">
              <c16:uniqueId val="{00000002-4FE0-4637-A8BA-381851B2B876}"/>
            </c:ext>
          </c:extLst>
        </c:ser>
        <c:ser>
          <c:idx val="3"/>
          <c:order val="3"/>
          <c:tx>
            <c:strRef>
              <c:f>'2.00 Example'!$AB$4</c:f>
              <c:strCache>
                <c:ptCount val="1"/>
                <c:pt idx="0">
                  <c:v>No Change</c:v>
                </c:pt>
              </c:strCache>
            </c:strRef>
          </c:tx>
          <c:spPr>
            <a:noFill/>
            <a:ln>
              <a:noFill/>
            </a:ln>
            <a:effectLst/>
          </c:spPr>
          <c:invertIfNegative val="0"/>
          <c:cat>
            <c:numRef>
              <c:f>'2.00 Example'!$X$5</c:f>
              <c:numCache>
                <c:formatCode>"$"#,##0.00</c:formatCode>
                <c:ptCount val="1"/>
                <c:pt idx="0">
                  <c:v>1.9999999999999998</c:v>
                </c:pt>
              </c:numCache>
            </c:numRef>
          </c:cat>
          <c:val>
            <c:numRef>
              <c:f>'2.00 Example'!$AB$5</c:f>
              <c:numCache>
                <c:formatCode>0%</c:formatCode>
                <c:ptCount val="1"/>
                <c:pt idx="0">
                  <c:v>0.19999999999999996</c:v>
                </c:pt>
              </c:numCache>
            </c:numRef>
          </c:val>
          <c:extLst>
            <c:ext xmlns:c16="http://schemas.microsoft.com/office/drawing/2014/chart" uri="{C3380CC4-5D6E-409C-BE32-E72D297353CC}">
              <c16:uniqueId val="{00000003-4FE0-4637-A8BA-381851B2B876}"/>
            </c:ext>
          </c:extLst>
        </c:ser>
        <c:ser>
          <c:idx val="4"/>
          <c:order val="4"/>
          <c:tx>
            <c:strRef>
              <c:f>'2.00 Example'!$AC$4</c:f>
              <c:strCache>
                <c:ptCount val="1"/>
                <c:pt idx="0">
                  <c:v>Increase by $0.20</c:v>
                </c:pt>
              </c:strCache>
            </c:strRef>
          </c:tx>
          <c:spPr>
            <a:solidFill>
              <a:schemeClr val="accent2">
                <a:lumMod val="20000"/>
                <a:lumOff val="80000"/>
              </a:schemeClr>
            </a:solidFill>
            <a:ln>
              <a:noFill/>
            </a:ln>
            <a:effectLst/>
          </c:spPr>
          <c:invertIfNegative val="0"/>
          <c:cat>
            <c:numRef>
              <c:f>'2.00 Example'!$X$5</c:f>
              <c:numCache>
                <c:formatCode>"$"#,##0.00</c:formatCode>
                <c:ptCount val="1"/>
                <c:pt idx="0">
                  <c:v>1.9999999999999998</c:v>
                </c:pt>
              </c:numCache>
            </c:numRef>
          </c:cat>
          <c:val>
            <c:numRef>
              <c:f>'2.00 Example'!$AC$5</c:f>
              <c:numCache>
                <c:formatCode>0%</c:formatCode>
                <c:ptCount val="1"/>
                <c:pt idx="0">
                  <c:v>0.03</c:v>
                </c:pt>
              </c:numCache>
            </c:numRef>
          </c:val>
          <c:extLst>
            <c:ext xmlns:c16="http://schemas.microsoft.com/office/drawing/2014/chart" uri="{C3380CC4-5D6E-409C-BE32-E72D297353CC}">
              <c16:uniqueId val="{00000004-4FE0-4637-A8BA-381851B2B876}"/>
            </c:ext>
          </c:extLst>
        </c:ser>
        <c:ser>
          <c:idx val="5"/>
          <c:order val="5"/>
          <c:tx>
            <c:strRef>
              <c:f>'2.00 Example'!$AD$4</c:f>
              <c:strCache>
                <c:ptCount val="1"/>
                <c:pt idx="0">
                  <c:v>Increase by $0.40</c:v>
                </c:pt>
              </c:strCache>
            </c:strRef>
          </c:tx>
          <c:spPr>
            <a:solidFill>
              <a:schemeClr val="accent2">
                <a:lumMod val="40000"/>
                <a:lumOff val="60000"/>
              </a:schemeClr>
            </a:solidFill>
            <a:ln>
              <a:noFill/>
            </a:ln>
            <a:effectLst/>
          </c:spPr>
          <c:invertIfNegative val="0"/>
          <c:cat>
            <c:numRef>
              <c:f>'2.00 Example'!$X$5</c:f>
              <c:numCache>
                <c:formatCode>"$"#,##0.00</c:formatCode>
                <c:ptCount val="1"/>
                <c:pt idx="0">
                  <c:v>1.9999999999999998</c:v>
                </c:pt>
              </c:numCache>
            </c:numRef>
          </c:cat>
          <c:val>
            <c:numRef>
              <c:f>'2.00 Example'!$AD$5</c:f>
              <c:numCache>
                <c:formatCode>0%</c:formatCode>
                <c:ptCount val="1"/>
                <c:pt idx="0">
                  <c:v>0.03</c:v>
                </c:pt>
              </c:numCache>
            </c:numRef>
          </c:val>
          <c:extLst>
            <c:ext xmlns:c16="http://schemas.microsoft.com/office/drawing/2014/chart" uri="{C3380CC4-5D6E-409C-BE32-E72D297353CC}">
              <c16:uniqueId val="{00000005-4FE0-4637-A8BA-381851B2B876}"/>
            </c:ext>
          </c:extLst>
        </c:ser>
        <c:ser>
          <c:idx val="6"/>
          <c:order val="6"/>
          <c:tx>
            <c:strRef>
              <c:f>'2.00 Example'!$AE$4</c:f>
              <c:strCache>
                <c:ptCount val="1"/>
                <c:pt idx="0">
                  <c:v>Increase by $0.60</c:v>
                </c:pt>
              </c:strCache>
            </c:strRef>
          </c:tx>
          <c:spPr>
            <a:solidFill>
              <a:schemeClr val="accent2">
                <a:lumMod val="60000"/>
                <a:lumOff val="40000"/>
              </a:schemeClr>
            </a:solidFill>
            <a:ln>
              <a:noFill/>
            </a:ln>
            <a:effectLst/>
          </c:spPr>
          <c:invertIfNegative val="0"/>
          <c:cat>
            <c:numRef>
              <c:f>'2.00 Example'!$X$5</c:f>
              <c:numCache>
                <c:formatCode>"$"#,##0.00</c:formatCode>
                <c:ptCount val="1"/>
                <c:pt idx="0">
                  <c:v>1.9999999999999998</c:v>
                </c:pt>
              </c:numCache>
            </c:numRef>
          </c:cat>
          <c:val>
            <c:numRef>
              <c:f>'2.00 Example'!$AE$5</c:f>
              <c:numCache>
                <c:formatCode>0%</c:formatCode>
                <c:ptCount val="1"/>
                <c:pt idx="0">
                  <c:v>8.9999999999999969E-2</c:v>
                </c:pt>
              </c:numCache>
            </c:numRef>
          </c:val>
          <c:extLst>
            <c:ext xmlns:c16="http://schemas.microsoft.com/office/drawing/2014/chart" uri="{C3380CC4-5D6E-409C-BE32-E72D297353CC}">
              <c16:uniqueId val="{00000006-4FE0-4637-A8BA-381851B2B876}"/>
            </c:ext>
          </c:extLst>
        </c:ser>
        <c:dLbls>
          <c:showLegendKey val="0"/>
          <c:showVal val="0"/>
          <c:showCatName val="0"/>
          <c:showSerName val="0"/>
          <c:showPercent val="0"/>
          <c:showBubbleSize val="0"/>
        </c:dLbls>
        <c:gapWidth val="10"/>
        <c:overlap val="100"/>
        <c:axId val="261209248"/>
        <c:axId val="47171136"/>
      </c:barChart>
      <c:catAx>
        <c:axId val="261209248"/>
        <c:scaling>
          <c:orientation val="minMax"/>
        </c:scaling>
        <c:delete val="1"/>
        <c:axPos val="b"/>
        <c:numFmt formatCode="&quot;$&quot;#,##0.00" sourceLinked="1"/>
        <c:majorTickMark val="none"/>
        <c:minorTickMark val="none"/>
        <c:tickLblPos val="nextTo"/>
        <c:crossAx val="47171136"/>
        <c:crosses val="autoZero"/>
        <c:auto val="1"/>
        <c:lblAlgn val="ctr"/>
        <c:lblOffset val="100"/>
        <c:noMultiLvlLbl val="0"/>
      </c:catAx>
      <c:valAx>
        <c:axId val="47171136"/>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612092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'2.00 Example'!$Y$4</c:f>
              <c:strCache>
                <c:ptCount val="1"/>
                <c:pt idx="0">
                  <c:v>Decrease by $0.60</c:v>
                </c:pt>
              </c:strCache>
            </c:strRef>
          </c:tx>
          <c:spPr>
            <a:solidFill>
              <a:schemeClr val="accent6">
                <a:lumMod val="50000"/>
              </a:schemeClr>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7-4FE0-4637-A8BA-381851B2B876}"/>
              </c:ext>
            </c:extLst>
          </c:dPt>
          <c:cat>
            <c:numRef>
              <c:f>'2.00 Example'!$X$5</c:f>
              <c:numCache>
                <c:formatCode>"$"#,##0.00</c:formatCode>
                <c:ptCount val="1"/>
                <c:pt idx="0">
                  <c:v>1.9999999999999998</c:v>
                </c:pt>
              </c:numCache>
            </c:numRef>
          </c:cat>
          <c:val>
            <c:numRef>
              <c:f>'2.00 Example'!$Y$5</c:f>
              <c:numCache>
                <c:formatCode>0%</c:formatCode>
                <c:ptCount val="1"/>
                <c:pt idx="0">
                  <c:v>0.59000000000000008</c:v>
                </c:pt>
              </c:numCache>
            </c:numRef>
          </c:val>
          <c:extLst>
            <c:ext xmlns:c16="http://schemas.microsoft.com/office/drawing/2014/chart" uri="{C3380CC4-5D6E-409C-BE32-E72D297353CC}">
              <c16:uniqueId val="{00000000-4FE0-4637-A8BA-381851B2B876}"/>
            </c:ext>
          </c:extLst>
        </c:ser>
        <c:ser>
          <c:idx val="1"/>
          <c:order val="1"/>
          <c:tx>
            <c:strRef>
              <c:f>'2.00 Example'!$Z$4</c:f>
              <c:strCache>
                <c:ptCount val="1"/>
                <c:pt idx="0">
                  <c:v>Decrease by $0.40</c:v>
                </c:pt>
              </c:strCache>
            </c:strRef>
          </c:tx>
          <c:spPr>
            <a:solidFill>
              <a:schemeClr val="accent6">
                <a:lumMod val="60000"/>
                <a:lumOff val="40000"/>
              </a:schemeClr>
            </a:solidFill>
            <a:ln>
              <a:noFill/>
            </a:ln>
            <a:effectLst/>
          </c:spPr>
          <c:invertIfNegative val="0"/>
          <c:cat>
            <c:numRef>
              <c:f>'2.00 Example'!$X$5</c:f>
              <c:numCache>
                <c:formatCode>"$"#,##0.00</c:formatCode>
                <c:ptCount val="1"/>
                <c:pt idx="0">
                  <c:v>1.9999999999999998</c:v>
                </c:pt>
              </c:numCache>
            </c:numRef>
          </c:cat>
          <c:val>
            <c:numRef>
              <c:f>'2.00 Example'!$Z$5</c:f>
              <c:numCache>
                <c:formatCode>0%</c:formatCode>
                <c:ptCount val="1"/>
                <c:pt idx="0">
                  <c:v>2.9999999999999916E-2</c:v>
                </c:pt>
              </c:numCache>
            </c:numRef>
          </c:val>
          <c:extLst>
            <c:ext xmlns:c16="http://schemas.microsoft.com/office/drawing/2014/chart" uri="{C3380CC4-5D6E-409C-BE32-E72D297353CC}">
              <c16:uniqueId val="{00000001-4FE0-4637-A8BA-381851B2B876}"/>
            </c:ext>
          </c:extLst>
        </c:ser>
        <c:ser>
          <c:idx val="2"/>
          <c:order val="2"/>
          <c:tx>
            <c:strRef>
              <c:f>'2.00 Example'!$AA$4</c:f>
              <c:strCache>
                <c:ptCount val="1"/>
                <c:pt idx="0">
                  <c:v>Decrease by $0.20</c:v>
                </c:pt>
              </c:strCache>
            </c:strRef>
          </c:tx>
          <c:spPr>
            <a:solidFill>
              <a:schemeClr val="accent6">
                <a:lumMod val="40000"/>
                <a:lumOff val="60000"/>
              </a:schemeClr>
            </a:solidFill>
            <a:ln>
              <a:noFill/>
            </a:ln>
            <a:effectLst/>
          </c:spPr>
          <c:invertIfNegative val="0"/>
          <c:cat>
            <c:numRef>
              <c:f>'2.00 Example'!$X$5</c:f>
              <c:numCache>
                <c:formatCode>"$"#,##0.00</c:formatCode>
                <c:ptCount val="1"/>
                <c:pt idx="0">
                  <c:v>1.9999999999999998</c:v>
                </c:pt>
              </c:numCache>
            </c:numRef>
          </c:cat>
          <c:val>
            <c:numRef>
              <c:f>'2.00 Example'!$AA$5</c:f>
              <c:numCache>
                <c:formatCode>0%</c:formatCode>
                <c:ptCount val="1"/>
                <c:pt idx="0">
                  <c:v>3.0000000000000027E-2</c:v>
                </c:pt>
              </c:numCache>
            </c:numRef>
          </c:val>
          <c:extLst>
            <c:ext xmlns:c16="http://schemas.microsoft.com/office/drawing/2014/chart" uri="{C3380CC4-5D6E-409C-BE32-E72D297353CC}">
              <c16:uniqueId val="{00000002-4FE0-4637-A8BA-381851B2B876}"/>
            </c:ext>
          </c:extLst>
        </c:ser>
        <c:ser>
          <c:idx val="3"/>
          <c:order val="3"/>
          <c:tx>
            <c:strRef>
              <c:f>'2.00 Example'!$AB$4</c:f>
              <c:strCache>
                <c:ptCount val="1"/>
                <c:pt idx="0">
                  <c:v>No Change</c:v>
                </c:pt>
              </c:strCache>
            </c:strRef>
          </c:tx>
          <c:spPr>
            <a:noFill/>
            <a:ln>
              <a:noFill/>
            </a:ln>
            <a:effectLst/>
          </c:spPr>
          <c:invertIfNegative val="0"/>
          <c:cat>
            <c:numRef>
              <c:f>'2.00 Example'!$X$5</c:f>
              <c:numCache>
                <c:formatCode>"$"#,##0.00</c:formatCode>
                <c:ptCount val="1"/>
                <c:pt idx="0">
                  <c:v>1.9999999999999998</c:v>
                </c:pt>
              </c:numCache>
            </c:numRef>
          </c:cat>
          <c:val>
            <c:numRef>
              <c:f>'2.00 Example'!$AB$5</c:f>
              <c:numCache>
                <c:formatCode>0%</c:formatCode>
                <c:ptCount val="1"/>
                <c:pt idx="0">
                  <c:v>0.19999999999999996</c:v>
                </c:pt>
              </c:numCache>
            </c:numRef>
          </c:val>
          <c:extLst>
            <c:ext xmlns:c16="http://schemas.microsoft.com/office/drawing/2014/chart" uri="{C3380CC4-5D6E-409C-BE32-E72D297353CC}">
              <c16:uniqueId val="{00000003-4FE0-4637-A8BA-381851B2B876}"/>
            </c:ext>
          </c:extLst>
        </c:ser>
        <c:ser>
          <c:idx val="4"/>
          <c:order val="4"/>
          <c:tx>
            <c:strRef>
              <c:f>'2.00 Example'!$AC$4</c:f>
              <c:strCache>
                <c:ptCount val="1"/>
                <c:pt idx="0">
                  <c:v>Increase by $0.20</c:v>
                </c:pt>
              </c:strCache>
            </c:strRef>
          </c:tx>
          <c:spPr>
            <a:solidFill>
              <a:schemeClr val="accent2">
                <a:lumMod val="20000"/>
                <a:lumOff val="80000"/>
              </a:schemeClr>
            </a:solidFill>
            <a:ln>
              <a:noFill/>
            </a:ln>
            <a:effectLst/>
          </c:spPr>
          <c:invertIfNegative val="0"/>
          <c:cat>
            <c:numRef>
              <c:f>'2.00 Example'!$X$5</c:f>
              <c:numCache>
                <c:formatCode>"$"#,##0.00</c:formatCode>
                <c:ptCount val="1"/>
                <c:pt idx="0">
                  <c:v>1.9999999999999998</c:v>
                </c:pt>
              </c:numCache>
            </c:numRef>
          </c:cat>
          <c:val>
            <c:numRef>
              <c:f>'2.00 Example'!$AC$5</c:f>
              <c:numCache>
                <c:formatCode>0%</c:formatCode>
                <c:ptCount val="1"/>
                <c:pt idx="0">
                  <c:v>0.03</c:v>
                </c:pt>
              </c:numCache>
            </c:numRef>
          </c:val>
          <c:extLst>
            <c:ext xmlns:c16="http://schemas.microsoft.com/office/drawing/2014/chart" uri="{C3380CC4-5D6E-409C-BE32-E72D297353CC}">
              <c16:uniqueId val="{00000004-4FE0-4637-A8BA-381851B2B876}"/>
            </c:ext>
          </c:extLst>
        </c:ser>
        <c:ser>
          <c:idx val="5"/>
          <c:order val="5"/>
          <c:tx>
            <c:strRef>
              <c:f>'2.00 Example'!$AD$4</c:f>
              <c:strCache>
                <c:ptCount val="1"/>
                <c:pt idx="0">
                  <c:v>Increase by $0.40</c:v>
                </c:pt>
              </c:strCache>
            </c:strRef>
          </c:tx>
          <c:spPr>
            <a:solidFill>
              <a:schemeClr val="accent2">
                <a:lumMod val="40000"/>
                <a:lumOff val="60000"/>
              </a:schemeClr>
            </a:solidFill>
            <a:ln>
              <a:noFill/>
            </a:ln>
            <a:effectLst/>
          </c:spPr>
          <c:invertIfNegative val="0"/>
          <c:cat>
            <c:numRef>
              <c:f>'2.00 Example'!$X$5</c:f>
              <c:numCache>
                <c:formatCode>"$"#,##0.00</c:formatCode>
                <c:ptCount val="1"/>
                <c:pt idx="0">
                  <c:v>1.9999999999999998</c:v>
                </c:pt>
              </c:numCache>
            </c:numRef>
          </c:cat>
          <c:val>
            <c:numRef>
              <c:f>'2.00 Example'!$AD$5</c:f>
              <c:numCache>
                <c:formatCode>0%</c:formatCode>
                <c:ptCount val="1"/>
                <c:pt idx="0">
                  <c:v>0.03</c:v>
                </c:pt>
              </c:numCache>
            </c:numRef>
          </c:val>
          <c:extLst>
            <c:ext xmlns:c16="http://schemas.microsoft.com/office/drawing/2014/chart" uri="{C3380CC4-5D6E-409C-BE32-E72D297353CC}">
              <c16:uniqueId val="{00000005-4FE0-4637-A8BA-381851B2B876}"/>
            </c:ext>
          </c:extLst>
        </c:ser>
        <c:ser>
          <c:idx val="6"/>
          <c:order val="6"/>
          <c:tx>
            <c:strRef>
              <c:f>'2.00 Example'!$AE$4</c:f>
              <c:strCache>
                <c:ptCount val="1"/>
                <c:pt idx="0">
                  <c:v>Increase by $0.60</c:v>
                </c:pt>
              </c:strCache>
            </c:strRef>
          </c:tx>
          <c:spPr>
            <a:solidFill>
              <a:schemeClr val="accent2">
                <a:lumMod val="60000"/>
                <a:lumOff val="40000"/>
              </a:schemeClr>
            </a:solidFill>
            <a:ln>
              <a:noFill/>
            </a:ln>
            <a:effectLst/>
          </c:spPr>
          <c:invertIfNegative val="0"/>
          <c:cat>
            <c:numRef>
              <c:f>'2.00 Example'!$X$5</c:f>
              <c:numCache>
                <c:formatCode>"$"#,##0.00</c:formatCode>
                <c:ptCount val="1"/>
                <c:pt idx="0">
                  <c:v>1.9999999999999998</c:v>
                </c:pt>
              </c:numCache>
            </c:numRef>
          </c:cat>
          <c:val>
            <c:numRef>
              <c:f>'2.00 Example'!$AE$5</c:f>
              <c:numCache>
                <c:formatCode>0%</c:formatCode>
                <c:ptCount val="1"/>
                <c:pt idx="0">
                  <c:v>8.9999999999999969E-2</c:v>
                </c:pt>
              </c:numCache>
            </c:numRef>
          </c:val>
          <c:extLst>
            <c:ext xmlns:c16="http://schemas.microsoft.com/office/drawing/2014/chart" uri="{C3380CC4-5D6E-409C-BE32-E72D297353CC}">
              <c16:uniqueId val="{00000006-4FE0-4637-A8BA-381851B2B876}"/>
            </c:ext>
          </c:extLst>
        </c:ser>
        <c:dLbls>
          <c:showLegendKey val="0"/>
          <c:showVal val="0"/>
          <c:showCatName val="0"/>
          <c:showSerName val="0"/>
          <c:showPercent val="0"/>
          <c:showBubbleSize val="0"/>
        </c:dLbls>
        <c:gapWidth val="10"/>
        <c:overlap val="100"/>
        <c:axId val="261209248"/>
        <c:axId val="47171136"/>
      </c:barChart>
      <c:catAx>
        <c:axId val="261209248"/>
        <c:scaling>
          <c:orientation val="minMax"/>
        </c:scaling>
        <c:delete val="1"/>
        <c:axPos val="b"/>
        <c:numFmt formatCode="&quot;$&quot;#,##0.00" sourceLinked="1"/>
        <c:majorTickMark val="none"/>
        <c:minorTickMark val="none"/>
        <c:tickLblPos val="nextTo"/>
        <c:crossAx val="47171136"/>
        <c:crosses val="autoZero"/>
        <c:auto val="1"/>
        <c:lblAlgn val="ctr"/>
        <c:lblOffset val="100"/>
        <c:noMultiLvlLbl val="0"/>
      </c:catAx>
      <c:valAx>
        <c:axId val="47171136"/>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612092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'2.00 Example'!$Y$4</c:f>
              <c:strCache>
                <c:ptCount val="1"/>
                <c:pt idx="0">
                  <c:v>Decrease by $0.60</c:v>
                </c:pt>
              </c:strCache>
            </c:strRef>
          </c:tx>
          <c:spPr>
            <a:solidFill>
              <a:schemeClr val="accent6">
                <a:lumMod val="50000"/>
              </a:schemeClr>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7-4FE0-4637-A8BA-381851B2B876}"/>
              </c:ext>
            </c:extLst>
          </c:dPt>
          <c:cat>
            <c:numRef>
              <c:f>'2.00 Example'!$X$5</c:f>
              <c:numCache>
                <c:formatCode>"$"#,##0.00</c:formatCode>
                <c:ptCount val="1"/>
                <c:pt idx="0">
                  <c:v>1.9999999999999998</c:v>
                </c:pt>
              </c:numCache>
            </c:numRef>
          </c:cat>
          <c:val>
            <c:numRef>
              <c:f>'2.00 Example'!$Y$5</c:f>
              <c:numCache>
                <c:formatCode>0%</c:formatCode>
                <c:ptCount val="1"/>
                <c:pt idx="0">
                  <c:v>0.59000000000000008</c:v>
                </c:pt>
              </c:numCache>
            </c:numRef>
          </c:val>
          <c:extLst>
            <c:ext xmlns:c16="http://schemas.microsoft.com/office/drawing/2014/chart" uri="{C3380CC4-5D6E-409C-BE32-E72D297353CC}">
              <c16:uniqueId val="{00000000-4FE0-4637-A8BA-381851B2B876}"/>
            </c:ext>
          </c:extLst>
        </c:ser>
        <c:ser>
          <c:idx val="1"/>
          <c:order val="1"/>
          <c:tx>
            <c:strRef>
              <c:f>'2.00 Example'!$Z$4</c:f>
              <c:strCache>
                <c:ptCount val="1"/>
                <c:pt idx="0">
                  <c:v>Decrease by $0.40</c:v>
                </c:pt>
              </c:strCache>
            </c:strRef>
          </c:tx>
          <c:spPr>
            <a:solidFill>
              <a:schemeClr val="accent6">
                <a:lumMod val="60000"/>
                <a:lumOff val="40000"/>
              </a:schemeClr>
            </a:solidFill>
            <a:ln>
              <a:noFill/>
            </a:ln>
            <a:effectLst/>
          </c:spPr>
          <c:invertIfNegative val="0"/>
          <c:cat>
            <c:numRef>
              <c:f>'2.00 Example'!$X$5</c:f>
              <c:numCache>
                <c:formatCode>"$"#,##0.00</c:formatCode>
                <c:ptCount val="1"/>
                <c:pt idx="0">
                  <c:v>1.9999999999999998</c:v>
                </c:pt>
              </c:numCache>
            </c:numRef>
          </c:cat>
          <c:val>
            <c:numRef>
              <c:f>'2.00 Example'!$Z$5</c:f>
              <c:numCache>
                <c:formatCode>0%</c:formatCode>
                <c:ptCount val="1"/>
                <c:pt idx="0">
                  <c:v>2.9999999999999916E-2</c:v>
                </c:pt>
              </c:numCache>
            </c:numRef>
          </c:val>
          <c:extLst>
            <c:ext xmlns:c16="http://schemas.microsoft.com/office/drawing/2014/chart" uri="{C3380CC4-5D6E-409C-BE32-E72D297353CC}">
              <c16:uniqueId val="{00000001-4FE0-4637-A8BA-381851B2B876}"/>
            </c:ext>
          </c:extLst>
        </c:ser>
        <c:ser>
          <c:idx val="2"/>
          <c:order val="2"/>
          <c:tx>
            <c:strRef>
              <c:f>'2.00 Example'!$AA$4</c:f>
              <c:strCache>
                <c:ptCount val="1"/>
                <c:pt idx="0">
                  <c:v>Decrease by $0.20</c:v>
                </c:pt>
              </c:strCache>
            </c:strRef>
          </c:tx>
          <c:spPr>
            <a:solidFill>
              <a:schemeClr val="accent6">
                <a:lumMod val="40000"/>
                <a:lumOff val="60000"/>
              </a:schemeClr>
            </a:solidFill>
            <a:ln>
              <a:noFill/>
            </a:ln>
            <a:effectLst/>
          </c:spPr>
          <c:invertIfNegative val="0"/>
          <c:cat>
            <c:numRef>
              <c:f>'2.00 Example'!$X$5</c:f>
              <c:numCache>
                <c:formatCode>"$"#,##0.00</c:formatCode>
                <c:ptCount val="1"/>
                <c:pt idx="0">
                  <c:v>1.9999999999999998</c:v>
                </c:pt>
              </c:numCache>
            </c:numRef>
          </c:cat>
          <c:val>
            <c:numRef>
              <c:f>'2.00 Example'!$AA$5</c:f>
              <c:numCache>
                <c:formatCode>0%</c:formatCode>
                <c:ptCount val="1"/>
                <c:pt idx="0">
                  <c:v>3.0000000000000027E-2</c:v>
                </c:pt>
              </c:numCache>
            </c:numRef>
          </c:val>
          <c:extLst>
            <c:ext xmlns:c16="http://schemas.microsoft.com/office/drawing/2014/chart" uri="{C3380CC4-5D6E-409C-BE32-E72D297353CC}">
              <c16:uniqueId val="{00000002-4FE0-4637-A8BA-381851B2B876}"/>
            </c:ext>
          </c:extLst>
        </c:ser>
        <c:ser>
          <c:idx val="3"/>
          <c:order val="3"/>
          <c:tx>
            <c:strRef>
              <c:f>'2.00 Example'!$AB$4</c:f>
              <c:strCache>
                <c:ptCount val="1"/>
                <c:pt idx="0">
                  <c:v>No Change</c:v>
                </c:pt>
              </c:strCache>
            </c:strRef>
          </c:tx>
          <c:spPr>
            <a:noFill/>
            <a:ln>
              <a:noFill/>
            </a:ln>
            <a:effectLst/>
          </c:spPr>
          <c:invertIfNegative val="0"/>
          <c:cat>
            <c:numRef>
              <c:f>'2.00 Example'!$X$5</c:f>
              <c:numCache>
                <c:formatCode>"$"#,##0.00</c:formatCode>
                <c:ptCount val="1"/>
                <c:pt idx="0">
                  <c:v>1.9999999999999998</c:v>
                </c:pt>
              </c:numCache>
            </c:numRef>
          </c:cat>
          <c:val>
            <c:numRef>
              <c:f>'2.00 Example'!$AB$5</c:f>
              <c:numCache>
                <c:formatCode>0%</c:formatCode>
                <c:ptCount val="1"/>
                <c:pt idx="0">
                  <c:v>0.19999999999999996</c:v>
                </c:pt>
              </c:numCache>
            </c:numRef>
          </c:val>
          <c:extLst>
            <c:ext xmlns:c16="http://schemas.microsoft.com/office/drawing/2014/chart" uri="{C3380CC4-5D6E-409C-BE32-E72D297353CC}">
              <c16:uniqueId val="{00000003-4FE0-4637-A8BA-381851B2B876}"/>
            </c:ext>
          </c:extLst>
        </c:ser>
        <c:ser>
          <c:idx val="4"/>
          <c:order val="4"/>
          <c:tx>
            <c:strRef>
              <c:f>'2.00 Example'!$AC$4</c:f>
              <c:strCache>
                <c:ptCount val="1"/>
                <c:pt idx="0">
                  <c:v>Increase by $0.20</c:v>
                </c:pt>
              </c:strCache>
            </c:strRef>
          </c:tx>
          <c:spPr>
            <a:solidFill>
              <a:schemeClr val="accent2">
                <a:lumMod val="20000"/>
                <a:lumOff val="80000"/>
              </a:schemeClr>
            </a:solidFill>
            <a:ln>
              <a:noFill/>
            </a:ln>
            <a:effectLst/>
          </c:spPr>
          <c:invertIfNegative val="0"/>
          <c:cat>
            <c:numRef>
              <c:f>'2.00 Example'!$X$5</c:f>
              <c:numCache>
                <c:formatCode>"$"#,##0.00</c:formatCode>
                <c:ptCount val="1"/>
                <c:pt idx="0">
                  <c:v>1.9999999999999998</c:v>
                </c:pt>
              </c:numCache>
            </c:numRef>
          </c:cat>
          <c:val>
            <c:numRef>
              <c:f>'2.00 Example'!$AC$5</c:f>
              <c:numCache>
                <c:formatCode>0%</c:formatCode>
                <c:ptCount val="1"/>
                <c:pt idx="0">
                  <c:v>0.03</c:v>
                </c:pt>
              </c:numCache>
            </c:numRef>
          </c:val>
          <c:extLst>
            <c:ext xmlns:c16="http://schemas.microsoft.com/office/drawing/2014/chart" uri="{C3380CC4-5D6E-409C-BE32-E72D297353CC}">
              <c16:uniqueId val="{00000004-4FE0-4637-A8BA-381851B2B876}"/>
            </c:ext>
          </c:extLst>
        </c:ser>
        <c:ser>
          <c:idx val="5"/>
          <c:order val="5"/>
          <c:tx>
            <c:strRef>
              <c:f>'2.00 Example'!$AD$4</c:f>
              <c:strCache>
                <c:ptCount val="1"/>
                <c:pt idx="0">
                  <c:v>Increase by $0.40</c:v>
                </c:pt>
              </c:strCache>
            </c:strRef>
          </c:tx>
          <c:spPr>
            <a:solidFill>
              <a:schemeClr val="accent2">
                <a:lumMod val="40000"/>
                <a:lumOff val="60000"/>
              </a:schemeClr>
            </a:solidFill>
            <a:ln>
              <a:noFill/>
            </a:ln>
            <a:effectLst/>
          </c:spPr>
          <c:invertIfNegative val="0"/>
          <c:cat>
            <c:numRef>
              <c:f>'2.00 Example'!$X$5</c:f>
              <c:numCache>
                <c:formatCode>"$"#,##0.00</c:formatCode>
                <c:ptCount val="1"/>
                <c:pt idx="0">
                  <c:v>1.9999999999999998</c:v>
                </c:pt>
              </c:numCache>
            </c:numRef>
          </c:cat>
          <c:val>
            <c:numRef>
              <c:f>'2.00 Example'!$AD$5</c:f>
              <c:numCache>
                <c:formatCode>0%</c:formatCode>
                <c:ptCount val="1"/>
                <c:pt idx="0">
                  <c:v>0.03</c:v>
                </c:pt>
              </c:numCache>
            </c:numRef>
          </c:val>
          <c:extLst>
            <c:ext xmlns:c16="http://schemas.microsoft.com/office/drawing/2014/chart" uri="{C3380CC4-5D6E-409C-BE32-E72D297353CC}">
              <c16:uniqueId val="{00000005-4FE0-4637-A8BA-381851B2B876}"/>
            </c:ext>
          </c:extLst>
        </c:ser>
        <c:ser>
          <c:idx val="6"/>
          <c:order val="6"/>
          <c:tx>
            <c:strRef>
              <c:f>'2.00 Example'!$AE$4</c:f>
              <c:strCache>
                <c:ptCount val="1"/>
                <c:pt idx="0">
                  <c:v>Increase by $0.60</c:v>
                </c:pt>
              </c:strCache>
            </c:strRef>
          </c:tx>
          <c:spPr>
            <a:solidFill>
              <a:schemeClr val="accent2">
                <a:lumMod val="60000"/>
                <a:lumOff val="40000"/>
              </a:schemeClr>
            </a:solidFill>
            <a:ln>
              <a:noFill/>
            </a:ln>
            <a:effectLst/>
          </c:spPr>
          <c:invertIfNegative val="0"/>
          <c:cat>
            <c:numRef>
              <c:f>'2.00 Example'!$X$5</c:f>
              <c:numCache>
                <c:formatCode>"$"#,##0.00</c:formatCode>
                <c:ptCount val="1"/>
                <c:pt idx="0">
                  <c:v>1.9999999999999998</c:v>
                </c:pt>
              </c:numCache>
            </c:numRef>
          </c:cat>
          <c:val>
            <c:numRef>
              <c:f>'2.00 Example'!$AE$5</c:f>
              <c:numCache>
                <c:formatCode>0%</c:formatCode>
                <c:ptCount val="1"/>
                <c:pt idx="0">
                  <c:v>8.9999999999999969E-2</c:v>
                </c:pt>
              </c:numCache>
            </c:numRef>
          </c:val>
          <c:extLst>
            <c:ext xmlns:c16="http://schemas.microsoft.com/office/drawing/2014/chart" uri="{C3380CC4-5D6E-409C-BE32-E72D297353CC}">
              <c16:uniqueId val="{00000006-4FE0-4637-A8BA-381851B2B876}"/>
            </c:ext>
          </c:extLst>
        </c:ser>
        <c:dLbls>
          <c:showLegendKey val="0"/>
          <c:showVal val="0"/>
          <c:showCatName val="0"/>
          <c:showSerName val="0"/>
          <c:showPercent val="0"/>
          <c:showBubbleSize val="0"/>
        </c:dLbls>
        <c:gapWidth val="10"/>
        <c:overlap val="100"/>
        <c:axId val="261209248"/>
        <c:axId val="47171136"/>
      </c:barChart>
      <c:catAx>
        <c:axId val="261209248"/>
        <c:scaling>
          <c:orientation val="minMax"/>
        </c:scaling>
        <c:delete val="1"/>
        <c:axPos val="b"/>
        <c:numFmt formatCode="&quot;$&quot;#,##0.00" sourceLinked="1"/>
        <c:majorTickMark val="none"/>
        <c:minorTickMark val="none"/>
        <c:tickLblPos val="nextTo"/>
        <c:crossAx val="47171136"/>
        <c:crosses val="autoZero"/>
        <c:auto val="1"/>
        <c:lblAlgn val="ctr"/>
        <c:lblOffset val="100"/>
        <c:noMultiLvlLbl val="0"/>
      </c:catAx>
      <c:valAx>
        <c:axId val="47171136"/>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612092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US" sz="2000" b="1" baseline="0" dirty="0">
                <a:latin typeface="Calibri Light" panose="020F0302020204030204" pitchFamily="34" charset="0"/>
              </a:rPr>
              <a:t>Downtown Parkers Trip Purpose</a:t>
            </a:r>
          </a:p>
          <a:p>
            <a:pPr algn="l">
              <a:defRPr/>
            </a:pPr>
            <a:r>
              <a:rPr lang="en-US" sz="1400" baseline="0" dirty="0">
                <a:latin typeface="Calibri Light" panose="020F0302020204030204" pitchFamily="34" charset="0"/>
              </a:rPr>
              <a:t>Fall 2015, Weekday evenings 4-7pm</a:t>
            </a:r>
          </a:p>
          <a:p>
            <a:pPr algn="l">
              <a:defRPr/>
            </a:pPr>
            <a:r>
              <a:rPr lang="en-US" sz="1100" baseline="0" dirty="0">
                <a:latin typeface="Calibri Light" panose="020F0302020204030204" pitchFamily="34" charset="0"/>
              </a:rPr>
              <a:t>n=121</a:t>
            </a:r>
          </a:p>
        </c:rich>
      </c:tx>
      <c:layout>
        <c:manualLayout>
          <c:xMode val="edge"/>
          <c:yMode val="edge"/>
          <c:x val="2.0166719160104988E-2"/>
          <c:y val="3.2407407407407406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3842393700787401"/>
          <c:y val="0.23214780505378005"/>
          <c:w val="0.73437459317585307"/>
          <c:h val="0.74311275796407794"/>
        </c:manualLayout>
      </c:layout>
      <c:barChart>
        <c:barDir val="bar"/>
        <c:grouping val="clustered"/>
        <c:varyColors val="0"/>
        <c:ser>
          <c:idx val="0"/>
          <c:order val="0"/>
          <c:spPr>
            <a:solidFill>
              <a:schemeClr val="accent1"/>
            </a:solidFill>
            <a:ln w="19050">
              <a:solidFill>
                <a:schemeClr val="lt1"/>
              </a:solidFill>
            </a:ln>
            <a:effectLst/>
          </c:spPr>
          <c:invertIfNegative val="0"/>
          <c:dPt>
            <c:idx val="1"/>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0F0E-4ED7-95F7-0DF7481D4815}"/>
              </c:ext>
            </c:extLst>
          </c:dPt>
          <c:dLbls>
            <c:dLbl>
              <c:idx val="1"/>
              <c:layout>
                <c:manualLayout>
                  <c:x val="-3.050691564153221E-3"/>
                  <c:y val="-2.8563267637817767E-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Calibri Light" panose="020F030202020403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0E-4ED7-95F7-0DF7481D481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alibri Light" panose="020F0302020204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'Survey Responses'!$K$134:$K$140</c:f>
              <c:strCache>
                <c:ptCount val="7"/>
                <c:pt idx="0">
                  <c:v>Shop/Dine</c:v>
                </c:pt>
                <c:pt idx="1">
                  <c:v>Work</c:v>
                </c:pt>
                <c:pt idx="2">
                  <c:v>Recreation/Tourism</c:v>
                </c:pt>
                <c:pt idx="3">
                  <c:v>Meeting</c:v>
                </c:pt>
                <c:pt idx="4">
                  <c:v>School</c:v>
                </c:pt>
                <c:pt idx="5">
                  <c:v>Other</c:v>
                </c:pt>
                <c:pt idx="6">
                  <c:v>Home</c:v>
                </c:pt>
              </c:strCache>
            </c:strRef>
          </c:cat>
          <c:val>
            <c:numRef>
              <c:f>'Survey Responses'!$J$134:$J$140</c:f>
              <c:numCache>
                <c:formatCode>0%</c:formatCode>
                <c:ptCount val="7"/>
                <c:pt idx="0">
                  <c:v>0.25</c:v>
                </c:pt>
                <c:pt idx="1">
                  <c:v>0.24793388429752067</c:v>
                </c:pt>
                <c:pt idx="2">
                  <c:v>0.23</c:v>
                </c:pt>
                <c:pt idx="3">
                  <c:v>0.12</c:v>
                </c:pt>
                <c:pt idx="4">
                  <c:v>7.0000000000000007E-2</c:v>
                </c:pt>
                <c:pt idx="5">
                  <c:v>0.06</c:v>
                </c:pt>
                <c:pt idx="6">
                  <c:v>0.02</c:v>
                </c:pt>
              </c:numCache>
            </c:numRef>
          </c:val>
          <c:extLst>
            <c:ext xmlns:c16="http://schemas.microsoft.com/office/drawing/2014/chart" uri="{C3380CC4-5D6E-409C-BE32-E72D297353CC}">
              <c16:uniqueId val="{00000000-0F0E-4ED7-95F7-0DF7481D4815}"/>
            </c:ext>
          </c:extLst>
        </c:ser>
        <c:dLbls>
          <c:showLegendKey val="0"/>
          <c:showVal val="0"/>
          <c:showCatName val="0"/>
          <c:showSerName val="0"/>
          <c:showPercent val="0"/>
          <c:showBubbleSize val="0"/>
        </c:dLbls>
        <c:gapWidth val="150"/>
        <c:axId val="416311816"/>
        <c:axId val="416311032"/>
      </c:barChart>
      <c:catAx>
        <c:axId val="41631181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416311032"/>
        <c:crosses val="autoZero"/>
        <c:auto val="1"/>
        <c:lblAlgn val="ctr"/>
        <c:lblOffset val="100"/>
        <c:noMultiLvlLbl val="0"/>
      </c:catAx>
      <c:valAx>
        <c:axId val="416311032"/>
        <c:scaling>
          <c:orientation val="minMax"/>
        </c:scaling>
        <c:delete val="1"/>
        <c:axPos val="b"/>
        <c:numFmt formatCode="0%" sourceLinked="1"/>
        <c:majorTickMark val="out"/>
        <c:minorTickMark val="none"/>
        <c:tickLblPos val="nextTo"/>
        <c:crossAx val="41631181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'Event Example'!$S$4</c:f>
              <c:strCache>
                <c:ptCount val="1"/>
                <c:pt idx="0">
                  <c:v>Decrease by $3.00</c:v>
                </c:pt>
              </c:strCache>
            </c:strRef>
          </c:tx>
          <c:spPr>
            <a:solidFill>
              <a:schemeClr val="accent1"/>
            </a:solidFill>
            <a:ln>
              <a:noFill/>
            </a:ln>
            <a:effectLst/>
          </c:spPr>
          <c:invertIfNegative val="0"/>
          <c:val>
            <c:numRef>
              <c:f>'Event Example'!$S$11</c:f>
              <c:numCache>
                <c:formatCode>0%</c:formatCode>
                <c:ptCount val="1"/>
                <c:pt idx="0">
                  <c:v>0</c:v>
                </c:pt>
              </c:numCache>
            </c:numRef>
          </c:val>
          <c:extLst>
            <c:ext xmlns:c16="http://schemas.microsoft.com/office/drawing/2014/chart" uri="{C3380CC4-5D6E-409C-BE32-E72D297353CC}">
              <c16:uniqueId val="{00000000-893C-41BB-96F1-EDAEB31D86A1}"/>
            </c:ext>
          </c:extLst>
        </c:ser>
        <c:ser>
          <c:idx val="1"/>
          <c:order val="1"/>
          <c:tx>
            <c:strRef>
              <c:f>'Event Example'!$T$4</c:f>
              <c:strCache>
                <c:ptCount val="1"/>
                <c:pt idx="0">
                  <c:v>Decrease by $2.00</c:v>
                </c:pt>
              </c:strCache>
            </c:strRef>
          </c:tx>
          <c:spPr>
            <a:solidFill>
              <a:schemeClr val="accent2"/>
            </a:solidFill>
            <a:ln>
              <a:noFill/>
            </a:ln>
            <a:effectLst/>
          </c:spPr>
          <c:invertIfNegative val="0"/>
          <c:val>
            <c:numRef>
              <c:f>'Event Example'!$T$11</c:f>
              <c:numCache>
                <c:formatCode>0%</c:formatCode>
                <c:ptCount val="1"/>
                <c:pt idx="0">
                  <c:v>0</c:v>
                </c:pt>
              </c:numCache>
            </c:numRef>
          </c:val>
          <c:extLst>
            <c:ext xmlns:c16="http://schemas.microsoft.com/office/drawing/2014/chart" uri="{C3380CC4-5D6E-409C-BE32-E72D297353CC}">
              <c16:uniqueId val="{00000001-893C-41BB-96F1-EDAEB31D86A1}"/>
            </c:ext>
          </c:extLst>
        </c:ser>
        <c:ser>
          <c:idx val="2"/>
          <c:order val="2"/>
          <c:tx>
            <c:strRef>
              <c:f>'Event Example'!$U$4</c:f>
              <c:strCache>
                <c:ptCount val="1"/>
                <c:pt idx="0">
                  <c:v>Decrease by $1.00</c:v>
                </c:pt>
              </c:strCache>
            </c:strRef>
          </c:tx>
          <c:spPr>
            <a:solidFill>
              <a:schemeClr val="accent6">
                <a:lumMod val="40000"/>
                <a:lumOff val="60000"/>
              </a:schemeClr>
            </a:solidFill>
            <a:ln>
              <a:noFill/>
            </a:ln>
            <a:effectLst/>
          </c:spPr>
          <c:invertIfNegative val="0"/>
          <c:val>
            <c:numRef>
              <c:f>'Event Example'!$U$11</c:f>
              <c:numCache>
                <c:formatCode>0%</c:formatCode>
                <c:ptCount val="1"/>
                <c:pt idx="0">
                  <c:v>0.65</c:v>
                </c:pt>
              </c:numCache>
            </c:numRef>
          </c:val>
          <c:extLst>
            <c:ext xmlns:c16="http://schemas.microsoft.com/office/drawing/2014/chart" uri="{C3380CC4-5D6E-409C-BE32-E72D297353CC}">
              <c16:uniqueId val="{00000002-893C-41BB-96F1-EDAEB31D86A1}"/>
            </c:ext>
          </c:extLst>
        </c:ser>
        <c:ser>
          <c:idx val="3"/>
          <c:order val="3"/>
          <c:tx>
            <c:strRef>
              <c:f>'Event Example'!$V$4</c:f>
              <c:strCache>
                <c:ptCount val="1"/>
                <c:pt idx="0">
                  <c:v>No Change</c:v>
                </c:pt>
              </c:strCache>
            </c:strRef>
          </c:tx>
          <c:spPr>
            <a:noFill/>
            <a:ln>
              <a:noFill/>
            </a:ln>
            <a:effectLst/>
          </c:spPr>
          <c:invertIfNegative val="0"/>
          <c:val>
            <c:numRef>
              <c:f>'Event Example'!$V$11</c:f>
              <c:numCache>
                <c:formatCode>0%</c:formatCode>
                <c:ptCount val="1"/>
                <c:pt idx="0">
                  <c:v>0.19999999999999996</c:v>
                </c:pt>
              </c:numCache>
            </c:numRef>
          </c:val>
          <c:extLst>
            <c:ext xmlns:c16="http://schemas.microsoft.com/office/drawing/2014/chart" uri="{C3380CC4-5D6E-409C-BE32-E72D297353CC}">
              <c16:uniqueId val="{00000003-893C-41BB-96F1-EDAEB31D86A1}"/>
            </c:ext>
          </c:extLst>
        </c:ser>
        <c:ser>
          <c:idx val="4"/>
          <c:order val="4"/>
          <c:tx>
            <c:strRef>
              <c:f>'Event Example'!$W$4</c:f>
              <c:strCache>
                <c:ptCount val="1"/>
                <c:pt idx="0">
                  <c:v>Increase by $1.00</c:v>
                </c:pt>
              </c:strCache>
            </c:strRef>
          </c:tx>
          <c:spPr>
            <a:solidFill>
              <a:schemeClr val="accent2">
                <a:lumMod val="20000"/>
                <a:lumOff val="80000"/>
              </a:schemeClr>
            </a:solidFill>
            <a:ln>
              <a:noFill/>
            </a:ln>
            <a:effectLst/>
          </c:spPr>
          <c:invertIfNegative val="0"/>
          <c:val>
            <c:numRef>
              <c:f>'Event Example'!$W$11</c:f>
              <c:numCache>
                <c:formatCode>0%</c:formatCode>
                <c:ptCount val="1"/>
                <c:pt idx="0">
                  <c:v>0.08</c:v>
                </c:pt>
              </c:numCache>
            </c:numRef>
          </c:val>
          <c:extLst>
            <c:ext xmlns:c16="http://schemas.microsoft.com/office/drawing/2014/chart" uri="{C3380CC4-5D6E-409C-BE32-E72D297353CC}">
              <c16:uniqueId val="{00000004-893C-41BB-96F1-EDAEB31D86A1}"/>
            </c:ext>
          </c:extLst>
        </c:ser>
        <c:ser>
          <c:idx val="5"/>
          <c:order val="5"/>
          <c:tx>
            <c:strRef>
              <c:f>'Event Example'!$X$4</c:f>
              <c:strCache>
                <c:ptCount val="1"/>
                <c:pt idx="0">
                  <c:v>Increase by $2.00</c:v>
                </c:pt>
              </c:strCache>
            </c:strRef>
          </c:tx>
          <c:spPr>
            <a:solidFill>
              <a:schemeClr val="accent2">
                <a:lumMod val="40000"/>
                <a:lumOff val="60000"/>
              </a:schemeClr>
            </a:solidFill>
            <a:ln>
              <a:noFill/>
            </a:ln>
            <a:effectLst/>
          </c:spPr>
          <c:invertIfNegative val="0"/>
          <c:val>
            <c:numRef>
              <c:f>'Event Example'!$X$11</c:f>
              <c:numCache>
                <c:formatCode>0%</c:formatCode>
                <c:ptCount val="1"/>
                <c:pt idx="0">
                  <c:v>6.9999999999999993E-2</c:v>
                </c:pt>
              </c:numCache>
            </c:numRef>
          </c:val>
          <c:extLst>
            <c:ext xmlns:c16="http://schemas.microsoft.com/office/drawing/2014/chart" uri="{C3380CC4-5D6E-409C-BE32-E72D297353CC}">
              <c16:uniqueId val="{00000005-893C-41BB-96F1-EDAEB31D86A1}"/>
            </c:ext>
          </c:extLst>
        </c:ser>
        <c:ser>
          <c:idx val="6"/>
          <c:order val="6"/>
          <c:tx>
            <c:strRef>
              <c:f>'Event Example'!$Y$4</c:f>
              <c:strCache>
                <c:ptCount val="1"/>
                <c:pt idx="0">
                  <c:v>Increase by $3.00</c:v>
                </c:pt>
              </c:strCache>
            </c:strRef>
          </c:tx>
          <c:spPr>
            <a:solidFill>
              <a:schemeClr val="accent1">
                <a:lumMod val="60000"/>
              </a:schemeClr>
            </a:solidFill>
            <a:ln>
              <a:noFill/>
            </a:ln>
            <a:effectLst/>
          </c:spPr>
          <c:invertIfNegative val="0"/>
          <c:val>
            <c:numRef>
              <c:f>'Event Example'!$Y$11</c:f>
              <c:numCache>
                <c:formatCode>0%</c:formatCode>
                <c:ptCount val="1"/>
                <c:pt idx="0">
                  <c:v>1.1102230246251565E-16</c:v>
                </c:pt>
              </c:numCache>
            </c:numRef>
          </c:val>
          <c:extLst>
            <c:ext xmlns:c16="http://schemas.microsoft.com/office/drawing/2014/chart" uri="{C3380CC4-5D6E-409C-BE32-E72D297353CC}">
              <c16:uniqueId val="{00000006-893C-41BB-96F1-EDAEB31D86A1}"/>
            </c:ext>
          </c:extLst>
        </c:ser>
        <c:dLbls>
          <c:showLegendKey val="0"/>
          <c:showVal val="0"/>
          <c:showCatName val="0"/>
          <c:showSerName val="0"/>
          <c:showPercent val="0"/>
          <c:showBubbleSize val="0"/>
        </c:dLbls>
        <c:gapWidth val="10"/>
        <c:overlap val="100"/>
        <c:axId val="161963344"/>
        <c:axId val="42936752"/>
      </c:barChart>
      <c:catAx>
        <c:axId val="161963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936752"/>
        <c:crosses val="autoZero"/>
        <c:auto val="1"/>
        <c:lblAlgn val="ctr"/>
        <c:lblOffset val="100"/>
        <c:noMultiLvlLbl val="0"/>
      </c:catAx>
      <c:valAx>
        <c:axId val="42936752"/>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61963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'Event Example'!$S$4</c:f>
              <c:strCache>
                <c:ptCount val="1"/>
                <c:pt idx="0">
                  <c:v>Decrease by $3.00</c:v>
                </c:pt>
              </c:strCache>
            </c:strRef>
          </c:tx>
          <c:spPr>
            <a:solidFill>
              <a:schemeClr val="accent1"/>
            </a:solidFill>
            <a:ln>
              <a:noFill/>
            </a:ln>
            <a:effectLst/>
          </c:spPr>
          <c:invertIfNegative val="0"/>
          <c:val>
            <c:numRef>
              <c:f>'Event Example'!$S$11</c:f>
              <c:numCache>
                <c:formatCode>0%</c:formatCode>
                <c:ptCount val="1"/>
                <c:pt idx="0">
                  <c:v>0</c:v>
                </c:pt>
              </c:numCache>
            </c:numRef>
          </c:val>
          <c:extLst>
            <c:ext xmlns:c16="http://schemas.microsoft.com/office/drawing/2014/chart" uri="{C3380CC4-5D6E-409C-BE32-E72D297353CC}">
              <c16:uniqueId val="{00000000-893C-41BB-96F1-EDAEB31D86A1}"/>
            </c:ext>
          </c:extLst>
        </c:ser>
        <c:ser>
          <c:idx val="1"/>
          <c:order val="1"/>
          <c:tx>
            <c:strRef>
              <c:f>'Event Example'!$T$4</c:f>
              <c:strCache>
                <c:ptCount val="1"/>
                <c:pt idx="0">
                  <c:v>Decrease by $2.00</c:v>
                </c:pt>
              </c:strCache>
            </c:strRef>
          </c:tx>
          <c:spPr>
            <a:solidFill>
              <a:schemeClr val="accent2"/>
            </a:solidFill>
            <a:ln>
              <a:noFill/>
            </a:ln>
            <a:effectLst/>
          </c:spPr>
          <c:invertIfNegative val="0"/>
          <c:val>
            <c:numRef>
              <c:f>'Event Example'!$T$11</c:f>
              <c:numCache>
                <c:formatCode>0%</c:formatCode>
                <c:ptCount val="1"/>
                <c:pt idx="0">
                  <c:v>0</c:v>
                </c:pt>
              </c:numCache>
            </c:numRef>
          </c:val>
          <c:extLst>
            <c:ext xmlns:c16="http://schemas.microsoft.com/office/drawing/2014/chart" uri="{C3380CC4-5D6E-409C-BE32-E72D297353CC}">
              <c16:uniqueId val="{00000001-893C-41BB-96F1-EDAEB31D86A1}"/>
            </c:ext>
          </c:extLst>
        </c:ser>
        <c:ser>
          <c:idx val="2"/>
          <c:order val="2"/>
          <c:tx>
            <c:strRef>
              <c:f>'Event Example'!$U$4</c:f>
              <c:strCache>
                <c:ptCount val="1"/>
                <c:pt idx="0">
                  <c:v>Decrease by $1.00</c:v>
                </c:pt>
              </c:strCache>
            </c:strRef>
          </c:tx>
          <c:spPr>
            <a:solidFill>
              <a:schemeClr val="accent6">
                <a:lumMod val="40000"/>
                <a:lumOff val="60000"/>
              </a:schemeClr>
            </a:solidFill>
            <a:ln>
              <a:noFill/>
            </a:ln>
            <a:effectLst/>
          </c:spPr>
          <c:invertIfNegative val="0"/>
          <c:val>
            <c:numRef>
              <c:f>'Event Example'!$U$11</c:f>
              <c:numCache>
                <c:formatCode>0%</c:formatCode>
                <c:ptCount val="1"/>
                <c:pt idx="0">
                  <c:v>0.65</c:v>
                </c:pt>
              </c:numCache>
            </c:numRef>
          </c:val>
          <c:extLst>
            <c:ext xmlns:c16="http://schemas.microsoft.com/office/drawing/2014/chart" uri="{C3380CC4-5D6E-409C-BE32-E72D297353CC}">
              <c16:uniqueId val="{00000002-893C-41BB-96F1-EDAEB31D86A1}"/>
            </c:ext>
          </c:extLst>
        </c:ser>
        <c:ser>
          <c:idx val="3"/>
          <c:order val="3"/>
          <c:tx>
            <c:strRef>
              <c:f>'Event Example'!$V$4</c:f>
              <c:strCache>
                <c:ptCount val="1"/>
                <c:pt idx="0">
                  <c:v>No Change</c:v>
                </c:pt>
              </c:strCache>
            </c:strRef>
          </c:tx>
          <c:spPr>
            <a:noFill/>
            <a:ln>
              <a:noFill/>
            </a:ln>
            <a:effectLst/>
          </c:spPr>
          <c:invertIfNegative val="0"/>
          <c:val>
            <c:numRef>
              <c:f>'Event Example'!$V$11</c:f>
              <c:numCache>
                <c:formatCode>0%</c:formatCode>
                <c:ptCount val="1"/>
                <c:pt idx="0">
                  <c:v>0.19999999999999996</c:v>
                </c:pt>
              </c:numCache>
            </c:numRef>
          </c:val>
          <c:extLst>
            <c:ext xmlns:c16="http://schemas.microsoft.com/office/drawing/2014/chart" uri="{C3380CC4-5D6E-409C-BE32-E72D297353CC}">
              <c16:uniqueId val="{00000003-893C-41BB-96F1-EDAEB31D86A1}"/>
            </c:ext>
          </c:extLst>
        </c:ser>
        <c:ser>
          <c:idx val="4"/>
          <c:order val="4"/>
          <c:tx>
            <c:strRef>
              <c:f>'Event Example'!$W$4</c:f>
              <c:strCache>
                <c:ptCount val="1"/>
                <c:pt idx="0">
                  <c:v>Increase by $1.00</c:v>
                </c:pt>
              </c:strCache>
            </c:strRef>
          </c:tx>
          <c:spPr>
            <a:solidFill>
              <a:schemeClr val="accent2">
                <a:lumMod val="20000"/>
                <a:lumOff val="80000"/>
              </a:schemeClr>
            </a:solidFill>
            <a:ln>
              <a:noFill/>
            </a:ln>
            <a:effectLst/>
          </c:spPr>
          <c:invertIfNegative val="0"/>
          <c:val>
            <c:numRef>
              <c:f>'Event Example'!$W$11</c:f>
              <c:numCache>
                <c:formatCode>0%</c:formatCode>
                <c:ptCount val="1"/>
                <c:pt idx="0">
                  <c:v>0.08</c:v>
                </c:pt>
              </c:numCache>
            </c:numRef>
          </c:val>
          <c:extLst>
            <c:ext xmlns:c16="http://schemas.microsoft.com/office/drawing/2014/chart" uri="{C3380CC4-5D6E-409C-BE32-E72D297353CC}">
              <c16:uniqueId val="{00000004-893C-41BB-96F1-EDAEB31D86A1}"/>
            </c:ext>
          </c:extLst>
        </c:ser>
        <c:ser>
          <c:idx val="5"/>
          <c:order val="5"/>
          <c:tx>
            <c:strRef>
              <c:f>'Event Example'!$X$4</c:f>
              <c:strCache>
                <c:ptCount val="1"/>
                <c:pt idx="0">
                  <c:v>Increase by $2.00</c:v>
                </c:pt>
              </c:strCache>
            </c:strRef>
          </c:tx>
          <c:spPr>
            <a:solidFill>
              <a:schemeClr val="accent2">
                <a:lumMod val="40000"/>
                <a:lumOff val="60000"/>
              </a:schemeClr>
            </a:solidFill>
            <a:ln>
              <a:noFill/>
            </a:ln>
            <a:effectLst/>
          </c:spPr>
          <c:invertIfNegative val="0"/>
          <c:val>
            <c:numRef>
              <c:f>'Event Example'!$X$11</c:f>
              <c:numCache>
                <c:formatCode>0%</c:formatCode>
                <c:ptCount val="1"/>
                <c:pt idx="0">
                  <c:v>6.9999999999999993E-2</c:v>
                </c:pt>
              </c:numCache>
            </c:numRef>
          </c:val>
          <c:extLst>
            <c:ext xmlns:c16="http://schemas.microsoft.com/office/drawing/2014/chart" uri="{C3380CC4-5D6E-409C-BE32-E72D297353CC}">
              <c16:uniqueId val="{00000005-893C-41BB-96F1-EDAEB31D86A1}"/>
            </c:ext>
          </c:extLst>
        </c:ser>
        <c:ser>
          <c:idx val="6"/>
          <c:order val="6"/>
          <c:tx>
            <c:strRef>
              <c:f>'Event Example'!$Y$4</c:f>
              <c:strCache>
                <c:ptCount val="1"/>
                <c:pt idx="0">
                  <c:v>Increase by $3.00</c:v>
                </c:pt>
              </c:strCache>
            </c:strRef>
          </c:tx>
          <c:spPr>
            <a:solidFill>
              <a:schemeClr val="accent1">
                <a:lumMod val="60000"/>
              </a:schemeClr>
            </a:solidFill>
            <a:ln>
              <a:noFill/>
            </a:ln>
            <a:effectLst/>
          </c:spPr>
          <c:invertIfNegative val="0"/>
          <c:val>
            <c:numRef>
              <c:f>'Event Example'!$Y$11</c:f>
              <c:numCache>
                <c:formatCode>0%</c:formatCode>
                <c:ptCount val="1"/>
                <c:pt idx="0">
                  <c:v>1.1102230246251565E-16</c:v>
                </c:pt>
              </c:numCache>
            </c:numRef>
          </c:val>
          <c:extLst>
            <c:ext xmlns:c16="http://schemas.microsoft.com/office/drawing/2014/chart" uri="{C3380CC4-5D6E-409C-BE32-E72D297353CC}">
              <c16:uniqueId val="{00000006-893C-41BB-96F1-EDAEB31D86A1}"/>
            </c:ext>
          </c:extLst>
        </c:ser>
        <c:dLbls>
          <c:showLegendKey val="0"/>
          <c:showVal val="0"/>
          <c:showCatName val="0"/>
          <c:showSerName val="0"/>
          <c:showPercent val="0"/>
          <c:showBubbleSize val="0"/>
        </c:dLbls>
        <c:gapWidth val="10"/>
        <c:overlap val="100"/>
        <c:axId val="161963344"/>
        <c:axId val="42936752"/>
      </c:barChart>
      <c:catAx>
        <c:axId val="161963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936752"/>
        <c:crosses val="autoZero"/>
        <c:auto val="1"/>
        <c:lblAlgn val="ctr"/>
        <c:lblOffset val="100"/>
        <c:noMultiLvlLbl val="0"/>
      </c:catAx>
      <c:valAx>
        <c:axId val="42936752"/>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61963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D75E26-2E12-4DFA-B990-F0AD91572E66}"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585B119E-62FC-454A-8496-00C1401BB7F7}">
      <dgm:prSet phldrT="[Text]"/>
      <dgm:spPr/>
      <dgm:t>
        <a:bodyPr/>
        <a:lstStyle/>
        <a:p>
          <a:r>
            <a:rPr lang="en-US" dirty="0"/>
            <a:t>TRN-3.102 – Parking Meter District Policy</a:t>
          </a:r>
        </a:p>
      </dgm:t>
    </dgm:pt>
    <dgm:pt modelId="{41073812-7B87-4721-9AB0-8068A7AEE858}" type="parTrans" cxnId="{D9C0F206-289D-4F79-8F30-6445D359CD20}">
      <dgm:prSet/>
      <dgm:spPr/>
      <dgm:t>
        <a:bodyPr/>
        <a:lstStyle/>
        <a:p>
          <a:endParaRPr lang="en-US"/>
        </a:p>
      </dgm:t>
    </dgm:pt>
    <dgm:pt modelId="{0CA0F277-0976-4E3B-885E-B7DAC031E297}" type="sibTrans" cxnId="{D9C0F206-289D-4F79-8F30-6445D359CD20}">
      <dgm:prSet/>
      <dgm:spPr/>
      <dgm:t>
        <a:bodyPr/>
        <a:lstStyle/>
        <a:p>
          <a:endParaRPr lang="en-US"/>
        </a:p>
      </dgm:t>
    </dgm:pt>
    <dgm:pt modelId="{643977DD-A344-4FAD-8611-E6486B8FC9CD}">
      <dgm:prSet phldrT="[Text]"/>
      <dgm:spPr/>
      <dgm:t>
        <a:bodyPr/>
        <a:lstStyle/>
        <a:p>
          <a:r>
            <a:rPr lang="en-US" b="1" u="sng" dirty="0"/>
            <a:t>REVISED:</a:t>
          </a:r>
        </a:p>
        <a:p>
          <a:r>
            <a:rPr lang="en-US" dirty="0"/>
            <a:t> Parking Meter Rate Setting</a:t>
          </a:r>
        </a:p>
      </dgm:t>
    </dgm:pt>
    <dgm:pt modelId="{141ADFC5-D243-4B70-86AD-777D689FD9C6}" type="parTrans" cxnId="{934C2A3C-CD9B-47F7-B485-0EDB39FFBE52}">
      <dgm:prSet/>
      <dgm:spPr/>
      <dgm:t>
        <a:bodyPr/>
        <a:lstStyle/>
        <a:p>
          <a:endParaRPr lang="en-US"/>
        </a:p>
      </dgm:t>
    </dgm:pt>
    <dgm:pt modelId="{6C548B07-07FA-4703-ABD5-CC832670F776}" type="sibTrans" cxnId="{934C2A3C-CD9B-47F7-B485-0EDB39FFBE52}">
      <dgm:prSet/>
      <dgm:spPr/>
      <dgm:t>
        <a:bodyPr/>
        <a:lstStyle/>
        <a:p>
          <a:endParaRPr lang="en-US"/>
        </a:p>
      </dgm:t>
    </dgm:pt>
    <dgm:pt modelId="{DE7D913D-0557-477F-B59D-A6153AEF1E0E}">
      <dgm:prSet phldrT="[Text]"/>
      <dgm:spPr/>
      <dgm:t>
        <a:bodyPr/>
        <a:lstStyle/>
        <a:p>
          <a:r>
            <a:rPr lang="en-US" b="1" u="sng" dirty="0"/>
            <a:t>NO CHANGES</a:t>
          </a:r>
          <a:r>
            <a:rPr lang="en-US" dirty="0"/>
            <a:t>:</a:t>
          </a:r>
        </a:p>
        <a:p>
          <a:r>
            <a:rPr lang="en-US" dirty="0"/>
            <a:t>Parking Meter Revenue Allocation Policy</a:t>
          </a:r>
        </a:p>
      </dgm:t>
    </dgm:pt>
    <dgm:pt modelId="{7130F5DC-D612-43F1-93F5-EB2AF5AA1D71}" type="parTrans" cxnId="{81B552DA-7E78-4A15-8010-7DBEBE791539}">
      <dgm:prSet/>
      <dgm:spPr/>
      <dgm:t>
        <a:bodyPr/>
        <a:lstStyle/>
        <a:p>
          <a:endParaRPr lang="en-US"/>
        </a:p>
      </dgm:t>
    </dgm:pt>
    <dgm:pt modelId="{C4B331B8-D14B-4CE3-B755-292B38570AE5}" type="sibTrans" cxnId="{81B552DA-7E78-4A15-8010-7DBEBE791539}">
      <dgm:prSet/>
      <dgm:spPr/>
      <dgm:t>
        <a:bodyPr/>
        <a:lstStyle/>
        <a:p>
          <a:endParaRPr lang="en-US"/>
        </a:p>
      </dgm:t>
    </dgm:pt>
    <dgm:pt modelId="{2674BF61-BA77-4E4B-8882-5FFA91B6553C}">
      <dgm:prSet phldrT="[Text]"/>
      <dgm:spPr/>
      <dgm:t>
        <a:bodyPr/>
        <a:lstStyle/>
        <a:p>
          <a:r>
            <a:rPr lang="en-US" dirty="0"/>
            <a:t>1996</a:t>
          </a:r>
        </a:p>
      </dgm:t>
    </dgm:pt>
    <dgm:pt modelId="{496BA2D2-5CD7-4E7B-B577-84260CF115ED}" type="parTrans" cxnId="{0325274A-6A68-425C-AB50-E6F9B7AD9C7E}">
      <dgm:prSet/>
      <dgm:spPr/>
      <dgm:t>
        <a:bodyPr/>
        <a:lstStyle/>
        <a:p>
          <a:endParaRPr lang="en-US"/>
        </a:p>
      </dgm:t>
    </dgm:pt>
    <dgm:pt modelId="{59E8AE7C-2EF2-4053-B40E-C57404B85F6B}" type="sibTrans" cxnId="{0325274A-6A68-425C-AB50-E6F9B7AD9C7E}">
      <dgm:prSet/>
      <dgm:spPr/>
      <dgm:t>
        <a:bodyPr/>
        <a:lstStyle/>
        <a:p>
          <a:endParaRPr lang="en-US"/>
        </a:p>
      </dgm:t>
    </dgm:pt>
    <dgm:pt modelId="{E6F3807B-7E6C-40FA-8424-620099F405CB}">
      <dgm:prSet phldrT="[Text]"/>
      <dgm:spPr/>
      <dgm:t>
        <a:bodyPr/>
        <a:lstStyle/>
        <a:p>
          <a:r>
            <a:rPr lang="en-US" dirty="0"/>
            <a:t>2018</a:t>
          </a:r>
        </a:p>
      </dgm:t>
    </dgm:pt>
    <dgm:pt modelId="{C4E97249-001F-41C4-81CD-2EA3A4D31CBA}" type="parTrans" cxnId="{2E26DCFE-3F46-4D1C-A311-624D756DBD5D}">
      <dgm:prSet/>
      <dgm:spPr/>
      <dgm:t>
        <a:bodyPr/>
        <a:lstStyle/>
        <a:p>
          <a:endParaRPr lang="en-US"/>
        </a:p>
      </dgm:t>
    </dgm:pt>
    <dgm:pt modelId="{6FF9C348-5F3E-48BF-8BBC-76764B1CBCD2}" type="sibTrans" cxnId="{2E26DCFE-3F46-4D1C-A311-624D756DBD5D}">
      <dgm:prSet/>
      <dgm:spPr/>
      <dgm:t>
        <a:bodyPr/>
        <a:lstStyle/>
        <a:p>
          <a:endParaRPr lang="en-US"/>
        </a:p>
      </dgm:t>
    </dgm:pt>
    <dgm:pt modelId="{A2A2653F-4951-4636-94AE-48A1496EFB16}" type="pres">
      <dgm:prSet presAssocID="{F4D75E26-2E12-4DFA-B990-F0AD91572E66}" presName="mainComposite" presStyleCnt="0">
        <dgm:presLayoutVars>
          <dgm:chPref val="1"/>
          <dgm:dir/>
          <dgm:animOne val="branch"/>
          <dgm:animLvl val="lvl"/>
          <dgm:resizeHandles val="exact"/>
        </dgm:presLayoutVars>
      </dgm:prSet>
      <dgm:spPr/>
    </dgm:pt>
    <dgm:pt modelId="{BB716B73-B861-4DC6-9CAE-4515F33EAF79}" type="pres">
      <dgm:prSet presAssocID="{F4D75E26-2E12-4DFA-B990-F0AD91572E66}" presName="hierFlow" presStyleCnt="0"/>
      <dgm:spPr/>
    </dgm:pt>
    <dgm:pt modelId="{1033D699-8E08-4AC2-8260-157362F51011}" type="pres">
      <dgm:prSet presAssocID="{F4D75E26-2E12-4DFA-B990-F0AD91572E66}" presName="firstBuf" presStyleCnt="0"/>
      <dgm:spPr/>
    </dgm:pt>
    <dgm:pt modelId="{EDC1D921-ADFE-456C-A2A4-ECCB11A2C4E2}" type="pres">
      <dgm:prSet presAssocID="{F4D75E26-2E12-4DFA-B990-F0AD91572E66}" presName="hierChild1" presStyleCnt="0">
        <dgm:presLayoutVars>
          <dgm:chPref val="1"/>
          <dgm:animOne val="branch"/>
          <dgm:animLvl val="lvl"/>
        </dgm:presLayoutVars>
      </dgm:prSet>
      <dgm:spPr/>
    </dgm:pt>
    <dgm:pt modelId="{7B85E65F-DFDB-474C-B7AF-01B9C1B134E3}" type="pres">
      <dgm:prSet presAssocID="{585B119E-62FC-454A-8496-00C1401BB7F7}" presName="Name14" presStyleCnt="0"/>
      <dgm:spPr/>
    </dgm:pt>
    <dgm:pt modelId="{DF4B59F8-AFF3-48B9-9214-874EC3850D38}" type="pres">
      <dgm:prSet presAssocID="{585B119E-62FC-454A-8496-00C1401BB7F7}" presName="level1Shape" presStyleLbl="node0" presStyleIdx="0" presStyleCnt="1">
        <dgm:presLayoutVars>
          <dgm:chPref val="3"/>
        </dgm:presLayoutVars>
      </dgm:prSet>
      <dgm:spPr/>
    </dgm:pt>
    <dgm:pt modelId="{6A29521F-63B3-4400-9D1E-2EFC41E45550}" type="pres">
      <dgm:prSet presAssocID="{585B119E-62FC-454A-8496-00C1401BB7F7}" presName="hierChild2" presStyleCnt="0"/>
      <dgm:spPr/>
    </dgm:pt>
    <dgm:pt modelId="{701BF391-CC0F-4EAB-94E2-4F0FA18CEFF2}" type="pres">
      <dgm:prSet presAssocID="{141ADFC5-D243-4B70-86AD-777D689FD9C6}" presName="Name19" presStyleLbl="parChTrans1D2" presStyleIdx="0" presStyleCnt="2"/>
      <dgm:spPr/>
    </dgm:pt>
    <dgm:pt modelId="{7FAF2713-20CC-497A-9F7E-CA382593DF2A}" type="pres">
      <dgm:prSet presAssocID="{643977DD-A344-4FAD-8611-E6486B8FC9CD}" presName="Name21" presStyleCnt="0"/>
      <dgm:spPr/>
    </dgm:pt>
    <dgm:pt modelId="{C9B5B530-FAC4-4542-BBB3-E22B72017FBA}" type="pres">
      <dgm:prSet presAssocID="{643977DD-A344-4FAD-8611-E6486B8FC9CD}" presName="level2Shape" presStyleLbl="node2" presStyleIdx="0" presStyleCnt="2" custScaleX="141310" custLinFactX="71286" custLinFactNeighborX="100000" custLinFactNeighborY="-729"/>
      <dgm:spPr/>
    </dgm:pt>
    <dgm:pt modelId="{773294C4-59F1-44A1-9E25-F0E474EE67D2}" type="pres">
      <dgm:prSet presAssocID="{643977DD-A344-4FAD-8611-E6486B8FC9CD}" presName="hierChild3" presStyleCnt="0"/>
      <dgm:spPr/>
    </dgm:pt>
    <dgm:pt modelId="{1B0C6BD9-5EC3-4874-96D9-BD8864DA5FF2}" type="pres">
      <dgm:prSet presAssocID="{7130F5DC-D612-43F1-93F5-EB2AF5AA1D71}" presName="Name19" presStyleLbl="parChTrans1D2" presStyleIdx="1" presStyleCnt="2"/>
      <dgm:spPr/>
    </dgm:pt>
    <dgm:pt modelId="{0918FA2E-2187-48F2-8FB9-1AED2D6508E6}" type="pres">
      <dgm:prSet presAssocID="{DE7D913D-0557-477F-B59D-A6153AEF1E0E}" presName="Name21" presStyleCnt="0"/>
      <dgm:spPr/>
    </dgm:pt>
    <dgm:pt modelId="{CC5CF1B9-9394-469D-9AC8-2A52AEE0C0EF}" type="pres">
      <dgm:prSet presAssocID="{DE7D913D-0557-477F-B59D-A6153AEF1E0E}" presName="level2Shape" presStyleLbl="node2" presStyleIdx="1" presStyleCnt="2" custScaleX="145192" custLinFactX="-61748" custLinFactNeighborX="-100000" custLinFactNeighborY="0"/>
      <dgm:spPr/>
    </dgm:pt>
    <dgm:pt modelId="{69E58A59-9309-40F6-91F9-CB1A2F0C6303}" type="pres">
      <dgm:prSet presAssocID="{DE7D913D-0557-477F-B59D-A6153AEF1E0E}" presName="hierChild3" presStyleCnt="0"/>
      <dgm:spPr/>
    </dgm:pt>
    <dgm:pt modelId="{4247999B-9269-4992-80EB-64DDD094195D}" type="pres">
      <dgm:prSet presAssocID="{F4D75E26-2E12-4DFA-B990-F0AD91572E66}" presName="bgShapesFlow" presStyleCnt="0"/>
      <dgm:spPr/>
    </dgm:pt>
    <dgm:pt modelId="{CDBF69F1-A446-44FF-B4DB-35A8A9E3A3C9}" type="pres">
      <dgm:prSet presAssocID="{2674BF61-BA77-4E4B-8882-5FFA91B6553C}" presName="rectComp" presStyleCnt="0"/>
      <dgm:spPr/>
    </dgm:pt>
    <dgm:pt modelId="{23478C54-CAD1-4928-B850-9A62CE003985}" type="pres">
      <dgm:prSet presAssocID="{2674BF61-BA77-4E4B-8882-5FFA91B6553C}" presName="bgRect" presStyleLbl="bgShp" presStyleIdx="0" presStyleCnt="2"/>
      <dgm:spPr/>
    </dgm:pt>
    <dgm:pt modelId="{C7715B55-9B57-47B1-8BB9-18BF02F0EB7E}" type="pres">
      <dgm:prSet presAssocID="{2674BF61-BA77-4E4B-8882-5FFA91B6553C}" presName="bgRectTx" presStyleLbl="bgShp" presStyleIdx="0" presStyleCnt="2">
        <dgm:presLayoutVars>
          <dgm:bulletEnabled val="1"/>
        </dgm:presLayoutVars>
      </dgm:prSet>
      <dgm:spPr/>
    </dgm:pt>
    <dgm:pt modelId="{FA449990-B8BB-48FF-9B5B-DA04E3324B88}" type="pres">
      <dgm:prSet presAssocID="{2674BF61-BA77-4E4B-8882-5FFA91B6553C}" presName="spComp" presStyleCnt="0"/>
      <dgm:spPr/>
    </dgm:pt>
    <dgm:pt modelId="{B3D979F6-DD56-43C0-8A87-B76E1417F0DA}" type="pres">
      <dgm:prSet presAssocID="{2674BF61-BA77-4E4B-8882-5FFA91B6553C}" presName="vSp" presStyleCnt="0"/>
      <dgm:spPr/>
    </dgm:pt>
    <dgm:pt modelId="{FC54F7D4-AC55-4D3D-8A88-24F4DEA375ED}" type="pres">
      <dgm:prSet presAssocID="{E6F3807B-7E6C-40FA-8424-620099F405CB}" presName="rectComp" presStyleCnt="0"/>
      <dgm:spPr/>
    </dgm:pt>
    <dgm:pt modelId="{4EA2B3ED-E704-43D8-9F82-F345854FE710}" type="pres">
      <dgm:prSet presAssocID="{E6F3807B-7E6C-40FA-8424-620099F405CB}" presName="bgRect" presStyleLbl="bgShp" presStyleIdx="1" presStyleCnt="2"/>
      <dgm:spPr/>
    </dgm:pt>
    <dgm:pt modelId="{183D7D3D-6C9F-4A58-8365-97441CBECC37}" type="pres">
      <dgm:prSet presAssocID="{E6F3807B-7E6C-40FA-8424-620099F405CB}" presName="bgRectTx" presStyleLbl="bgShp" presStyleIdx="1" presStyleCnt="2">
        <dgm:presLayoutVars>
          <dgm:bulletEnabled val="1"/>
        </dgm:presLayoutVars>
      </dgm:prSet>
      <dgm:spPr/>
    </dgm:pt>
  </dgm:ptLst>
  <dgm:cxnLst>
    <dgm:cxn modelId="{D9C0F206-289D-4F79-8F30-6445D359CD20}" srcId="{F4D75E26-2E12-4DFA-B990-F0AD91572E66}" destId="{585B119E-62FC-454A-8496-00C1401BB7F7}" srcOrd="0" destOrd="0" parTransId="{41073812-7B87-4721-9AB0-8068A7AEE858}" sibTransId="{0CA0F277-0976-4E3B-885E-B7DAC031E297}"/>
    <dgm:cxn modelId="{907B4E2F-623E-431F-A3BE-6DBEC7E4A0FF}" type="presOf" srcId="{7130F5DC-D612-43F1-93F5-EB2AF5AA1D71}" destId="{1B0C6BD9-5EC3-4874-96D9-BD8864DA5FF2}" srcOrd="0" destOrd="0" presId="urn:microsoft.com/office/officeart/2005/8/layout/hierarchy6"/>
    <dgm:cxn modelId="{934C2A3C-CD9B-47F7-B485-0EDB39FFBE52}" srcId="{585B119E-62FC-454A-8496-00C1401BB7F7}" destId="{643977DD-A344-4FAD-8611-E6486B8FC9CD}" srcOrd="0" destOrd="0" parTransId="{141ADFC5-D243-4B70-86AD-777D689FD9C6}" sibTransId="{6C548B07-07FA-4703-ABD5-CC832670F776}"/>
    <dgm:cxn modelId="{3CEACB42-C092-4A46-A6BD-BC302C10E874}" type="presOf" srcId="{E6F3807B-7E6C-40FA-8424-620099F405CB}" destId="{183D7D3D-6C9F-4A58-8365-97441CBECC37}" srcOrd="1" destOrd="0" presId="urn:microsoft.com/office/officeart/2005/8/layout/hierarchy6"/>
    <dgm:cxn modelId="{0325274A-6A68-425C-AB50-E6F9B7AD9C7E}" srcId="{F4D75E26-2E12-4DFA-B990-F0AD91572E66}" destId="{2674BF61-BA77-4E4B-8882-5FFA91B6553C}" srcOrd="1" destOrd="0" parTransId="{496BA2D2-5CD7-4E7B-B577-84260CF115ED}" sibTransId="{59E8AE7C-2EF2-4053-B40E-C57404B85F6B}"/>
    <dgm:cxn modelId="{4874975A-6BB5-4576-8645-21269F4BEAC7}" type="presOf" srcId="{643977DD-A344-4FAD-8611-E6486B8FC9CD}" destId="{C9B5B530-FAC4-4542-BBB3-E22B72017FBA}" srcOrd="0" destOrd="0" presId="urn:microsoft.com/office/officeart/2005/8/layout/hierarchy6"/>
    <dgm:cxn modelId="{95F16888-9A32-4B4F-BC0E-3B29D4578FB6}" type="presOf" srcId="{F4D75E26-2E12-4DFA-B990-F0AD91572E66}" destId="{A2A2653F-4951-4636-94AE-48A1496EFB16}" srcOrd="0" destOrd="0" presId="urn:microsoft.com/office/officeart/2005/8/layout/hierarchy6"/>
    <dgm:cxn modelId="{6DC59A96-A52E-48D4-A0A7-468A4A38E303}" type="presOf" srcId="{141ADFC5-D243-4B70-86AD-777D689FD9C6}" destId="{701BF391-CC0F-4EAB-94E2-4F0FA18CEFF2}" srcOrd="0" destOrd="0" presId="urn:microsoft.com/office/officeart/2005/8/layout/hierarchy6"/>
    <dgm:cxn modelId="{6CD7E498-66FE-4634-85C4-BA1D9A722D6B}" type="presOf" srcId="{585B119E-62FC-454A-8496-00C1401BB7F7}" destId="{DF4B59F8-AFF3-48B9-9214-874EC3850D38}" srcOrd="0" destOrd="0" presId="urn:microsoft.com/office/officeart/2005/8/layout/hierarchy6"/>
    <dgm:cxn modelId="{17E040B8-886A-4715-BC17-6E1AA24232D6}" type="presOf" srcId="{2674BF61-BA77-4E4B-8882-5FFA91B6553C}" destId="{C7715B55-9B57-47B1-8BB9-18BF02F0EB7E}" srcOrd="1" destOrd="0" presId="urn:microsoft.com/office/officeart/2005/8/layout/hierarchy6"/>
    <dgm:cxn modelId="{E29943D8-3B3D-4309-B410-394BEFE0E4C8}" type="presOf" srcId="{DE7D913D-0557-477F-B59D-A6153AEF1E0E}" destId="{CC5CF1B9-9394-469D-9AC8-2A52AEE0C0EF}" srcOrd="0" destOrd="0" presId="urn:microsoft.com/office/officeart/2005/8/layout/hierarchy6"/>
    <dgm:cxn modelId="{81B552DA-7E78-4A15-8010-7DBEBE791539}" srcId="{585B119E-62FC-454A-8496-00C1401BB7F7}" destId="{DE7D913D-0557-477F-B59D-A6153AEF1E0E}" srcOrd="1" destOrd="0" parTransId="{7130F5DC-D612-43F1-93F5-EB2AF5AA1D71}" sibTransId="{C4B331B8-D14B-4CE3-B755-292B38570AE5}"/>
    <dgm:cxn modelId="{9D117AE1-2141-4C72-99F6-21F74B3D1175}" type="presOf" srcId="{2674BF61-BA77-4E4B-8882-5FFA91B6553C}" destId="{23478C54-CAD1-4928-B850-9A62CE003985}" srcOrd="0" destOrd="0" presId="urn:microsoft.com/office/officeart/2005/8/layout/hierarchy6"/>
    <dgm:cxn modelId="{E6D7EFEE-C782-4E35-9F36-4133E34C1998}" type="presOf" srcId="{E6F3807B-7E6C-40FA-8424-620099F405CB}" destId="{4EA2B3ED-E704-43D8-9F82-F345854FE710}" srcOrd="0" destOrd="0" presId="urn:microsoft.com/office/officeart/2005/8/layout/hierarchy6"/>
    <dgm:cxn modelId="{2E26DCFE-3F46-4D1C-A311-624D756DBD5D}" srcId="{F4D75E26-2E12-4DFA-B990-F0AD91572E66}" destId="{E6F3807B-7E6C-40FA-8424-620099F405CB}" srcOrd="2" destOrd="0" parTransId="{C4E97249-001F-41C4-81CD-2EA3A4D31CBA}" sibTransId="{6FF9C348-5F3E-48BF-8BBC-76764B1CBCD2}"/>
    <dgm:cxn modelId="{09AD382A-4BFD-4F52-A4E6-EE2F84CBABB2}" type="presParOf" srcId="{A2A2653F-4951-4636-94AE-48A1496EFB16}" destId="{BB716B73-B861-4DC6-9CAE-4515F33EAF79}" srcOrd="0" destOrd="0" presId="urn:microsoft.com/office/officeart/2005/8/layout/hierarchy6"/>
    <dgm:cxn modelId="{F46A094B-4D34-4B49-9567-D984DB4EC897}" type="presParOf" srcId="{BB716B73-B861-4DC6-9CAE-4515F33EAF79}" destId="{1033D699-8E08-4AC2-8260-157362F51011}" srcOrd="0" destOrd="0" presId="urn:microsoft.com/office/officeart/2005/8/layout/hierarchy6"/>
    <dgm:cxn modelId="{32E83E7D-0159-46C8-B4D5-6AA02B8A4EA2}" type="presParOf" srcId="{BB716B73-B861-4DC6-9CAE-4515F33EAF79}" destId="{EDC1D921-ADFE-456C-A2A4-ECCB11A2C4E2}" srcOrd="1" destOrd="0" presId="urn:microsoft.com/office/officeart/2005/8/layout/hierarchy6"/>
    <dgm:cxn modelId="{2E1AD8B6-419F-426A-93D5-AE7EB9CDC82D}" type="presParOf" srcId="{EDC1D921-ADFE-456C-A2A4-ECCB11A2C4E2}" destId="{7B85E65F-DFDB-474C-B7AF-01B9C1B134E3}" srcOrd="0" destOrd="0" presId="urn:microsoft.com/office/officeart/2005/8/layout/hierarchy6"/>
    <dgm:cxn modelId="{74E94393-8E52-45DA-BBF6-E0785DDBA513}" type="presParOf" srcId="{7B85E65F-DFDB-474C-B7AF-01B9C1B134E3}" destId="{DF4B59F8-AFF3-48B9-9214-874EC3850D38}" srcOrd="0" destOrd="0" presId="urn:microsoft.com/office/officeart/2005/8/layout/hierarchy6"/>
    <dgm:cxn modelId="{4151DB2F-2DBD-4339-87DD-349498671096}" type="presParOf" srcId="{7B85E65F-DFDB-474C-B7AF-01B9C1B134E3}" destId="{6A29521F-63B3-4400-9D1E-2EFC41E45550}" srcOrd="1" destOrd="0" presId="urn:microsoft.com/office/officeart/2005/8/layout/hierarchy6"/>
    <dgm:cxn modelId="{61D71A83-11E5-4613-B8C4-B9E5195315DF}" type="presParOf" srcId="{6A29521F-63B3-4400-9D1E-2EFC41E45550}" destId="{701BF391-CC0F-4EAB-94E2-4F0FA18CEFF2}" srcOrd="0" destOrd="0" presId="urn:microsoft.com/office/officeart/2005/8/layout/hierarchy6"/>
    <dgm:cxn modelId="{6D01C1E5-1415-42B0-849E-1B72C7065D6D}" type="presParOf" srcId="{6A29521F-63B3-4400-9D1E-2EFC41E45550}" destId="{7FAF2713-20CC-497A-9F7E-CA382593DF2A}" srcOrd="1" destOrd="0" presId="urn:microsoft.com/office/officeart/2005/8/layout/hierarchy6"/>
    <dgm:cxn modelId="{5949C5BF-EAEC-44F7-BB31-007884D8E551}" type="presParOf" srcId="{7FAF2713-20CC-497A-9F7E-CA382593DF2A}" destId="{C9B5B530-FAC4-4542-BBB3-E22B72017FBA}" srcOrd="0" destOrd="0" presId="urn:microsoft.com/office/officeart/2005/8/layout/hierarchy6"/>
    <dgm:cxn modelId="{0BDF7A89-C627-411D-92F7-B4636A022D60}" type="presParOf" srcId="{7FAF2713-20CC-497A-9F7E-CA382593DF2A}" destId="{773294C4-59F1-44A1-9E25-F0E474EE67D2}" srcOrd="1" destOrd="0" presId="urn:microsoft.com/office/officeart/2005/8/layout/hierarchy6"/>
    <dgm:cxn modelId="{77F9B4C6-85C2-499E-AC4C-FC5D402C2B92}" type="presParOf" srcId="{6A29521F-63B3-4400-9D1E-2EFC41E45550}" destId="{1B0C6BD9-5EC3-4874-96D9-BD8864DA5FF2}" srcOrd="2" destOrd="0" presId="urn:microsoft.com/office/officeart/2005/8/layout/hierarchy6"/>
    <dgm:cxn modelId="{4FAA4803-8C06-46D2-A726-71F046945D94}" type="presParOf" srcId="{6A29521F-63B3-4400-9D1E-2EFC41E45550}" destId="{0918FA2E-2187-48F2-8FB9-1AED2D6508E6}" srcOrd="3" destOrd="0" presId="urn:microsoft.com/office/officeart/2005/8/layout/hierarchy6"/>
    <dgm:cxn modelId="{5EF1893A-8128-452C-A30A-00CECD99E80E}" type="presParOf" srcId="{0918FA2E-2187-48F2-8FB9-1AED2D6508E6}" destId="{CC5CF1B9-9394-469D-9AC8-2A52AEE0C0EF}" srcOrd="0" destOrd="0" presId="urn:microsoft.com/office/officeart/2005/8/layout/hierarchy6"/>
    <dgm:cxn modelId="{C44BBA15-6D63-49E0-B323-DDC2C70FAD8E}" type="presParOf" srcId="{0918FA2E-2187-48F2-8FB9-1AED2D6508E6}" destId="{69E58A59-9309-40F6-91F9-CB1A2F0C6303}" srcOrd="1" destOrd="0" presId="urn:microsoft.com/office/officeart/2005/8/layout/hierarchy6"/>
    <dgm:cxn modelId="{97F888EF-06F0-4E1D-8A81-C6BA323CAF19}" type="presParOf" srcId="{A2A2653F-4951-4636-94AE-48A1496EFB16}" destId="{4247999B-9269-4992-80EB-64DDD094195D}" srcOrd="1" destOrd="0" presId="urn:microsoft.com/office/officeart/2005/8/layout/hierarchy6"/>
    <dgm:cxn modelId="{6D11118A-6900-4F83-9171-F4F824AA5904}" type="presParOf" srcId="{4247999B-9269-4992-80EB-64DDD094195D}" destId="{CDBF69F1-A446-44FF-B4DB-35A8A9E3A3C9}" srcOrd="0" destOrd="0" presId="urn:microsoft.com/office/officeart/2005/8/layout/hierarchy6"/>
    <dgm:cxn modelId="{AE262C54-8ED1-4541-8E11-22AB5DCFF302}" type="presParOf" srcId="{CDBF69F1-A446-44FF-B4DB-35A8A9E3A3C9}" destId="{23478C54-CAD1-4928-B850-9A62CE003985}" srcOrd="0" destOrd="0" presId="urn:microsoft.com/office/officeart/2005/8/layout/hierarchy6"/>
    <dgm:cxn modelId="{C72D0BCC-6613-4041-B4BE-A55B399F9A23}" type="presParOf" srcId="{CDBF69F1-A446-44FF-B4DB-35A8A9E3A3C9}" destId="{C7715B55-9B57-47B1-8BB9-18BF02F0EB7E}" srcOrd="1" destOrd="0" presId="urn:microsoft.com/office/officeart/2005/8/layout/hierarchy6"/>
    <dgm:cxn modelId="{2E175823-6778-406D-8841-12BC0AEA63C7}" type="presParOf" srcId="{4247999B-9269-4992-80EB-64DDD094195D}" destId="{FA449990-B8BB-48FF-9B5B-DA04E3324B88}" srcOrd="1" destOrd="0" presId="urn:microsoft.com/office/officeart/2005/8/layout/hierarchy6"/>
    <dgm:cxn modelId="{29A9A14E-99DB-46D3-A016-1278D6E8FED5}" type="presParOf" srcId="{FA449990-B8BB-48FF-9B5B-DA04E3324B88}" destId="{B3D979F6-DD56-43C0-8A87-B76E1417F0DA}" srcOrd="0" destOrd="0" presId="urn:microsoft.com/office/officeart/2005/8/layout/hierarchy6"/>
    <dgm:cxn modelId="{37C415DC-0EE1-42D6-8B62-66BA5734E7CF}" type="presParOf" srcId="{4247999B-9269-4992-80EB-64DDD094195D}" destId="{FC54F7D4-AC55-4D3D-8A88-24F4DEA375ED}" srcOrd="2" destOrd="0" presId="urn:microsoft.com/office/officeart/2005/8/layout/hierarchy6"/>
    <dgm:cxn modelId="{2980A102-7056-4464-8469-6F95BD6BF45B}" type="presParOf" srcId="{FC54F7D4-AC55-4D3D-8A88-24F4DEA375ED}" destId="{4EA2B3ED-E704-43D8-9F82-F345854FE710}" srcOrd="0" destOrd="0" presId="urn:microsoft.com/office/officeart/2005/8/layout/hierarchy6"/>
    <dgm:cxn modelId="{A177DBEF-1885-40A9-A0EB-1190422EEA6E}" type="presParOf" srcId="{FC54F7D4-AC55-4D3D-8A88-24F4DEA375ED}" destId="{183D7D3D-6C9F-4A58-8365-97441CBECC37}"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D75E26-2E12-4DFA-B990-F0AD91572E66}"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0FF54FF6-256D-4D86-91D7-527EDF25BC04}">
      <dgm:prSet phldrT="[Text]"/>
      <dgm:spPr/>
      <dgm:t>
        <a:bodyPr/>
        <a:lstStyle/>
        <a:p>
          <a:r>
            <a:rPr lang="en-US" dirty="0"/>
            <a:t>51% of revenue stays in Parking Meter District that it’s generated in</a:t>
          </a:r>
        </a:p>
      </dgm:t>
    </dgm:pt>
    <dgm:pt modelId="{86307CE1-5DFD-49B5-A3F4-95C665F2B48D}" type="parTrans" cxnId="{160441BE-8936-4F89-ABA0-13E3DA0D0F02}">
      <dgm:prSet/>
      <dgm:spPr/>
      <dgm:t>
        <a:bodyPr/>
        <a:lstStyle/>
        <a:p>
          <a:endParaRPr lang="en-US"/>
        </a:p>
      </dgm:t>
    </dgm:pt>
    <dgm:pt modelId="{04ED4A62-5A1C-4138-8577-9FE8BB8DDC57}" type="sibTrans" cxnId="{160441BE-8936-4F89-ABA0-13E3DA0D0F02}">
      <dgm:prSet/>
      <dgm:spPr/>
      <dgm:t>
        <a:bodyPr/>
        <a:lstStyle/>
        <a:p>
          <a:endParaRPr lang="en-US"/>
        </a:p>
      </dgm:t>
    </dgm:pt>
    <dgm:pt modelId="{A2A2653F-4951-4636-94AE-48A1496EFB16}" type="pres">
      <dgm:prSet presAssocID="{F4D75E26-2E12-4DFA-B990-F0AD91572E66}" presName="mainComposite" presStyleCnt="0">
        <dgm:presLayoutVars>
          <dgm:chPref val="1"/>
          <dgm:dir/>
          <dgm:animOne val="branch"/>
          <dgm:animLvl val="lvl"/>
          <dgm:resizeHandles val="exact"/>
        </dgm:presLayoutVars>
      </dgm:prSet>
      <dgm:spPr/>
    </dgm:pt>
    <dgm:pt modelId="{BB716B73-B861-4DC6-9CAE-4515F33EAF79}" type="pres">
      <dgm:prSet presAssocID="{F4D75E26-2E12-4DFA-B990-F0AD91572E66}" presName="hierFlow" presStyleCnt="0"/>
      <dgm:spPr/>
    </dgm:pt>
    <dgm:pt modelId="{EDC1D921-ADFE-456C-A2A4-ECCB11A2C4E2}" type="pres">
      <dgm:prSet presAssocID="{F4D75E26-2E12-4DFA-B990-F0AD91572E66}" presName="hierChild1" presStyleCnt="0">
        <dgm:presLayoutVars>
          <dgm:chPref val="1"/>
          <dgm:animOne val="branch"/>
          <dgm:animLvl val="lvl"/>
        </dgm:presLayoutVars>
      </dgm:prSet>
      <dgm:spPr/>
    </dgm:pt>
    <dgm:pt modelId="{0832544B-2B6C-499B-9D8C-ADD685123455}" type="pres">
      <dgm:prSet presAssocID="{0FF54FF6-256D-4D86-91D7-527EDF25BC04}" presName="Name14" presStyleCnt="0"/>
      <dgm:spPr/>
    </dgm:pt>
    <dgm:pt modelId="{27C7A65E-99FF-4A34-9F27-D8D8A4479751}" type="pres">
      <dgm:prSet presAssocID="{0FF54FF6-256D-4D86-91D7-527EDF25BC04}" presName="level1Shape" presStyleLbl="node0" presStyleIdx="0" presStyleCnt="1" custScaleY="60581">
        <dgm:presLayoutVars>
          <dgm:chPref val="3"/>
        </dgm:presLayoutVars>
      </dgm:prSet>
      <dgm:spPr/>
    </dgm:pt>
    <dgm:pt modelId="{14640B96-13B3-4F48-B840-BC7B142DCF95}" type="pres">
      <dgm:prSet presAssocID="{0FF54FF6-256D-4D86-91D7-527EDF25BC04}" presName="hierChild2" presStyleCnt="0"/>
      <dgm:spPr/>
    </dgm:pt>
    <dgm:pt modelId="{4247999B-9269-4992-80EB-64DDD094195D}" type="pres">
      <dgm:prSet presAssocID="{F4D75E26-2E12-4DFA-B990-F0AD91572E66}" presName="bgShapesFlow" presStyleCnt="0"/>
      <dgm:spPr/>
    </dgm:pt>
  </dgm:ptLst>
  <dgm:cxnLst>
    <dgm:cxn modelId="{7779D474-EB7A-416E-94A7-28FCCCE81533}" type="presOf" srcId="{0FF54FF6-256D-4D86-91D7-527EDF25BC04}" destId="{27C7A65E-99FF-4A34-9F27-D8D8A4479751}" srcOrd="0" destOrd="0" presId="urn:microsoft.com/office/officeart/2005/8/layout/hierarchy6"/>
    <dgm:cxn modelId="{95F16888-9A32-4B4F-BC0E-3B29D4578FB6}" type="presOf" srcId="{F4D75E26-2E12-4DFA-B990-F0AD91572E66}" destId="{A2A2653F-4951-4636-94AE-48A1496EFB16}" srcOrd="0" destOrd="0" presId="urn:microsoft.com/office/officeart/2005/8/layout/hierarchy6"/>
    <dgm:cxn modelId="{160441BE-8936-4F89-ABA0-13E3DA0D0F02}" srcId="{F4D75E26-2E12-4DFA-B990-F0AD91572E66}" destId="{0FF54FF6-256D-4D86-91D7-527EDF25BC04}" srcOrd="0" destOrd="0" parTransId="{86307CE1-5DFD-49B5-A3F4-95C665F2B48D}" sibTransId="{04ED4A62-5A1C-4138-8577-9FE8BB8DDC57}"/>
    <dgm:cxn modelId="{09AD382A-4BFD-4F52-A4E6-EE2F84CBABB2}" type="presParOf" srcId="{A2A2653F-4951-4636-94AE-48A1496EFB16}" destId="{BB716B73-B861-4DC6-9CAE-4515F33EAF79}" srcOrd="0" destOrd="0" presId="urn:microsoft.com/office/officeart/2005/8/layout/hierarchy6"/>
    <dgm:cxn modelId="{32E83E7D-0159-46C8-B4D5-6AA02B8A4EA2}" type="presParOf" srcId="{BB716B73-B861-4DC6-9CAE-4515F33EAF79}" destId="{EDC1D921-ADFE-456C-A2A4-ECCB11A2C4E2}" srcOrd="0" destOrd="0" presId="urn:microsoft.com/office/officeart/2005/8/layout/hierarchy6"/>
    <dgm:cxn modelId="{5157EFA9-AFF8-4DDB-8FF7-1FABF130A51F}" type="presParOf" srcId="{EDC1D921-ADFE-456C-A2A4-ECCB11A2C4E2}" destId="{0832544B-2B6C-499B-9D8C-ADD685123455}" srcOrd="0" destOrd="0" presId="urn:microsoft.com/office/officeart/2005/8/layout/hierarchy6"/>
    <dgm:cxn modelId="{AF2F3ADA-AD3E-4627-B132-0912F34E12C4}" type="presParOf" srcId="{0832544B-2B6C-499B-9D8C-ADD685123455}" destId="{27C7A65E-99FF-4A34-9F27-D8D8A4479751}" srcOrd="0" destOrd="0" presId="urn:microsoft.com/office/officeart/2005/8/layout/hierarchy6"/>
    <dgm:cxn modelId="{923944CC-BAB7-4926-A70E-F5A390A0C197}" type="presParOf" srcId="{0832544B-2B6C-499B-9D8C-ADD685123455}" destId="{14640B96-13B3-4F48-B840-BC7B142DCF95}" srcOrd="1" destOrd="0" presId="urn:microsoft.com/office/officeart/2005/8/layout/hierarchy6"/>
    <dgm:cxn modelId="{97F888EF-06F0-4E1D-8A81-C6BA323CAF19}" type="presParOf" srcId="{A2A2653F-4951-4636-94AE-48A1496EFB16}" destId="{4247999B-9269-4992-80EB-64DDD094195D}"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2B3ED-E704-43D8-9F82-F345854FE710}">
      <dsp:nvSpPr>
        <dsp:cNvPr id="0" name=""/>
        <dsp:cNvSpPr/>
      </dsp:nvSpPr>
      <dsp:spPr>
        <a:xfrm>
          <a:off x="0" y="3382925"/>
          <a:ext cx="8500962" cy="14611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62712" tIns="362712" rIns="362712" bIns="362712" numCol="1" spcCol="1270" anchor="ctr" anchorCtr="0">
          <a:noAutofit/>
        </a:bodyPr>
        <a:lstStyle/>
        <a:p>
          <a:pPr marL="0" lvl="0" indent="0" algn="ctr" defTabSz="2266950">
            <a:lnSpc>
              <a:spcPct val="90000"/>
            </a:lnSpc>
            <a:spcBef>
              <a:spcPct val="0"/>
            </a:spcBef>
            <a:spcAft>
              <a:spcPct val="35000"/>
            </a:spcAft>
            <a:buNone/>
          </a:pPr>
          <a:r>
            <a:rPr lang="en-US" sz="5100" kern="1200" dirty="0"/>
            <a:t>2018</a:t>
          </a:r>
        </a:p>
      </dsp:txBody>
      <dsp:txXfrm>
        <a:off x="0" y="3382925"/>
        <a:ext cx="2550288" cy="1461102"/>
      </dsp:txXfrm>
    </dsp:sp>
    <dsp:sp modelId="{23478C54-CAD1-4928-B850-9A62CE003985}">
      <dsp:nvSpPr>
        <dsp:cNvPr id="0" name=""/>
        <dsp:cNvSpPr/>
      </dsp:nvSpPr>
      <dsp:spPr>
        <a:xfrm>
          <a:off x="0" y="1678305"/>
          <a:ext cx="8500962" cy="14611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62712" tIns="362712" rIns="362712" bIns="362712" numCol="1" spcCol="1270" anchor="ctr" anchorCtr="0">
          <a:noAutofit/>
        </a:bodyPr>
        <a:lstStyle/>
        <a:p>
          <a:pPr marL="0" lvl="0" indent="0" algn="ctr" defTabSz="2266950">
            <a:lnSpc>
              <a:spcPct val="90000"/>
            </a:lnSpc>
            <a:spcBef>
              <a:spcPct val="0"/>
            </a:spcBef>
            <a:spcAft>
              <a:spcPct val="35000"/>
            </a:spcAft>
            <a:buNone/>
          </a:pPr>
          <a:r>
            <a:rPr lang="en-US" sz="5100" kern="1200" dirty="0"/>
            <a:t>1996</a:t>
          </a:r>
        </a:p>
      </dsp:txBody>
      <dsp:txXfrm>
        <a:off x="0" y="1678305"/>
        <a:ext cx="2550288" cy="1461102"/>
      </dsp:txXfrm>
    </dsp:sp>
    <dsp:sp modelId="{DF4B59F8-AFF3-48B9-9214-874EC3850D38}">
      <dsp:nvSpPr>
        <dsp:cNvPr id="0" name=""/>
        <dsp:cNvSpPr/>
      </dsp:nvSpPr>
      <dsp:spPr>
        <a:xfrm>
          <a:off x="4527426" y="1800063"/>
          <a:ext cx="1826378" cy="12175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TRN-3.102 – Parking Meter District Policy</a:t>
          </a:r>
        </a:p>
      </dsp:txBody>
      <dsp:txXfrm>
        <a:off x="4563088" y="1835725"/>
        <a:ext cx="1755054" cy="1146261"/>
      </dsp:txXfrm>
    </dsp:sp>
    <dsp:sp modelId="{701BF391-CC0F-4EAB-94E2-4F0FA18CEFF2}">
      <dsp:nvSpPr>
        <dsp:cNvPr id="0" name=""/>
        <dsp:cNvSpPr/>
      </dsp:nvSpPr>
      <dsp:spPr>
        <a:xfrm>
          <a:off x="5440615" y="3017649"/>
          <a:ext cx="1528496" cy="478158"/>
        </a:xfrm>
        <a:custGeom>
          <a:avLst/>
          <a:gdLst/>
          <a:ahLst/>
          <a:cxnLst/>
          <a:rect l="0" t="0" r="0" b="0"/>
          <a:pathLst>
            <a:path>
              <a:moveTo>
                <a:pt x="0" y="0"/>
              </a:moveTo>
              <a:lnTo>
                <a:pt x="0" y="239079"/>
              </a:lnTo>
              <a:lnTo>
                <a:pt x="1528496" y="239079"/>
              </a:lnTo>
              <a:lnTo>
                <a:pt x="1528496" y="4781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B5B530-FAC4-4542-BBB3-E22B72017FBA}">
      <dsp:nvSpPr>
        <dsp:cNvPr id="0" name=""/>
        <dsp:cNvSpPr/>
      </dsp:nvSpPr>
      <dsp:spPr>
        <a:xfrm>
          <a:off x="5678684" y="3495807"/>
          <a:ext cx="2580855" cy="12175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u="sng" kern="1200" dirty="0"/>
            <a:t>REVISED:</a:t>
          </a:r>
        </a:p>
        <a:p>
          <a:pPr marL="0" lvl="0" indent="0" algn="ctr" defTabSz="889000">
            <a:lnSpc>
              <a:spcPct val="90000"/>
            </a:lnSpc>
            <a:spcBef>
              <a:spcPct val="0"/>
            </a:spcBef>
            <a:spcAft>
              <a:spcPct val="35000"/>
            </a:spcAft>
            <a:buNone/>
          </a:pPr>
          <a:r>
            <a:rPr lang="en-US" sz="2000" kern="1200" dirty="0"/>
            <a:t> Parking Meter Rate Setting</a:t>
          </a:r>
        </a:p>
      </dsp:txBody>
      <dsp:txXfrm>
        <a:off x="5714346" y="3531469"/>
        <a:ext cx="2509531" cy="1146261"/>
      </dsp:txXfrm>
    </dsp:sp>
    <dsp:sp modelId="{1B0C6BD9-5EC3-4874-96D9-BD8864DA5FF2}">
      <dsp:nvSpPr>
        <dsp:cNvPr id="0" name=""/>
        <dsp:cNvSpPr/>
      </dsp:nvSpPr>
      <dsp:spPr>
        <a:xfrm>
          <a:off x="4050869" y="3017649"/>
          <a:ext cx="1389746" cy="487034"/>
        </a:xfrm>
        <a:custGeom>
          <a:avLst/>
          <a:gdLst/>
          <a:ahLst/>
          <a:cxnLst/>
          <a:rect l="0" t="0" r="0" b="0"/>
          <a:pathLst>
            <a:path>
              <a:moveTo>
                <a:pt x="1389746" y="0"/>
              </a:moveTo>
              <a:lnTo>
                <a:pt x="1389746" y="243517"/>
              </a:lnTo>
              <a:lnTo>
                <a:pt x="0" y="243517"/>
              </a:lnTo>
              <a:lnTo>
                <a:pt x="0" y="4870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5CF1B9-9394-469D-9AC8-2A52AEE0C0EF}">
      <dsp:nvSpPr>
        <dsp:cNvPr id="0" name=""/>
        <dsp:cNvSpPr/>
      </dsp:nvSpPr>
      <dsp:spPr>
        <a:xfrm>
          <a:off x="2724991" y="3504683"/>
          <a:ext cx="2651755" cy="12175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u="sng" kern="1200" dirty="0"/>
            <a:t>NO CHANGES</a:t>
          </a:r>
          <a:r>
            <a:rPr lang="en-US" sz="2000" kern="1200" dirty="0"/>
            <a:t>:</a:t>
          </a:r>
        </a:p>
        <a:p>
          <a:pPr marL="0" lvl="0" indent="0" algn="ctr" defTabSz="889000">
            <a:lnSpc>
              <a:spcPct val="90000"/>
            </a:lnSpc>
            <a:spcBef>
              <a:spcPct val="0"/>
            </a:spcBef>
            <a:spcAft>
              <a:spcPct val="35000"/>
            </a:spcAft>
            <a:buNone/>
          </a:pPr>
          <a:r>
            <a:rPr lang="en-US" sz="2000" kern="1200" dirty="0"/>
            <a:t>Parking Meter Revenue Allocation Policy</a:t>
          </a:r>
        </a:p>
      </dsp:txBody>
      <dsp:txXfrm>
        <a:off x="2760653" y="3540345"/>
        <a:ext cx="2580431" cy="11462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7A65E-99FF-4A34-9F27-D8D8A4479751}">
      <dsp:nvSpPr>
        <dsp:cNvPr id="0" name=""/>
        <dsp:cNvSpPr/>
      </dsp:nvSpPr>
      <dsp:spPr>
        <a:xfrm>
          <a:off x="0" y="1598795"/>
          <a:ext cx="8232140" cy="33247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6200" kern="1200" dirty="0"/>
            <a:t>51% of revenue stays in Parking Meter District that it’s generated in</a:t>
          </a:r>
        </a:p>
      </dsp:txBody>
      <dsp:txXfrm>
        <a:off x="97378" y="1696173"/>
        <a:ext cx="8037384" cy="31299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2D31A69A-BE9B-480B-B604-B83BD84DB246}" type="slidenum">
              <a:rPr lang="en-US" smtClean="0"/>
              <a:t>‹#›</a:t>
            </a:fld>
            <a:endParaRPr lang="en-US"/>
          </a:p>
        </p:txBody>
      </p:sp>
    </p:spTree>
    <p:extLst>
      <p:ext uri="{BB962C8B-B14F-4D97-AF65-F5344CB8AC3E}">
        <p14:creationId xmlns:p14="http://schemas.microsoft.com/office/powerpoint/2010/main" val="40647905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E94DB4C3-86DA-467C-82BF-04F5E6E52CB9}" type="slidenum">
              <a:rPr lang="en-US" smtClean="0"/>
              <a:t>‹#›</a:t>
            </a:fld>
            <a:endParaRPr lang="en-US"/>
          </a:p>
        </p:txBody>
      </p:sp>
    </p:spTree>
    <p:extLst>
      <p:ext uri="{BB962C8B-B14F-4D97-AF65-F5344CB8AC3E}">
        <p14:creationId xmlns:p14="http://schemas.microsoft.com/office/powerpoint/2010/main" val="237521965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1</a:t>
            </a:fld>
            <a:endParaRPr lang="en-US"/>
          </a:p>
        </p:txBody>
      </p:sp>
    </p:spTree>
    <p:extLst>
      <p:ext uri="{BB962C8B-B14F-4D97-AF65-F5344CB8AC3E}">
        <p14:creationId xmlns:p14="http://schemas.microsoft.com/office/powerpoint/2010/main" val="4056636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10</a:t>
            </a:fld>
            <a:endParaRPr lang="en-US"/>
          </a:p>
        </p:txBody>
      </p:sp>
    </p:spTree>
    <p:extLst>
      <p:ext uri="{BB962C8B-B14F-4D97-AF65-F5344CB8AC3E}">
        <p14:creationId xmlns:p14="http://schemas.microsoft.com/office/powerpoint/2010/main" val="645734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Presentation Outline</a:t>
            </a:r>
          </a:p>
          <a:p>
            <a:r>
              <a:rPr lang="en-US" sz="1100" dirty="0"/>
              <a:t>Each Chapter provides clear guidelines on each topic to serve as a resource manual, helping to add clarity and consistency to parking management questions that PBOT gets asked on a daily basis.  Each chapter was developed with input from the Stakeholder Advisory Committee, and is based on a performance-based process that uses data and best management practices to inform parking management citywide.</a:t>
            </a:r>
          </a:p>
          <a:p>
            <a:pPr defTabSz="931717"/>
            <a:r>
              <a:rPr lang="en-US" sz="1100" b="1" dirty="0"/>
              <a:t>_____________________________</a:t>
            </a:r>
          </a:p>
          <a:p>
            <a:pPr defTabSz="931717"/>
            <a:r>
              <a:rPr lang="en-US" sz="1100" b="1" dirty="0"/>
              <a:t>FAQ: APP and Permit Surcharge?</a:t>
            </a:r>
          </a:p>
          <a:p>
            <a:pPr defTabSz="931717"/>
            <a:r>
              <a:rPr lang="en-US" sz="1100" dirty="0"/>
              <a:t>These items are not included within this document.</a:t>
            </a:r>
          </a:p>
          <a:p>
            <a:pPr defTabSz="931717"/>
            <a:endParaRPr lang="en-US" sz="1100" b="1" dirty="0"/>
          </a:p>
          <a:p>
            <a:pPr defTabSz="931717"/>
            <a:r>
              <a:rPr lang="en-US" sz="1100" b="1" dirty="0"/>
              <a:t>FAQ: Use of Net Meter Revenue?</a:t>
            </a:r>
          </a:p>
          <a:p>
            <a:pPr defTabSz="931717"/>
            <a:r>
              <a:rPr lang="en-US" sz="1100" dirty="0"/>
              <a:t>The use of Net Meter Revenue will continue to be spent per existing City Policy, covered in TRN 3.102 (1996)</a:t>
            </a:r>
          </a:p>
          <a:p>
            <a:endParaRPr lang="en-US" sz="1100" dirty="0"/>
          </a:p>
          <a:p>
            <a:endParaRPr lang="en-US" sz="1100" dirty="0"/>
          </a:p>
        </p:txBody>
      </p:sp>
      <p:sp>
        <p:nvSpPr>
          <p:cNvPr id="4" name="Slide Number Placeholder 3"/>
          <p:cNvSpPr>
            <a:spLocks noGrp="1"/>
          </p:cNvSpPr>
          <p:nvPr>
            <p:ph type="sldNum" sz="quarter" idx="10"/>
          </p:nvPr>
        </p:nvSpPr>
        <p:spPr/>
        <p:txBody>
          <a:bodyPr/>
          <a:lstStyle/>
          <a:p>
            <a:fld id="{A6D8DDE2-25D0-4E9C-94D9-82BAA14A1B85}" type="slidenum">
              <a:rPr lang="en-US" smtClean="0"/>
              <a:t>11</a:t>
            </a:fld>
            <a:endParaRPr lang="en-US"/>
          </a:p>
        </p:txBody>
      </p:sp>
    </p:spTree>
    <p:extLst>
      <p:ext uri="{BB962C8B-B14F-4D97-AF65-F5344CB8AC3E}">
        <p14:creationId xmlns:p14="http://schemas.microsoft.com/office/powerpoint/2010/main" val="2125060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As discussed in the Introductory Chapter, the manual is the result of a 12-month collaboration between PBOT and a 10-member Stakeholder Advisory Committee with representatives from: </a:t>
            </a:r>
          </a:p>
          <a:p>
            <a:pPr marL="174697" indent="-174697">
              <a:buFont typeface="Arial" panose="020B0604020202020204" pitchFamily="34" charset="0"/>
              <a:buChar char="•"/>
            </a:pPr>
            <a:r>
              <a:rPr lang="en-US" sz="1100" dirty="0"/>
              <a:t>The Pearl District Neighborhood Association</a:t>
            </a:r>
          </a:p>
          <a:p>
            <a:pPr marL="174697" indent="-174697">
              <a:buFont typeface="Arial" panose="020B0604020202020204" pitchFamily="34" charset="0"/>
              <a:buChar char="•"/>
            </a:pPr>
            <a:r>
              <a:rPr lang="en-US" sz="1100" dirty="0"/>
              <a:t>The Portland Business Alliance</a:t>
            </a:r>
          </a:p>
          <a:p>
            <a:pPr marL="174697" indent="-174697">
              <a:buFont typeface="Arial" panose="020B0604020202020204" pitchFamily="34" charset="0"/>
              <a:buChar char="•"/>
            </a:pPr>
            <a:r>
              <a:rPr lang="en-US" sz="1100" dirty="0"/>
              <a:t>Venture Portland</a:t>
            </a:r>
          </a:p>
          <a:p>
            <a:pPr marL="174697" indent="-174697">
              <a:buFont typeface="Arial" panose="020B0604020202020204" pitchFamily="34" charset="0"/>
              <a:buChar char="•"/>
            </a:pPr>
            <a:r>
              <a:rPr lang="en-US" sz="1100" dirty="0"/>
              <a:t>The Oregon College of Oriental Medicine</a:t>
            </a:r>
          </a:p>
          <a:p>
            <a:pPr marL="174697" indent="-174697">
              <a:buFont typeface="Arial" panose="020B0604020202020204" pitchFamily="34" charset="0"/>
              <a:buChar char="•"/>
            </a:pPr>
            <a:r>
              <a:rPr lang="en-US" sz="1100" dirty="0"/>
              <a:t>Portlanders for Parking Reform</a:t>
            </a:r>
          </a:p>
          <a:p>
            <a:pPr marL="174697" indent="-174697">
              <a:buFont typeface="Arial" panose="020B0604020202020204" pitchFamily="34" charset="0"/>
              <a:buChar char="•"/>
            </a:pPr>
            <a:r>
              <a:rPr lang="en-US" sz="1100" dirty="0"/>
              <a:t>The Central Eastside Industrial Council</a:t>
            </a:r>
          </a:p>
          <a:p>
            <a:pPr marL="174697" indent="-174697">
              <a:buFont typeface="Arial" panose="020B0604020202020204" pitchFamily="34" charset="0"/>
              <a:buChar char="•"/>
            </a:pPr>
            <a:r>
              <a:rPr lang="en-US" sz="1100" dirty="0"/>
              <a:t>The Northwest District</a:t>
            </a:r>
          </a:p>
          <a:p>
            <a:pPr marL="174697" indent="-174697">
              <a:buFont typeface="Arial" panose="020B0604020202020204" pitchFamily="34" charset="0"/>
              <a:buChar char="•"/>
            </a:pPr>
            <a:r>
              <a:rPr lang="en-US" sz="1100" dirty="0"/>
              <a:t>Go Lloyd</a:t>
            </a:r>
          </a:p>
          <a:p>
            <a:pPr marL="174697" indent="-174697">
              <a:buFont typeface="Arial" panose="020B0604020202020204" pitchFamily="34" charset="0"/>
              <a:buChar char="•"/>
            </a:pPr>
            <a:r>
              <a:rPr lang="en-US" sz="1100" dirty="0"/>
              <a:t>The Portland Freight Committee, and </a:t>
            </a:r>
          </a:p>
          <a:p>
            <a:pPr marL="174697" indent="-174697">
              <a:buFont typeface="Arial" panose="020B0604020202020204" pitchFamily="34" charset="0"/>
              <a:buChar char="•"/>
            </a:pPr>
            <a:r>
              <a:rPr lang="en-US" sz="1100" dirty="0"/>
              <a:t>The Portland Downtown Neighborhood Association</a:t>
            </a:r>
          </a:p>
        </p:txBody>
      </p:sp>
      <p:sp>
        <p:nvSpPr>
          <p:cNvPr id="4" name="Slide Number Placeholder 3"/>
          <p:cNvSpPr>
            <a:spLocks noGrp="1"/>
          </p:cNvSpPr>
          <p:nvPr>
            <p:ph type="sldNum" sz="quarter" idx="10"/>
          </p:nvPr>
        </p:nvSpPr>
        <p:spPr/>
        <p:txBody>
          <a:bodyPr/>
          <a:lstStyle/>
          <a:p>
            <a:fld id="{A6D8DDE2-25D0-4E9C-94D9-82BAA14A1B85}" type="slidenum">
              <a:rPr lang="en-US" smtClean="0"/>
              <a:t>12</a:t>
            </a:fld>
            <a:endParaRPr lang="en-US"/>
          </a:p>
        </p:txBody>
      </p:sp>
    </p:spTree>
    <p:extLst>
      <p:ext uri="{BB962C8B-B14F-4D97-AF65-F5344CB8AC3E}">
        <p14:creationId xmlns:p14="http://schemas.microsoft.com/office/powerpoint/2010/main" val="4209759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Adopt Parking Management Manual to establish guidelines for managing public parking in the City of Portland (Ordinance) </a:t>
            </a:r>
          </a:p>
          <a:p>
            <a:endParaRPr lang="en-US" dirty="0"/>
          </a:p>
          <a:p>
            <a:r>
              <a:rPr lang="en-US" dirty="0"/>
              <a:t>NOW, THEREFORE, the Council directs: </a:t>
            </a:r>
          </a:p>
          <a:p>
            <a:pPr marL="440695" indent="-440695">
              <a:buAutoNum type="alphaLcPeriod"/>
            </a:pPr>
            <a:endParaRPr lang="en-US" dirty="0"/>
          </a:p>
          <a:p>
            <a:pPr marL="440695" indent="-440695">
              <a:buAutoNum type="alphaLcPeriod"/>
            </a:pPr>
            <a:r>
              <a:rPr lang="en-US" dirty="0"/>
              <a:t>The City Council adopts the Parking Management Manual to guide management of the public parking system and directs the Bureau of Transportation to implement the guidelines contained in the Manual. </a:t>
            </a:r>
          </a:p>
          <a:p>
            <a:pPr marL="440695" indent="-440695">
              <a:buAutoNum type="alphaLcPeriod"/>
            </a:pPr>
            <a:endParaRPr lang="en-US" dirty="0"/>
          </a:p>
          <a:p>
            <a:pPr marL="440695" indent="-440695">
              <a:buAutoNum type="alphaLcPeriod"/>
            </a:pPr>
            <a:r>
              <a:rPr lang="en-US" dirty="0"/>
              <a:t>This ordinance is binding City policy. </a:t>
            </a:r>
          </a:p>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13</a:t>
            </a:fld>
            <a:endParaRPr lang="en-US"/>
          </a:p>
        </p:txBody>
      </p:sp>
    </p:spTree>
    <p:extLst>
      <p:ext uri="{BB962C8B-B14F-4D97-AF65-F5344CB8AC3E}">
        <p14:creationId xmlns:p14="http://schemas.microsoft.com/office/powerpoint/2010/main" val="1402306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dirty="0"/>
              <a:t>Establishing New Parking Management Districts</a:t>
            </a:r>
            <a:r>
              <a:rPr lang="en-US" sz="1100" dirty="0"/>
              <a:t>: There are currently no guidelines for establishing new Parking Management Districts in commercial corridors. The PMM provides clear guidance for establishing a workgroup of business representatives and district residents responsible for recommending parking management strategies and monitoring performance. The process includes outreach to surrounding communities, including nearby historically underserved communities of color to insure any potential impacts from parking management in the commercial corridor are mitigated.</a:t>
            </a:r>
          </a:p>
          <a:p>
            <a:pPr lvl="0"/>
            <a:endParaRPr lang="en-US" sz="1100" b="1" dirty="0"/>
          </a:p>
          <a:p>
            <a:pPr lvl="0"/>
            <a:r>
              <a:rPr lang="en-US" sz="1100" b="1" dirty="0"/>
              <a:t>Implementing On-Street Paid Parking: </a:t>
            </a:r>
            <a:r>
              <a:rPr lang="en-US" sz="1100" dirty="0"/>
              <a:t>The PMM clarifies existing policy and establishes a series of requirements that must be met to implement a new meter district within a Parking Management District. As noted in the Parking Management Toolbox (approved in February), meters should only be used as a tool to manage demand in commercial corridors after time limits with consistent enforcement do not achieve the stated performance goals.</a:t>
            </a:r>
          </a:p>
          <a:p>
            <a:pPr lvl="0"/>
            <a:r>
              <a:rPr lang="en-US" sz="1100" dirty="0"/>
              <a:t>_________________________________________</a:t>
            </a:r>
          </a:p>
          <a:p>
            <a:pPr lvl="0"/>
            <a:r>
              <a:rPr lang="en-US" sz="1100" b="1" dirty="0"/>
              <a:t>FAQ: Will PBOT Begin to Impose New Parking Management Practices?</a:t>
            </a:r>
          </a:p>
          <a:p>
            <a:pPr lvl="0"/>
            <a:r>
              <a:rPr lang="en-US" sz="1100" dirty="0"/>
              <a:t>Parking Management remains community-driven and PBOT will continue to respond to requests for new or revised local parking management strategies. The Manual helps document PBOT’s parking management practices, providing additional consistency, clarity, and transparency in the implementation of existing City policy.</a:t>
            </a:r>
          </a:p>
          <a:p>
            <a:pPr lvl="0"/>
            <a:endParaRPr lang="en-US" sz="1300" dirty="0"/>
          </a:p>
        </p:txBody>
      </p:sp>
      <p:sp>
        <p:nvSpPr>
          <p:cNvPr id="4" name="Slide Number Placeholder 3"/>
          <p:cNvSpPr>
            <a:spLocks noGrp="1"/>
          </p:cNvSpPr>
          <p:nvPr>
            <p:ph type="sldNum" sz="quarter" idx="10"/>
          </p:nvPr>
        </p:nvSpPr>
        <p:spPr/>
        <p:txBody>
          <a:bodyPr/>
          <a:lstStyle/>
          <a:p>
            <a:fld id="{A6D8DDE2-25D0-4E9C-94D9-82BAA14A1B85}" type="slidenum">
              <a:rPr lang="en-US" smtClean="0"/>
              <a:t>14</a:t>
            </a:fld>
            <a:endParaRPr lang="en-US"/>
          </a:p>
        </p:txBody>
      </p:sp>
    </p:spTree>
    <p:extLst>
      <p:ext uri="{BB962C8B-B14F-4D97-AF65-F5344CB8AC3E}">
        <p14:creationId xmlns:p14="http://schemas.microsoft.com/office/powerpoint/2010/main" val="1592644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Presentation Outline</a:t>
            </a:r>
          </a:p>
          <a:p>
            <a:r>
              <a:rPr lang="en-US" sz="1100" dirty="0"/>
              <a:t>Each Chapter provides clear guidelines on each topic to serve as a resource manual, helping to add clarity and consistency to parking management questions that PBOT gets asked on a daily basis.  Each chapter was developed with input from the Stakeholder Advisory Committee, and is based on a performance-based process that uses data and best management practices to inform parking management citywide.</a:t>
            </a:r>
          </a:p>
          <a:p>
            <a:pPr defTabSz="931717"/>
            <a:r>
              <a:rPr lang="en-US" sz="1100" b="1" dirty="0"/>
              <a:t>_____________________________</a:t>
            </a:r>
          </a:p>
          <a:p>
            <a:pPr defTabSz="931717"/>
            <a:r>
              <a:rPr lang="en-US" sz="1100" b="1" dirty="0"/>
              <a:t>FAQ: APP and Permit Surcharge?</a:t>
            </a:r>
          </a:p>
          <a:p>
            <a:pPr defTabSz="931717"/>
            <a:r>
              <a:rPr lang="en-US" sz="1100" dirty="0"/>
              <a:t>These items are not included within this document.</a:t>
            </a:r>
          </a:p>
          <a:p>
            <a:pPr defTabSz="931717"/>
            <a:endParaRPr lang="en-US" sz="1100" b="1" dirty="0"/>
          </a:p>
          <a:p>
            <a:pPr defTabSz="931717"/>
            <a:r>
              <a:rPr lang="en-US" sz="1100" b="1" dirty="0"/>
              <a:t>FAQ: Use of Net Meter Revenue?</a:t>
            </a:r>
          </a:p>
          <a:p>
            <a:pPr defTabSz="931717"/>
            <a:r>
              <a:rPr lang="en-US" sz="1100" dirty="0"/>
              <a:t>The use of Net Meter Revenue will continue to be spent per existing City Policy, covered in TRN 3.102 (1996)</a:t>
            </a:r>
          </a:p>
          <a:p>
            <a:endParaRPr lang="en-US" sz="1100" dirty="0"/>
          </a:p>
          <a:p>
            <a:endParaRPr lang="en-US" sz="1100" dirty="0"/>
          </a:p>
        </p:txBody>
      </p:sp>
      <p:sp>
        <p:nvSpPr>
          <p:cNvPr id="4" name="Slide Number Placeholder 3"/>
          <p:cNvSpPr>
            <a:spLocks noGrp="1"/>
          </p:cNvSpPr>
          <p:nvPr>
            <p:ph type="sldNum" sz="quarter" idx="10"/>
          </p:nvPr>
        </p:nvSpPr>
        <p:spPr/>
        <p:txBody>
          <a:bodyPr/>
          <a:lstStyle/>
          <a:p>
            <a:fld id="{A6D8DDE2-25D0-4E9C-94D9-82BAA14A1B85}" type="slidenum">
              <a:rPr lang="en-US" smtClean="0"/>
              <a:t>15</a:t>
            </a:fld>
            <a:endParaRPr lang="en-US"/>
          </a:p>
        </p:txBody>
      </p:sp>
    </p:spTree>
    <p:extLst>
      <p:ext uri="{BB962C8B-B14F-4D97-AF65-F5344CB8AC3E}">
        <p14:creationId xmlns:p14="http://schemas.microsoft.com/office/powerpoint/2010/main" val="2820599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dirty="0"/>
              <a:t>Standardized Time Limits</a:t>
            </a:r>
            <a:r>
              <a:rPr lang="en-US" sz="1100" dirty="0"/>
              <a:t>: The PMM simplifies existing time limit implementation to help ensure that Portland’s on-street parking system is easy to understand and navigate, better allowing visitors to quickly find parking that meets their needs.</a:t>
            </a:r>
          </a:p>
          <a:p>
            <a:pPr lvl="0"/>
            <a:endParaRPr lang="en-US" sz="1100" dirty="0"/>
          </a:p>
          <a:p>
            <a:pPr lvl="0"/>
            <a:r>
              <a:rPr lang="en-US" sz="1100" b="1" dirty="0"/>
              <a:t>Default Guidelines for Time Limits in New Parking Management Districts</a:t>
            </a:r>
            <a:r>
              <a:rPr lang="en-US" sz="1100" dirty="0"/>
              <a:t>: 2-hours will serve as the default time limit, starting at 10am. Adjustments to default enforcement hours to be based on data.</a:t>
            </a:r>
          </a:p>
          <a:p>
            <a:pPr lvl="0"/>
            <a:r>
              <a:rPr lang="en-US" sz="1100" b="1" dirty="0"/>
              <a:t>__________________________________________________</a:t>
            </a:r>
          </a:p>
          <a:p>
            <a:pPr lvl="0"/>
            <a:r>
              <a:rPr lang="en-US" sz="1100" b="1" dirty="0"/>
              <a:t>FAQ: Enforcement Hours in Existing Meter Districts/Existing PMDs</a:t>
            </a:r>
          </a:p>
          <a:p>
            <a:pPr lvl="0"/>
            <a:r>
              <a:rPr lang="en-US" sz="1100" dirty="0"/>
              <a:t>Any changes to enforcement hours in existing districts would be based on data, and would come before Council for approval</a:t>
            </a:r>
          </a:p>
          <a:p>
            <a:pPr lvl="0"/>
            <a:endParaRPr lang="en-US" sz="1100" dirty="0"/>
          </a:p>
          <a:p>
            <a:pPr defTabSz="931717"/>
            <a:r>
              <a:rPr lang="en-US" sz="1100" b="1" dirty="0"/>
              <a:t>FAQ: Prepay for Parking for the Next Day</a:t>
            </a:r>
          </a:p>
          <a:p>
            <a:pPr defTabSz="931717"/>
            <a:r>
              <a:rPr lang="en-US" sz="1100" dirty="0"/>
              <a:t>Current parking meter technology in Portland does not allow users to prepay for the next morning. Later enforcement hours (where applicable) would help to support Action Item I.2 in the Vision Zero Action Plan, which calls for implementing measures to encourage impaired drivers to leave their cars overnight without concern of getting a parking ticket for being towed.</a:t>
            </a:r>
          </a:p>
        </p:txBody>
      </p:sp>
      <p:sp>
        <p:nvSpPr>
          <p:cNvPr id="4" name="Slide Number Placeholder 3"/>
          <p:cNvSpPr>
            <a:spLocks noGrp="1"/>
          </p:cNvSpPr>
          <p:nvPr>
            <p:ph type="sldNum" sz="quarter" idx="10"/>
          </p:nvPr>
        </p:nvSpPr>
        <p:spPr/>
        <p:txBody>
          <a:bodyPr/>
          <a:lstStyle/>
          <a:p>
            <a:fld id="{A6D8DDE2-25D0-4E9C-94D9-82BAA14A1B85}" type="slidenum">
              <a:rPr lang="en-US" smtClean="0"/>
              <a:t>16</a:t>
            </a:fld>
            <a:endParaRPr lang="en-US"/>
          </a:p>
        </p:txBody>
      </p:sp>
    </p:spTree>
    <p:extLst>
      <p:ext uri="{BB962C8B-B14F-4D97-AF65-F5344CB8AC3E}">
        <p14:creationId xmlns:p14="http://schemas.microsoft.com/office/powerpoint/2010/main" val="1099516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dirty="0"/>
              <a:t>Consistent Loading Zone Management</a:t>
            </a:r>
            <a:r>
              <a:rPr lang="en-US" sz="1100" dirty="0"/>
              <a:t>: The PMM establishes five standard loading zone options (reduced from 44) to improve consistency and allow both freight operators and visitors to easily find available parking. The Portland Freight Committee supports the proposed guidelines, which continue to support businesses with on-street delivery needs while allowing for equitable access for all users.</a:t>
            </a:r>
          </a:p>
        </p:txBody>
      </p:sp>
      <p:sp>
        <p:nvSpPr>
          <p:cNvPr id="4" name="Slide Number Placeholder 3"/>
          <p:cNvSpPr>
            <a:spLocks noGrp="1"/>
          </p:cNvSpPr>
          <p:nvPr>
            <p:ph type="sldNum" sz="quarter" idx="10"/>
          </p:nvPr>
        </p:nvSpPr>
        <p:spPr/>
        <p:txBody>
          <a:bodyPr/>
          <a:lstStyle/>
          <a:p>
            <a:fld id="{A6D8DDE2-25D0-4E9C-94D9-82BAA14A1B85}" type="slidenum">
              <a:rPr lang="en-US" smtClean="0"/>
              <a:t>17</a:t>
            </a:fld>
            <a:endParaRPr lang="en-US"/>
          </a:p>
        </p:txBody>
      </p:sp>
    </p:spTree>
    <p:extLst>
      <p:ext uri="{BB962C8B-B14F-4D97-AF65-F5344CB8AC3E}">
        <p14:creationId xmlns:p14="http://schemas.microsoft.com/office/powerpoint/2010/main" val="1473780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18</a:t>
            </a:fld>
            <a:endParaRPr lang="en-US"/>
          </a:p>
        </p:txBody>
      </p:sp>
    </p:spTree>
    <p:extLst>
      <p:ext uri="{BB962C8B-B14F-4D97-AF65-F5344CB8AC3E}">
        <p14:creationId xmlns:p14="http://schemas.microsoft.com/office/powerpoint/2010/main" val="4233903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19</a:t>
            </a:fld>
            <a:endParaRPr lang="en-US"/>
          </a:p>
        </p:txBody>
      </p:sp>
    </p:spTree>
    <p:extLst>
      <p:ext uri="{BB962C8B-B14F-4D97-AF65-F5344CB8AC3E}">
        <p14:creationId xmlns:p14="http://schemas.microsoft.com/office/powerpoint/2010/main" val="2128740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Why are we here?</a:t>
            </a:r>
          </a:p>
          <a:p>
            <a:r>
              <a:rPr lang="en-US" sz="1100" b="0" dirty="0"/>
              <a:t>To rescind outdated policy governing parking management and to adopt new policy guiding PBOT on managing parking that is:</a:t>
            </a:r>
          </a:p>
          <a:p>
            <a:pPr marL="171450" indent="-171450">
              <a:buFont typeface="Arial" panose="020B0604020202020204" pitchFamily="34" charset="0"/>
              <a:buChar char="•"/>
            </a:pPr>
            <a:r>
              <a:rPr lang="en-US" sz="1100" b="0" dirty="0"/>
              <a:t>Data-driven</a:t>
            </a:r>
          </a:p>
          <a:p>
            <a:pPr marL="171450" indent="-171450">
              <a:buFont typeface="Arial" panose="020B0604020202020204" pitchFamily="34" charset="0"/>
              <a:buChar char="•"/>
            </a:pPr>
            <a:r>
              <a:rPr lang="en-US" sz="1100" b="0" dirty="0"/>
              <a:t>Transparent</a:t>
            </a:r>
          </a:p>
          <a:p>
            <a:pPr marL="171450" indent="-171450">
              <a:buFont typeface="Arial" panose="020B0604020202020204" pitchFamily="34" charset="0"/>
              <a:buChar char="•"/>
            </a:pPr>
            <a:r>
              <a:rPr lang="en-US" sz="1100" b="0" dirty="0"/>
              <a:t>Responsive to changing environments</a:t>
            </a:r>
          </a:p>
          <a:p>
            <a:endParaRPr lang="en-US" sz="1100" dirty="0"/>
          </a:p>
          <a:p>
            <a:endParaRPr lang="en-US" sz="1100" dirty="0"/>
          </a:p>
        </p:txBody>
      </p:sp>
      <p:sp>
        <p:nvSpPr>
          <p:cNvPr id="4" name="Slide Number Placeholder 3"/>
          <p:cNvSpPr>
            <a:spLocks noGrp="1"/>
          </p:cNvSpPr>
          <p:nvPr>
            <p:ph type="sldNum" sz="quarter" idx="10"/>
          </p:nvPr>
        </p:nvSpPr>
        <p:spPr/>
        <p:txBody>
          <a:bodyPr/>
          <a:lstStyle/>
          <a:p>
            <a:fld id="{A6D8DDE2-25D0-4E9C-94D9-82BAA14A1B85}" type="slidenum">
              <a:rPr lang="en-US" smtClean="0"/>
              <a:t>2</a:t>
            </a:fld>
            <a:endParaRPr lang="en-US"/>
          </a:p>
        </p:txBody>
      </p:sp>
    </p:spTree>
    <p:extLst>
      <p:ext uri="{BB962C8B-B14F-4D97-AF65-F5344CB8AC3E}">
        <p14:creationId xmlns:p14="http://schemas.microsoft.com/office/powerpoint/2010/main" val="4241430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20</a:t>
            </a:fld>
            <a:endParaRPr lang="en-US"/>
          </a:p>
        </p:txBody>
      </p:sp>
    </p:spTree>
    <p:extLst>
      <p:ext uri="{BB962C8B-B14F-4D97-AF65-F5344CB8AC3E}">
        <p14:creationId xmlns:p14="http://schemas.microsoft.com/office/powerpoint/2010/main" val="363535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Presentation Outline</a:t>
            </a:r>
          </a:p>
          <a:p>
            <a:r>
              <a:rPr lang="en-US" sz="1100" dirty="0"/>
              <a:t>Each Chapter provides clear guidelines on each topic to serve as a resource manual, helping to add clarity and consistency to parking management questions that PBOT gets asked on a daily basis.  Each chapter was developed with input from the Stakeholder Advisory Committee, and is based on a performance-based process that uses data and best management practices to inform parking management citywide.</a:t>
            </a:r>
          </a:p>
          <a:p>
            <a:pPr defTabSz="931717"/>
            <a:r>
              <a:rPr lang="en-US" sz="1100" b="1" dirty="0"/>
              <a:t>_____________________________</a:t>
            </a:r>
          </a:p>
          <a:p>
            <a:pPr defTabSz="931717"/>
            <a:r>
              <a:rPr lang="en-US" sz="1100" b="1" dirty="0"/>
              <a:t>FAQ: APP and Permit Surcharge?</a:t>
            </a:r>
          </a:p>
          <a:p>
            <a:pPr defTabSz="931717"/>
            <a:r>
              <a:rPr lang="en-US" sz="1100" dirty="0"/>
              <a:t>These items are not included within this document.</a:t>
            </a:r>
          </a:p>
          <a:p>
            <a:pPr defTabSz="931717"/>
            <a:endParaRPr lang="en-US" sz="1100" b="1" dirty="0"/>
          </a:p>
          <a:p>
            <a:pPr defTabSz="931717"/>
            <a:r>
              <a:rPr lang="en-US" sz="1100" b="1" dirty="0"/>
              <a:t>FAQ: Use of Net Meter Revenue?</a:t>
            </a:r>
          </a:p>
          <a:p>
            <a:pPr defTabSz="931717"/>
            <a:r>
              <a:rPr lang="en-US" sz="1100" dirty="0"/>
              <a:t>The use of Net Meter Revenue will continue to be spent per existing City Policy, covered in TRN 3.102 (1996)</a:t>
            </a:r>
          </a:p>
          <a:p>
            <a:endParaRPr lang="en-US" sz="1100" dirty="0"/>
          </a:p>
          <a:p>
            <a:endParaRPr lang="en-US" sz="1100" dirty="0"/>
          </a:p>
        </p:txBody>
      </p:sp>
      <p:sp>
        <p:nvSpPr>
          <p:cNvPr id="4" name="Slide Number Placeholder 3"/>
          <p:cNvSpPr>
            <a:spLocks noGrp="1"/>
          </p:cNvSpPr>
          <p:nvPr>
            <p:ph type="sldNum" sz="quarter" idx="10"/>
          </p:nvPr>
        </p:nvSpPr>
        <p:spPr/>
        <p:txBody>
          <a:bodyPr/>
          <a:lstStyle/>
          <a:p>
            <a:fld id="{A6D8DDE2-25D0-4E9C-94D9-82BAA14A1B85}" type="slidenum">
              <a:rPr lang="en-US" smtClean="0"/>
              <a:t>21</a:t>
            </a:fld>
            <a:endParaRPr lang="en-US"/>
          </a:p>
        </p:txBody>
      </p:sp>
    </p:spTree>
    <p:extLst>
      <p:ext uri="{BB962C8B-B14F-4D97-AF65-F5344CB8AC3E}">
        <p14:creationId xmlns:p14="http://schemas.microsoft.com/office/powerpoint/2010/main" val="3119321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Portland Bureau of Transportation is in the process of developing a </a:t>
            </a:r>
            <a:r>
              <a:rPr lang="en-US" b="1" dirty="0"/>
              <a:t>Citywide Parking Strategy. </a:t>
            </a:r>
            <a:r>
              <a:rPr lang="en-US" dirty="0"/>
              <a:t> We are here today to present our work to date and to get feedback from you on our general direction before we finalize our recommendations. </a:t>
            </a:r>
          </a:p>
          <a:p>
            <a:endParaRPr lang="en-US" dirty="0"/>
          </a:p>
          <a:p>
            <a:r>
              <a:rPr lang="en-US" dirty="0"/>
              <a:t>The development of a Citywide Parking Strategy will include:</a:t>
            </a:r>
          </a:p>
          <a:p>
            <a:pPr lvl="0"/>
            <a:r>
              <a:rPr lang="en-US" dirty="0"/>
              <a:t>Recommended changes to </a:t>
            </a:r>
            <a:r>
              <a:rPr lang="en-US" b="1" dirty="0"/>
              <a:t>policies and practices</a:t>
            </a:r>
            <a:r>
              <a:rPr lang="en-US" dirty="0"/>
              <a:t> related to parking;</a:t>
            </a:r>
          </a:p>
          <a:p>
            <a:pPr lvl="0"/>
            <a:r>
              <a:rPr lang="en-US" dirty="0"/>
              <a:t>Recommended changes to the </a:t>
            </a:r>
            <a:r>
              <a:rPr lang="en-US" b="1" dirty="0"/>
              <a:t>City’s zoning code Title 33</a:t>
            </a:r>
            <a:r>
              <a:rPr lang="en-US" dirty="0"/>
              <a:t> related to parking; </a:t>
            </a:r>
          </a:p>
          <a:p>
            <a:pPr lvl="0"/>
            <a:r>
              <a:rPr lang="en-US" dirty="0"/>
              <a:t>Recommended changes to </a:t>
            </a:r>
            <a:r>
              <a:rPr lang="en-US" b="1" dirty="0"/>
              <a:t>Title 16</a:t>
            </a:r>
            <a:r>
              <a:rPr lang="en-US" dirty="0"/>
              <a:t> related to management of parking resources in the Central City.</a:t>
            </a:r>
          </a:p>
          <a:p>
            <a:pPr lvl="0"/>
            <a:endParaRPr lang="en-US" dirty="0"/>
          </a:p>
          <a:p>
            <a:pPr lvl="0"/>
            <a:r>
              <a:rPr lang="en-US" dirty="0"/>
              <a:t>The two main projects we will present on today are the Centers and corridors parking project, and the Central City Parking Policy Update. The study areas are called out in the image. </a:t>
            </a:r>
            <a:br>
              <a:rPr lang="en-US" dirty="0"/>
            </a:br>
            <a:endParaRPr lang="en-US" dirty="0"/>
          </a:p>
          <a:p>
            <a:endParaRPr lang="en-US" dirty="0"/>
          </a:p>
        </p:txBody>
      </p:sp>
    </p:spTree>
    <p:extLst>
      <p:ext uri="{BB962C8B-B14F-4D97-AF65-F5344CB8AC3E}">
        <p14:creationId xmlns:p14="http://schemas.microsoft.com/office/powerpoint/2010/main" val="3752928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Basic goals of</a:t>
            </a:r>
            <a:r>
              <a:rPr lang="en-US" baseline="0" dirty="0"/>
              <a:t> any demand-based pricing program, if done right… </a:t>
            </a:r>
          </a:p>
          <a:p>
            <a:endParaRPr lang="en-US" baseline="0" dirty="0"/>
          </a:p>
          <a:p>
            <a:pPr marL="177126" indent="-177126">
              <a:buFont typeface="Arial"/>
              <a:buChar char="•"/>
            </a:pPr>
            <a:r>
              <a:rPr lang="en-US" baseline="0" dirty="0"/>
              <a:t>“Good government” program – “the care of human life and happiness and not their destruction is the only legitimate object of good government” (Jefferson)</a:t>
            </a:r>
          </a:p>
          <a:p>
            <a:pPr marL="177126" indent="-177126">
              <a:buFont typeface="Arial"/>
              <a:buChar char="•"/>
            </a:pPr>
            <a:r>
              <a:rPr lang="en-US" baseline="0" dirty="0"/>
              <a:t>Uses transparent methods and sound data collection to justify policy changes</a:t>
            </a:r>
          </a:p>
          <a:p>
            <a:pPr marL="177126" indent="-177126">
              <a:buFont typeface="Arial"/>
              <a:buChar char="•"/>
            </a:pPr>
            <a:r>
              <a:rPr lang="en-US" baseline="0" dirty="0"/>
              <a:t>When done correctly, is revenue-neutral – this is NOT a program to raise money, it is a program to utilize market principles for the betterment of all transportation system users</a:t>
            </a:r>
          </a:p>
          <a:p>
            <a:pPr marL="177126" indent="-177126">
              <a:buFont typeface="Arial"/>
              <a:buChar char="•"/>
            </a:pPr>
            <a:r>
              <a:rPr lang="en-US" baseline="0" dirty="0"/>
              <a:t>Better yet, it maximizes the customer experience of the parking system – this is where messaging is key, in concert with the fact that it is revenue-neutral – transportation system users, like any customer, like to be treated well. Signage, clear policies, easy to use meters are all part of this experience. </a:t>
            </a:r>
          </a:p>
          <a:p>
            <a:pPr marL="177126" indent="-177126">
              <a:buFont typeface="Arial"/>
              <a:buChar char="•"/>
            </a:pPr>
            <a:r>
              <a:rPr lang="en-US" baseline="0" dirty="0"/>
              <a:t>The system makes parking function better as a piece of the transportation puzzle. Making it easier for drivers to find parking spaces reduces the amount of circling people do to look for parking spaces that just aren’t there in high-demand areas. Fewer people distractedly circling for </a:t>
            </a:r>
            <a:r>
              <a:rPr lang="en-US" baseline="0" dirty="0" err="1"/>
              <a:t>parkign</a:t>
            </a:r>
            <a:r>
              <a:rPr lang="en-US" baseline="0" dirty="0"/>
              <a:t> spaces or double parking means faster transit, safer crosswalks/bike lanes, and happier customers/businesses. </a:t>
            </a:r>
          </a:p>
        </p:txBody>
      </p:sp>
    </p:spTree>
    <p:extLst>
      <p:ext uri="{BB962C8B-B14F-4D97-AF65-F5344CB8AC3E}">
        <p14:creationId xmlns:p14="http://schemas.microsoft.com/office/powerpoint/2010/main" val="3826624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dirty="0"/>
              <a:t>Performance-Based Process: </a:t>
            </a:r>
            <a:r>
              <a:rPr lang="en-US" sz="1100" dirty="0"/>
              <a:t>The PMM establishes performance targets (specifically a goal occupancy range 65% - 85% during peak periods) and provides guidelines for adjusting hourly parking rates annually (if needed) based on data. The primary goal to support economic vitality by allowing visitors to quickly and easily find convenient parking, even during peak hours.</a:t>
            </a:r>
          </a:p>
          <a:p>
            <a:pPr lvl="0"/>
            <a:endParaRPr lang="en-US" sz="1100" b="1" dirty="0"/>
          </a:p>
          <a:p>
            <a:pPr lvl="0"/>
            <a:r>
              <a:rPr lang="en-US" sz="1100" b="1" dirty="0"/>
              <a:t>Standardized Annual Review Process</a:t>
            </a:r>
            <a:r>
              <a:rPr lang="en-US" sz="1100" dirty="0"/>
              <a:t>: Tiered rate adjustments are established to allow for a clear, transparent, data-driven process. All proposed rate adjustments emerging from this process will come before Council each year. Other cities that have implemented performance-based pricing, such as San Francisco, Seattle, and Washington DC, have found it to be an effective method to adjust rates based on data and therefore balance demands.</a:t>
            </a:r>
          </a:p>
          <a:p>
            <a:pPr lvl="0"/>
            <a:endParaRPr lang="en-US" sz="1100" dirty="0"/>
          </a:p>
          <a:p>
            <a:pPr lvl="0"/>
            <a:r>
              <a:rPr lang="en-US" sz="1100" b="1" dirty="0"/>
              <a:t>More Parking Options for All Users</a:t>
            </a:r>
            <a:r>
              <a:rPr lang="en-US" sz="1100" dirty="0"/>
              <a:t>: Allows for rate reductions in lower demand areas, providing more opportunities for individuals to find on-street parking at a more affordable rate. Off street rates will continue to provide a lower cost option. Additionally, </a:t>
            </a:r>
            <a:r>
              <a:rPr lang="en-US" sz="1100" dirty="0" err="1"/>
              <a:t>SmartPark</a:t>
            </a:r>
            <a:r>
              <a:rPr lang="en-US" sz="1100" dirty="0"/>
              <a:t> garages offer a discounted monthly pass for low income employees.</a:t>
            </a:r>
          </a:p>
          <a:p>
            <a:pPr lvl="0"/>
            <a:r>
              <a:rPr lang="en-US" sz="1100" b="1" dirty="0"/>
              <a:t>__________________________________________________</a:t>
            </a:r>
          </a:p>
          <a:p>
            <a:pPr lvl="0"/>
            <a:r>
              <a:rPr lang="en-US" sz="1100" b="1" dirty="0"/>
              <a:t>FAQ: Is This Surge Pricing?</a:t>
            </a:r>
          </a:p>
          <a:p>
            <a:pPr lvl="0"/>
            <a:r>
              <a:rPr lang="en-US" sz="1100" dirty="0"/>
              <a:t>Not surge pricing; it is simply a standardized, data-driven annual rate review process.</a:t>
            </a:r>
          </a:p>
          <a:p>
            <a:pPr defTabSz="931717"/>
            <a:r>
              <a:rPr lang="en-US" sz="1100" b="1" dirty="0"/>
              <a:t>FAQ: Is This Simply a Method to Increase Meter Revenues?</a:t>
            </a:r>
          </a:p>
          <a:p>
            <a:pPr defTabSz="931717"/>
            <a:r>
              <a:rPr lang="en-US" sz="1100" dirty="0"/>
              <a:t>Peer cities have found the change in revenue to be largely negligible (0 to 3% change). The goal of the process is to balance system demands and improve each of access.</a:t>
            </a:r>
          </a:p>
          <a:p>
            <a:pPr defTabSz="931717"/>
            <a:endParaRPr lang="en-US" sz="1100" b="1" dirty="0"/>
          </a:p>
          <a:p>
            <a:pPr lvl="0"/>
            <a:endParaRPr lang="en-US" sz="1100" dirty="0"/>
          </a:p>
          <a:p>
            <a:pPr lvl="0"/>
            <a:endParaRPr lang="en-US" sz="1100" b="1" dirty="0"/>
          </a:p>
        </p:txBody>
      </p:sp>
      <p:sp>
        <p:nvSpPr>
          <p:cNvPr id="4" name="Slide Number Placeholder 3"/>
          <p:cNvSpPr>
            <a:spLocks noGrp="1"/>
          </p:cNvSpPr>
          <p:nvPr>
            <p:ph type="sldNum" sz="quarter" idx="10"/>
          </p:nvPr>
        </p:nvSpPr>
        <p:spPr/>
        <p:txBody>
          <a:bodyPr/>
          <a:lstStyle/>
          <a:p>
            <a:fld id="{A6D8DDE2-25D0-4E9C-94D9-82BAA14A1B85}" type="slidenum">
              <a:rPr lang="en-US" smtClean="0"/>
              <a:t>24</a:t>
            </a:fld>
            <a:endParaRPr lang="en-US"/>
          </a:p>
        </p:txBody>
      </p:sp>
    </p:spTree>
    <p:extLst>
      <p:ext uri="{BB962C8B-B14F-4D97-AF65-F5344CB8AC3E}">
        <p14:creationId xmlns:p14="http://schemas.microsoft.com/office/powerpoint/2010/main" val="2876289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25</a:t>
            </a:fld>
            <a:endParaRPr lang="en-US"/>
          </a:p>
        </p:txBody>
      </p:sp>
    </p:spTree>
    <p:extLst>
      <p:ext uri="{BB962C8B-B14F-4D97-AF65-F5344CB8AC3E}">
        <p14:creationId xmlns:p14="http://schemas.microsoft.com/office/powerpoint/2010/main" val="674233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26</a:t>
            </a:fld>
            <a:endParaRPr lang="en-US"/>
          </a:p>
        </p:txBody>
      </p:sp>
    </p:spTree>
    <p:extLst>
      <p:ext uri="{BB962C8B-B14F-4D97-AF65-F5344CB8AC3E}">
        <p14:creationId xmlns:p14="http://schemas.microsoft.com/office/powerpoint/2010/main" val="1024462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27</a:t>
            </a:fld>
            <a:endParaRPr lang="en-US"/>
          </a:p>
        </p:txBody>
      </p:sp>
    </p:spTree>
    <p:extLst>
      <p:ext uri="{BB962C8B-B14F-4D97-AF65-F5344CB8AC3E}">
        <p14:creationId xmlns:p14="http://schemas.microsoft.com/office/powerpoint/2010/main" val="15497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Rot="1" noChangeAspect="1" noChangeArrowheads="1" noTextEdit="1"/>
          </p:cNvSpPr>
          <p:nvPr>
            <p:ph type="sldImg"/>
          </p:nvPr>
        </p:nvSpPr>
        <p:spPr>
          <a:xfrm>
            <a:off x="438150" y="701675"/>
            <a:ext cx="6267450" cy="3525838"/>
          </a:xfrm>
          <a:ln/>
        </p:spPr>
      </p:sp>
      <p:sp>
        <p:nvSpPr>
          <p:cNvPr id="402435" name="Rectangle 3"/>
          <p:cNvSpPr>
            <a:spLocks noGrp="1" noChangeArrowheads="1"/>
          </p:cNvSpPr>
          <p:nvPr>
            <p:ph type="body" idx="1"/>
          </p:nvPr>
        </p:nvSpPr>
        <p:spPr>
          <a:xfrm>
            <a:off x="951103" y="4461925"/>
            <a:ext cx="5237804" cy="4223920"/>
          </a:xfrm>
        </p:spPr>
        <p:txBody>
          <a:bodyPr/>
          <a:lstStyle/>
          <a:p>
            <a:endParaRPr lang="en-US" baseline="0" dirty="0"/>
          </a:p>
          <a:p>
            <a:r>
              <a:rPr lang="en-US" baseline="0" dirty="0"/>
              <a:t>Example is of type of detailed analysis completed to performance-based pricing</a:t>
            </a:r>
          </a:p>
          <a:p>
            <a:endParaRPr lang="en-US" baseline="0" dirty="0"/>
          </a:p>
          <a:p>
            <a:r>
              <a:rPr lang="en-US" baseline="0" dirty="0"/>
              <a:t>Seattle has collected performance data for non-metered areas to inform decision-making on establishment of new metered areas, and Residential Permit Parking Zones.</a:t>
            </a:r>
          </a:p>
          <a:p>
            <a:endParaRPr lang="en-US" baseline="0" dirty="0"/>
          </a:p>
          <a:p>
            <a:r>
              <a:rPr lang="en-US" baseline="0" dirty="0"/>
              <a:t>Performance-analysis has led to innovative management, including:</a:t>
            </a:r>
          </a:p>
          <a:p>
            <a:endParaRPr lang="en-US" baseline="0" dirty="0"/>
          </a:p>
          <a:p>
            <a:pPr lvl="1">
              <a:buFont typeface="Arial" pitchFamily="34" charset="0"/>
              <a:buChar char="•"/>
            </a:pPr>
            <a:r>
              <a:rPr lang="en-US" baseline="0" dirty="0"/>
              <a:t>Extended meter hours (to 8 pm), with extended time limits after 5pm in areas where “occupancy at 7 pm exceeds target”</a:t>
            </a:r>
          </a:p>
          <a:p>
            <a:pPr lvl="1">
              <a:buFont typeface="Arial" pitchFamily="34" charset="0"/>
              <a:buChar char="•"/>
            </a:pPr>
            <a:r>
              <a:rPr lang="en-US" baseline="0" dirty="0"/>
              <a:t>Establishment of 10-hour time limit in South Lake Union (where on-street occupancy was low in some areas, but lower pricing was not expected to increase utilization). </a:t>
            </a:r>
          </a:p>
          <a:p>
            <a:pPr lvl="1">
              <a:buFont typeface="Arial" pitchFamily="34" charset="0"/>
              <a:buChar char="•"/>
            </a:pPr>
            <a:r>
              <a:rPr lang="en-US" baseline="0" dirty="0"/>
              <a:t>Public signage and education (new “Best Value” directional signs) to direct people driving to the least expensive (and generally most available) parking in any given paid parking area – usually at the edge of the business district, or a block or two away from the primary arterial.</a:t>
            </a:r>
          </a:p>
          <a:p>
            <a:pPr lvl="1">
              <a:buFont typeface="Arial" pitchFamily="34" charset="0"/>
              <a:buChar char="•"/>
            </a:pPr>
            <a:r>
              <a:rPr lang="en-US" baseline="0" dirty="0"/>
              <a:t>Establishment of seasonal rates (variation of rate by season) to account for variation in demand in places such as the Ballard Locks – a prime tourist destination in the summer months. </a:t>
            </a:r>
          </a:p>
          <a:p>
            <a:pPr lvl="1">
              <a:buFont typeface="Arial" pitchFamily="34" charset="0"/>
              <a:buChar char="•"/>
            </a:pPr>
            <a:endParaRPr lang="en-US" baseline="0" dirty="0"/>
          </a:p>
          <a:p>
            <a:endParaRPr lang="en-US" baseline="0" dirty="0"/>
          </a:p>
          <a:p>
            <a:r>
              <a:rPr lang="en-US" baseline="0" dirty="0"/>
              <a:t>Kevin </a:t>
            </a:r>
            <a:endParaRPr lang="en-US" dirty="0"/>
          </a:p>
        </p:txBody>
      </p:sp>
    </p:spTree>
    <p:extLst>
      <p:ext uri="{BB962C8B-B14F-4D97-AF65-F5344CB8AC3E}">
        <p14:creationId xmlns:p14="http://schemas.microsoft.com/office/powerpoint/2010/main" val="4191177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29</a:t>
            </a:fld>
            <a:endParaRPr lang="en-US"/>
          </a:p>
        </p:txBody>
      </p:sp>
    </p:spTree>
    <p:extLst>
      <p:ext uri="{BB962C8B-B14F-4D97-AF65-F5344CB8AC3E}">
        <p14:creationId xmlns:p14="http://schemas.microsoft.com/office/powerpoint/2010/main" val="3179531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Presentation Outline</a:t>
            </a:r>
          </a:p>
          <a:p>
            <a:r>
              <a:rPr lang="en-US" sz="1100" dirty="0"/>
              <a:t>Each Chapter provides clear guidelines on each topic to serve as a resource manual, helping to add clarity and consistency to parking management questions that PBOT gets asked on a daily basis.  Each chapter was developed with input from the Stakeholder Advisory Committee, and is based on a performance-based process that uses data and best management practices to inform parking management citywide.</a:t>
            </a:r>
          </a:p>
          <a:p>
            <a:pPr defTabSz="931717"/>
            <a:r>
              <a:rPr lang="en-US" sz="1100" b="1" dirty="0"/>
              <a:t>_____________________________</a:t>
            </a:r>
          </a:p>
          <a:p>
            <a:pPr defTabSz="931717"/>
            <a:r>
              <a:rPr lang="en-US" sz="1100" b="1" dirty="0"/>
              <a:t>FAQ: APP and Permit Surcharge?</a:t>
            </a:r>
          </a:p>
          <a:p>
            <a:pPr defTabSz="931717"/>
            <a:r>
              <a:rPr lang="en-US" sz="1100" dirty="0"/>
              <a:t>These items are not included within this document.</a:t>
            </a:r>
          </a:p>
          <a:p>
            <a:pPr defTabSz="931717"/>
            <a:endParaRPr lang="en-US" sz="1100" b="1" dirty="0"/>
          </a:p>
          <a:p>
            <a:pPr defTabSz="931717"/>
            <a:r>
              <a:rPr lang="en-US" sz="1100" b="1" dirty="0"/>
              <a:t>FAQ: Use of Net Meter Revenue?</a:t>
            </a:r>
          </a:p>
          <a:p>
            <a:pPr defTabSz="931717"/>
            <a:r>
              <a:rPr lang="en-US" sz="1100" dirty="0"/>
              <a:t>The use of Net Meter Revenue will continue to be spent per existing City Policy, covered in TRN 3.102 (1996)</a:t>
            </a:r>
          </a:p>
          <a:p>
            <a:endParaRPr lang="en-US" sz="1100" dirty="0"/>
          </a:p>
          <a:p>
            <a:endParaRPr lang="en-US" sz="1100" dirty="0"/>
          </a:p>
        </p:txBody>
      </p:sp>
      <p:sp>
        <p:nvSpPr>
          <p:cNvPr id="4" name="Slide Number Placeholder 3"/>
          <p:cNvSpPr>
            <a:spLocks noGrp="1"/>
          </p:cNvSpPr>
          <p:nvPr>
            <p:ph type="sldNum" sz="quarter" idx="10"/>
          </p:nvPr>
        </p:nvSpPr>
        <p:spPr/>
        <p:txBody>
          <a:bodyPr/>
          <a:lstStyle/>
          <a:p>
            <a:fld id="{A6D8DDE2-25D0-4E9C-94D9-82BAA14A1B85}" type="slidenum">
              <a:rPr lang="en-US" smtClean="0"/>
              <a:t>3</a:t>
            </a:fld>
            <a:endParaRPr lang="en-US"/>
          </a:p>
        </p:txBody>
      </p:sp>
    </p:spTree>
    <p:extLst>
      <p:ext uri="{BB962C8B-B14F-4D97-AF65-F5344CB8AC3E}">
        <p14:creationId xmlns:p14="http://schemas.microsoft.com/office/powerpoint/2010/main" val="2764977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last meter rate increase, the equity considerations were considered and examined. PBOT staff conducted an intercept survey of evening on-street parkers on the purpose of their visit that day. Only 25% of the respondents were headed to work, of those only 1/3 of them were headed to work in the service industry (health, restaurants, janitorial</a:t>
            </a:r>
            <a:r>
              <a:rPr lang="en-US"/>
              <a:t>, etc.). </a:t>
            </a:r>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30</a:t>
            </a:fld>
            <a:endParaRPr lang="en-US"/>
          </a:p>
        </p:txBody>
      </p:sp>
    </p:spTree>
    <p:extLst>
      <p:ext uri="{BB962C8B-B14F-4D97-AF65-F5344CB8AC3E}">
        <p14:creationId xmlns:p14="http://schemas.microsoft.com/office/powerpoint/2010/main" val="4234644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4DB4C3-86DA-467C-82BF-04F5E6E52CB9}" type="slidenum">
              <a:rPr lang="en-US" smtClean="0"/>
              <a:t>31</a:t>
            </a:fld>
            <a:endParaRPr lang="en-US"/>
          </a:p>
        </p:txBody>
      </p:sp>
    </p:spTree>
    <p:extLst>
      <p:ext uri="{BB962C8B-B14F-4D97-AF65-F5344CB8AC3E}">
        <p14:creationId xmlns:p14="http://schemas.microsoft.com/office/powerpoint/2010/main" val="1205459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32</a:t>
            </a:fld>
            <a:endParaRPr lang="en-US"/>
          </a:p>
        </p:txBody>
      </p:sp>
    </p:spTree>
    <p:extLst>
      <p:ext uri="{BB962C8B-B14F-4D97-AF65-F5344CB8AC3E}">
        <p14:creationId xmlns:p14="http://schemas.microsoft.com/office/powerpoint/2010/main" val="3960280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dirty="0"/>
              <a:t>There are currently no guidelines for establishing new Event Districts around large venues (which is to say venues with a capacity of 10,000 or more). The PMM establishes a process for managing on-street public parking during events, with the goal of encouraging the use of alternative modes, reducing congestion, and minimizing impacts on surrounding neighborhoods. The process is supported by the Oregon Convention Center and the Rose Quarter.</a:t>
            </a:r>
          </a:p>
          <a:p>
            <a:pPr lvl="0"/>
            <a:r>
              <a:rPr lang="en-US" sz="1100" b="1" dirty="0"/>
              <a:t>__________________________________________________</a:t>
            </a:r>
          </a:p>
          <a:p>
            <a:pPr lvl="0"/>
            <a:r>
              <a:rPr lang="en-US" sz="1100" b="1" dirty="0"/>
              <a:t>FAQ: Specific Venues, Special Events, etc.</a:t>
            </a:r>
          </a:p>
          <a:p>
            <a:pPr lvl="0"/>
            <a:r>
              <a:rPr lang="en-US" sz="1100" dirty="0"/>
              <a:t>The proposed process, when used, will only be applicable around Providence Park, the Rose Quarter, and the Convention Center. No changes to standard on-street pricing will be used for events or around smaller venues.</a:t>
            </a:r>
          </a:p>
          <a:p>
            <a:pPr lvl="0"/>
            <a:endParaRPr lang="en-US" sz="1100" dirty="0"/>
          </a:p>
        </p:txBody>
      </p:sp>
      <p:sp>
        <p:nvSpPr>
          <p:cNvPr id="4" name="Slide Number Placeholder 3"/>
          <p:cNvSpPr>
            <a:spLocks noGrp="1"/>
          </p:cNvSpPr>
          <p:nvPr>
            <p:ph type="sldNum" sz="quarter" idx="10"/>
          </p:nvPr>
        </p:nvSpPr>
        <p:spPr/>
        <p:txBody>
          <a:bodyPr/>
          <a:lstStyle/>
          <a:p>
            <a:fld id="{A6D8DDE2-25D0-4E9C-94D9-82BAA14A1B85}" type="slidenum">
              <a:rPr lang="en-US" smtClean="0"/>
              <a:t>33</a:t>
            </a:fld>
            <a:endParaRPr lang="en-US"/>
          </a:p>
        </p:txBody>
      </p:sp>
    </p:spTree>
    <p:extLst>
      <p:ext uri="{BB962C8B-B14F-4D97-AF65-F5344CB8AC3E}">
        <p14:creationId xmlns:p14="http://schemas.microsoft.com/office/powerpoint/2010/main" val="1903800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34</a:t>
            </a:fld>
            <a:endParaRPr lang="en-US"/>
          </a:p>
        </p:txBody>
      </p:sp>
    </p:spTree>
    <p:extLst>
      <p:ext uri="{BB962C8B-B14F-4D97-AF65-F5344CB8AC3E}">
        <p14:creationId xmlns:p14="http://schemas.microsoft.com/office/powerpoint/2010/main" val="3192861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35</a:t>
            </a:fld>
            <a:endParaRPr lang="en-US"/>
          </a:p>
        </p:txBody>
      </p:sp>
    </p:spTree>
    <p:extLst>
      <p:ext uri="{BB962C8B-B14F-4D97-AF65-F5344CB8AC3E}">
        <p14:creationId xmlns:p14="http://schemas.microsoft.com/office/powerpoint/2010/main" val="3248673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Why are we here?</a:t>
            </a:r>
          </a:p>
          <a:p>
            <a:r>
              <a:rPr lang="en-US" sz="1100" b="0" dirty="0"/>
              <a:t>To rescind outdated policy governing parking management and to adopt new policy guiding PBOT on managing parking that is:</a:t>
            </a:r>
          </a:p>
          <a:p>
            <a:pPr marL="171450" indent="-171450">
              <a:buFont typeface="Arial" panose="020B0604020202020204" pitchFamily="34" charset="0"/>
              <a:buChar char="•"/>
            </a:pPr>
            <a:r>
              <a:rPr lang="en-US" sz="1100" b="0" dirty="0"/>
              <a:t>Data-driven</a:t>
            </a:r>
          </a:p>
          <a:p>
            <a:pPr marL="171450" indent="-171450">
              <a:buFont typeface="Arial" panose="020B0604020202020204" pitchFamily="34" charset="0"/>
              <a:buChar char="•"/>
            </a:pPr>
            <a:r>
              <a:rPr lang="en-US" sz="1100" b="0" dirty="0"/>
              <a:t>Transparent</a:t>
            </a:r>
          </a:p>
          <a:p>
            <a:pPr marL="171450" indent="-171450">
              <a:buFont typeface="Arial" panose="020B0604020202020204" pitchFamily="34" charset="0"/>
              <a:buChar char="•"/>
            </a:pPr>
            <a:r>
              <a:rPr lang="en-US" sz="1100" b="0" dirty="0"/>
              <a:t>Responsive to changing environments</a:t>
            </a:r>
          </a:p>
          <a:p>
            <a:endParaRPr lang="en-US" sz="1100" dirty="0"/>
          </a:p>
          <a:p>
            <a:endParaRPr lang="en-US" sz="1100" dirty="0"/>
          </a:p>
        </p:txBody>
      </p:sp>
      <p:sp>
        <p:nvSpPr>
          <p:cNvPr id="4" name="Slide Number Placeholder 3"/>
          <p:cNvSpPr>
            <a:spLocks noGrp="1"/>
          </p:cNvSpPr>
          <p:nvPr>
            <p:ph type="sldNum" sz="quarter" idx="10"/>
          </p:nvPr>
        </p:nvSpPr>
        <p:spPr/>
        <p:txBody>
          <a:bodyPr/>
          <a:lstStyle/>
          <a:p>
            <a:fld id="{A6D8DDE2-25D0-4E9C-94D9-82BAA14A1B85}" type="slidenum">
              <a:rPr lang="en-US" smtClean="0"/>
              <a:t>36</a:t>
            </a:fld>
            <a:endParaRPr lang="en-US"/>
          </a:p>
        </p:txBody>
      </p:sp>
    </p:spTree>
    <p:extLst>
      <p:ext uri="{BB962C8B-B14F-4D97-AF65-F5344CB8AC3E}">
        <p14:creationId xmlns:p14="http://schemas.microsoft.com/office/powerpoint/2010/main" val="2691005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37</a:t>
            </a:fld>
            <a:endParaRPr lang="en-US"/>
          </a:p>
        </p:txBody>
      </p:sp>
    </p:spTree>
    <p:extLst>
      <p:ext uri="{BB962C8B-B14F-4D97-AF65-F5344CB8AC3E}">
        <p14:creationId xmlns:p14="http://schemas.microsoft.com/office/powerpoint/2010/main" val="32321069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other parking</a:t>
            </a:r>
            <a:r>
              <a:rPr lang="en-US" baseline="0" dirty="0"/>
              <a:t> projects will be brought to Council for discussion </a:t>
            </a:r>
            <a:r>
              <a:rPr lang="en-US" baseline="0"/>
              <a:t>sometime early next year. </a:t>
            </a:r>
            <a:endParaRPr lang="en-US"/>
          </a:p>
        </p:txBody>
      </p:sp>
    </p:spTree>
    <p:extLst>
      <p:ext uri="{BB962C8B-B14F-4D97-AF65-F5344CB8AC3E}">
        <p14:creationId xmlns:p14="http://schemas.microsoft.com/office/powerpoint/2010/main" val="1949829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39</a:t>
            </a:fld>
            <a:endParaRPr lang="en-US"/>
          </a:p>
        </p:txBody>
      </p:sp>
      <p:sp>
        <p:nvSpPr>
          <p:cNvPr id="5" name="Date Placeholder 4"/>
          <p:cNvSpPr>
            <a:spLocks noGrp="1"/>
          </p:cNvSpPr>
          <p:nvPr>
            <p:ph type="dt" idx="11"/>
          </p:nvPr>
        </p:nvSpPr>
        <p:spPr/>
        <p:txBody>
          <a:bodyPr/>
          <a:lstStyle/>
          <a:p>
            <a:r>
              <a:rPr lang="en-US"/>
              <a:t>7/17/17</a:t>
            </a:r>
          </a:p>
        </p:txBody>
      </p:sp>
    </p:spTree>
    <p:extLst>
      <p:ext uri="{BB962C8B-B14F-4D97-AF65-F5344CB8AC3E}">
        <p14:creationId xmlns:p14="http://schemas.microsoft.com/office/powerpoint/2010/main" val="1693422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Thank You</a:t>
            </a:r>
          </a:p>
          <a:p>
            <a:r>
              <a:rPr lang="en-US" sz="1100" b="1" dirty="0"/>
              <a:t>Introductions</a:t>
            </a:r>
          </a:p>
          <a:p>
            <a:r>
              <a:rPr lang="en-US" sz="1100" dirty="0"/>
              <a:t>The direction to develop a Performance-Based process for managing parking was initiated more than three years ago as a key recommendation that emerged from the outreach process in developing the 2015 Citywide Parking Strategy. That extensive public outreach process included communication with close to 1,000 people and more than 50 briefings, meetings, and public events throughout the City. A consistent theme that emerging was the desire to manage parking using a transparent, data-driven approach, referred to a performance-based parking management.</a:t>
            </a:r>
          </a:p>
          <a:p>
            <a:endParaRPr lang="en-US" sz="1100" dirty="0"/>
          </a:p>
          <a:p>
            <a:r>
              <a:rPr lang="en-US" sz="1100" dirty="0"/>
              <a:t>(Advance)</a:t>
            </a:r>
          </a:p>
          <a:p>
            <a:r>
              <a:rPr lang="en-US" sz="1100" dirty="0"/>
              <a:t>With Resolution 37204 in April 2016, City Council directed PBOT to develop a Performance-Based Parking Management Program that establishes operational guidelines to implement City policy. </a:t>
            </a:r>
          </a:p>
          <a:p>
            <a:endParaRPr lang="en-US" sz="1100" dirty="0"/>
          </a:p>
          <a:p>
            <a:r>
              <a:rPr lang="en-US" sz="1100" dirty="0"/>
              <a:t>The resulting Parking Management Manual (PMM) developed over the last 18-months outlines standardized guidelines, performance measures, and exception processes to consistently manage Portland’s public parking system based on data. The program relies on parking management best practices to support the economic vitality of commercial districts with the primary goal of ensuring equitable, efficient access for all users.</a:t>
            </a:r>
          </a:p>
          <a:p>
            <a:endParaRPr lang="en-US" sz="1100" dirty="0"/>
          </a:p>
          <a:p>
            <a:pPr marL="174697" indent="-174697">
              <a:buFont typeface="Arial" panose="020B0604020202020204" pitchFamily="34" charset="0"/>
              <a:buChar char="•"/>
            </a:pPr>
            <a:endParaRPr lang="en-US" sz="1100" dirty="0"/>
          </a:p>
          <a:p>
            <a:endParaRPr lang="en-US" sz="1100" dirty="0"/>
          </a:p>
        </p:txBody>
      </p:sp>
      <p:sp>
        <p:nvSpPr>
          <p:cNvPr id="4" name="Slide Number Placeholder 3"/>
          <p:cNvSpPr>
            <a:spLocks noGrp="1"/>
          </p:cNvSpPr>
          <p:nvPr>
            <p:ph type="sldNum" sz="quarter" idx="10"/>
          </p:nvPr>
        </p:nvSpPr>
        <p:spPr/>
        <p:txBody>
          <a:bodyPr/>
          <a:lstStyle/>
          <a:p>
            <a:fld id="{A6D8DDE2-25D0-4E9C-94D9-82BAA14A1B85}" type="slidenum">
              <a:rPr lang="en-US" smtClean="0"/>
              <a:t>4</a:t>
            </a:fld>
            <a:endParaRPr lang="en-US"/>
          </a:p>
        </p:txBody>
      </p:sp>
    </p:spTree>
    <p:extLst>
      <p:ext uri="{BB962C8B-B14F-4D97-AF65-F5344CB8AC3E}">
        <p14:creationId xmlns:p14="http://schemas.microsoft.com/office/powerpoint/2010/main" val="3170216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Presentation Outline</a:t>
            </a:r>
          </a:p>
          <a:p>
            <a:r>
              <a:rPr lang="en-US" sz="1100" dirty="0"/>
              <a:t>Each Chapter provides clear guidelines on each topic to serve as a resource manual, helping to add clarity and consistency to parking management questions that PBOT gets asked on a daily basis.  Each chapter was developed with input from the Stakeholder Advisory Committee, and is based on a performance-based process that uses data and best management practices to inform parking management citywide.</a:t>
            </a:r>
          </a:p>
          <a:p>
            <a:pPr defTabSz="931717"/>
            <a:r>
              <a:rPr lang="en-US" sz="1100" b="1" dirty="0"/>
              <a:t>_____________________________</a:t>
            </a:r>
          </a:p>
          <a:p>
            <a:pPr defTabSz="931717"/>
            <a:r>
              <a:rPr lang="en-US" sz="1100" b="1" dirty="0"/>
              <a:t>FAQ: APP and Permit Surcharge?</a:t>
            </a:r>
          </a:p>
          <a:p>
            <a:pPr defTabSz="931717"/>
            <a:r>
              <a:rPr lang="en-US" sz="1100" dirty="0"/>
              <a:t>These items are not included within this document.</a:t>
            </a:r>
          </a:p>
          <a:p>
            <a:pPr defTabSz="931717"/>
            <a:endParaRPr lang="en-US" sz="1100" b="1" dirty="0"/>
          </a:p>
          <a:p>
            <a:pPr defTabSz="931717"/>
            <a:r>
              <a:rPr lang="en-US" sz="1100" b="1" dirty="0"/>
              <a:t>FAQ: Use of Net Meter Revenue?</a:t>
            </a:r>
          </a:p>
          <a:p>
            <a:pPr defTabSz="931717"/>
            <a:r>
              <a:rPr lang="en-US" sz="1100" dirty="0"/>
              <a:t>The use of Net Meter Revenue will continue to be spent per existing City Policy, covered in TRN 3.102 (1996)</a:t>
            </a:r>
          </a:p>
          <a:p>
            <a:endParaRPr lang="en-US" sz="1100" dirty="0"/>
          </a:p>
          <a:p>
            <a:endParaRPr lang="en-US" sz="1100" dirty="0"/>
          </a:p>
        </p:txBody>
      </p:sp>
      <p:sp>
        <p:nvSpPr>
          <p:cNvPr id="4" name="Slide Number Placeholder 3"/>
          <p:cNvSpPr>
            <a:spLocks noGrp="1"/>
          </p:cNvSpPr>
          <p:nvPr>
            <p:ph type="sldNum" sz="quarter" idx="10"/>
          </p:nvPr>
        </p:nvSpPr>
        <p:spPr/>
        <p:txBody>
          <a:bodyPr/>
          <a:lstStyle/>
          <a:p>
            <a:fld id="{A6D8DDE2-25D0-4E9C-94D9-82BAA14A1B85}" type="slidenum">
              <a:rPr lang="en-US" smtClean="0"/>
              <a:t>40</a:t>
            </a:fld>
            <a:endParaRPr lang="en-US"/>
          </a:p>
        </p:txBody>
      </p:sp>
    </p:spTree>
    <p:extLst>
      <p:ext uri="{BB962C8B-B14F-4D97-AF65-F5344CB8AC3E}">
        <p14:creationId xmlns:p14="http://schemas.microsoft.com/office/powerpoint/2010/main" val="24962304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As discussed in the Introductory Chapter, the manual is the result of a 12-month collaboration between PBOT and a 10-member Stakeholder Advisory Committee with representatives from: </a:t>
            </a:r>
          </a:p>
          <a:p>
            <a:pPr marL="174697" indent="-174697">
              <a:buFont typeface="Arial" panose="020B0604020202020204" pitchFamily="34" charset="0"/>
              <a:buChar char="•"/>
            </a:pPr>
            <a:r>
              <a:rPr lang="en-US" sz="1100" dirty="0"/>
              <a:t>The Pearl District Neighborhood Association</a:t>
            </a:r>
          </a:p>
          <a:p>
            <a:pPr marL="174697" indent="-174697">
              <a:buFont typeface="Arial" panose="020B0604020202020204" pitchFamily="34" charset="0"/>
              <a:buChar char="•"/>
            </a:pPr>
            <a:r>
              <a:rPr lang="en-US" sz="1100" dirty="0"/>
              <a:t>The Portland Business Alliance</a:t>
            </a:r>
          </a:p>
          <a:p>
            <a:pPr marL="174697" indent="-174697">
              <a:buFont typeface="Arial" panose="020B0604020202020204" pitchFamily="34" charset="0"/>
              <a:buChar char="•"/>
            </a:pPr>
            <a:r>
              <a:rPr lang="en-US" sz="1100" dirty="0"/>
              <a:t>Venture Portland</a:t>
            </a:r>
          </a:p>
          <a:p>
            <a:pPr marL="174697" indent="-174697">
              <a:buFont typeface="Arial" panose="020B0604020202020204" pitchFamily="34" charset="0"/>
              <a:buChar char="•"/>
            </a:pPr>
            <a:r>
              <a:rPr lang="en-US" sz="1100" dirty="0"/>
              <a:t>The Oregon College of Oriental Medicine</a:t>
            </a:r>
          </a:p>
          <a:p>
            <a:pPr marL="174697" indent="-174697">
              <a:buFont typeface="Arial" panose="020B0604020202020204" pitchFamily="34" charset="0"/>
              <a:buChar char="•"/>
            </a:pPr>
            <a:r>
              <a:rPr lang="en-US" sz="1100" dirty="0"/>
              <a:t>Portlanders for Parking Reform</a:t>
            </a:r>
          </a:p>
          <a:p>
            <a:pPr marL="174697" indent="-174697">
              <a:buFont typeface="Arial" panose="020B0604020202020204" pitchFamily="34" charset="0"/>
              <a:buChar char="•"/>
            </a:pPr>
            <a:r>
              <a:rPr lang="en-US" sz="1100" dirty="0"/>
              <a:t>The Central Eastside Industrial Council</a:t>
            </a:r>
          </a:p>
          <a:p>
            <a:pPr marL="174697" indent="-174697">
              <a:buFont typeface="Arial" panose="020B0604020202020204" pitchFamily="34" charset="0"/>
              <a:buChar char="•"/>
            </a:pPr>
            <a:r>
              <a:rPr lang="en-US" sz="1100" dirty="0"/>
              <a:t>The Northwest District</a:t>
            </a:r>
          </a:p>
          <a:p>
            <a:pPr marL="174697" indent="-174697">
              <a:buFont typeface="Arial" panose="020B0604020202020204" pitchFamily="34" charset="0"/>
              <a:buChar char="•"/>
            </a:pPr>
            <a:r>
              <a:rPr lang="en-US" sz="1100" dirty="0"/>
              <a:t>Go Lloyd</a:t>
            </a:r>
          </a:p>
          <a:p>
            <a:pPr marL="174697" indent="-174697">
              <a:buFont typeface="Arial" panose="020B0604020202020204" pitchFamily="34" charset="0"/>
              <a:buChar char="•"/>
            </a:pPr>
            <a:r>
              <a:rPr lang="en-US" sz="1100" dirty="0"/>
              <a:t>The Portland Freight Committee, and </a:t>
            </a:r>
          </a:p>
          <a:p>
            <a:pPr marL="174697" indent="-174697">
              <a:buFont typeface="Arial" panose="020B0604020202020204" pitchFamily="34" charset="0"/>
              <a:buChar char="•"/>
            </a:pPr>
            <a:r>
              <a:rPr lang="en-US" sz="1100" dirty="0"/>
              <a:t>The Portland Downtown Neighborhood Association</a:t>
            </a:r>
          </a:p>
        </p:txBody>
      </p:sp>
      <p:sp>
        <p:nvSpPr>
          <p:cNvPr id="4" name="Slide Number Placeholder 3"/>
          <p:cNvSpPr>
            <a:spLocks noGrp="1"/>
          </p:cNvSpPr>
          <p:nvPr>
            <p:ph type="sldNum" sz="quarter" idx="10"/>
          </p:nvPr>
        </p:nvSpPr>
        <p:spPr/>
        <p:txBody>
          <a:bodyPr/>
          <a:lstStyle/>
          <a:p>
            <a:fld id="{A6D8DDE2-25D0-4E9C-94D9-82BAA14A1B85}" type="slidenum">
              <a:rPr lang="en-US" smtClean="0"/>
              <a:t>41</a:t>
            </a:fld>
            <a:endParaRPr lang="en-US"/>
          </a:p>
        </p:txBody>
      </p:sp>
    </p:spTree>
    <p:extLst>
      <p:ext uri="{BB962C8B-B14F-4D97-AF65-F5344CB8AC3E}">
        <p14:creationId xmlns:p14="http://schemas.microsoft.com/office/powerpoint/2010/main" val="29914027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dirty="0"/>
              <a:t>Establishing New Parking Management Districts</a:t>
            </a:r>
            <a:r>
              <a:rPr lang="en-US" sz="1100" dirty="0"/>
              <a:t>: There are currently no guidelines for establishing new Parking Management Districts in commercial corridors. The PMM provides clear guidance for establishing a workgroup of business representatives and district residents responsible for recommending parking management strategies and monitoring performance. The process includes outreach to surrounding communities, including nearby historically underserved communities of color to insure any potential impacts from parking management in the commercial corridor are mitigated.</a:t>
            </a:r>
          </a:p>
          <a:p>
            <a:pPr lvl="0"/>
            <a:endParaRPr lang="en-US" sz="1100" b="1" dirty="0"/>
          </a:p>
          <a:p>
            <a:pPr lvl="0"/>
            <a:r>
              <a:rPr lang="en-US" sz="1100" b="1" dirty="0"/>
              <a:t>Implementing On-Street Paid Parking: </a:t>
            </a:r>
            <a:r>
              <a:rPr lang="en-US" sz="1100" dirty="0"/>
              <a:t>The PMM clarifies existing policy and establishes a series of requirements that must be met to implement a new meter district within a Parking Management District. As noted in the Parking Management Toolbox (approved in February), meters should only be used as a tool to manage demand in commercial corridors after time limits with consistent enforcement do not achieve the stated performance goals.</a:t>
            </a:r>
          </a:p>
          <a:p>
            <a:pPr lvl="0"/>
            <a:r>
              <a:rPr lang="en-US" sz="1100" dirty="0"/>
              <a:t>_________________________________________</a:t>
            </a:r>
          </a:p>
          <a:p>
            <a:pPr lvl="0"/>
            <a:r>
              <a:rPr lang="en-US" sz="1100" b="1" dirty="0"/>
              <a:t>FAQ: Will PBOT Begin to Impose New Parking Management Practices?</a:t>
            </a:r>
          </a:p>
          <a:p>
            <a:pPr lvl="0"/>
            <a:r>
              <a:rPr lang="en-US" sz="1100" dirty="0"/>
              <a:t>Parking Management remains community-driven and PBOT will continue to respond to requests for new or revised local parking management strategies. The Manual helps document PBOT’s parking management practices, providing additional consistency, clarity, and transparency in the implementation of existing City policy.</a:t>
            </a:r>
          </a:p>
          <a:p>
            <a:pPr lvl="0"/>
            <a:endParaRPr lang="en-US" sz="1300" dirty="0"/>
          </a:p>
        </p:txBody>
      </p:sp>
      <p:sp>
        <p:nvSpPr>
          <p:cNvPr id="4" name="Slide Number Placeholder 3"/>
          <p:cNvSpPr>
            <a:spLocks noGrp="1"/>
          </p:cNvSpPr>
          <p:nvPr>
            <p:ph type="sldNum" sz="quarter" idx="10"/>
          </p:nvPr>
        </p:nvSpPr>
        <p:spPr/>
        <p:txBody>
          <a:bodyPr/>
          <a:lstStyle/>
          <a:p>
            <a:fld id="{A6D8DDE2-25D0-4E9C-94D9-82BAA14A1B85}" type="slidenum">
              <a:rPr lang="en-US" smtClean="0"/>
              <a:t>42</a:t>
            </a:fld>
            <a:endParaRPr lang="en-US"/>
          </a:p>
        </p:txBody>
      </p:sp>
    </p:spTree>
    <p:extLst>
      <p:ext uri="{BB962C8B-B14F-4D97-AF65-F5344CB8AC3E}">
        <p14:creationId xmlns:p14="http://schemas.microsoft.com/office/powerpoint/2010/main" val="941522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dirty="0"/>
              <a:t>Standardized Time Limits</a:t>
            </a:r>
            <a:r>
              <a:rPr lang="en-US" sz="1100" dirty="0"/>
              <a:t>: The PMM simplifies existing time limit implementation to help ensure that Portland’s on-street parking system is easy to understand and navigate, better allowing visitors to quickly find parking that meets their needs.</a:t>
            </a:r>
          </a:p>
          <a:p>
            <a:pPr lvl="0"/>
            <a:endParaRPr lang="en-US" sz="1100" dirty="0"/>
          </a:p>
          <a:p>
            <a:pPr lvl="0"/>
            <a:r>
              <a:rPr lang="en-US" sz="1100" b="1" dirty="0"/>
              <a:t>Default Guidelines for Time Limits in New Parking Management Districts</a:t>
            </a:r>
            <a:r>
              <a:rPr lang="en-US" sz="1100" dirty="0"/>
              <a:t>: 2-hours will serve as the default time limit, starting at 10am. Adjustments to default enforcement hours to be based on data.</a:t>
            </a:r>
          </a:p>
          <a:p>
            <a:pPr lvl="0"/>
            <a:r>
              <a:rPr lang="en-US" sz="1100" b="1" dirty="0"/>
              <a:t>__________________________________________________</a:t>
            </a:r>
          </a:p>
          <a:p>
            <a:pPr lvl="0"/>
            <a:r>
              <a:rPr lang="en-US" sz="1100" b="1" dirty="0"/>
              <a:t>FAQ: Enforcement Hours in Existing Meter Districts/Existing PMDs</a:t>
            </a:r>
          </a:p>
          <a:p>
            <a:pPr lvl="0"/>
            <a:r>
              <a:rPr lang="en-US" sz="1100" dirty="0"/>
              <a:t>Any changes to enforcement hours in existing districts would be based on data, and would come before Council for approval</a:t>
            </a:r>
          </a:p>
          <a:p>
            <a:pPr lvl="0"/>
            <a:endParaRPr lang="en-US" sz="1100" dirty="0"/>
          </a:p>
          <a:p>
            <a:pPr defTabSz="931717"/>
            <a:r>
              <a:rPr lang="en-US" sz="1100" b="1" dirty="0"/>
              <a:t>FAQ: Prepay for Parking for the Next Day</a:t>
            </a:r>
          </a:p>
          <a:p>
            <a:pPr defTabSz="931717"/>
            <a:r>
              <a:rPr lang="en-US" sz="1100" dirty="0"/>
              <a:t>Current parking meter technology in Portland does not allow users to prepay for the next morning. Later enforcement hours (where applicable) would help to support Action Item I.2 in the Vision Zero Action Plan, which calls for implementing measures to encourage impaired drivers to leave their cars overnight without concern of getting a parking ticket for being towed.</a:t>
            </a:r>
          </a:p>
        </p:txBody>
      </p:sp>
      <p:sp>
        <p:nvSpPr>
          <p:cNvPr id="4" name="Slide Number Placeholder 3"/>
          <p:cNvSpPr>
            <a:spLocks noGrp="1"/>
          </p:cNvSpPr>
          <p:nvPr>
            <p:ph type="sldNum" sz="quarter" idx="10"/>
          </p:nvPr>
        </p:nvSpPr>
        <p:spPr/>
        <p:txBody>
          <a:bodyPr/>
          <a:lstStyle/>
          <a:p>
            <a:fld id="{A6D8DDE2-25D0-4E9C-94D9-82BAA14A1B85}" type="slidenum">
              <a:rPr lang="en-US" smtClean="0"/>
              <a:t>43</a:t>
            </a:fld>
            <a:endParaRPr lang="en-US"/>
          </a:p>
        </p:txBody>
      </p:sp>
    </p:spTree>
    <p:extLst>
      <p:ext uri="{BB962C8B-B14F-4D97-AF65-F5344CB8AC3E}">
        <p14:creationId xmlns:p14="http://schemas.microsoft.com/office/powerpoint/2010/main" val="559642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dirty="0"/>
              <a:t>Performance-Based Process: </a:t>
            </a:r>
            <a:r>
              <a:rPr lang="en-US" sz="1100" dirty="0"/>
              <a:t>The PMM establishes performance targets (specifically a goal occupancy range 65% - 85% during peak periods) and provides guidelines for adjusting hourly parking rates annually (if needed) based on data. The primary goal to support economic vitality by allowing visitors to quickly and easily find convenient parking, even during peak hours.</a:t>
            </a:r>
          </a:p>
          <a:p>
            <a:pPr lvl="0"/>
            <a:endParaRPr lang="en-US" sz="1100" b="1" dirty="0"/>
          </a:p>
          <a:p>
            <a:pPr lvl="0"/>
            <a:r>
              <a:rPr lang="en-US" sz="1100" b="1" dirty="0"/>
              <a:t>Standardized Annual Review Process</a:t>
            </a:r>
            <a:r>
              <a:rPr lang="en-US" sz="1100" dirty="0"/>
              <a:t>: Tiered rate adjustments are established to allow for a clear, transparent, data-driven process. All proposed rate adjustments emerging from this process will come before Council each year. Other cities that have implemented performance-based pricing, such as San Francisco, Seattle, and Washington DC, have found it to be an effective method to adjust rates based on data and therefore balance demands.</a:t>
            </a:r>
          </a:p>
          <a:p>
            <a:pPr lvl="0"/>
            <a:endParaRPr lang="en-US" sz="1100" dirty="0"/>
          </a:p>
          <a:p>
            <a:pPr lvl="0"/>
            <a:r>
              <a:rPr lang="en-US" sz="1100" b="1" dirty="0"/>
              <a:t>More Parking Options for All Users</a:t>
            </a:r>
            <a:r>
              <a:rPr lang="en-US" sz="1100" dirty="0"/>
              <a:t>: Allows for rate reductions in lower demand areas, providing more opportunities for individuals to find on-street parking at a more affordable rate. Off street rates will continue to provide a lower cost option. Additionally, </a:t>
            </a:r>
            <a:r>
              <a:rPr lang="en-US" sz="1100" dirty="0" err="1"/>
              <a:t>SmartPark</a:t>
            </a:r>
            <a:r>
              <a:rPr lang="en-US" sz="1100" dirty="0"/>
              <a:t> garages offer a discounted monthly pass for low income employees.</a:t>
            </a:r>
          </a:p>
          <a:p>
            <a:pPr lvl="0"/>
            <a:r>
              <a:rPr lang="en-US" sz="1100" b="1" dirty="0"/>
              <a:t>__________________________________________________</a:t>
            </a:r>
          </a:p>
          <a:p>
            <a:pPr lvl="0"/>
            <a:r>
              <a:rPr lang="en-US" sz="1100" b="1" dirty="0"/>
              <a:t>FAQ: Is This Surge Pricing?</a:t>
            </a:r>
          </a:p>
          <a:p>
            <a:pPr lvl="0"/>
            <a:r>
              <a:rPr lang="en-US" sz="1100" dirty="0"/>
              <a:t>Not surge pricing; it is simply a standardized, data-driven annual rate review process.</a:t>
            </a:r>
          </a:p>
          <a:p>
            <a:pPr defTabSz="931717"/>
            <a:r>
              <a:rPr lang="en-US" sz="1100" b="1" dirty="0"/>
              <a:t>FAQ: Is This Simply a Method to Increase Meter Revenues?</a:t>
            </a:r>
          </a:p>
          <a:p>
            <a:pPr defTabSz="931717"/>
            <a:r>
              <a:rPr lang="en-US" sz="1100" dirty="0"/>
              <a:t>Peer cities have found the change in revenue to be largely negligible (0 to 3% change). The goal of the process is to balance system demands and improve each of access.</a:t>
            </a:r>
          </a:p>
          <a:p>
            <a:pPr defTabSz="931717"/>
            <a:endParaRPr lang="en-US" sz="1100" b="1" dirty="0"/>
          </a:p>
          <a:p>
            <a:pPr lvl="0"/>
            <a:endParaRPr lang="en-US" sz="1100" dirty="0"/>
          </a:p>
          <a:p>
            <a:pPr lvl="0"/>
            <a:endParaRPr lang="en-US" sz="1100" b="1" dirty="0"/>
          </a:p>
        </p:txBody>
      </p:sp>
      <p:sp>
        <p:nvSpPr>
          <p:cNvPr id="4" name="Slide Number Placeholder 3"/>
          <p:cNvSpPr>
            <a:spLocks noGrp="1"/>
          </p:cNvSpPr>
          <p:nvPr>
            <p:ph type="sldNum" sz="quarter" idx="10"/>
          </p:nvPr>
        </p:nvSpPr>
        <p:spPr/>
        <p:txBody>
          <a:bodyPr/>
          <a:lstStyle/>
          <a:p>
            <a:fld id="{A6D8DDE2-25D0-4E9C-94D9-82BAA14A1B85}" type="slidenum">
              <a:rPr lang="en-US" smtClean="0"/>
              <a:t>44</a:t>
            </a:fld>
            <a:endParaRPr lang="en-US"/>
          </a:p>
        </p:txBody>
      </p:sp>
    </p:spTree>
    <p:extLst>
      <p:ext uri="{BB962C8B-B14F-4D97-AF65-F5344CB8AC3E}">
        <p14:creationId xmlns:p14="http://schemas.microsoft.com/office/powerpoint/2010/main" val="2014333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dirty="0"/>
              <a:t>There are currently no guidelines for establishing new Event Districts around large venues (which is to say venues with a capacity of 10,000 or more). The PMM establishes a process for managing on-street public parking during events, with the goal of encouraging the use of alternative modes, reducing congestion, and minimizing impacts on surrounding neighborhoods. The process is supported by the Oregon Convention Center and the Rose Quarter.</a:t>
            </a:r>
          </a:p>
          <a:p>
            <a:pPr lvl="0"/>
            <a:r>
              <a:rPr lang="en-US" sz="1100" b="1" dirty="0"/>
              <a:t>__________________________________________________</a:t>
            </a:r>
          </a:p>
          <a:p>
            <a:pPr lvl="0"/>
            <a:r>
              <a:rPr lang="en-US" sz="1100" b="1" dirty="0"/>
              <a:t>FAQ: Specific Venues, Special Events, etc.</a:t>
            </a:r>
          </a:p>
          <a:p>
            <a:pPr lvl="0"/>
            <a:r>
              <a:rPr lang="en-US" sz="1100" dirty="0"/>
              <a:t>The proposed process, when used, will only be applicable around Providence Park, the Rose Quarter, and the Convention Center. No changes to standard on-street pricing will be used for events or around smaller venues.</a:t>
            </a:r>
          </a:p>
          <a:p>
            <a:pPr lvl="0"/>
            <a:endParaRPr lang="en-US" sz="1100" dirty="0"/>
          </a:p>
        </p:txBody>
      </p:sp>
      <p:sp>
        <p:nvSpPr>
          <p:cNvPr id="4" name="Slide Number Placeholder 3"/>
          <p:cNvSpPr>
            <a:spLocks noGrp="1"/>
          </p:cNvSpPr>
          <p:nvPr>
            <p:ph type="sldNum" sz="quarter" idx="10"/>
          </p:nvPr>
        </p:nvSpPr>
        <p:spPr/>
        <p:txBody>
          <a:bodyPr/>
          <a:lstStyle/>
          <a:p>
            <a:fld id="{A6D8DDE2-25D0-4E9C-94D9-82BAA14A1B85}" type="slidenum">
              <a:rPr lang="en-US" smtClean="0"/>
              <a:t>45</a:t>
            </a:fld>
            <a:endParaRPr lang="en-US"/>
          </a:p>
        </p:txBody>
      </p:sp>
    </p:spTree>
    <p:extLst>
      <p:ext uri="{BB962C8B-B14F-4D97-AF65-F5344CB8AC3E}">
        <p14:creationId xmlns:p14="http://schemas.microsoft.com/office/powerpoint/2010/main" val="23323326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dirty="0"/>
              <a:t>Consistent Loading Zone Management</a:t>
            </a:r>
            <a:r>
              <a:rPr lang="en-US" sz="1100" dirty="0"/>
              <a:t>: The PMM establishes five standard loading zone options (reduced from 44) to improve consistency and allow both freight operators and visitors to easily find available parking. The Portland Freight Committee supports the proposed guidelines, which continue to support businesses with on-street delivery needs while allowing for equitable access for all users.</a:t>
            </a:r>
          </a:p>
        </p:txBody>
      </p:sp>
      <p:sp>
        <p:nvSpPr>
          <p:cNvPr id="4" name="Slide Number Placeholder 3"/>
          <p:cNvSpPr>
            <a:spLocks noGrp="1"/>
          </p:cNvSpPr>
          <p:nvPr>
            <p:ph type="sldNum" sz="quarter" idx="10"/>
          </p:nvPr>
        </p:nvSpPr>
        <p:spPr/>
        <p:txBody>
          <a:bodyPr/>
          <a:lstStyle/>
          <a:p>
            <a:fld id="{A6D8DDE2-25D0-4E9C-94D9-82BAA14A1B85}" type="slidenum">
              <a:rPr lang="en-US" smtClean="0"/>
              <a:t>46</a:t>
            </a:fld>
            <a:endParaRPr lang="en-US"/>
          </a:p>
        </p:txBody>
      </p:sp>
    </p:spTree>
    <p:extLst>
      <p:ext uri="{BB962C8B-B14F-4D97-AF65-F5344CB8AC3E}">
        <p14:creationId xmlns:p14="http://schemas.microsoft.com/office/powerpoint/2010/main" val="21598456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Adopt Parking Management Manual to establish guidelines for managing public parking in the City of Portland (Ordinance) </a:t>
            </a:r>
          </a:p>
          <a:p>
            <a:endParaRPr lang="en-US" dirty="0"/>
          </a:p>
          <a:p>
            <a:r>
              <a:rPr lang="en-US" dirty="0"/>
              <a:t>NOW, THEREFORE, the Council directs: </a:t>
            </a:r>
          </a:p>
          <a:p>
            <a:pPr marL="440695" indent="-440695">
              <a:buAutoNum type="alphaLcPeriod"/>
            </a:pPr>
            <a:endParaRPr lang="en-US" dirty="0"/>
          </a:p>
          <a:p>
            <a:pPr marL="440695" indent="-440695">
              <a:buAutoNum type="alphaLcPeriod"/>
            </a:pPr>
            <a:r>
              <a:rPr lang="en-US" dirty="0"/>
              <a:t>The City Council adopts the Parking Management Manual to guide management of the public parking system and directs the Bureau of Transportation to implement the guidelines contained in the Manual. </a:t>
            </a:r>
          </a:p>
          <a:p>
            <a:pPr marL="440695" indent="-440695">
              <a:buAutoNum type="alphaLcPeriod"/>
            </a:pPr>
            <a:endParaRPr lang="en-US" dirty="0"/>
          </a:p>
          <a:p>
            <a:pPr marL="440695" indent="-440695">
              <a:buAutoNum type="alphaLcPeriod"/>
            </a:pPr>
            <a:r>
              <a:rPr lang="en-US" dirty="0"/>
              <a:t>This ordinance is binding City policy. </a:t>
            </a:r>
          </a:p>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47</a:t>
            </a:fld>
            <a:endParaRPr lang="en-US"/>
          </a:p>
        </p:txBody>
      </p:sp>
    </p:spTree>
    <p:extLst>
      <p:ext uri="{BB962C8B-B14F-4D97-AF65-F5344CB8AC3E}">
        <p14:creationId xmlns:p14="http://schemas.microsoft.com/office/powerpoint/2010/main" val="3215331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48</a:t>
            </a:fld>
            <a:endParaRPr lang="en-US"/>
          </a:p>
        </p:txBody>
      </p:sp>
    </p:spTree>
    <p:extLst>
      <p:ext uri="{BB962C8B-B14F-4D97-AF65-F5344CB8AC3E}">
        <p14:creationId xmlns:p14="http://schemas.microsoft.com/office/powerpoint/2010/main" val="4043478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49</a:t>
            </a:fld>
            <a:endParaRPr lang="en-US"/>
          </a:p>
        </p:txBody>
      </p:sp>
    </p:spTree>
    <p:extLst>
      <p:ext uri="{BB962C8B-B14F-4D97-AF65-F5344CB8AC3E}">
        <p14:creationId xmlns:p14="http://schemas.microsoft.com/office/powerpoint/2010/main" val="1304979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4DB4C3-86DA-467C-82BF-04F5E6E52CB9}" type="slidenum">
              <a:rPr lang="en-US" smtClean="0"/>
              <a:t>5</a:t>
            </a:fld>
            <a:endParaRPr lang="en-US"/>
          </a:p>
        </p:txBody>
      </p:sp>
    </p:spTree>
    <p:extLst>
      <p:ext uri="{BB962C8B-B14F-4D97-AF65-F5344CB8AC3E}">
        <p14:creationId xmlns:p14="http://schemas.microsoft.com/office/powerpoint/2010/main" val="6285569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85546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8DDE2-25D0-4E9C-94D9-82BAA14A1B85}" type="slidenum">
              <a:rPr lang="en-US" smtClean="0"/>
              <a:t>51</a:t>
            </a:fld>
            <a:endParaRPr lang="en-US"/>
          </a:p>
        </p:txBody>
      </p:sp>
    </p:spTree>
    <p:extLst>
      <p:ext uri="{BB962C8B-B14F-4D97-AF65-F5344CB8AC3E}">
        <p14:creationId xmlns:p14="http://schemas.microsoft.com/office/powerpoint/2010/main" val="25482654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8893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4DB4C3-86DA-467C-82BF-04F5E6E52CB9}" type="slidenum">
              <a:rPr lang="en-US" smtClean="0"/>
              <a:t>6</a:t>
            </a:fld>
            <a:endParaRPr lang="en-US"/>
          </a:p>
        </p:txBody>
      </p:sp>
    </p:spTree>
    <p:extLst>
      <p:ext uri="{BB962C8B-B14F-4D97-AF65-F5344CB8AC3E}">
        <p14:creationId xmlns:p14="http://schemas.microsoft.com/office/powerpoint/2010/main" val="4050711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4DB4C3-86DA-467C-82BF-04F5E6E52CB9}" type="slidenum">
              <a:rPr lang="en-US" smtClean="0"/>
              <a:t>7</a:t>
            </a:fld>
            <a:endParaRPr lang="en-US"/>
          </a:p>
        </p:txBody>
      </p:sp>
    </p:spTree>
    <p:extLst>
      <p:ext uri="{BB962C8B-B14F-4D97-AF65-F5344CB8AC3E}">
        <p14:creationId xmlns:p14="http://schemas.microsoft.com/office/powerpoint/2010/main" val="1299981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Thank You</a:t>
            </a:r>
          </a:p>
          <a:p>
            <a:r>
              <a:rPr lang="en-US" sz="1100" b="1" dirty="0"/>
              <a:t>Introductions</a:t>
            </a:r>
          </a:p>
          <a:p>
            <a:r>
              <a:rPr lang="en-US" sz="1100" dirty="0"/>
              <a:t>The direction to develop a Performance-Based process for managing parking was initiated more than three years ago as a key recommendation that emerged from the outreach process in developing the 2015 Citywide Parking Strategy. That extensive public outreach process included communication with close to 1,000 people and more than 50 briefings, meetings, and public events throughout the City. A consistent theme that emerging was the desire to manage parking using a transparent, data-driven approach, referred to a performance-based parking management.</a:t>
            </a:r>
          </a:p>
          <a:p>
            <a:endParaRPr lang="en-US" sz="1100" dirty="0"/>
          </a:p>
          <a:p>
            <a:r>
              <a:rPr lang="en-US" sz="1100" dirty="0"/>
              <a:t>(Advance)</a:t>
            </a:r>
          </a:p>
          <a:p>
            <a:r>
              <a:rPr lang="en-US" sz="1100" dirty="0"/>
              <a:t>With Resolution 37204 in April 2016, City Council directed PBOT to develop a Performance-Based Parking Management Program that establishes operational guidelines to implement City policy. </a:t>
            </a:r>
          </a:p>
          <a:p>
            <a:endParaRPr lang="en-US" sz="1100" dirty="0"/>
          </a:p>
          <a:p>
            <a:r>
              <a:rPr lang="en-US" sz="1100" dirty="0"/>
              <a:t>The resulting Parking Management Manual (PMM) developed over the last 18-months outlines standardized guidelines, performance measures, and exception processes to consistently manage Portland’s public parking system based on data. The program relies on parking management best practices to support the economic vitality of commercial districts with the primary goal of ensuring equitable, efficient access for all users.</a:t>
            </a:r>
          </a:p>
          <a:p>
            <a:endParaRPr lang="en-US" sz="1100" dirty="0"/>
          </a:p>
          <a:p>
            <a:pPr marL="174697" indent="-174697">
              <a:buFont typeface="Arial" panose="020B0604020202020204" pitchFamily="34" charset="0"/>
              <a:buChar char="•"/>
            </a:pPr>
            <a:endParaRPr lang="en-US" sz="1100" dirty="0"/>
          </a:p>
          <a:p>
            <a:endParaRPr lang="en-US" sz="1100" dirty="0"/>
          </a:p>
        </p:txBody>
      </p:sp>
      <p:sp>
        <p:nvSpPr>
          <p:cNvPr id="4" name="Slide Number Placeholder 3"/>
          <p:cNvSpPr>
            <a:spLocks noGrp="1"/>
          </p:cNvSpPr>
          <p:nvPr>
            <p:ph type="sldNum" sz="quarter" idx="10"/>
          </p:nvPr>
        </p:nvSpPr>
        <p:spPr/>
        <p:txBody>
          <a:bodyPr/>
          <a:lstStyle/>
          <a:p>
            <a:fld id="{A6D8DDE2-25D0-4E9C-94D9-82BAA14A1B85}" type="slidenum">
              <a:rPr lang="en-US" smtClean="0"/>
              <a:t>8</a:t>
            </a:fld>
            <a:endParaRPr lang="en-US"/>
          </a:p>
        </p:txBody>
      </p:sp>
    </p:spTree>
    <p:extLst>
      <p:ext uri="{BB962C8B-B14F-4D97-AF65-F5344CB8AC3E}">
        <p14:creationId xmlns:p14="http://schemas.microsoft.com/office/powerpoint/2010/main" val="2649170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1666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C75E812-5137-4D87-88C5-66E66149B9AF}" type="datetime1">
              <a:rPr lang="en-US" smtClean="0"/>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1944395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E9D8A7-C77C-462D-B1E1-ACAB76923A91}" type="datetime1">
              <a:rPr lang="en-US" smtClean="0"/>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4082030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45920" y="141317"/>
            <a:ext cx="10282844" cy="1242091"/>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E6A6CCB-6684-4BCD-8707-E77AE9472D03}" type="datetime1">
              <a:rPr lang="en-US" smtClean="0"/>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1566184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16460" y="390699"/>
            <a:ext cx="7414376" cy="3632662"/>
          </a:xfrm>
        </p:spPr>
        <p:txBody>
          <a:bodyPr anchor="b">
            <a:normAutofit/>
          </a:bodyPr>
          <a:lstStyle>
            <a:lvl1pPr>
              <a:defRPr sz="54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316460" y="429020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7CE7D525-45D7-4693-99EF-F75F37C3510C}" type="datetime1">
              <a:rPr lang="en-US" smtClean="0"/>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1151660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1379913"/>
            <a:ext cx="5019502" cy="51871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16684" y="1379913"/>
            <a:ext cx="5286894" cy="51871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72CE247-D19E-4EDF-8DB9-6430FA8594A6}" type="datetime1">
              <a:rPr lang="en-US" smtClean="0"/>
              <a:t>7/25/2018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951111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14196" y="177282"/>
            <a:ext cx="10394302" cy="1222309"/>
          </a:xfrm>
        </p:spPr>
        <p:txBody>
          <a:bodyPr/>
          <a:lstStyle/>
          <a:p>
            <a:r>
              <a:rPr lang="en-US" dirty="0"/>
              <a:t>Click to edit Master title style</a:t>
            </a:r>
          </a:p>
        </p:txBody>
      </p:sp>
      <p:sp>
        <p:nvSpPr>
          <p:cNvPr id="3" name="Text Placeholder 2"/>
          <p:cNvSpPr>
            <a:spLocks noGrp="1"/>
          </p:cNvSpPr>
          <p:nvPr>
            <p:ph type="body" idx="1"/>
          </p:nvPr>
        </p:nvSpPr>
        <p:spPr>
          <a:xfrm>
            <a:off x="1343641" y="1132454"/>
            <a:ext cx="52717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343641" y="1956365"/>
            <a:ext cx="5271763" cy="41551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5959" y="1132454"/>
            <a:ext cx="50692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885959" y="1956366"/>
            <a:ext cx="5069212" cy="415518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17EBDF0-07DB-48E3-84A2-911D6B2BB602}" type="datetime1">
              <a:rPr lang="en-US" smtClean="0"/>
              <a:t>7/25/2018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357658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B7BEBC-C07F-41E6-BF4F-72F67C596033}" type="datetime1">
              <a:rPr lang="en-US" smtClean="0"/>
              <a:t>7/25/2018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405168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FF8E5F-583E-4A87-93A4-CED12C576B03}" type="datetime1">
              <a:rPr lang="en-US" smtClean="0"/>
              <a:t>7/25/2018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2182187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8915" y="-261257"/>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691673" y="251928"/>
            <a:ext cx="6344817" cy="59622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48915" y="1338942"/>
            <a:ext cx="3932237" cy="48752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F34E1C-62EB-40EE-8A39-E44C661E73B7}" type="datetime1">
              <a:rPr lang="en-US" smtClean="0"/>
              <a:t>7/25/2018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1705460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214E78-9C79-4DBD-8EFD-325FB9653338}" type="datetime1">
              <a:rPr lang="en-US" smtClean="0"/>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2840617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9258" y="141317"/>
            <a:ext cx="11629506" cy="1242091"/>
          </a:xfrm>
        </p:spPr>
        <p:txBody>
          <a:bodyPr/>
          <a:lstStyle/>
          <a:p>
            <a:r>
              <a:rPr lang="en-US" dirty="0"/>
              <a:t>Click to edit Master title style</a:t>
            </a:r>
          </a:p>
        </p:txBody>
      </p:sp>
      <p:sp>
        <p:nvSpPr>
          <p:cNvPr id="3" name="Content Placeholder 2"/>
          <p:cNvSpPr>
            <a:spLocks noGrp="1"/>
          </p:cNvSpPr>
          <p:nvPr>
            <p:ph idx="1"/>
          </p:nvPr>
        </p:nvSpPr>
        <p:spPr>
          <a:xfrm>
            <a:off x="299258" y="1383408"/>
            <a:ext cx="11488189" cy="49729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3DA62BE-CB18-4A94-930C-7A0405A3E851}" type="datetime1">
              <a:rPr lang="en-US" smtClean="0"/>
              <a:t>7/25/2018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4153411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45920" y="141317"/>
            <a:ext cx="10282844" cy="1242091"/>
          </a:xfrm>
        </p:spPr>
        <p:txBody>
          <a:bodyPr/>
          <a:lstStyle/>
          <a:p>
            <a:r>
              <a:rPr lang="en-US" dirty="0"/>
              <a:t>Click to edit Master title style</a:t>
            </a:r>
          </a:p>
        </p:txBody>
      </p:sp>
      <p:sp>
        <p:nvSpPr>
          <p:cNvPr id="3" name="Content Placeholder 2"/>
          <p:cNvSpPr>
            <a:spLocks noGrp="1"/>
          </p:cNvSpPr>
          <p:nvPr>
            <p:ph idx="1"/>
          </p:nvPr>
        </p:nvSpPr>
        <p:spPr>
          <a:xfrm>
            <a:off x="1487978" y="1383408"/>
            <a:ext cx="10515600" cy="49729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4BB3DE8-A2A1-433F-B650-BF60E0DDA9FE}" type="datetime1">
              <a:rPr lang="en-US" smtClean="0"/>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2086040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16460" y="390699"/>
            <a:ext cx="7414376" cy="3632662"/>
          </a:xfrm>
        </p:spPr>
        <p:txBody>
          <a:bodyPr anchor="b">
            <a:normAutofit/>
          </a:bodyPr>
          <a:lstStyle>
            <a:lvl1pPr>
              <a:defRPr sz="54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316460" y="429020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380A4448-5714-4F7F-9FEA-45C81FC9F468}" type="datetime1">
              <a:rPr lang="en-US" smtClean="0"/>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2845785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1193" y="1379913"/>
            <a:ext cx="5769031" cy="51871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3105" y="1379913"/>
            <a:ext cx="5860473" cy="51871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18CF628-9D95-4AAF-8BD2-75D175341F17}" type="datetime1">
              <a:rPr lang="en-US" smtClean="0"/>
              <a:t>7/25/2018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3494459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9382" y="177282"/>
            <a:ext cx="11759116" cy="1222309"/>
          </a:xfrm>
        </p:spPr>
        <p:txBody>
          <a:bodyPr/>
          <a:lstStyle/>
          <a:p>
            <a:r>
              <a:rPr lang="en-US" dirty="0"/>
              <a:t>Click to edit Master title style</a:t>
            </a:r>
          </a:p>
        </p:txBody>
      </p:sp>
      <p:sp>
        <p:nvSpPr>
          <p:cNvPr id="3" name="Text Placeholder 2"/>
          <p:cNvSpPr>
            <a:spLocks noGrp="1"/>
          </p:cNvSpPr>
          <p:nvPr>
            <p:ph type="body" idx="1"/>
          </p:nvPr>
        </p:nvSpPr>
        <p:spPr>
          <a:xfrm>
            <a:off x="249383" y="1399590"/>
            <a:ext cx="5694217" cy="77834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249383" y="2339608"/>
            <a:ext cx="5694217" cy="39198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42857" y="1399589"/>
            <a:ext cx="5712314" cy="77834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42857" y="2339609"/>
            <a:ext cx="5712313" cy="39198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4E91F90-1DB0-4F77-830C-75E55510846C}" type="datetime1">
              <a:rPr lang="en-US" smtClean="0"/>
              <a:t>7/25/2018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3014674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7875AD-DE92-4665-8DE1-65AEAC79B7D3}" type="datetime1">
              <a:rPr lang="en-US" smtClean="0"/>
              <a:t>7/25/2018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1546934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F0086D-60E6-4A66-BAB5-E5027A8F6C53}" type="datetime1">
              <a:rPr lang="en-US" smtClean="0"/>
              <a:t>7/25/2018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3038861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0565" y="251928"/>
            <a:ext cx="5481108" cy="1134093"/>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6217920" y="251928"/>
            <a:ext cx="5818570" cy="59622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10565" y="1528182"/>
            <a:ext cx="5481108" cy="46860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FB87BA-A779-4D7E-A7FE-3073DC7267C6}" type="datetime1">
              <a:rPr lang="en-US" smtClean="0"/>
              <a:t>7/25/2018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3008401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2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80206" y="5984334"/>
            <a:ext cx="12816371" cy="941048"/>
          </a:xfrm>
          <a:prstGeom prst="rect">
            <a:avLst/>
          </a:prstGeom>
          <a:solidFill>
            <a:srgbClr val="FCB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2260217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16460" y="390699"/>
            <a:ext cx="7414376" cy="3632662"/>
          </a:xfrm>
        </p:spPr>
        <p:txBody>
          <a:bodyPr anchor="b">
            <a:normAutofit/>
          </a:bodyPr>
          <a:lstStyle>
            <a:lvl1pPr>
              <a:defRPr sz="54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316460" y="429020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A12456D7-A3ED-4992-960F-5775EF31556E}" type="datetime1">
              <a:rPr lang="en-US" smtClean="0"/>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3745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1379913"/>
            <a:ext cx="5019502" cy="51871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16684" y="1379913"/>
            <a:ext cx="5286894" cy="51871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F9D1948-9F2B-4B27-948E-9594B8A2435E}" type="datetime1">
              <a:rPr lang="en-US" smtClean="0"/>
              <a:t>7/25/2018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2356571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14196" y="177282"/>
            <a:ext cx="10394302" cy="1222309"/>
          </a:xfrm>
        </p:spPr>
        <p:txBody>
          <a:bodyPr/>
          <a:lstStyle/>
          <a:p>
            <a:r>
              <a:rPr lang="en-US" dirty="0"/>
              <a:t>Click to edit Master title style</a:t>
            </a:r>
          </a:p>
        </p:txBody>
      </p:sp>
      <p:sp>
        <p:nvSpPr>
          <p:cNvPr id="3" name="Text Placeholder 2"/>
          <p:cNvSpPr>
            <a:spLocks noGrp="1"/>
          </p:cNvSpPr>
          <p:nvPr>
            <p:ph type="body" idx="1"/>
          </p:nvPr>
        </p:nvSpPr>
        <p:spPr>
          <a:xfrm>
            <a:off x="1343641" y="1132454"/>
            <a:ext cx="52717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343641" y="1956365"/>
            <a:ext cx="5271763" cy="41551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5959" y="1132454"/>
            <a:ext cx="50692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885959" y="1956366"/>
            <a:ext cx="5069212" cy="415518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FA8A2CF-8CB5-4429-A017-084A9B9D234B}" type="datetime1">
              <a:rPr lang="en-US" smtClean="0"/>
              <a:t>7/25/2018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194794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A0F86B-7E45-4DE6-AA7A-505765F44DF6}" type="datetime1">
              <a:rPr lang="en-US" smtClean="0"/>
              <a:t>7/25/2018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218104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621CE3-6686-43EE-9BEE-15AB0C5BE031}" type="datetime1">
              <a:rPr lang="en-US" smtClean="0"/>
              <a:t>7/25/2018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402050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8915" y="-261257"/>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691673" y="251928"/>
            <a:ext cx="6344817" cy="59622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48915" y="1338942"/>
            <a:ext cx="3932237" cy="48752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DDD682-7D02-4AB5-9A5D-7D7CD7E6C916}" type="datetime1">
              <a:rPr lang="en-US" smtClean="0"/>
              <a:t>7/25/2018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B77F75-1AF7-4D21-A104-F62BD7921EE1}" type="slidenum">
              <a:rPr lang="en-US" smtClean="0"/>
              <a:t>‹#›</a:t>
            </a:fld>
            <a:endParaRPr lang="en-US"/>
          </a:p>
        </p:txBody>
      </p:sp>
    </p:spTree>
    <p:extLst>
      <p:ext uri="{BB962C8B-B14F-4D97-AF65-F5344CB8AC3E}">
        <p14:creationId xmlns:p14="http://schemas.microsoft.com/office/powerpoint/2010/main" val="2050845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2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80206" y="5984334"/>
            <a:ext cx="12816371" cy="941048"/>
          </a:xfrm>
          <a:prstGeom prst="rect">
            <a:avLst/>
          </a:prstGeom>
          <a:solidFill>
            <a:srgbClr val="FCB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4264555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4.jp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6.emf"/><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5.jp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695796" y="74815"/>
            <a:ext cx="10307782" cy="12337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487978" y="1383408"/>
            <a:ext cx="10515600" cy="497294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B4B0C-AAAF-4D4A-B7DF-01782F1BD452}" type="datetime1">
              <a:rPr lang="en-US" smtClean="0"/>
              <a:t>7/25/2018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77F75-1AF7-4D21-A104-F62BD7921EE1}" type="slidenum">
              <a:rPr lang="en-US" smtClean="0"/>
              <a:t>‹#›</a:t>
            </a:fld>
            <a:endParaRPr lang="en-US"/>
          </a:p>
        </p:txBody>
      </p:sp>
      <p:pic>
        <p:nvPicPr>
          <p:cNvPr id="9" name="Picture 8">
            <a:extLst>
              <a:ext uri="{FF2B5EF4-FFF2-40B4-BE49-F238E27FC236}">
                <a16:creationId xmlns:a16="http://schemas.microsoft.com/office/drawing/2014/main" id="{E4DFAADB-170F-41FF-999D-368F4E5FE453}"/>
              </a:ext>
            </a:extLst>
          </p:cNvPr>
          <p:cNvPicPr>
            <a:picLocks noChangeAspect="1"/>
          </p:cNvPicPr>
          <p:nvPr userDrawn="1"/>
        </p:nvPicPr>
        <p:blipFill rotWithShape="1">
          <a:blip r:embed="rId11">
            <a:extLst>
              <a:ext uri="{28A0092B-C50C-407E-A947-70E740481C1C}">
                <a14:useLocalDpi xmlns:a14="http://schemas.microsoft.com/office/drawing/2010/main"/>
              </a:ext>
            </a:extLst>
          </a:blip>
          <a:srcRect l="92501" t="83140" r="1261" b="11987"/>
          <a:stretch/>
        </p:blipFill>
        <p:spPr>
          <a:xfrm>
            <a:off x="10814539" y="6224953"/>
            <a:ext cx="1270488" cy="558231"/>
          </a:xfrm>
          <a:prstGeom prst="rect">
            <a:avLst/>
          </a:prstGeom>
        </p:spPr>
      </p:pic>
    </p:spTree>
    <p:extLst>
      <p:ext uri="{BB962C8B-B14F-4D97-AF65-F5344CB8AC3E}">
        <p14:creationId xmlns:p14="http://schemas.microsoft.com/office/powerpoint/2010/main" val="1345755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75" r:id="rId9"/>
  </p:sldLayoutIdLst>
  <p:hf sldNum="0" hdr="0" ftr="0" dt="0"/>
  <p:txStyles>
    <p:title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695796" y="74815"/>
            <a:ext cx="10307782" cy="12337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487978" y="1383408"/>
            <a:ext cx="10515600" cy="497294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89758E-5E0D-43FF-92F7-8F06B1AB1271}" type="datetime1">
              <a:rPr lang="en-US" smtClean="0"/>
              <a:t>7/25/2018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77F75-1AF7-4D21-A104-F62BD7921EE1}" type="slidenum">
              <a:rPr lang="en-US" smtClean="0"/>
              <a:t>‹#›</a:t>
            </a:fld>
            <a:endParaRPr lang="en-US"/>
          </a:p>
        </p:txBody>
      </p:sp>
    </p:spTree>
    <p:extLst>
      <p:ext uri="{BB962C8B-B14F-4D97-AF65-F5344CB8AC3E}">
        <p14:creationId xmlns:p14="http://schemas.microsoft.com/office/powerpoint/2010/main" val="365875856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sldNum="0" hdr="0" ftr="0" dt="0"/>
  <p:txStyles>
    <p:title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315884" y="74815"/>
            <a:ext cx="11604567" cy="12337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15884" y="1383408"/>
            <a:ext cx="11604567" cy="497294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E5388A-81D7-44CC-B6EE-7E029476CCB4}" type="datetime1">
              <a:rPr lang="en-US" smtClean="0"/>
              <a:t>7/25/2018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77F75-1AF7-4D21-A104-F62BD7921EE1}" type="slidenum">
              <a:rPr lang="en-US" smtClean="0"/>
              <a:t>‹#›</a:t>
            </a:fld>
            <a:endParaRPr lang="en-US"/>
          </a:p>
        </p:txBody>
      </p:sp>
      <p:sp>
        <p:nvSpPr>
          <p:cNvPr id="7" name="Rectangle 6"/>
          <p:cNvSpPr/>
          <p:nvPr userDrawn="1"/>
        </p:nvSpPr>
        <p:spPr>
          <a:xfrm>
            <a:off x="10803731" y="6431166"/>
            <a:ext cx="950119" cy="183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0988908" y="6433069"/>
            <a:ext cx="545866" cy="190986"/>
          </a:xfrm>
          <a:prstGeom prst="rect">
            <a:avLst/>
          </a:prstGeom>
        </p:spPr>
      </p:pic>
    </p:spTree>
    <p:extLst>
      <p:ext uri="{BB962C8B-B14F-4D97-AF65-F5344CB8AC3E}">
        <p14:creationId xmlns:p14="http://schemas.microsoft.com/office/powerpoint/2010/main" val="44382418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6" r:id="rId9"/>
  </p:sldLayoutIdLst>
  <p:hf sldNum="0" hdr="0" ftr="0" dt="0"/>
  <p:txStyles>
    <p:title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emf"/><Relationship Id="rId13" Type="http://schemas.openxmlformats.org/officeDocument/2006/relationships/image" Target="../media/image26.emf"/><Relationship Id="rId3" Type="http://schemas.openxmlformats.org/officeDocument/2006/relationships/image" Target="../media/image16.jpeg"/><Relationship Id="rId7" Type="http://schemas.openxmlformats.org/officeDocument/2006/relationships/image" Target="../media/image20.emf"/><Relationship Id="rId12"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19.emf"/><Relationship Id="rId11" Type="http://schemas.openxmlformats.org/officeDocument/2006/relationships/image" Target="../media/image24.emf"/><Relationship Id="rId5" Type="http://schemas.openxmlformats.org/officeDocument/2006/relationships/image" Target="../media/image18.emf"/><Relationship Id="rId10" Type="http://schemas.openxmlformats.org/officeDocument/2006/relationships/image" Target="../media/image23.emf"/><Relationship Id="rId4" Type="http://schemas.openxmlformats.org/officeDocument/2006/relationships/image" Target="../media/image17.emf"/><Relationship Id="rId9" Type="http://schemas.openxmlformats.org/officeDocument/2006/relationships/image" Target="../media/image22.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32.jpe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39.emf"/><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8" Type="http://schemas.openxmlformats.org/officeDocument/2006/relationships/image" Target="../media/image21.emf"/><Relationship Id="rId13" Type="http://schemas.openxmlformats.org/officeDocument/2006/relationships/image" Target="../media/image26.emf"/><Relationship Id="rId3" Type="http://schemas.openxmlformats.org/officeDocument/2006/relationships/image" Target="../media/image16.jpeg"/><Relationship Id="rId7" Type="http://schemas.openxmlformats.org/officeDocument/2006/relationships/image" Target="../media/image20.emf"/><Relationship Id="rId12" Type="http://schemas.openxmlformats.org/officeDocument/2006/relationships/image" Target="../media/image25.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9.emf"/><Relationship Id="rId11" Type="http://schemas.openxmlformats.org/officeDocument/2006/relationships/image" Target="../media/image24.emf"/><Relationship Id="rId5" Type="http://schemas.openxmlformats.org/officeDocument/2006/relationships/image" Target="../media/image18.emf"/><Relationship Id="rId10" Type="http://schemas.openxmlformats.org/officeDocument/2006/relationships/image" Target="../media/image23.emf"/><Relationship Id="rId4" Type="http://schemas.openxmlformats.org/officeDocument/2006/relationships/image" Target="../media/image17.emf"/><Relationship Id="rId9" Type="http://schemas.openxmlformats.org/officeDocument/2006/relationships/image" Target="../media/image22.emf"/></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PARKING MANAGEMENT MANUAL</a:t>
            </a:r>
            <a:endParaRPr lang="en-US" sz="5200" dirty="0"/>
          </a:p>
        </p:txBody>
      </p:sp>
      <p:sp>
        <p:nvSpPr>
          <p:cNvPr id="3" name="TextBox 2">
            <a:extLst>
              <a:ext uri="{FF2B5EF4-FFF2-40B4-BE49-F238E27FC236}">
                <a16:creationId xmlns:a16="http://schemas.microsoft.com/office/drawing/2014/main" id="{5DF05B7F-E3B8-4304-831C-D581CFD16617}"/>
              </a:ext>
            </a:extLst>
          </p:cNvPr>
          <p:cNvSpPr txBox="1"/>
          <p:nvPr/>
        </p:nvSpPr>
        <p:spPr>
          <a:xfrm>
            <a:off x="452673" y="4354717"/>
            <a:ext cx="1534394" cy="369332"/>
          </a:xfrm>
          <a:prstGeom prst="rect">
            <a:avLst/>
          </a:prstGeom>
          <a:noFill/>
        </p:spPr>
        <p:txBody>
          <a:bodyPr wrap="none" rtlCol="0">
            <a:spAutoFit/>
          </a:bodyPr>
          <a:lstStyle/>
          <a:p>
            <a:r>
              <a:rPr lang="en-US" dirty="0"/>
              <a:t>July 25</a:t>
            </a:r>
            <a:r>
              <a:rPr lang="en-US" baseline="30000" dirty="0"/>
              <a:t>th</a:t>
            </a:r>
            <a:r>
              <a:rPr lang="en-US" dirty="0"/>
              <a:t>, 2018</a:t>
            </a:r>
          </a:p>
        </p:txBody>
      </p:sp>
    </p:spTree>
    <p:extLst>
      <p:ext uri="{BB962C8B-B14F-4D97-AF65-F5344CB8AC3E}">
        <p14:creationId xmlns:p14="http://schemas.microsoft.com/office/powerpoint/2010/main" val="1060943478"/>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200" dirty="0"/>
              <a:t>Adopt the</a:t>
            </a:r>
            <a:br>
              <a:rPr lang="en-US" sz="5200" dirty="0"/>
            </a:br>
            <a:r>
              <a:rPr lang="en-US" sz="5200" dirty="0"/>
              <a:t>Parking management manual </a:t>
            </a:r>
          </a:p>
        </p:txBody>
      </p:sp>
      <p:sp>
        <p:nvSpPr>
          <p:cNvPr id="3" name="TextBox 2">
            <a:extLst>
              <a:ext uri="{FF2B5EF4-FFF2-40B4-BE49-F238E27FC236}">
                <a16:creationId xmlns:a16="http://schemas.microsoft.com/office/drawing/2014/main" id="{DC110487-03B1-4056-A0A4-8538C66C220A}"/>
              </a:ext>
            </a:extLst>
          </p:cNvPr>
          <p:cNvSpPr txBox="1"/>
          <p:nvPr/>
        </p:nvSpPr>
        <p:spPr>
          <a:xfrm>
            <a:off x="452761" y="4323425"/>
            <a:ext cx="2452787" cy="646331"/>
          </a:xfrm>
          <a:prstGeom prst="rect">
            <a:avLst/>
          </a:prstGeom>
          <a:noFill/>
        </p:spPr>
        <p:txBody>
          <a:bodyPr wrap="none" rtlCol="0">
            <a:spAutoFit/>
          </a:bodyPr>
          <a:lstStyle/>
          <a:p>
            <a:r>
              <a:rPr lang="en-US" sz="3600" dirty="0"/>
              <a:t>(Resolution)</a:t>
            </a:r>
          </a:p>
        </p:txBody>
      </p:sp>
    </p:spTree>
    <p:extLst>
      <p:ext uri="{BB962C8B-B14F-4D97-AF65-F5344CB8AC3E}">
        <p14:creationId xmlns:p14="http://schemas.microsoft.com/office/powerpoint/2010/main" val="2133348807"/>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99828" y="4653"/>
            <a:ext cx="5292172" cy="6848693"/>
          </a:xfrm>
          <a:prstGeom prst="rect">
            <a:avLst/>
          </a:prstGeom>
        </p:spPr>
      </p:pic>
      <p:sp>
        <p:nvSpPr>
          <p:cNvPr id="6" name="Title 1"/>
          <p:cNvSpPr>
            <a:spLocks noGrp="1"/>
          </p:cNvSpPr>
          <p:nvPr>
            <p:ph type="title"/>
          </p:nvPr>
        </p:nvSpPr>
        <p:spPr>
          <a:xfrm>
            <a:off x="1487978" y="141317"/>
            <a:ext cx="10282844" cy="1242091"/>
          </a:xfrm>
        </p:spPr>
        <p:txBody>
          <a:bodyPr/>
          <a:lstStyle/>
          <a:p>
            <a:r>
              <a:rPr lang="en-US" dirty="0"/>
              <a:t>Overview of Topics Covered</a:t>
            </a:r>
          </a:p>
        </p:txBody>
      </p:sp>
      <p:sp>
        <p:nvSpPr>
          <p:cNvPr id="8" name="Rectangle 7">
            <a:extLst>
              <a:ext uri="{FF2B5EF4-FFF2-40B4-BE49-F238E27FC236}">
                <a16:creationId xmlns:a16="http://schemas.microsoft.com/office/drawing/2014/main" id="{142F5A8E-0BB6-41D6-9DF4-E6EFB2598709}"/>
              </a:ext>
            </a:extLst>
          </p:cNvPr>
          <p:cNvSpPr/>
          <p:nvPr/>
        </p:nvSpPr>
        <p:spPr>
          <a:xfrm>
            <a:off x="2172304" y="2746777"/>
            <a:ext cx="2849732" cy="914400"/>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Chevron 8">
            <a:extLst>
              <a:ext uri="{FF2B5EF4-FFF2-40B4-BE49-F238E27FC236}">
                <a16:creationId xmlns:a16="http://schemas.microsoft.com/office/drawing/2014/main" id="{6F41E5AF-B616-4CEF-9816-0F2140F7CD8B}"/>
              </a:ext>
            </a:extLst>
          </p:cNvPr>
          <p:cNvSpPr>
            <a:spLocks noChangeAspect="1"/>
          </p:cNvSpPr>
          <p:nvPr/>
        </p:nvSpPr>
        <p:spPr>
          <a:xfrm>
            <a:off x="1748911" y="1464935"/>
            <a:ext cx="284973" cy="28497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BDE72287-9A69-4535-9A8C-A0154AE226FD}"/>
              </a:ext>
            </a:extLst>
          </p:cNvPr>
          <p:cNvSpPr>
            <a:spLocks noChangeAspect="1"/>
          </p:cNvSpPr>
          <p:nvPr/>
        </p:nvSpPr>
        <p:spPr>
          <a:xfrm>
            <a:off x="1738751" y="1911975"/>
            <a:ext cx="284973" cy="28497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B6467FB0-D0D8-4301-B746-3BF54733F424}"/>
              </a:ext>
            </a:extLst>
          </p:cNvPr>
          <p:cNvSpPr>
            <a:spLocks noChangeAspect="1"/>
          </p:cNvSpPr>
          <p:nvPr/>
        </p:nvSpPr>
        <p:spPr>
          <a:xfrm>
            <a:off x="1738751" y="2369175"/>
            <a:ext cx="284973" cy="28497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hevron 11">
            <a:extLst>
              <a:ext uri="{FF2B5EF4-FFF2-40B4-BE49-F238E27FC236}">
                <a16:creationId xmlns:a16="http://schemas.microsoft.com/office/drawing/2014/main" id="{9F7B5933-60C2-43AD-9658-B2169C47A6A7}"/>
              </a:ext>
            </a:extLst>
          </p:cNvPr>
          <p:cNvSpPr>
            <a:spLocks noChangeAspect="1"/>
          </p:cNvSpPr>
          <p:nvPr/>
        </p:nvSpPr>
        <p:spPr>
          <a:xfrm>
            <a:off x="1718431" y="3761095"/>
            <a:ext cx="284973" cy="28497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ontent Placeholder 2">
            <a:extLst>
              <a:ext uri="{FF2B5EF4-FFF2-40B4-BE49-F238E27FC236}">
                <a16:creationId xmlns:a16="http://schemas.microsoft.com/office/drawing/2014/main" id="{F9EEF0E6-E34A-4A97-9FE5-C1733316495D}"/>
              </a:ext>
            </a:extLst>
          </p:cNvPr>
          <p:cNvSpPr>
            <a:spLocks noGrp="1"/>
          </p:cNvSpPr>
          <p:nvPr>
            <p:ph idx="1"/>
          </p:nvPr>
        </p:nvSpPr>
        <p:spPr>
          <a:xfrm>
            <a:off x="2207069" y="1383408"/>
            <a:ext cx="5403717" cy="5474592"/>
          </a:xfrm>
        </p:spPr>
        <p:txBody>
          <a:bodyPr>
            <a:normAutofit/>
          </a:bodyPr>
          <a:lstStyle/>
          <a:p>
            <a:pPr marL="457200" lvl="0" indent="-457200">
              <a:buFont typeface="+mj-lt"/>
              <a:buAutoNum type="arabicPeriod"/>
            </a:pPr>
            <a:r>
              <a:rPr lang="en-US" dirty="0"/>
              <a:t>Introduction</a:t>
            </a:r>
          </a:p>
          <a:p>
            <a:pPr marL="457200" lvl="0" indent="-457200">
              <a:buFont typeface="+mj-lt"/>
              <a:buAutoNum type="arabicPeriod"/>
            </a:pPr>
            <a:r>
              <a:rPr lang="en-US" dirty="0"/>
              <a:t>Parking Management Districts</a:t>
            </a:r>
          </a:p>
          <a:p>
            <a:pPr marL="457200" lvl="0" indent="-457200">
              <a:buFont typeface="+mj-lt"/>
              <a:buAutoNum type="arabicPeriod"/>
            </a:pPr>
            <a:r>
              <a:rPr lang="en-US" dirty="0"/>
              <a:t>Time Limits </a:t>
            </a:r>
          </a:p>
          <a:p>
            <a:pPr marL="457200" lvl="0" indent="-457200">
              <a:buFont typeface="+mj-lt"/>
              <a:buAutoNum type="arabicPeriod"/>
            </a:pPr>
            <a:r>
              <a:rPr lang="en-US" dirty="0"/>
              <a:t>Pricing</a:t>
            </a:r>
          </a:p>
          <a:p>
            <a:pPr marL="457200" lvl="0" indent="-457200">
              <a:buFont typeface="+mj-lt"/>
              <a:buAutoNum type="arabicPeriod"/>
            </a:pPr>
            <a:r>
              <a:rPr lang="en-US" dirty="0"/>
              <a:t>Event Districts</a:t>
            </a:r>
          </a:p>
          <a:p>
            <a:pPr marL="457200" lvl="0" indent="-457200">
              <a:buFont typeface="+mj-lt"/>
              <a:buAutoNum type="arabicPeriod"/>
            </a:pPr>
            <a:r>
              <a:rPr lang="en-US" dirty="0"/>
              <a:t>Truck Loading Zones</a:t>
            </a:r>
          </a:p>
        </p:txBody>
      </p:sp>
    </p:spTree>
    <p:extLst>
      <p:ext uri="{BB962C8B-B14F-4D97-AF65-F5344CB8AC3E}">
        <p14:creationId xmlns:p14="http://schemas.microsoft.com/office/powerpoint/2010/main" val="573297458"/>
      </p:ext>
    </p:extLst>
  </p:cSld>
  <p:clrMapOvr>
    <a:masterClrMapping/>
  </p:clrMapOvr>
  <p:transition spd="slow" advTm="22098">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0" y="1360"/>
            <a:ext cx="5676018" cy="6297840"/>
            <a:chOff x="0" y="1360"/>
            <a:chExt cx="5676018" cy="6297840"/>
          </a:xfrm>
        </p:grpSpPr>
        <p:pic>
          <p:nvPicPr>
            <p:cNvPr id="41" name="Picture 4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60"/>
              <a:ext cx="5676018" cy="6297840"/>
            </a:xfrm>
            <a:prstGeom prst="rect">
              <a:avLst/>
            </a:prstGeom>
          </p:spPr>
        </p:pic>
        <p:sp>
          <p:nvSpPr>
            <p:cNvPr id="42" name="Rectangle 41"/>
            <p:cNvSpPr/>
            <p:nvPr/>
          </p:nvSpPr>
          <p:spPr>
            <a:xfrm>
              <a:off x="1422400" y="316978"/>
              <a:ext cx="3841607" cy="1498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p:txBody>
          <a:bodyPr/>
          <a:lstStyle/>
          <a:p>
            <a:r>
              <a:rPr lang="en-US" dirty="0"/>
              <a:t>   Partners</a:t>
            </a:r>
          </a:p>
        </p:txBody>
      </p:sp>
      <p:pic>
        <p:nvPicPr>
          <p:cNvPr id="5" name="Picture 4"/>
          <p:cNvPicPr>
            <a:picLocks noChangeAspect="1"/>
          </p:cNvPicPr>
          <p:nvPr/>
        </p:nvPicPr>
        <p:blipFill>
          <a:blip r:embed="rId4"/>
          <a:stretch>
            <a:fillRect/>
          </a:stretch>
        </p:blipFill>
        <p:spPr>
          <a:xfrm>
            <a:off x="6268940" y="3350772"/>
            <a:ext cx="1535459" cy="1018577"/>
          </a:xfrm>
          <a:prstGeom prst="rect">
            <a:avLst/>
          </a:prstGeom>
        </p:spPr>
      </p:pic>
      <p:pic>
        <p:nvPicPr>
          <p:cNvPr id="6" name="Picture 5"/>
          <p:cNvPicPr>
            <a:picLocks noChangeAspect="1"/>
          </p:cNvPicPr>
          <p:nvPr/>
        </p:nvPicPr>
        <p:blipFill>
          <a:blip r:embed="rId5"/>
          <a:stretch>
            <a:fillRect/>
          </a:stretch>
        </p:blipFill>
        <p:spPr>
          <a:xfrm>
            <a:off x="3392835" y="234193"/>
            <a:ext cx="1470678" cy="1995311"/>
          </a:xfrm>
          <a:prstGeom prst="rect">
            <a:avLst/>
          </a:prstGeom>
        </p:spPr>
      </p:pic>
      <p:pic>
        <p:nvPicPr>
          <p:cNvPr id="10" name="Picture 9"/>
          <p:cNvPicPr>
            <a:picLocks noChangeAspect="1"/>
          </p:cNvPicPr>
          <p:nvPr/>
        </p:nvPicPr>
        <p:blipFill>
          <a:blip r:embed="rId6"/>
          <a:stretch>
            <a:fillRect/>
          </a:stretch>
        </p:blipFill>
        <p:spPr>
          <a:xfrm>
            <a:off x="4609743" y="5326936"/>
            <a:ext cx="2132550" cy="901700"/>
          </a:xfrm>
          <a:prstGeom prst="rect">
            <a:avLst/>
          </a:prstGeom>
        </p:spPr>
      </p:pic>
      <p:pic>
        <p:nvPicPr>
          <p:cNvPr id="11" name="Picture 10"/>
          <p:cNvPicPr>
            <a:picLocks noChangeAspect="1"/>
          </p:cNvPicPr>
          <p:nvPr/>
        </p:nvPicPr>
        <p:blipFill>
          <a:blip r:embed="rId7"/>
          <a:stretch>
            <a:fillRect/>
          </a:stretch>
        </p:blipFill>
        <p:spPr>
          <a:xfrm>
            <a:off x="8467383" y="346279"/>
            <a:ext cx="3351888" cy="930262"/>
          </a:xfrm>
          <a:prstGeom prst="rect">
            <a:avLst/>
          </a:prstGeom>
        </p:spPr>
      </p:pic>
      <p:pic>
        <p:nvPicPr>
          <p:cNvPr id="18" name="Picture 17"/>
          <p:cNvPicPr>
            <a:picLocks noChangeAspect="1"/>
          </p:cNvPicPr>
          <p:nvPr/>
        </p:nvPicPr>
        <p:blipFill>
          <a:blip r:embed="rId8"/>
          <a:stretch>
            <a:fillRect/>
          </a:stretch>
        </p:blipFill>
        <p:spPr>
          <a:xfrm>
            <a:off x="9976937" y="3779186"/>
            <a:ext cx="1951827" cy="1262338"/>
          </a:xfrm>
          <a:prstGeom prst="rect">
            <a:avLst/>
          </a:prstGeom>
        </p:spPr>
      </p:pic>
      <p:pic>
        <p:nvPicPr>
          <p:cNvPr id="19" name="Picture 18"/>
          <p:cNvPicPr>
            <a:picLocks noChangeAspect="1"/>
          </p:cNvPicPr>
          <p:nvPr/>
        </p:nvPicPr>
        <p:blipFill>
          <a:blip r:embed="rId9"/>
          <a:stretch>
            <a:fillRect/>
          </a:stretch>
        </p:blipFill>
        <p:spPr>
          <a:xfrm>
            <a:off x="5958598" y="1545303"/>
            <a:ext cx="2146535" cy="1637878"/>
          </a:xfrm>
          <a:prstGeom prst="rect">
            <a:avLst/>
          </a:prstGeom>
        </p:spPr>
      </p:pic>
      <p:pic>
        <p:nvPicPr>
          <p:cNvPr id="20" name="Picture 19"/>
          <p:cNvPicPr>
            <a:picLocks noChangeAspect="1"/>
          </p:cNvPicPr>
          <p:nvPr/>
        </p:nvPicPr>
        <p:blipFill>
          <a:blip r:embed="rId10"/>
          <a:stretch>
            <a:fillRect/>
          </a:stretch>
        </p:blipFill>
        <p:spPr>
          <a:xfrm>
            <a:off x="5118361" y="241740"/>
            <a:ext cx="2396123" cy="1277510"/>
          </a:xfrm>
          <a:prstGeom prst="rect">
            <a:avLst/>
          </a:prstGeom>
        </p:spPr>
      </p:pic>
      <p:pic>
        <p:nvPicPr>
          <p:cNvPr id="37" name="Picture 36"/>
          <p:cNvPicPr>
            <a:picLocks noChangeAspect="1"/>
          </p:cNvPicPr>
          <p:nvPr/>
        </p:nvPicPr>
        <p:blipFill>
          <a:blip r:embed="rId11"/>
          <a:stretch>
            <a:fillRect/>
          </a:stretch>
        </p:blipFill>
        <p:spPr>
          <a:xfrm>
            <a:off x="6833947" y="5587501"/>
            <a:ext cx="5279814" cy="509376"/>
          </a:xfrm>
          <a:prstGeom prst="rect">
            <a:avLst/>
          </a:prstGeom>
        </p:spPr>
      </p:pic>
      <p:pic>
        <p:nvPicPr>
          <p:cNvPr id="38" name="Picture 37"/>
          <p:cNvPicPr>
            <a:picLocks noChangeAspect="1"/>
          </p:cNvPicPr>
          <p:nvPr/>
        </p:nvPicPr>
        <p:blipFill>
          <a:blip r:embed="rId12"/>
          <a:stretch>
            <a:fillRect/>
          </a:stretch>
        </p:blipFill>
        <p:spPr>
          <a:xfrm>
            <a:off x="8467383" y="1676321"/>
            <a:ext cx="3140364" cy="1770090"/>
          </a:xfrm>
          <a:prstGeom prst="rect">
            <a:avLst/>
          </a:prstGeom>
        </p:spPr>
      </p:pic>
      <p:pic>
        <p:nvPicPr>
          <p:cNvPr id="39" name="Picture 38"/>
          <p:cNvPicPr>
            <a:picLocks noChangeAspect="1"/>
          </p:cNvPicPr>
          <p:nvPr/>
        </p:nvPicPr>
        <p:blipFill>
          <a:blip r:embed="rId13"/>
          <a:stretch>
            <a:fillRect/>
          </a:stretch>
        </p:blipFill>
        <p:spPr>
          <a:xfrm>
            <a:off x="4736630" y="4665988"/>
            <a:ext cx="4953470" cy="471991"/>
          </a:xfrm>
          <a:prstGeom prst="rect">
            <a:avLst/>
          </a:prstGeom>
        </p:spPr>
      </p:pic>
    </p:spTree>
    <p:extLst>
      <p:ext uri="{BB962C8B-B14F-4D97-AF65-F5344CB8AC3E}">
        <p14:creationId xmlns:p14="http://schemas.microsoft.com/office/powerpoint/2010/main" val="3589505934"/>
      </p:ext>
    </p:extLst>
  </p:cSld>
  <p:clrMapOvr>
    <a:masterClrMapping/>
  </p:clrMapOvr>
  <p:transition spd="slow" advTm="39223">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487978" y="1383408"/>
            <a:ext cx="7014125" cy="5474592"/>
          </a:xfrm>
        </p:spPr>
        <p:txBody>
          <a:bodyPr>
            <a:normAutofit/>
          </a:bodyPr>
          <a:lstStyle/>
          <a:p>
            <a:pPr marL="457200" lvl="0" indent="-457200">
              <a:buFont typeface="+mj-lt"/>
              <a:buAutoNum type="arabicPeriod"/>
            </a:pPr>
            <a:r>
              <a:rPr lang="en-US" dirty="0"/>
              <a:t>Parking Management Manual Online Open House</a:t>
            </a:r>
          </a:p>
          <a:p>
            <a:pPr lvl="1"/>
            <a:r>
              <a:rPr lang="en-US" dirty="0"/>
              <a:t>Available in 10 languages online (February 2018)</a:t>
            </a:r>
          </a:p>
          <a:p>
            <a:pPr lvl="1"/>
            <a:r>
              <a:rPr lang="en-US" dirty="0"/>
              <a:t>Multiple comments in support of using </a:t>
            </a:r>
            <a:r>
              <a:rPr lang="en-US" u="sng" dirty="0"/>
              <a:t>data</a:t>
            </a:r>
            <a:r>
              <a:rPr lang="en-US" dirty="0"/>
              <a:t> to set rates.</a:t>
            </a:r>
          </a:p>
          <a:p>
            <a:pPr marL="457200" lvl="0" indent="-457200">
              <a:buFont typeface="+mj-lt"/>
              <a:buAutoNum type="arabicPeriod"/>
            </a:pPr>
            <a:r>
              <a:rPr lang="en-US" dirty="0"/>
              <a:t>Letters of Support</a:t>
            </a:r>
          </a:p>
          <a:p>
            <a:pPr lvl="1"/>
            <a:r>
              <a:rPr lang="en-US" dirty="0"/>
              <a:t>Individuals</a:t>
            </a:r>
          </a:p>
          <a:p>
            <a:pPr lvl="1"/>
            <a:r>
              <a:rPr lang="en-US" dirty="0"/>
              <a:t>Go Lloyd</a:t>
            </a:r>
          </a:p>
          <a:p>
            <a:pPr lvl="1"/>
            <a:r>
              <a:rPr lang="en-US" dirty="0"/>
              <a:t>Portland Business Alliance</a:t>
            </a:r>
          </a:p>
          <a:p>
            <a:pPr lvl="1"/>
            <a:r>
              <a:rPr lang="en-US" dirty="0"/>
              <a:t>Portland Freight Committee</a:t>
            </a:r>
          </a:p>
          <a:p>
            <a:pPr lvl="1"/>
            <a:r>
              <a:rPr lang="en-US" dirty="0"/>
              <a:t>Bureau of Planning and Sustainability</a:t>
            </a:r>
          </a:p>
          <a:p>
            <a:pPr lvl="1"/>
            <a:endParaRPr lang="en-US" dirty="0"/>
          </a:p>
        </p:txBody>
      </p:sp>
      <p:sp>
        <p:nvSpPr>
          <p:cNvPr id="6" name="Title 1"/>
          <p:cNvSpPr>
            <a:spLocks noGrp="1"/>
          </p:cNvSpPr>
          <p:nvPr>
            <p:ph type="title"/>
          </p:nvPr>
        </p:nvSpPr>
        <p:spPr>
          <a:xfrm>
            <a:off x="1487978" y="141317"/>
            <a:ext cx="10282844" cy="1242091"/>
          </a:xfrm>
        </p:spPr>
        <p:txBody>
          <a:bodyPr/>
          <a:lstStyle/>
          <a:p>
            <a:r>
              <a:rPr lang="en-US" dirty="0"/>
              <a:t>Public Outreach</a:t>
            </a:r>
          </a:p>
        </p:txBody>
      </p:sp>
      <p:sp>
        <p:nvSpPr>
          <p:cNvPr id="2" name="TextBox 1">
            <a:extLst>
              <a:ext uri="{FF2B5EF4-FFF2-40B4-BE49-F238E27FC236}">
                <a16:creationId xmlns:a16="http://schemas.microsoft.com/office/drawing/2014/main" id="{793A9440-0146-4C35-B82D-E98DAE59E323}"/>
              </a:ext>
            </a:extLst>
          </p:cNvPr>
          <p:cNvSpPr txBox="1"/>
          <p:nvPr/>
        </p:nvSpPr>
        <p:spPr>
          <a:xfrm>
            <a:off x="8302803" y="523110"/>
            <a:ext cx="3655257" cy="955889"/>
          </a:xfrm>
          <a:prstGeom prst="rect">
            <a:avLst/>
          </a:prstGeom>
          <a:noFill/>
        </p:spPr>
        <p:txBody>
          <a:bodyPr wrap="square" rtlCol="0">
            <a:spAutoFit/>
          </a:bodyPr>
          <a:lstStyle/>
          <a:p>
            <a:r>
              <a:rPr lang="en-US" b="1" dirty="0">
                <a:solidFill>
                  <a:srgbClr val="6FA277"/>
                </a:solidFill>
              </a:rPr>
              <a:t>“I'm very excited to see data &amp; performance be used to set parking policy…”</a:t>
            </a:r>
          </a:p>
        </p:txBody>
      </p:sp>
      <p:sp>
        <p:nvSpPr>
          <p:cNvPr id="7" name="TextBox 6">
            <a:extLst>
              <a:ext uri="{FF2B5EF4-FFF2-40B4-BE49-F238E27FC236}">
                <a16:creationId xmlns:a16="http://schemas.microsoft.com/office/drawing/2014/main" id="{8E931DAE-5D5C-4314-A14F-BEA7AD898DF4}"/>
              </a:ext>
            </a:extLst>
          </p:cNvPr>
          <p:cNvSpPr txBox="1"/>
          <p:nvPr/>
        </p:nvSpPr>
        <p:spPr>
          <a:xfrm>
            <a:off x="9044179" y="2010270"/>
            <a:ext cx="3000089" cy="1200329"/>
          </a:xfrm>
          <a:prstGeom prst="rect">
            <a:avLst/>
          </a:prstGeom>
          <a:noFill/>
        </p:spPr>
        <p:txBody>
          <a:bodyPr wrap="square" rtlCol="0">
            <a:spAutoFit/>
          </a:bodyPr>
          <a:lstStyle/>
          <a:p>
            <a:r>
              <a:rPr lang="en-US" b="1" dirty="0">
                <a:solidFill>
                  <a:srgbClr val="6FA277"/>
                </a:solidFill>
              </a:rPr>
              <a:t>“I think a data‐driven approach is the best way to set parking management policy”</a:t>
            </a:r>
          </a:p>
        </p:txBody>
      </p:sp>
      <p:sp>
        <p:nvSpPr>
          <p:cNvPr id="9" name="TextBox 8">
            <a:extLst>
              <a:ext uri="{FF2B5EF4-FFF2-40B4-BE49-F238E27FC236}">
                <a16:creationId xmlns:a16="http://schemas.microsoft.com/office/drawing/2014/main" id="{2924C359-BBA4-4A11-AA3D-D99298CB7898}"/>
              </a:ext>
            </a:extLst>
          </p:cNvPr>
          <p:cNvSpPr txBox="1"/>
          <p:nvPr/>
        </p:nvSpPr>
        <p:spPr>
          <a:xfrm>
            <a:off x="8260581" y="3933053"/>
            <a:ext cx="3105836" cy="923330"/>
          </a:xfrm>
          <a:prstGeom prst="rect">
            <a:avLst/>
          </a:prstGeom>
          <a:noFill/>
        </p:spPr>
        <p:txBody>
          <a:bodyPr wrap="square" rtlCol="0">
            <a:spAutoFit/>
          </a:bodyPr>
          <a:lstStyle/>
          <a:p>
            <a:r>
              <a:rPr lang="en-US" b="1" dirty="0">
                <a:solidFill>
                  <a:srgbClr val="6FA277"/>
                </a:solidFill>
              </a:rPr>
              <a:t>“I like that hourly parking prices will be adjusted to meet demand.”</a:t>
            </a:r>
          </a:p>
        </p:txBody>
      </p:sp>
      <p:sp>
        <p:nvSpPr>
          <p:cNvPr id="10" name="TextBox 9">
            <a:extLst>
              <a:ext uri="{FF2B5EF4-FFF2-40B4-BE49-F238E27FC236}">
                <a16:creationId xmlns:a16="http://schemas.microsoft.com/office/drawing/2014/main" id="{18D24B66-DCAA-40E3-AC8D-619CA0E30271}"/>
              </a:ext>
            </a:extLst>
          </p:cNvPr>
          <p:cNvSpPr txBox="1"/>
          <p:nvPr/>
        </p:nvSpPr>
        <p:spPr>
          <a:xfrm>
            <a:off x="7127487" y="5189489"/>
            <a:ext cx="3655257" cy="1200329"/>
          </a:xfrm>
          <a:prstGeom prst="rect">
            <a:avLst/>
          </a:prstGeom>
          <a:noFill/>
        </p:spPr>
        <p:txBody>
          <a:bodyPr wrap="square" rtlCol="0">
            <a:spAutoFit/>
          </a:bodyPr>
          <a:lstStyle/>
          <a:p>
            <a:r>
              <a:rPr lang="en-US" b="1" dirty="0">
                <a:solidFill>
                  <a:srgbClr val="6FA277"/>
                </a:solidFill>
              </a:rPr>
              <a:t>“Bravo! I encourage the Commissioners to approve it… because studied, data‐based policymaking is what we need.”</a:t>
            </a:r>
          </a:p>
        </p:txBody>
      </p:sp>
    </p:spTree>
    <p:extLst>
      <p:ext uri="{BB962C8B-B14F-4D97-AF65-F5344CB8AC3E}">
        <p14:creationId xmlns:p14="http://schemas.microsoft.com/office/powerpoint/2010/main" val="3046635632"/>
      </p:ext>
    </p:extLst>
  </p:cSld>
  <p:clrMapOvr>
    <a:masterClrMapping/>
  </p:clrMapOvr>
  <p:transition spd="slow" advTm="22098">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2166" y="0"/>
            <a:ext cx="5299363" cy="6858000"/>
          </a:xfrm>
          <a:prstGeom prst="rect">
            <a:avLst/>
          </a:prstGeom>
        </p:spPr>
      </p:pic>
      <p:sp>
        <p:nvSpPr>
          <p:cNvPr id="5" name="Content Placeholder 2"/>
          <p:cNvSpPr>
            <a:spLocks noGrp="1"/>
          </p:cNvSpPr>
          <p:nvPr>
            <p:ph idx="1"/>
          </p:nvPr>
        </p:nvSpPr>
        <p:spPr>
          <a:xfrm>
            <a:off x="1487978" y="1383408"/>
            <a:ext cx="5403717" cy="5474592"/>
          </a:xfrm>
        </p:spPr>
        <p:txBody>
          <a:bodyPr>
            <a:normAutofit/>
          </a:bodyPr>
          <a:lstStyle/>
          <a:p>
            <a:r>
              <a:rPr lang="en-US" b="1" dirty="0"/>
              <a:t>Establishing New Parking Management Districts</a:t>
            </a:r>
          </a:p>
          <a:p>
            <a:pPr lvl="1"/>
            <a:r>
              <a:rPr lang="en-US" b="1" dirty="0"/>
              <a:t>8-Step Process</a:t>
            </a:r>
          </a:p>
          <a:p>
            <a:pPr lvl="1"/>
            <a:r>
              <a:rPr lang="en-US" b="1" dirty="0"/>
              <a:t>Outreach to Surrounding Communities</a:t>
            </a:r>
          </a:p>
          <a:p>
            <a:endParaRPr lang="en-US" b="1" dirty="0"/>
          </a:p>
        </p:txBody>
      </p:sp>
      <p:sp>
        <p:nvSpPr>
          <p:cNvPr id="6" name="Title 1"/>
          <p:cNvSpPr>
            <a:spLocks noGrp="1"/>
          </p:cNvSpPr>
          <p:nvPr>
            <p:ph type="title"/>
          </p:nvPr>
        </p:nvSpPr>
        <p:spPr>
          <a:xfrm>
            <a:off x="1645920" y="141317"/>
            <a:ext cx="10282844" cy="1242091"/>
          </a:xfrm>
        </p:spPr>
        <p:txBody>
          <a:bodyPr/>
          <a:lstStyle/>
          <a:p>
            <a:r>
              <a:rPr lang="en-US" dirty="0"/>
              <a:t>Guidelines Included:</a:t>
            </a:r>
          </a:p>
        </p:txBody>
      </p:sp>
      <p:sp>
        <p:nvSpPr>
          <p:cNvPr id="7" name="Rectangle 6">
            <a:extLst>
              <a:ext uri="{FF2B5EF4-FFF2-40B4-BE49-F238E27FC236}">
                <a16:creationId xmlns:a16="http://schemas.microsoft.com/office/drawing/2014/main" id="{53C90E9A-CA5F-49D5-AD90-4B8C9822A0B5}"/>
              </a:ext>
            </a:extLst>
          </p:cNvPr>
          <p:cNvSpPr/>
          <p:nvPr/>
        </p:nvSpPr>
        <p:spPr>
          <a:xfrm>
            <a:off x="10252076" y="5177481"/>
            <a:ext cx="1939926" cy="1136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849303"/>
      </p:ext>
    </p:extLst>
  </p:cSld>
  <p:clrMapOvr>
    <a:masterClrMapping/>
  </p:clrMapOvr>
  <p:transition spd="slow" advTm="22098">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781800" y="1099503"/>
            <a:ext cx="5403717" cy="4924391"/>
          </a:xfrm>
        </p:spPr>
        <p:txBody>
          <a:bodyPr>
            <a:normAutofit fontScale="92500" lnSpcReduction="20000"/>
          </a:bodyPr>
          <a:lstStyle/>
          <a:p>
            <a:pPr marL="457200" lvl="0" indent="-457200">
              <a:buFont typeface="+mj-lt"/>
              <a:buAutoNum type="arabicPeriod"/>
            </a:pPr>
            <a:r>
              <a:rPr lang="en-US" dirty="0"/>
              <a:t>Added language in Resolution about the composition of a workgroup or Parking Committees for </a:t>
            </a:r>
            <a:r>
              <a:rPr lang="en-US" i="1" dirty="0"/>
              <a:t>new Parking Management Districts (PMD)</a:t>
            </a:r>
          </a:p>
          <a:p>
            <a:pPr lvl="1"/>
            <a:r>
              <a:rPr lang="en-US" dirty="0"/>
              <a:t>Should include ten (10) stakeholders consisting of:</a:t>
            </a:r>
          </a:p>
          <a:p>
            <a:pPr lvl="2"/>
            <a:r>
              <a:rPr lang="en-US" dirty="0"/>
              <a:t>3 business owners</a:t>
            </a:r>
          </a:p>
          <a:p>
            <a:pPr lvl="2"/>
            <a:r>
              <a:rPr lang="en-US" dirty="0"/>
              <a:t>5 residents</a:t>
            </a:r>
          </a:p>
          <a:p>
            <a:pPr lvl="2"/>
            <a:r>
              <a:rPr lang="en-US" dirty="0"/>
              <a:t>2 employees of the proposed PMD who live outside of the area</a:t>
            </a:r>
          </a:p>
          <a:p>
            <a:pPr marL="914400" lvl="1" indent="-457200">
              <a:buFont typeface="+mj-lt"/>
              <a:buAutoNum type="arabicPeriod"/>
            </a:pPr>
            <a:endParaRPr lang="en-US" dirty="0"/>
          </a:p>
          <a:p>
            <a:pPr marL="457200" lvl="0" indent="-457200">
              <a:buFont typeface="+mj-lt"/>
              <a:buAutoNum type="arabicPeriod"/>
            </a:pPr>
            <a:r>
              <a:rPr lang="en-US" dirty="0"/>
              <a:t>Added language that Parking Committee should consider the </a:t>
            </a:r>
            <a:r>
              <a:rPr lang="en-US" i="1" dirty="0"/>
              <a:t>equity implications </a:t>
            </a:r>
            <a:r>
              <a:rPr lang="en-US" dirty="0"/>
              <a:t>of the changes to the parking system in their PMD</a:t>
            </a:r>
          </a:p>
          <a:p>
            <a:pPr marL="457200" lvl="0" indent="-457200">
              <a:buFont typeface="+mj-lt"/>
              <a:buAutoNum type="arabicPeriod"/>
            </a:pPr>
            <a:endParaRPr lang="en-US" dirty="0"/>
          </a:p>
          <a:p>
            <a:pPr marL="457200" lvl="0" indent="-457200">
              <a:buFont typeface="+mj-lt"/>
              <a:buAutoNum type="arabicPeriod"/>
            </a:pPr>
            <a:r>
              <a:rPr lang="en-US" dirty="0"/>
              <a:t>This language will be incorporated into the Final Parking Management Manual</a:t>
            </a:r>
          </a:p>
          <a:p>
            <a:pPr marL="457200" lvl="0" indent="-457200">
              <a:buFont typeface="+mj-lt"/>
              <a:buAutoNum type="arabicPeriod"/>
            </a:pPr>
            <a:endParaRPr lang="en-US" dirty="0"/>
          </a:p>
        </p:txBody>
      </p:sp>
      <p:sp>
        <p:nvSpPr>
          <p:cNvPr id="6" name="Title 1"/>
          <p:cNvSpPr>
            <a:spLocks noGrp="1"/>
          </p:cNvSpPr>
          <p:nvPr>
            <p:ph type="title"/>
          </p:nvPr>
        </p:nvSpPr>
        <p:spPr>
          <a:xfrm>
            <a:off x="781800" y="0"/>
            <a:ext cx="10282844" cy="1242091"/>
          </a:xfrm>
        </p:spPr>
        <p:txBody>
          <a:bodyPr/>
          <a:lstStyle/>
          <a:p>
            <a:r>
              <a:rPr lang="en-US" dirty="0"/>
              <a:t>Amendment language</a:t>
            </a:r>
          </a:p>
        </p:txBody>
      </p:sp>
      <p:pic>
        <p:nvPicPr>
          <p:cNvPr id="8" name="Picture 7">
            <a:extLst>
              <a:ext uri="{FF2B5EF4-FFF2-40B4-BE49-F238E27FC236}">
                <a16:creationId xmlns:a16="http://schemas.microsoft.com/office/drawing/2014/main" id="{4FD66FF4-CEE1-4FE2-AF4B-F659FAE955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2166" y="0"/>
            <a:ext cx="5299363" cy="6858000"/>
          </a:xfrm>
          <a:prstGeom prst="rect">
            <a:avLst/>
          </a:prstGeom>
        </p:spPr>
      </p:pic>
    </p:spTree>
    <p:extLst>
      <p:ext uri="{BB962C8B-B14F-4D97-AF65-F5344CB8AC3E}">
        <p14:creationId xmlns:p14="http://schemas.microsoft.com/office/powerpoint/2010/main" val="1257722173"/>
      </p:ext>
    </p:extLst>
  </p:cSld>
  <p:clrMapOvr>
    <a:masterClrMapping/>
  </p:clrMapOvr>
  <p:transition spd="slow" advTm="22098">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487978" y="1383408"/>
            <a:ext cx="5403717" cy="5474592"/>
          </a:xfrm>
        </p:spPr>
        <p:txBody>
          <a:bodyPr>
            <a:normAutofit/>
          </a:bodyPr>
          <a:lstStyle/>
          <a:p>
            <a:r>
              <a:rPr lang="en-US" b="1" dirty="0"/>
              <a:t>Standardized Time Limits</a:t>
            </a:r>
          </a:p>
          <a:p>
            <a:pPr lvl="1"/>
            <a:r>
              <a:rPr lang="en-US" b="1" dirty="0"/>
              <a:t>15-Minutes or 30-Minutes</a:t>
            </a:r>
          </a:p>
          <a:p>
            <a:pPr lvl="1"/>
            <a:r>
              <a:rPr lang="en-US" b="1" dirty="0"/>
              <a:t>2 Hours</a:t>
            </a:r>
          </a:p>
          <a:p>
            <a:pPr lvl="1"/>
            <a:r>
              <a:rPr lang="en-US" b="1" dirty="0"/>
              <a:t>4 Hours</a:t>
            </a:r>
          </a:p>
          <a:p>
            <a:endParaRPr lang="en-US" b="1" dirty="0"/>
          </a:p>
          <a:p>
            <a:r>
              <a:rPr lang="en-US" b="1" dirty="0"/>
              <a:t>For New Parking Management Districts in Commercial Corridors:</a:t>
            </a:r>
          </a:p>
          <a:p>
            <a:pPr lvl="1"/>
            <a:r>
              <a:rPr lang="en-US" b="1" dirty="0"/>
              <a:t>Default Time Limit: 2 Hours</a:t>
            </a:r>
          </a:p>
        </p:txBody>
      </p:sp>
      <p:sp>
        <p:nvSpPr>
          <p:cNvPr id="6" name="Title 1"/>
          <p:cNvSpPr>
            <a:spLocks noGrp="1"/>
          </p:cNvSpPr>
          <p:nvPr>
            <p:ph type="title"/>
          </p:nvPr>
        </p:nvSpPr>
        <p:spPr>
          <a:xfrm>
            <a:off x="1645920" y="141317"/>
            <a:ext cx="10282844" cy="1242091"/>
          </a:xfrm>
        </p:spPr>
        <p:txBody>
          <a:bodyPr/>
          <a:lstStyle/>
          <a:p>
            <a:r>
              <a:rPr lang="en-US" dirty="0"/>
              <a:t>Guidelines Included:</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2165" y="0"/>
            <a:ext cx="5299363" cy="6858000"/>
          </a:xfrm>
          <a:prstGeom prst="rect">
            <a:avLst/>
          </a:prstGeom>
        </p:spPr>
      </p:pic>
      <p:sp>
        <p:nvSpPr>
          <p:cNvPr id="9" name="Rectangle 8">
            <a:extLst>
              <a:ext uri="{FF2B5EF4-FFF2-40B4-BE49-F238E27FC236}">
                <a16:creationId xmlns:a16="http://schemas.microsoft.com/office/drawing/2014/main" id="{A5C6C650-A0AD-4C55-84C6-471074461277}"/>
              </a:ext>
            </a:extLst>
          </p:cNvPr>
          <p:cNvSpPr/>
          <p:nvPr/>
        </p:nvSpPr>
        <p:spPr>
          <a:xfrm>
            <a:off x="10120185" y="5177481"/>
            <a:ext cx="2071816" cy="1136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87712"/>
      </p:ext>
    </p:extLst>
  </p:cSld>
  <p:clrMapOvr>
    <a:masterClrMapping/>
  </p:clrMapOvr>
  <p:transition spd="slow" advTm="22098">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487978" y="1383408"/>
            <a:ext cx="5403717" cy="5474592"/>
          </a:xfrm>
        </p:spPr>
        <p:txBody>
          <a:bodyPr>
            <a:normAutofit/>
          </a:bodyPr>
          <a:lstStyle/>
          <a:p>
            <a:pPr lvl="0"/>
            <a:r>
              <a:rPr lang="en-US" b="1" dirty="0"/>
              <a:t>Consistent Approach to Loading Zone Management</a:t>
            </a:r>
          </a:p>
          <a:p>
            <a:pPr lvl="0"/>
            <a:endParaRPr lang="en-US" b="1" dirty="0"/>
          </a:p>
          <a:p>
            <a:pPr lvl="0"/>
            <a:r>
              <a:rPr lang="en-US" b="1" dirty="0"/>
              <a:t>Support Business Needs while Providing Access for All Users</a:t>
            </a:r>
          </a:p>
          <a:p>
            <a:pPr lvl="0"/>
            <a:endParaRPr lang="en-US" b="1" dirty="0"/>
          </a:p>
          <a:p>
            <a:pPr marL="0" indent="0">
              <a:buNone/>
            </a:pPr>
            <a:r>
              <a:rPr lang="en-US" i="1" dirty="0"/>
              <a:t>Proposed guidelines supported by the Portland Freight Committee</a:t>
            </a:r>
          </a:p>
          <a:p>
            <a:pPr lvl="0"/>
            <a:endParaRPr lang="en-US" b="1" dirty="0"/>
          </a:p>
          <a:p>
            <a:pPr lvl="0"/>
            <a:endParaRPr lang="en-US" b="1" dirty="0"/>
          </a:p>
        </p:txBody>
      </p:sp>
      <p:sp>
        <p:nvSpPr>
          <p:cNvPr id="6" name="Title 1"/>
          <p:cNvSpPr>
            <a:spLocks noGrp="1"/>
          </p:cNvSpPr>
          <p:nvPr>
            <p:ph type="title"/>
          </p:nvPr>
        </p:nvSpPr>
        <p:spPr>
          <a:xfrm>
            <a:off x="1645920" y="141317"/>
            <a:ext cx="10282844" cy="1242091"/>
          </a:xfrm>
        </p:spPr>
        <p:txBody>
          <a:bodyPr/>
          <a:lstStyle/>
          <a:p>
            <a:r>
              <a:rPr lang="en-US" dirty="0"/>
              <a:t>Guidelines Included:</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2245" y="103"/>
            <a:ext cx="5299203" cy="6857792"/>
          </a:xfrm>
          <a:prstGeom prst="rect">
            <a:avLst/>
          </a:prstGeom>
        </p:spPr>
      </p:pic>
      <p:pic>
        <p:nvPicPr>
          <p:cNvPr id="8" name="Picture 7">
            <a:extLst>
              <a:ext uri="{FF2B5EF4-FFF2-40B4-BE49-F238E27FC236}">
                <a16:creationId xmlns:a16="http://schemas.microsoft.com/office/drawing/2014/main" id="{5A85925A-DD53-4F37-BC44-FE82DF325AE6}"/>
              </a:ext>
            </a:extLst>
          </p:cNvPr>
          <p:cNvPicPr>
            <a:picLocks noChangeAspect="1"/>
          </p:cNvPicPr>
          <p:nvPr/>
        </p:nvPicPr>
        <p:blipFill>
          <a:blip r:embed="rId4"/>
          <a:stretch>
            <a:fillRect/>
          </a:stretch>
        </p:blipFill>
        <p:spPr>
          <a:xfrm>
            <a:off x="1451169" y="4671983"/>
            <a:ext cx="5253567" cy="2159000"/>
          </a:xfrm>
          <a:prstGeom prst="rect">
            <a:avLst/>
          </a:prstGeom>
        </p:spPr>
      </p:pic>
      <p:sp>
        <p:nvSpPr>
          <p:cNvPr id="9" name="Rectangle 8">
            <a:extLst>
              <a:ext uri="{FF2B5EF4-FFF2-40B4-BE49-F238E27FC236}">
                <a16:creationId xmlns:a16="http://schemas.microsoft.com/office/drawing/2014/main" id="{227F61BD-4150-429A-A5C0-7FC9F21010B2}"/>
              </a:ext>
            </a:extLst>
          </p:cNvPr>
          <p:cNvSpPr/>
          <p:nvPr/>
        </p:nvSpPr>
        <p:spPr>
          <a:xfrm>
            <a:off x="10233025" y="5177481"/>
            <a:ext cx="1958976" cy="1136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3011740"/>
      </p:ext>
    </p:extLst>
  </p:cSld>
  <p:clrMapOvr>
    <a:masterClrMapping/>
  </p:clrMapOvr>
  <p:transition spd="slow" advTm="22098">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200" dirty="0"/>
              <a:t>Rescind </a:t>
            </a:r>
            <a:r>
              <a:rPr lang="en-US" sz="5200" dirty="0" err="1"/>
              <a:t>Trn</a:t>
            </a:r>
            <a:r>
              <a:rPr lang="en-US" sz="5200" dirty="0"/>
              <a:t> 3.102 Meter District Policy</a:t>
            </a:r>
          </a:p>
        </p:txBody>
      </p:sp>
      <p:sp>
        <p:nvSpPr>
          <p:cNvPr id="3" name="TextBox 2">
            <a:extLst>
              <a:ext uri="{FF2B5EF4-FFF2-40B4-BE49-F238E27FC236}">
                <a16:creationId xmlns:a16="http://schemas.microsoft.com/office/drawing/2014/main" id="{44739321-8F4E-4EFE-BBF8-30F204599C43}"/>
              </a:ext>
            </a:extLst>
          </p:cNvPr>
          <p:cNvSpPr txBox="1"/>
          <p:nvPr/>
        </p:nvSpPr>
        <p:spPr>
          <a:xfrm>
            <a:off x="452761" y="4323425"/>
            <a:ext cx="2401748" cy="646331"/>
          </a:xfrm>
          <a:prstGeom prst="rect">
            <a:avLst/>
          </a:prstGeom>
          <a:noFill/>
        </p:spPr>
        <p:txBody>
          <a:bodyPr wrap="none" rtlCol="0">
            <a:spAutoFit/>
          </a:bodyPr>
          <a:lstStyle/>
          <a:p>
            <a:r>
              <a:rPr lang="en-US" sz="3600" dirty="0"/>
              <a:t>(Ordinance)</a:t>
            </a:r>
          </a:p>
        </p:txBody>
      </p:sp>
    </p:spTree>
    <p:extLst>
      <p:ext uri="{BB962C8B-B14F-4D97-AF65-F5344CB8AC3E}">
        <p14:creationId xmlns:p14="http://schemas.microsoft.com/office/powerpoint/2010/main" val="3817631109"/>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C6CFAF39-41DD-45BD-8C37-95B2DBE2FD88}"/>
              </a:ext>
            </a:extLst>
          </p:cNvPr>
          <p:cNvGraphicFramePr/>
          <p:nvPr>
            <p:extLst>
              <p:ext uri="{D42A27DB-BD31-4B8C-83A1-F6EECF244321}">
                <p14:modId xmlns:p14="http://schemas.microsoft.com/office/powerpoint/2010/main" val="3308951649"/>
              </p:ext>
            </p:extLst>
          </p:nvPr>
        </p:nvGraphicFramePr>
        <p:xfrm>
          <a:off x="2032000" y="202557"/>
          <a:ext cx="8500962" cy="6522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1">
            <a:extLst>
              <a:ext uri="{FF2B5EF4-FFF2-40B4-BE49-F238E27FC236}">
                <a16:creationId xmlns:a16="http://schemas.microsoft.com/office/drawing/2014/main" id="{E2CBC860-CD56-45A2-AA8C-4D2A9D1691BE}"/>
              </a:ext>
            </a:extLst>
          </p:cNvPr>
          <p:cNvSpPr>
            <a:spLocks noGrp="1"/>
          </p:cNvSpPr>
          <p:nvPr>
            <p:ph type="title"/>
          </p:nvPr>
        </p:nvSpPr>
        <p:spPr>
          <a:xfrm>
            <a:off x="1848083" y="115701"/>
            <a:ext cx="10282844" cy="1242091"/>
          </a:xfrm>
        </p:spPr>
        <p:txBody>
          <a:bodyPr/>
          <a:lstStyle/>
          <a:p>
            <a:r>
              <a:rPr lang="en-US" dirty="0"/>
              <a:t>Updates to TRN-3.102</a:t>
            </a:r>
          </a:p>
        </p:txBody>
      </p:sp>
      <p:sp>
        <p:nvSpPr>
          <p:cNvPr id="4" name="TextBox 3">
            <a:extLst>
              <a:ext uri="{FF2B5EF4-FFF2-40B4-BE49-F238E27FC236}">
                <a16:creationId xmlns:a16="http://schemas.microsoft.com/office/drawing/2014/main" id="{EAFA5B85-1FF8-4988-AB14-CE1EBD3C4C6D}"/>
              </a:ext>
            </a:extLst>
          </p:cNvPr>
          <p:cNvSpPr txBox="1"/>
          <p:nvPr/>
        </p:nvSpPr>
        <p:spPr>
          <a:xfrm>
            <a:off x="7986993" y="5166804"/>
            <a:ext cx="2304542" cy="461665"/>
          </a:xfrm>
          <a:prstGeom prst="rect">
            <a:avLst/>
          </a:prstGeom>
          <a:noFill/>
        </p:spPr>
        <p:txBody>
          <a:bodyPr wrap="none" rtlCol="0">
            <a:spAutoFit/>
          </a:bodyPr>
          <a:lstStyle/>
          <a:p>
            <a:r>
              <a:rPr lang="en-US" sz="2400" dirty="0"/>
              <a:t>(New Ordinance)</a:t>
            </a:r>
          </a:p>
        </p:txBody>
      </p:sp>
      <p:sp>
        <p:nvSpPr>
          <p:cNvPr id="5" name="TextBox 4">
            <a:extLst>
              <a:ext uri="{FF2B5EF4-FFF2-40B4-BE49-F238E27FC236}">
                <a16:creationId xmlns:a16="http://schemas.microsoft.com/office/drawing/2014/main" id="{6830C326-3D44-4893-9C0A-9373E1567234}"/>
              </a:ext>
            </a:extLst>
          </p:cNvPr>
          <p:cNvSpPr txBox="1"/>
          <p:nvPr/>
        </p:nvSpPr>
        <p:spPr>
          <a:xfrm>
            <a:off x="4996697" y="5166803"/>
            <a:ext cx="2304542" cy="461665"/>
          </a:xfrm>
          <a:prstGeom prst="rect">
            <a:avLst/>
          </a:prstGeom>
          <a:noFill/>
        </p:spPr>
        <p:txBody>
          <a:bodyPr wrap="none" rtlCol="0">
            <a:spAutoFit/>
          </a:bodyPr>
          <a:lstStyle/>
          <a:p>
            <a:r>
              <a:rPr lang="en-US" sz="2400" dirty="0"/>
              <a:t>(New Ordinance)</a:t>
            </a:r>
          </a:p>
        </p:txBody>
      </p:sp>
    </p:spTree>
    <p:extLst>
      <p:ext uri="{BB962C8B-B14F-4D97-AF65-F5344CB8AC3E}">
        <p14:creationId xmlns:p14="http://schemas.microsoft.com/office/powerpoint/2010/main" val="2655886288"/>
      </p:ext>
    </p:extLst>
  </p:cSld>
  <p:clrMapOvr>
    <a:masterClrMapping/>
  </p:clrMapOvr>
  <p:transition spd="slow" advTm="22098">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99828" y="4653"/>
            <a:ext cx="5292172" cy="6848693"/>
          </a:xfrm>
          <a:prstGeom prst="rect">
            <a:avLst/>
          </a:prstGeom>
        </p:spPr>
      </p:pic>
      <p:sp>
        <p:nvSpPr>
          <p:cNvPr id="5" name="Content Placeholder 2"/>
          <p:cNvSpPr>
            <a:spLocks noGrp="1"/>
          </p:cNvSpPr>
          <p:nvPr>
            <p:ph idx="1"/>
          </p:nvPr>
        </p:nvSpPr>
        <p:spPr>
          <a:xfrm>
            <a:off x="1487978" y="1383408"/>
            <a:ext cx="5403717" cy="5474592"/>
          </a:xfrm>
        </p:spPr>
        <p:txBody>
          <a:bodyPr>
            <a:normAutofit/>
          </a:bodyPr>
          <a:lstStyle/>
          <a:p>
            <a:pPr marL="457200" lvl="0" indent="-457200">
              <a:buFont typeface="+mj-lt"/>
              <a:buAutoNum type="arabicPeriod"/>
            </a:pPr>
            <a:endParaRPr lang="en-US" dirty="0"/>
          </a:p>
          <a:p>
            <a:pPr marL="457200" lvl="0" indent="-457200">
              <a:buFont typeface="+mj-lt"/>
              <a:buAutoNum type="arabicPeriod"/>
            </a:pPr>
            <a:r>
              <a:rPr lang="en-US" dirty="0"/>
              <a:t>Adopt new parking management policies in Parking Management Manual (Resolution)</a:t>
            </a:r>
          </a:p>
          <a:p>
            <a:pPr marL="457200" lvl="0" indent="-457200">
              <a:buFont typeface="+mj-lt"/>
              <a:buAutoNum type="arabicPeriod"/>
            </a:pPr>
            <a:endParaRPr lang="en-US" dirty="0"/>
          </a:p>
          <a:p>
            <a:pPr marL="457200" lvl="0" indent="-457200">
              <a:buFont typeface="+mj-lt"/>
              <a:buAutoNum type="arabicPeriod"/>
            </a:pPr>
            <a:r>
              <a:rPr lang="en-US" dirty="0"/>
              <a:t>Adopt new Parking Meter Rate Policy</a:t>
            </a:r>
          </a:p>
          <a:p>
            <a:pPr marL="914400" lvl="1" indent="-457200">
              <a:buFont typeface="+mj-lt"/>
              <a:buAutoNum type="arabicPeriod"/>
            </a:pPr>
            <a:r>
              <a:rPr lang="en-US" dirty="0"/>
              <a:t>Rescind outdated policy (Ordinance)</a:t>
            </a:r>
          </a:p>
          <a:p>
            <a:pPr marL="914400" lvl="1" indent="-457200">
              <a:buFont typeface="+mj-lt"/>
              <a:buAutoNum type="arabicPeriod"/>
            </a:pPr>
            <a:r>
              <a:rPr lang="en-US" dirty="0"/>
              <a:t>Adopt new performance-based parking management pricing policy for meter areas and event districts (Ordinance)</a:t>
            </a:r>
          </a:p>
        </p:txBody>
      </p:sp>
      <p:sp>
        <p:nvSpPr>
          <p:cNvPr id="6" name="Title 1"/>
          <p:cNvSpPr>
            <a:spLocks noGrp="1"/>
          </p:cNvSpPr>
          <p:nvPr>
            <p:ph type="title"/>
          </p:nvPr>
        </p:nvSpPr>
        <p:spPr>
          <a:xfrm>
            <a:off x="1737360" y="39321"/>
            <a:ext cx="10033462" cy="1242091"/>
          </a:xfrm>
        </p:spPr>
        <p:txBody>
          <a:bodyPr/>
          <a:lstStyle/>
          <a:p>
            <a:r>
              <a:rPr lang="en-US" dirty="0"/>
              <a:t>Items today</a:t>
            </a:r>
          </a:p>
        </p:txBody>
      </p:sp>
    </p:spTree>
    <p:extLst>
      <p:ext uri="{BB962C8B-B14F-4D97-AF65-F5344CB8AC3E}">
        <p14:creationId xmlns:p14="http://schemas.microsoft.com/office/powerpoint/2010/main" val="1280538439"/>
      </p:ext>
    </p:extLst>
  </p:cSld>
  <p:clrMapOvr>
    <a:masterClrMapping/>
  </p:clrMapOvr>
  <p:transition spd="slow" advTm="22098">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056" y="380601"/>
            <a:ext cx="7414376" cy="3632662"/>
          </a:xfrm>
        </p:spPr>
        <p:txBody>
          <a:bodyPr>
            <a:normAutofit/>
          </a:bodyPr>
          <a:lstStyle/>
          <a:p>
            <a:r>
              <a:rPr lang="en-US" sz="5200" dirty="0"/>
              <a:t>Adopt new parking and event district policy</a:t>
            </a:r>
          </a:p>
        </p:txBody>
      </p:sp>
      <p:sp>
        <p:nvSpPr>
          <p:cNvPr id="3" name="TextBox 2">
            <a:extLst>
              <a:ext uri="{FF2B5EF4-FFF2-40B4-BE49-F238E27FC236}">
                <a16:creationId xmlns:a16="http://schemas.microsoft.com/office/drawing/2014/main" id="{72900ADF-BC63-4BF4-A32A-9D03E04362A9}"/>
              </a:ext>
            </a:extLst>
          </p:cNvPr>
          <p:cNvSpPr txBox="1"/>
          <p:nvPr/>
        </p:nvSpPr>
        <p:spPr>
          <a:xfrm>
            <a:off x="452761" y="4323425"/>
            <a:ext cx="2401748" cy="646331"/>
          </a:xfrm>
          <a:prstGeom prst="rect">
            <a:avLst/>
          </a:prstGeom>
          <a:noFill/>
        </p:spPr>
        <p:txBody>
          <a:bodyPr wrap="none" rtlCol="0">
            <a:spAutoFit/>
          </a:bodyPr>
          <a:lstStyle/>
          <a:p>
            <a:r>
              <a:rPr lang="en-US" sz="3600" dirty="0"/>
              <a:t>(Ordinance)</a:t>
            </a:r>
          </a:p>
        </p:txBody>
      </p:sp>
    </p:spTree>
    <p:extLst>
      <p:ext uri="{BB962C8B-B14F-4D97-AF65-F5344CB8AC3E}">
        <p14:creationId xmlns:p14="http://schemas.microsoft.com/office/powerpoint/2010/main" val="3257859068"/>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99828" y="4653"/>
            <a:ext cx="5292172" cy="6848693"/>
          </a:xfrm>
          <a:prstGeom prst="rect">
            <a:avLst/>
          </a:prstGeom>
        </p:spPr>
      </p:pic>
      <p:sp>
        <p:nvSpPr>
          <p:cNvPr id="6" name="Title 1"/>
          <p:cNvSpPr>
            <a:spLocks noGrp="1"/>
          </p:cNvSpPr>
          <p:nvPr>
            <p:ph type="title"/>
          </p:nvPr>
        </p:nvSpPr>
        <p:spPr>
          <a:xfrm>
            <a:off x="1487978" y="141317"/>
            <a:ext cx="10282844" cy="1242091"/>
          </a:xfrm>
        </p:spPr>
        <p:txBody>
          <a:bodyPr/>
          <a:lstStyle/>
          <a:p>
            <a:r>
              <a:rPr lang="en-US" dirty="0"/>
              <a:t>Overview of Topics Covered</a:t>
            </a:r>
          </a:p>
        </p:txBody>
      </p:sp>
      <p:sp>
        <p:nvSpPr>
          <p:cNvPr id="8" name="Rectangle 7">
            <a:extLst>
              <a:ext uri="{FF2B5EF4-FFF2-40B4-BE49-F238E27FC236}">
                <a16:creationId xmlns:a16="http://schemas.microsoft.com/office/drawing/2014/main" id="{142F5A8E-0BB6-41D6-9DF4-E6EFB2598709}"/>
              </a:ext>
            </a:extLst>
          </p:cNvPr>
          <p:cNvSpPr/>
          <p:nvPr/>
        </p:nvSpPr>
        <p:spPr>
          <a:xfrm>
            <a:off x="2207068" y="1178924"/>
            <a:ext cx="4522205" cy="1555397"/>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Chevron 10">
            <a:extLst>
              <a:ext uri="{FF2B5EF4-FFF2-40B4-BE49-F238E27FC236}">
                <a16:creationId xmlns:a16="http://schemas.microsoft.com/office/drawing/2014/main" id="{B6467FB0-D0D8-4301-B746-3BF54733F424}"/>
              </a:ext>
            </a:extLst>
          </p:cNvPr>
          <p:cNvSpPr>
            <a:spLocks noChangeAspect="1"/>
          </p:cNvSpPr>
          <p:nvPr/>
        </p:nvSpPr>
        <p:spPr>
          <a:xfrm>
            <a:off x="1748910" y="2803242"/>
            <a:ext cx="284973" cy="28497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hevron 11">
            <a:extLst>
              <a:ext uri="{FF2B5EF4-FFF2-40B4-BE49-F238E27FC236}">
                <a16:creationId xmlns:a16="http://schemas.microsoft.com/office/drawing/2014/main" id="{9F7B5933-60C2-43AD-9658-B2169C47A6A7}"/>
              </a:ext>
            </a:extLst>
          </p:cNvPr>
          <p:cNvSpPr>
            <a:spLocks noChangeAspect="1"/>
          </p:cNvSpPr>
          <p:nvPr/>
        </p:nvSpPr>
        <p:spPr>
          <a:xfrm>
            <a:off x="1713086" y="3286512"/>
            <a:ext cx="284973" cy="28497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ontent Placeholder 2">
            <a:extLst>
              <a:ext uri="{FF2B5EF4-FFF2-40B4-BE49-F238E27FC236}">
                <a16:creationId xmlns:a16="http://schemas.microsoft.com/office/drawing/2014/main" id="{F9EEF0E6-E34A-4A97-9FE5-C1733316495D}"/>
              </a:ext>
            </a:extLst>
          </p:cNvPr>
          <p:cNvSpPr>
            <a:spLocks noGrp="1"/>
          </p:cNvSpPr>
          <p:nvPr>
            <p:ph idx="1"/>
          </p:nvPr>
        </p:nvSpPr>
        <p:spPr>
          <a:xfrm>
            <a:off x="2207069" y="1383408"/>
            <a:ext cx="5403717" cy="5474592"/>
          </a:xfrm>
        </p:spPr>
        <p:txBody>
          <a:bodyPr>
            <a:normAutofit/>
          </a:bodyPr>
          <a:lstStyle/>
          <a:p>
            <a:pPr marL="457200" indent="-457200">
              <a:buFont typeface="+mj-lt"/>
              <a:buAutoNum type="arabicPeriod"/>
            </a:pPr>
            <a:r>
              <a:rPr lang="en-US" dirty="0"/>
              <a:t>Introduction</a:t>
            </a:r>
          </a:p>
          <a:p>
            <a:pPr marL="457200" indent="-457200">
              <a:buFont typeface="+mj-lt"/>
              <a:buAutoNum type="arabicPeriod"/>
            </a:pPr>
            <a:r>
              <a:rPr lang="en-US" dirty="0"/>
              <a:t>Parking Management Districts</a:t>
            </a:r>
          </a:p>
          <a:p>
            <a:pPr marL="457200" indent="-457200">
              <a:buFont typeface="+mj-lt"/>
              <a:buAutoNum type="arabicPeriod"/>
            </a:pPr>
            <a:r>
              <a:rPr lang="en-US" dirty="0"/>
              <a:t>Time Limits </a:t>
            </a:r>
          </a:p>
          <a:p>
            <a:pPr marL="457200" indent="-457200">
              <a:buFont typeface="+mj-lt"/>
              <a:buAutoNum type="arabicPeriod"/>
            </a:pPr>
            <a:r>
              <a:rPr lang="en-US" dirty="0"/>
              <a:t>Pricing</a:t>
            </a:r>
          </a:p>
          <a:p>
            <a:pPr marL="457200" indent="-457200">
              <a:buFont typeface="+mj-lt"/>
              <a:buAutoNum type="arabicPeriod"/>
            </a:pPr>
            <a:r>
              <a:rPr lang="en-US" dirty="0"/>
              <a:t>Event Districts</a:t>
            </a:r>
          </a:p>
          <a:p>
            <a:pPr marL="457200" indent="-457200">
              <a:buFont typeface="+mj-lt"/>
              <a:buAutoNum type="arabicPeriod"/>
            </a:pPr>
            <a:r>
              <a:rPr lang="en-US" dirty="0"/>
              <a:t>Truck Loading Zones</a:t>
            </a:r>
          </a:p>
        </p:txBody>
      </p:sp>
      <p:sp>
        <p:nvSpPr>
          <p:cNvPr id="14" name="Rectangle 13">
            <a:extLst>
              <a:ext uri="{FF2B5EF4-FFF2-40B4-BE49-F238E27FC236}">
                <a16:creationId xmlns:a16="http://schemas.microsoft.com/office/drawing/2014/main" id="{89088B7B-CFE7-468C-A04B-E04DD21F3104}"/>
              </a:ext>
            </a:extLst>
          </p:cNvPr>
          <p:cNvSpPr/>
          <p:nvPr/>
        </p:nvSpPr>
        <p:spPr>
          <a:xfrm>
            <a:off x="2168614" y="3571485"/>
            <a:ext cx="4522205" cy="663164"/>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1339219"/>
      </p:ext>
    </p:extLst>
  </p:cSld>
  <p:clrMapOvr>
    <a:masterClrMapping/>
  </p:clrMapOvr>
  <p:transition spd="slow" advTm="22098">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731579" y="6221970"/>
            <a:ext cx="1791810" cy="438387"/>
            <a:chOff x="207579" y="6221969"/>
            <a:chExt cx="1791810" cy="438387"/>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579" y="6221969"/>
              <a:ext cx="438387" cy="438387"/>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033" y="6221969"/>
              <a:ext cx="1243356" cy="438387"/>
            </a:xfrm>
            <a:prstGeom prst="rect">
              <a:avLst/>
            </a:prstGeom>
          </p:spPr>
        </p:pic>
      </p:grpSp>
      <p:pic>
        <p:nvPicPr>
          <p:cNvPr id="24" name="Picture 2"/>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524000" y="14128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33207" y="0"/>
            <a:ext cx="10721340" cy="6237280"/>
          </a:xfrm>
          <a:prstGeom prst="rect">
            <a:avLst/>
          </a:prstGeom>
          <a:solidFill>
            <a:srgbClr val="FBAD3D">
              <a:alpha val="37000"/>
            </a:srgbClr>
          </a:solidFill>
          <a:ln>
            <a:solidFill>
              <a:srgbClr val="FBAD3D">
                <a:alpha val="3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bwMode="auto">
          <a:xfrm>
            <a:off x="2765425" y="3047206"/>
            <a:ext cx="6661150" cy="763588"/>
          </a:xfrm>
          <a:prstGeom prst="rect">
            <a:avLst/>
          </a:prstGeom>
          <a:noFill/>
          <a:ln>
            <a:noFill/>
          </a:ln>
          <a:extLst>
            <a:ext uri="{909E8E84-426E-40dd-AFC4-6F175D3DCCD1}"/>
            <a:ext uri="{91240B29-F687-4f45-9708-019B960494DF}"/>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altLang="en-US" sz="4400" b="1" dirty="0">
                <a:solidFill>
                  <a:schemeClr val="bg1"/>
                </a:solidFill>
                <a:latin typeface="Trebuchet MS" panose="020B0603020202020204" pitchFamily="34" charset="0"/>
              </a:rPr>
              <a:t>PERFORMANCE-BASED PARKING MANAGEMENT</a:t>
            </a:r>
          </a:p>
          <a:p>
            <a:pPr algn="ctr" eaLnBrk="1" hangingPunct="1">
              <a:defRPr/>
            </a:pPr>
            <a:r>
              <a:rPr lang="en-US" sz="4400" b="1" spc="-150" dirty="0">
                <a:solidFill>
                  <a:schemeClr val="bg1"/>
                </a:solidFill>
                <a:latin typeface="Trebuchet MS" panose="020B0603020202020204" pitchFamily="34" charset="0"/>
              </a:rPr>
              <a:t>(PBPM)</a:t>
            </a:r>
            <a:endParaRPr lang="en-US" sz="4800" b="1" spc="-150" dirty="0">
              <a:solidFill>
                <a:schemeClr val="bg1"/>
              </a:solidFill>
              <a:latin typeface="Trebuchet MS" charset="0"/>
            </a:endParaRPr>
          </a:p>
        </p:txBody>
      </p:sp>
      <p:sp>
        <p:nvSpPr>
          <p:cNvPr id="4" name="Slide Number Placeholder 3"/>
          <p:cNvSpPr>
            <a:spLocks noGrp="1"/>
          </p:cNvSpPr>
          <p:nvPr>
            <p:ph type="sldNum" sz="quarter" idx="12"/>
          </p:nvPr>
        </p:nvSpPr>
        <p:spPr/>
        <p:txBody>
          <a:bodyPr/>
          <a:lstStyle/>
          <a:p>
            <a:pPr>
              <a:defRPr/>
            </a:pPr>
            <a:fld id="{7F611283-5368-B64F-81F2-50BF922FACC4}" type="slidenum">
              <a:rPr lang="en-US" smtClean="0"/>
              <a:pPr>
                <a:defRPr/>
              </a:pPr>
              <a:t>22</a:t>
            </a:fld>
            <a:endParaRPr lang="en-US" dirty="0"/>
          </a:p>
        </p:txBody>
      </p:sp>
    </p:spTree>
    <p:extLst>
      <p:ext uri="{BB962C8B-B14F-4D97-AF65-F5344CB8AC3E}">
        <p14:creationId xmlns:p14="http://schemas.microsoft.com/office/powerpoint/2010/main" val="1461338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F611283-5368-B64F-81F2-50BF922FACC4}" type="slidenum">
              <a:rPr lang="en-US" smtClean="0"/>
              <a:pPr>
                <a:defRPr/>
              </a:pPr>
              <a:t>23</a:t>
            </a:fld>
            <a:endParaRPr lang="en-US" dirty="0"/>
          </a:p>
        </p:txBody>
      </p:sp>
      <p:sp>
        <p:nvSpPr>
          <p:cNvPr id="3" name="Content Placeholder 2"/>
          <p:cNvSpPr>
            <a:spLocks noGrp="1"/>
          </p:cNvSpPr>
          <p:nvPr>
            <p:ph idx="4294967295"/>
          </p:nvPr>
        </p:nvSpPr>
        <p:spPr>
          <a:xfrm>
            <a:off x="1458116" y="1357312"/>
            <a:ext cx="4333875" cy="5181600"/>
          </a:xfrm>
          <a:prstGeom prst="rect">
            <a:avLst/>
          </a:prstGeom>
        </p:spPr>
        <p:txBody>
          <a:bodyPr/>
          <a:lstStyle/>
          <a:p>
            <a:pPr>
              <a:spcBef>
                <a:spcPts val="1800"/>
              </a:spcBef>
            </a:pPr>
            <a:r>
              <a:rPr lang="en-US" sz="2000" dirty="0"/>
              <a:t>Is data-driven, clear and transparent</a:t>
            </a:r>
          </a:p>
          <a:p>
            <a:pPr>
              <a:spcBef>
                <a:spcPts val="1800"/>
              </a:spcBef>
            </a:pPr>
            <a:r>
              <a:rPr lang="en-US" sz="2000" dirty="0"/>
              <a:t>Relies on performance metrics</a:t>
            </a:r>
          </a:p>
          <a:p>
            <a:pPr>
              <a:spcBef>
                <a:spcPts val="1800"/>
              </a:spcBef>
            </a:pPr>
            <a:r>
              <a:rPr lang="en-US" sz="2000" dirty="0"/>
              <a:t>Maximizes customer experience</a:t>
            </a:r>
            <a:br>
              <a:rPr lang="en-US" sz="2000" dirty="0"/>
            </a:br>
            <a:r>
              <a:rPr lang="en-US" sz="2000" dirty="0"/>
              <a:t>and efficiency of parking system</a:t>
            </a:r>
          </a:p>
          <a:p>
            <a:pPr>
              <a:spcBef>
                <a:spcPts val="1800"/>
              </a:spcBef>
            </a:pPr>
            <a:r>
              <a:rPr lang="en-US" sz="2000" dirty="0"/>
              <a:t>Is not driven by revenue</a:t>
            </a:r>
          </a:p>
          <a:p>
            <a:pPr>
              <a:spcBef>
                <a:spcPts val="1800"/>
              </a:spcBef>
            </a:pPr>
            <a:r>
              <a:rPr lang="en-US" sz="2000" dirty="0"/>
              <a:t>Improves reliability of transportation system and overall livability of places</a:t>
            </a:r>
          </a:p>
          <a:p>
            <a:pPr>
              <a:spcBef>
                <a:spcPts val="1800"/>
              </a:spcBef>
            </a:pPr>
            <a:r>
              <a:rPr lang="en-US" sz="2000" dirty="0"/>
              <a:t>Includes industry best practices for parking management</a:t>
            </a:r>
          </a:p>
        </p:txBody>
      </p:sp>
      <p:grpSp>
        <p:nvGrpSpPr>
          <p:cNvPr id="13" name="Group 12"/>
          <p:cNvGrpSpPr/>
          <p:nvPr/>
        </p:nvGrpSpPr>
        <p:grpSpPr>
          <a:xfrm>
            <a:off x="1731579" y="6221970"/>
            <a:ext cx="1791810" cy="438387"/>
            <a:chOff x="207579" y="6221969"/>
            <a:chExt cx="1791810" cy="43838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579" y="6221969"/>
              <a:ext cx="438387" cy="43838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033" y="6221969"/>
              <a:ext cx="1243356" cy="438387"/>
            </a:xfrm>
            <a:prstGeom prst="rect">
              <a:avLst/>
            </a:prstGeom>
          </p:spPr>
        </p:pic>
      </p:grpSp>
      <p:sp>
        <p:nvSpPr>
          <p:cNvPr id="16" name="Title 1"/>
          <p:cNvSpPr txBox="1">
            <a:spLocks/>
          </p:cNvSpPr>
          <p:nvPr/>
        </p:nvSpPr>
        <p:spPr bwMode="auto">
          <a:xfrm>
            <a:off x="1731580" y="280434"/>
            <a:ext cx="8022021" cy="763588"/>
          </a:xfrm>
          <a:prstGeom prst="rect">
            <a:avLst/>
          </a:prstGeom>
          <a:noFill/>
          <a:ln>
            <a:noFill/>
          </a:ln>
          <a:extLst>
            <a:ext uri="{909E8E84-426E-40dd-AFC4-6F175D3DCCD1}"/>
            <a:ext uri="{91240B29-F687-4f45-9708-019B960494DF}"/>
          </a:extLst>
        </p:spPr>
        <p:txBody>
          <a:bodyPr lIns="91425" tIns="45713" rIns="91425" bIns="45713" anchor="t"/>
          <a:lstStyle>
            <a:defPPr>
              <a:defRPr lang="en-US"/>
            </a:defPPr>
            <a:lvl1pPr defTabSz="2193925" eaLnBrk="1" hangingPunct="1">
              <a:defRPr sz="4000" b="1" spc="-150">
                <a:solidFill>
                  <a:srgbClr val="FCB043"/>
                </a:solidFill>
                <a:latin typeface="Trebuchet MS" charset="0"/>
              </a:defRPr>
            </a:lvl1pPr>
            <a:lvl2pPr marL="742950" indent="-285750" defTabSz="2193925" eaLnBrk="0" hangingPunct="0"/>
            <a:lvl3pPr marL="1143000" indent="-228600" defTabSz="2193925" eaLnBrk="0" hangingPunct="0"/>
            <a:lvl4pPr marL="1600200" indent="-228600" defTabSz="2193925" eaLnBrk="0" hangingPunct="0"/>
            <a:lvl5pPr marL="2057400" indent="-228600" defTabSz="2193925" eaLnBrk="0" hangingPunct="0"/>
            <a:lvl6pPr marL="2514600" indent="-228600" defTabSz="2193925" eaLnBrk="0" fontAlgn="base" hangingPunct="0">
              <a:spcBef>
                <a:spcPct val="0"/>
              </a:spcBef>
              <a:spcAft>
                <a:spcPct val="0"/>
              </a:spcAft>
            </a:lvl6pPr>
            <a:lvl7pPr marL="2971800" indent="-228600" defTabSz="2193925" eaLnBrk="0" fontAlgn="base" hangingPunct="0">
              <a:spcBef>
                <a:spcPct val="0"/>
              </a:spcBef>
              <a:spcAft>
                <a:spcPct val="0"/>
              </a:spcAft>
            </a:lvl7pPr>
            <a:lvl8pPr marL="3429000" indent="-228600" defTabSz="2193925" eaLnBrk="0" fontAlgn="base" hangingPunct="0">
              <a:spcBef>
                <a:spcPct val="0"/>
              </a:spcBef>
              <a:spcAft>
                <a:spcPct val="0"/>
              </a:spcAft>
            </a:lvl8pPr>
            <a:lvl9pPr marL="3886200" indent="-228600" defTabSz="2193925" eaLnBrk="0" fontAlgn="base" hangingPunct="0">
              <a:spcBef>
                <a:spcPct val="0"/>
              </a:spcBef>
              <a:spcAft>
                <a:spcPct val="0"/>
              </a:spcAft>
            </a:lvl9pPr>
          </a:lstStyle>
          <a:p>
            <a:r>
              <a:rPr lang="en-US" dirty="0"/>
              <a:t>What is PBPM?</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3828" y="1437134"/>
            <a:ext cx="4499341" cy="2999560"/>
          </a:xfrm>
          <a:prstGeom prst="rect">
            <a:avLst/>
          </a:prstGeom>
        </p:spPr>
      </p:pic>
    </p:spTree>
    <p:extLst>
      <p:ext uri="{BB962C8B-B14F-4D97-AF65-F5344CB8AC3E}">
        <p14:creationId xmlns:p14="http://schemas.microsoft.com/office/powerpoint/2010/main" val="3229502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487978" y="1383408"/>
            <a:ext cx="5403717" cy="5474592"/>
          </a:xfrm>
        </p:spPr>
        <p:txBody>
          <a:bodyPr>
            <a:normAutofit/>
          </a:bodyPr>
          <a:lstStyle/>
          <a:p>
            <a:pPr lvl="0"/>
            <a:r>
              <a:rPr lang="en-US" b="1" dirty="0"/>
              <a:t>Performance-Based Process</a:t>
            </a:r>
          </a:p>
          <a:p>
            <a:pPr lvl="1"/>
            <a:r>
              <a:rPr lang="en-US" b="1" dirty="0"/>
              <a:t>Performance Target: 65% - 85% occupied during peak period</a:t>
            </a:r>
          </a:p>
          <a:p>
            <a:r>
              <a:rPr lang="en-US" b="1" dirty="0"/>
              <a:t>A predetermined rate range</a:t>
            </a:r>
          </a:p>
          <a:p>
            <a:pPr lvl="1"/>
            <a:r>
              <a:rPr lang="en-US" b="1" dirty="0"/>
              <a:t>From $1 up to $5 an hour</a:t>
            </a:r>
          </a:p>
          <a:p>
            <a:r>
              <a:rPr lang="en-US" b="1" dirty="0"/>
              <a:t>Standardized Annual Review Process</a:t>
            </a:r>
          </a:p>
          <a:p>
            <a:pPr lvl="1"/>
            <a:r>
              <a:rPr lang="en-US" b="1" dirty="0"/>
              <a:t>Either no change, or adjust up or down by increments of $0.20, $0.40, or $0.60 (maximum) based on data</a:t>
            </a:r>
          </a:p>
          <a:p>
            <a:pPr lvl="1"/>
            <a:r>
              <a:rPr lang="en-US" b="1" dirty="0"/>
              <a:t>Final rates approved by Council</a:t>
            </a:r>
          </a:p>
          <a:p>
            <a:r>
              <a:rPr lang="en-US" b="1" dirty="0"/>
              <a:t>Enforcement hours for both and new and existing meter districts have to be approved by Council</a:t>
            </a:r>
          </a:p>
          <a:p>
            <a:endParaRPr lang="en-US" b="1" dirty="0"/>
          </a:p>
          <a:p>
            <a:pPr lvl="1"/>
            <a:endParaRPr lang="en-US" b="1" dirty="0"/>
          </a:p>
          <a:p>
            <a:endParaRPr lang="en-US" b="1" dirty="0"/>
          </a:p>
        </p:txBody>
      </p:sp>
      <p:sp>
        <p:nvSpPr>
          <p:cNvPr id="6" name="Title 1"/>
          <p:cNvSpPr>
            <a:spLocks noGrp="1"/>
          </p:cNvSpPr>
          <p:nvPr>
            <p:ph type="title"/>
          </p:nvPr>
        </p:nvSpPr>
        <p:spPr>
          <a:xfrm>
            <a:off x="1645920" y="141317"/>
            <a:ext cx="10282844" cy="1242091"/>
          </a:xfrm>
        </p:spPr>
        <p:txBody>
          <a:bodyPr/>
          <a:lstStyle/>
          <a:p>
            <a:r>
              <a:rPr lang="en-US" dirty="0"/>
              <a:t>Guidelines Included:</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2165" y="0"/>
            <a:ext cx="5299363" cy="6858000"/>
          </a:xfrm>
          <a:prstGeom prst="rect">
            <a:avLst/>
          </a:prstGeom>
        </p:spPr>
      </p:pic>
      <p:sp>
        <p:nvSpPr>
          <p:cNvPr id="8" name="Rectangle 7">
            <a:extLst>
              <a:ext uri="{FF2B5EF4-FFF2-40B4-BE49-F238E27FC236}">
                <a16:creationId xmlns:a16="http://schemas.microsoft.com/office/drawing/2014/main" id="{E632B902-4060-45B6-8A3C-A519E3C3298C}"/>
              </a:ext>
            </a:extLst>
          </p:cNvPr>
          <p:cNvSpPr/>
          <p:nvPr/>
        </p:nvSpPr>
        <p:spPr>
          <a:xfrm>
            <a:off x="10120185" y="5177481"/>
            <a:ext cx="2071816" cy="1136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050759"/>
      </p:ext>
    </p:extLst>
  </p:cSld>
  <p:clrMapOvr>
    <a:masterClrMapping/>
  </p:clrMapOvr>
  <p:transition spd="slow" advTm="22098">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277E14D-227E-4E52-8A0A-026CACB360C3}"/>
              </a:ext>
            </a:extLst>
          </p:cNvPr>
          <p:cNvGrpSpPr/>
          <p:nvPr/>
        </p:nvGrpSpPr>
        <p:grpSpPr>
          <a:xfrm>
            <a:off x="1848083" y="1966879"/>
            <a:ext cx="8624111" cy="4572000"/>
            <a:chOff x="1848084" y="1826202"/>
            <a:chExt cx="8624111" cy="4572000"/>
          </a:xfrm>
        </p:grpSpPr>
        <p:graphicFrame>
          <p:nvGraphicFramePr>
            <p:cNvPr id="3" name="Chart 2">
              <a:extLst>
                <a:ext uri="{FF2B5EF4-FFF2-40B4-BE49-F238E27FC236}">
                  <a16:creationId xmlns:a16="http://schemas.microsoft.com/office/drawing/2014/main" id="{BE3146D3-FF08-4EF3-A674-648A3CA851B1}"/>
                </a:ext>
              </a:extLst>
            </p:cNvPr>
            <p:cNvGraphicFramePr>
              <a:graphicFrameLocks/>
            </p:cNvGraphicFramePr>
            <p:nvPr>
              <p:extLst>
                <p:ext uri="{D42A27DB-BD31-4B8C-83A1-F6EECF244321}">
                  <p14:modId xmlns:p14="http://schemas.microsoft.com/office/powerpoint/2010/main" val="3091490388"/>
                </p:ext>
              </p:extLst>
            </p:nvPr>
          </p:nvGraphicFramePr>
          <p:xfrm>
            <a:off x="2308111" y="1826202"/>
            <a:ext cx="4373302"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D863A64E-A65F-473F-949F-F729831D099F}"/>
                </a:ext>
              </a:extLst>
            </p:cNvPr>
            <p:cNvSpPr txBox="1"/>
            <p:nvPr/>
          </p:nvSpPr>
          <p:spPr>
            <a:xfrm rot="16200000">
              <a:off x="219016" y="3819814"/>
              <a:ext cx="3842911" cy="584775"/>
            </a:xfrm>
            <a:prstGeom prst="rect">
              <a:avLst/>
            </a:prstGeom>
            <a:noFill/>
          </p:spPr>
          <p:txBody>
            <a:bodyPr wrap="none" rtlCol="0">
              <a:spAutoFit/>
            </a:bodyPr>
            <a:lstStyle/>
            <a:p>
              <a:r>
                <a:rPr lang="en-US" sz="3200" b="1" dirty="0"/>
                <a:t>Measured Occupancy</a:t>
              </a:r>
            </a:p>
          </p:txBody>
        </p:sp>
        <p:cxnSp>
          <p:nvCxnSpPr>
            <p:cNvPr id="5" name="Straight Connector 4">
              <a:extLst>
                <a:ext uri="{FF2B5EF4-FFF2-40B4-BE49-F238E27FC236}">
                  <a16:creationId xmlns:a16="http://schemas.microsoft.com/office/drawing/2014/main" id="{BFBBB081-CF5F-41C5-B765-C27160F37FDF}"/>
                </a:ext>
              </a:extLst>
            </p:cNvPr>
            <p:cNvCxnSpPr/>
            <p:nvPr/>
          </p:nvCxnSpPr>
          <p:spPr>
            <a:xfrm>
              <a:off x="3156995" y="3287208"/>
              <a:ext cx="7315200"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2BAF337D-34E5-4E8A-951E-588020DC9714}"/>
                </a:ext>
              </a:extLst>
            </p:cNvPr>
            <p:cNvCxnSpPr/>
            <p:nvPr/>
          </p:nvCxnSpPr>
          <p:spPr>
            <a:xfrm>
              <a:off x="3156995" y="4933698"/>
              <a:ext cx="7315200" cy="0"/>
            </a:xfrm>
            <a:prstGeom prst="line">
              <a:avLst/>
            </a:prstGeom>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E2FA6122-2B04-4977-B51A-14075E57AA28}"/>
                </a:ext>
              </a:extLst>
            </p:cNvPr>
            <p:cNvSpPr txBox="1"/>
            <p:nvPr/>
          </p:nvSpPr>
          <p:spPr>
            <a:xfrm>
              <a:off x="7141441" y="3763855"/>
              <a:ext cx="2891754" cy="584775"/>
            </a:xfrm>
            <a:prstGeom prst="rect">
              <a:avLst/>
            </a:prstGeom>
            <a:noFill/>
          </p:spPr>
          <p:txBody>
            <a:bodyPr wrap="none" rtlCol="0">
              <a:spAutoFit/>
            </a:bodyPr>
            <a:lstStyle/>
            <a:p>
              <a:r>
                <a:rPr lang="en-US" sz="3200" b="1" dirty="0"/>
                <a:t>No Rate Change</a:t>
              </a:r>
            </a:p>
          </p:txBody>
        </p:sp>
        <p:sp>
          <p:nvSpPr>
            <p:cNvPr id="9" name="TextBox 8">
              <a:extLst>
                <a:ext uri="{FF2B5EF4-FFF2-40B4-BE49-F238E27FC236}">
                  <a16:creationId xmlns:a16="http://schemas.microsoft.com/office/drawing/2014/main" id="{86BF0B40-A3C8-480E-BB8C-124B0F788F4B}"/>
                </a:ext>
              </a:extLst>
            </p:cNvPr>
            <p:cNvSpPr txBox="1"/>
            <p:nvPr/>
          </p:nvSpPr>
          <p:spPr>
            <a:xfrm>
              <a:off x="7040453" y="2234515"/>
              <a:ext cx="2936445" cy="584775"/>
            </a:xfrm>
            <a:prstGeom prst="rect">
              <a:avLst/>
            </a:prstGeom>
            <a:noFill/>
          </p:spPr>
          <p:txBody>
            <a:bodyPr wrap="square" rtlCol="0">
              <a:spAutoFit/>
            </a:bodyPr>
            <a:lstStyle/>
            <a:p>
              <a:r>
                <a:rPr lang="en-US" sz="3200" b="1" dirty="0">
                  <a:solidFill>
                    <a:schemeClr val="accent2"/>
                  </a:solidFill>
                </a:rPr>
                <a:t>↑ Rate Increase</a:t>
              </a:r>
            </a:p>
          </p:txBody>
        </p:sp>
        <p:sp>
          <p:nvSpPr>
            <p:cNvPr id="10" name="TextBox 9">
              <a:extLst>
                <a:ext uri="{FF2B5EF4-FFF2-40B4-BE49-F238E27FC236}">
                  <a16:creationId xmlns:a16="http://schemas.microsoft.com/office/drawing/2014/main" id="{C21A7543-AD52-47CC-95C9-1D22A89F3340}"/>
                </a:ext>
              </a:extLst>
            </p:cNvPr>
            <p:cNvSpPr txBox="1"/>
            <p:nvPr/>
          </p:nvSpPr>
          <p:spPr>
            <a:xfrm>
              <a:off x="7040453" y="5231562"/>
              <a:ext cx="3072701" cy="584775"/>
            </a:xfrm>
            <a:prstGeom prst="rect">
              <a:avLst/>
            </a:prstGeom>
            <a:noFill/>
          </p:spPr>
          <p:txBody>
            <a:bodyPr wrap="none" rtlCol="0">
              <a:spAutoFit/>
            </a:bodyPr>
            <a:lstStyle/>
            <a:p>
              <a:r>
                <a:rPr lang="en-US" sz="3200" b="1" dirty="0">
                  <a:solidFill>
                    <a:schemeClr val="accent6">
                      <a:lumMod val="50000"/>
                    </a:schemeClr>
                  </a:solidFill>
                </a:rPr>
                <a:t>↓ Rate Decrease</a:t>
              </a:r>
            </a:p>
          </p:txBody>
        </p:sp>
      </p:grpSp>
      <p:sp>
        <p:nvSpPr>
          <p:cNvPr id="21" name="Title 1">
            <a:extLst>
              <a:ext uri="{FF2B5EF4-FFF2-40B4-BE49-F238E27FC236}">
                <a16:creationId xmlns:a16="http://schemas.microsoft.com/office/drawing/2014/main" id="{D3A69133-ACB5-4A7A-8752-7F9B66456D89}"/>
              </a:ext>
            </a:extLst>
          </p:cNvPr>
          <p:cNvSpPr>
            <a:spLocks noGrp="1"/>
          </p:cNvSpPr>
          <p:nvPr>
            <p:ph type="title"/>
          </p:nvPr>
        </p:nvSpPr>
        <p:spPr>
          <a:xfrm>
            <a:off x="1848083" y="-63879"/>
            <a:ext cx="10282844" cy="1242091"/>
          </a:xfrm>
        </p:spPr>
        <p:txBody>
          <a:bodyPr/>
          <a:lstStyle/>
          <a:p>
            <a:r>
              <a:rPr lang="en-US" dirty="0"/>
              <a:t>Annual Rate Review Process</a:t>
            </a:r>
          </a:p>
        </p:txBody>
      </p:sp>
      <p:sp>
        <p:nvSpPr>
          <p:cNvPr id="4" name="TextBox 3">
            <a:extLst>
              <a:ext uri="{FF2B5EF4-FFF2-40B4-BE49-F238E27FC236}">
                <a16:creationId xmlns:a16="http://schemas.microsoft.com/office/drawing/2014/main" id="{8FE2795E-818E-4F06-B6EF-6A961906754C}"/>
              </a:ext>
            </a:extLst>
          </p:cNvPr>
          <p:cNvSpPr txBox="1"/>
          <p:nvPr/>
        </p:nvSpPr>
        <p:spPr>
          <a:xfrm>
            <a:off x="1396984" y="948879"/>
            <a:ext cx="10568855" cy="646331"/>
          </a:xfrm>
          <a:prstGeom prst="rect">
            <a:avLst/>
          </a:prstGeom>
          <a:noFill/>
        </p:spPr>
        <p:txBody>
          <a:bodyPr wrap="none" rtlCol="0">
            <a:spAutoFit/>
          </a:bodyPr>
          <a:lstStyle/>
          <a:p>
            <a:pPr marL="342900" indent="-342900">
              <a:buFont typeface="+mj-lt"/>
              <a:buAutoNum type="arabicPeriod"/>
            </a:pPr>
            <a:r>
              <a:rPr lang="en-US" dirty="0">
                <a:solidFill>
                  <a:schemeClr val="tx1">
                    <a:lumMod val="65000"/>
                    <a:lumOff val="35000"/>
                  </a:schemeClr>
                </a:solidFill>
              </a:rPr>
              <a:t>PBOT collects data and </a:t>
            </a:r>
            <a:r>
              <a:rPr lang="en-US" u="sng" dirty="0">
                <a:solidFill>
                  <a:schemeClr val="tx1">
                    <a:lumMod val="65000"/>
                    <a:lumOff val="35000"/>
                  </a:schemeClr>
                </a:solidFill>
              </a:rPr>
              <a:t>recommends</a:t>
            </a:r>
            <a:r>
              <a:rPr lang="en-US" dirty="0">
                <a:solidFill>
                  <a:schemeClr val="tx1">
                    <a:lumMod val="65000"/>
                    <a:lumOff val="35000"/>
                  </a:schemeClr>
                </a:solidFill>
              </a:rPr>
              <a:t> rate adjustment based on parking occupancy/demand every year</a:t>
            </a:r>
          </a:p>
          <a:p>
            <a:pPr marL="342900" indent="-342900">
              <a:buFont typeface="+mj-lt"/>
              <a:buAutoNum type="arabicPeriod"/>
            </a:pPr>
            <a:r>
              <a:rPr lang="en-US" dirty="0">
                <a:solidFill>
                  <a:schemeClr val="tx1">
                    <a:lumMod val="65000"/>
                    <a:lumOff val="35000"/>
                  </a:schemeClr>
                </a:solidFill>
              </a:rPr>
              <a:t>City Council considers recommendation and </a:t>
            </a:r>
            <a:r>
              <a:rPr lang="en-US" u="sng" dirty="0">
                <a:solidFill>
                  <a:schemeClr val="tx1">
                    <a:lumMod val="65000"/>
                    <a:lumOff val="35000"/>
                  </a:schemeClr>
                </a:solidFill>
              </a:rPr>
              <a:t>adopts</a:t>
            </a:r>
            <a:r>
              <a:rPr lang="en-US" dirty="0">
                <a:solidFill>
                  <a:schemeClr val="tx1">
                    <a:lumMod val="65000"/>
                    <a:lumOff val="35000"/>
                  </a:schemeClr>
                </a:solidFill>
              </a:rPr>
              <a:t> yearly rates as part of budget process rate fee schedule</a:t>
            </a:r>
          </a:p>
        </p:txBody>
      </p:sp>
    </p:spTree>
    <p:extLst>
      <p:ext uri="{BB962C8B-B14F-4D97-AF65-F5344CB8AC3E}">
        <p14:creationId xmlns:p14="http://schemas.microsoft.com/office/powerpoint/2010/main" val="3458764565"/>
      </p:ext>
    </p:extLst>
  </p:cSld>
  <p:clrMapOvr>
    <a:masterClrMapping/>
  </p:clrMapOvr>
  <p:transition spd="slow" advTm="22098">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E3146D3-FF08-4EF3-A674-648A3CA851B1}"/>
              </a:ext>
            </a:extLst>
          </p:cNvPr>
          <p:cNvGraphicFramePr>
            <a:graphicFrameLocks/>
          </p:cNvGraphicFramePr>
          <p:nvPr/>
        </p:nvGraphicFramePr>
        <p:xfrm>
          <a:off x="2308111" y="1826202"/>
          <a:ext cx="4373302"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D863A64E-A65F-473F-949F-F729831D099F}"/>
              </a:ext>
            </a:extLst>
          </p:cNvPr>
          <p:cNvSpPr txBox="1"/>
          <p:nvPr/>
        </p:nvSpPr>
        <p:spPr>
          <a:xfrm rot="16200000">
            <a:off x="219016" y="3819814"/>
            <a:ext cx="3842911" cy="584775"/>
          </a:xfrm>
          <a:prstGeom prst="rect">
            <a:avLst/>
          </a:prstGeom>
          <a:noFill/>
        </p:spPr>
        <p:txBody>
          <a:bodyPr wrap="none" rtlCol="0">
            <a:spAutoFit/>
          </a:bodyPr>
          <a:lstStyle/>
          <a:p>
            <a:r>
              <a:rPr lang="en-US" sz="3200" b="1" dirty="0"/>
              <a:t>Measured Occupancy</a:t>
            </a:r>
          </a:p>
        </p:txBody>
      </p:sp>
      <p:cxnSp>
        <p:nvCxnSpPr>
          <p:cNvPr id="5" name="Straight Connector 4">
            <a:extLst>
              <a:ext uri="{FF2B5EF4-FFF2-40B4-BE49-F238E27FC236}">
                <a16:creationId xmlns:a16="http://schemas.microsoft.com/office/drawing/2014/main" id="{BFBBB081-CF5F-41C5-B765-C27160F37FDF}"/>
              </a:ext>
            </a:extLst>
          </p:cNvPr>
          <p:cNvCxnSpPr/>
          <p:nvPr/>
        </p:nvCxnSpPr>
        <p:spPr>
          <a:xfrm>
            <a:off x="3156995" y="3287208"/>
            <a:ext cx="7315200"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2BAF337D-34E5-4E8A-951E-588020DC9714}"/>
              </a:ext>
            </a:extLst>
          </p:cNvPr>
          <p:cNvCxnSpPr/>
          <p:nvPr/>
        </p:nvCxnSpPr>
        <p:spPr>
          <a:xfrm>
            <a:off x="3156995" y="4933698"/>
            <a:ext cx="7315200" cy="0"/>
          </a:xfrm>
          <a:prstGeom prst="line">
            <a:avLst/>
          </a:prstGeom>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E2FA6122-2B04-4977-B51A-14075E57AA28}"/>
              </a:ext>
            </a:extLst>
          </p:cNvPr>
          <p:cNvSpPr txBox="1"/>
          <p:nvPr/>
        </p:nvSpPr>
        <p:spPr>
          <a:xfrm>
            <a:off x="7141441" y="3763855"/>
            <a:ext cx="2891754" cy="584775"/>
          </a:xfrm>
          <a:prstGeom prst="rect">
            <a:avLst/>
          </a:prstGeom>
          <a:noFill/>
        </p:spPr>
        <p:txBody>
          <a:bodyPr wrap="none" rtlCol="0">
            <a:spAutoFit/>
          </a:bodyPr>
          <a:lstStyle/>
          <a:p>
            <a:r>
              <a:rPr lang="en-US" sz="3200" b="1" dirty="0"/>
              <a:t>No Rate Change</a:t>
            </a:r>
          </a:p>
        </p:txBody>
      </p:sp>
      <p:sp>
        <p:nvSpPr>
          <p:cNvPr id="9" name="TextBox 8">
            <a:extLst>
              <a:ext uri="{FF2B5EF4-FFF2-40B4-BE49-F238E27FC236}">
                <a16:creationId xmlns:a16="http://schemas.microsoft.com/office/drawing/2014/main" id="{86BF0B40-A3C8-480E-BB8C-124B0F788F4B}"/>
              </a:ext>
            </a:extLst>
          </p:cNvPr>
          <p:cNvSpPr txBox="1"/>
          <p:nvPr/>
        </p:nvSpPr>
        <p:spPr>
          <a:xfrm>
            <a:off x="7040453" y="2234515"/>
            <a:ext cx="2936445" cy="584775"/>
          </a:xfrm>
          <a:prstGeom prst="rect">
            <a:avLst/>
          </a:prstGeom>
          <a:noFill/>
        </p:spPr>
        <p:txBody>
          <a:bodyPr wrap="square" rtlCol="0">
            <a:spAutoFit/>
          </a:bodyPr>
          <a:lstStyle/>
          <a:p>
            <a:r>
              <a:rPr lang="en-US" sz="3200" b="1" dirty="0">
                <a:solidFill>
                  <a:schemeClr val="accent2"/>
                </a:solidFill>
              </a:rPr>
              <a:t>↑ Rate Increase</a:t>
            </a:r>
          </a:p>
        </p:txBody>
      </p:sp>
      <p:sp>
        <p:nvSpPr>
          <p:cNvPr id="10" name="TextBox 9">
            <a:extLst>
              <a:ext uri="{FF2B5EF4-FFF2-40B4-BE49-F238E27FC236}">
                <a16:creationId xmlns:a16="http://schemas.microsoft.com/office/drawing/2014/main" id="{C21A7543-AD52-47CC-95C9-1D22A89F3340}"/>
              </a:ext>
            </a:extLst>
          </p:cNvPr>
          <p:cNvSpPr txBox="1"/>
          <p:nvPr/>
        </p:nvSpPr>
        <p:spPr>
          <a:xfrm>
            <a:off x="7040453" y="5231562"/>
            <a:ext cx="3072701" cy="584775"/>
          </a:xfrm>
          <a:prstGeom prst="rect">
            <a:avLst/>
          </a:prstGeom>
          <a:noFill/>
        </p:spPr>
        <p:txBody>
          <a:bodyPr wrap="none" rtlCol="0">
            <a:spAutoFit/>
          </a:bodyPr>
          <a:lstStyle/>
          <a:p>
            <a:r>
              <a:rPr lang="en-US" sz="3200" b="1" dirty="0">
                <a:solidFill>
                  <a:schemeClr val="accent6">
                    <a:lumMod val="50000"/>
                  </a:schemeClr>
                </a:solidFill>
              </a:rPr>
              <a:t>↓ Rate Decrease</a:t>
            </a:r>
          </a:p>
        </p:txBody>
      </p:sp>
      <p:sp>
        <p:nvSpPr>
          <p:cNvPr id="21" name="Title 1">
            <a:extLst>
              <a:ext uri="{FF2B5EF4-FFF2-40B4-BE49-F238E27FC236}">
                <a16:creationId xmlns:a16="http://schemas.microsoft.com/office/drawing/2014/main" id="{D3A69133-ACB5-4A7A-8752-7F9B66456D89}"/>
              </a:ext>
            </a:extLst>
          </p:cNvPr>
          <p:cNvSpPr>
            <a:spLocks noGrp="1"/>
          </p:cNvSpPr>
          <p:nvPr>
            <p:ph type="title"/>
          </p:nvPr>
        </p:nvSpPr>
        <p:spPr>
          <a:xfrm>
            <a:off x="1848083" y="115701"/>
            <a:ext cx="10282844" cy="1242091"/>
          </a:xfrm>
        </p:spPr>
        <p:txBody>
          <a:bodyPr/>
          <a:lstStyle/>
          <a:p>
            <a:r>
              <a:rPr lang="en-US" dirty="0"/>
              <a:t>Annual Rate Review Process</a:t>
            </a:r>
          </a:p>
        </p:txBody>
      </p:sp>
      <p:sp>
        <p:nvSpPr>
          <p:cNvPr id="11" name="TextBox 10">
            <a:extLst>
              <a:ext uri="{FF2B5EF4-FFF2-40B4-BE49-F238E27FC236}">
                <a16:creationId xmlns:a16="http://schemas.microsoft.com/office/drawing/2014/main" id="{83814488-FCEA-438B-91BC-288D1EE5C8F6}"/>
              </a:ext>
            </a:extLst>
          </p:cNvPr>
          <p:cNvSpPr txBox="1"/>
          <p:nvPr/>
        </p:nvSpPr>
        <p:spPr>
          <a:xfrm>
            <a:off x="4266763" y="3777088"/>
            <a:ext cx="1127232" cy="584775"/>
          </a:xfrm>
          <a:prstGeom prst="rect">
            <a:avLst/>
          </a:prstGeom>
          <a:solidFill>
            <a:schemeClr val="bg1"/>
          </a:solidFill>
        </p:spPr>
        <p:txBody>
          <a:bodyPr wrap="square" rtlCol="0">
            <a:spAutoFit/>
          </a:bodyPr>
          <a:lstStyle/>
          <a:p>
            <a:r>
              <a:rPr lang="en-US" sz="3200" b="1" dirty="0"/>
              <a:t>$2.00</a:t>
            </a:r>
          </a:p>
        </p:txBody>
      </p:sp>
    </p:spTree>
    <p:extLst>
      <p:ext uri="{BB962C8B-B14F-4D97-AF65-F5344CB8AC3E}">
        <p14:creationId xmlns:p14="http://schemas.microsoft.com/office/powerpoint/2010/main" val="1214637492"/>
      </p:ext>
    </p:extLst>
  </p:cSld>
  <p:clrMapOvr>
    <a:masterClrMapping/>
  </p:clrMapOvr>
  <p:transition spd="slow" advTm="22098">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E3146D3-FF08-4EF3-A674-648A3CA851B1}"/>
              </a:ext>
            </a:extLst>
          </p:cNvPr>
          <p:cNvGraphicFramePr>
            <a:graphicFrameLocks/>
          </p:cNvGraphicFramePr>
          <p:nvPr>
            <p:extLst>
              <p:ext uri="{D42A27DB-BD31-4B8C-83A1-F6EECF244321}">
                <p14:modId xmlns:p14="http://schemas.microsoft.com/office/powerpoint/2010/main" val="3877550805"/>
              </p:ext>
            </p:extLst>
          </p:nvPr>
        </p:nvGraphicFramePr>
        <p:xfrm>
          <a:off x="2308111" y="1826202"/>
          <a:ext cx="4373302"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D863A64E-A65F-473F-949F-F729831D099F}"/>
              </a:ext>
            </a:extLst>
          </p:cNvPr>
          <p:cNvSpPr txBox="1"/>
          <p:nvPr/>
        </p:nvSpPr>
        <p:spPr>
          <a:xfrm rot="16200000">
            <a:off x="219016" y="3819814"/>
            <a:ext cx="3842911" cy="584775"/>
          </a:xfrm>
          <a:prstGeom prst="rect">
            <a:avLst/>
          </a:prstGeom>
          <a:noFill/>
        </p:spPr>
        <p:txBody>
          <a:bodyPr wrap="none" rtlCol="0">
            <a:spAutoFit/>
          </a:bodyPr>
          <a:lstStyle/>
          <a:p>
            <a:r>
              <a:rPr lang="en-US" sz="3200" b="1" dirty="0"/>
              <a:t>Measured Occupancy</a:t>
            </a:r>
          </a:p>
        </p:txBody>
      </p:sp>
      <p:cxnSp>
        <p:nvCxnSpPr>
          <p:cNvPr id="5" name="Straight Connector 4">
            <a:extLst>
              <a:ext uri="{FF2B5EF4-FFF2-40B4-BE49-F238E27FC236}">
                <a16:creationId xmlns:a16="http://schemas.microsoft.com/office/drawing/2014/main" id="{BFBBB081-CF5F-41C5-B765-C27160F37FDF}"/>
              </a:ext>
            </a:extLst>
          </p:cNvPr>
          <p:cNvCxnSpPr/>
          <p:nvPr/>
        </p:nvCxnSpPr>
        <p:spPr>
          <a:xfrm>
            <a:off x="3156995" y="3287208"/>
            <a:ext cx="7315200"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2BAF337D-34E5-4E8A-951E-588020DC9714}"/>
              </a:ext>
            </a:extLst>
          </p:cNvPr>
          <p:cNvCxnSpPr/>
          <p:nvPr/>
        </p:nvCxnSpPr>
        <p:spPr>
          <a:xfrm>
            <a:off x="3156995" y="4933698"/>
            <a:ext cx="7315200" cy="0"/>
          </a:xfrm>
          <a:prstGeom prst="line">
            <a:avLst/>
          </a:prstGeom>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E2FA6122-2B04-4977-B51A-14075E57AA28}"/>
              </a:ext>
            </a:extLst>
          </p:cNvPr>
          <p:cNvSpPr txBox="1"/>
          <p:nvPr/>
        </p:nvSpPr>
        <p:spPr>
          <a:xfrm>
            <a:off x="7141441" y="3763855"/>
            <a:ext cx="2891754" cy="584775"/>
          </a:xfrm>
          <a:prstGeom prst="rect">
            <a:avLst/>
          </a:prstGeom>
          <a:noFill/>
        </p:spPr>
        <p:txBody>
          <a:bodyPr wrap="none" rtlCol="0">
            <a:spAutoFit/>
          </a:bodyPr>
          <a:lstStyle/>
          <a:p>
            <a:r>
              <a:rPr lang="en-US" sz="3200" b="1" dirty="0"/>
              <a:t>No Rate Change</a:t>
            </a:r>
          </a:p>
        </p:txBody>
      </p:sp>
      <p:sp>
        <p:nvSpPr>
          <p:cNvPr id="9" name="TextBox 8">
            <a:extLst>
              <a:ext uri="{FF2B5EF4-FFF2-40B4-BE49-F238E27FC236}">
                <a16:creationId xmlns:a16="http://schemas.microsoft.com/office/drawing/2014/main" id="{86BF0B40-A3C8-480E-BB8C-124B0F788F4B}"/>
              </a:ext>
            </a:extLst>
          </p:cNvPr>
          <p:cNvSpPr txBox="1"/>
          <p:nvPr/>
        </p:nvSpPr>
        <p:spPr>
          <a:xfrm>
            <a:off x="7040453" y="2234515"/>
            <a:ext cx="2936445" cy="584775"/>
          </a:xfrm>
          <a:prstGeom prst="rect">
            <a:avLst/>
          </a:prstGeom>
          <a:noFill/>
        </p:spPr>
        <p:txBody>
          <a:bodyPr wrap="square" rtlCol="0">
            <a:spAutoFit/>
          </a:bodyPr>
          <a:lstStyle/>
          <a:p>
            <a:r>
              <a:rPr lang="en-US" sz="3200" b="1" dirty="0">
                <a:solidFill>
                  <a:schemeClr val="accent2"/>
                </a:solidFill>
              </a:rPr>
              <a:t>↑ Rate Increase</a:t>
            </a:r>
          </a:p>
        </p:txBody>
      </p:sp>
      <p:sp>
        <p:nvSpPr>
          <p:cNvPr id="10" name="TextBox 9">
            <a:extLst>
              <a:ext uri="{FF2B5EF4-FFF2-40B4-BE49-F238E27FC236}">
                <a16:creationId xmlns:a16="http://schemas.microsoft.com/office/drawing/2014/main" id="{C21A7543-AD52-47CC-95C9-1D22A89F3340}"/>
              </a:ext>
            </a:extLst>
          </p:cNvPr>
          <p:cNvSpPr txBox="1"/>
          <p:nvPr/>
        </p:nvSpPr>
        <p:spPr>
          <a:xfrm>
            <a:off x="7040453" y="5231562"/>
            <a:ext cx="3072701" cy="584775"/>
          </a:xfrm>
          <a:prstGeom prst="rect">
            <a:avLst/>
          </a:prstGeom>
          <a:noFill/>
        </p:spPr>
        <p:txBody>
          <a:bodyPr wrap="none" rtlCol="0">
            <a:spAutoFit/>
          </a:bodyPr>
          <a:lstStyle/>
          <a:p>
            <a:r>
              <a:rPr lang="en-US" sz="3200" b="1" dirty="0">
                <a:solidFill>
                  <a:schemeClr val="accent6">
                    <a:lumMod val="50000"/>
                  </a:schemeClr>
                </a:solidFill>
              </a:rPr>
              <a:t>↓ Rate Decrease</a:t>
            </a:r>
          </a:p>
        </p:txBody>
      </p:sp>
      <p:sp>
        <p:nvSpPr>
          <p:cNvPr id="11" name="TextBox 10">
            <a:extLst>
              <a:ext uri="{FF2B5EF4-FFF2-40B4-BE49-F238E27FC236}">
                <a16:creationId xmlns:a16="http://schemas.microsoft.com/office/drawing/2014/main" id="{A609C514-DDBB-4DE8-B62F-8C1A84E2B224}"/>
              </a:ext>
            </a:extLst>
          </p:cNvPr>
          <p:cNvSpPr txBox="1"/>
          <p:nvPr/>
        </p:nvSpPr>
        <p:spPr>
          <a:xfrm>
            <a:off x="4266763" y="3777088"/>
            <a:ext cx="1127232" cy="584775"/>
          </a:xfrm>
          <a:prstGeom prst="rect">
            <a:avLst/>
          </a:prstGeom>
          <a:solidFill>
            <a:schemeClr val="bg1"/>
          </a:solidFill>
        </p:spPr>
        <p:txBody>
          <a:bodyPr wrap="square" rtlCol="0">
            <a:spAutoFit/>
          </a:bodyPr>
          <a:lstStyle/>
          <a:p>
            <a:r>
              <a:rPr lang="en-US" sz="3200" b="1" dirty="0"/>
              <a:t>$2.00</a:t>
            </a:r>
          </a:p>
        </p:txBody>
      </p:sp>
      <p:sp>
        <p:nvSpPr>
          <p:cNvPr id="13" name="TextBox 12">
            <a:extLst>
              <a:ext uri="{FF2B5EF4-FFF2-40B4-BE49-F238E27FC236}">
                <a16:creationId xmlns:a16="http://schemas.microsoft.com/office/drawing/2014/main" id="{2C26996D-BEA8-4F24-80FB-6C39FAEF09B4}"/>
              </a:ext>
            </a:extLst>
          </p:cNvPr>
          <p:cNvSpPr txBox="1"/>
          <p:nvPr/>
        </p:nvSpPr>
        <p:spPr>
          <a:xfrm>
            <a:off x="4473548" y="2983938"/>
            <a:ext cx="713657" cy="369332"/>
          </a:xfrm>
          <a:prstGeom prst="rect">
            <a:avLst/>
          </a:prstGeom>
          <a:noFill/>
        </p:spPr>
        <p:txBody>
          <a:bodyPr wrap="none" rtlCol="0">
            <a:spAutoFit/>
          </a:bodyPr>
          <a:lstStyle/>
          <a:p>
            <a:r>
              <a:rPr lang="en-US" b="1" dirty="0"/>
              <a:t>$2.20</a:t>
            </a:r>
          </a:p>
        </p:txBody>
      </p:sp>
      <p:sp>
        <p:nvSpPr>
          <p:cNvPr id="14" name="TextBox 13">
            <a:extLst>
              <a:ext uri="{FF2B5EF4-FFF2-40B4-BE49-F238E27FC236}">
                <a16:creationId xmlns:a16="http://schemas.microsoft.com/office/drawing/2014/main" id="{7EAF6282-BEB3-4C0B-8D3B-02C54288F489}"/>
              </a:ext>
            </a:extLst>
          </p:cNvPr>
          <p:cNvSpPr txBox="1"/>
          <p:nvPr/>
        </p:nvSpPr>
        <p:spPr>
          <a:xfrm>
            <a:off x="4473547" y="2715373"/>
            <a:ext cx="713657" cy="369332"/>
          </a:xfrm>
          <a:prstGeom prst="rect">
            <a:avLst/>
          </a:prstGeom>
          <a:noFill/>
        </p:spPr>
        <p:txBody>
          <a:bodyPr wrap="none" rtlCol="0">
            <a:spAutoFit/>
          </a:bodyPr>
          <a:lstStyle/>
          <a:p>
            <a:r>
              <a:rPr lang="en-US" b="1" dirty="0"/>
              <a:t>$2.40</a:t>
            </a:r>
          </a:p>
        </p:txBody>
      </p:sp>
      <p:sp>
        <p:nvSpPr>
          <p:cNvPr id="15" name="TextBox 14">
            <a:extLst>
              <a:ext uri="{FF2B5EF4-FFF2-40B4-BE49-F238E27FC236}">
                <a16:creationId xmlns:a16="http://schemas.microsoft.com/office/drawing/2014/main" id="{D9142AD0-C6E7-417C-8F13-F1CD3BACBB71}"/>
              </a:ext>
            </a:extLst>
          </p:cNvPr>
          <p:cNvSpPr txBox="1"/>
          <p:nvPr/>
        </p:nvSpPr>
        <p:spPr>
          <a:xfrm>
            <a:off x="4473547" y="2419088"/>
            <a:ext cx="713657" cy="369332"/>
          </a:xfrm>
          <a:prstGeom prst="rect">
            <a:avLst/>
          </a:prstGeom>
          <a:noFill/>
        </p:spPr>
        <p:txBody>
          <a:bodyPr wrap="none" rtlCol="0">
            <a:spAutoFit/>
          </a:bodyPr>
          <a:lstStyle/>
          <a:p>
            <a:r>
              <a:rPr lang="en-US" b="1" dirty="0"/>
              <a:t>$2.60</a:t>
            </a:r>
          </a:p>
        </p:txBody>
      </p:sp>
      <p:sp>
        <p:nvSpPr>
          <p:cNvPr id="16" name="TextBox 15">
            <a:extLst>
              <a:ext uri="{FF2B5EF4-FFF2-40B4-BE49-F238E27FC236}">
                <a16:creationId xmlns:a16="http://schemas.microsoft.com/office/drawing/2014/main" id="{D6927CB9-8A98-4B26-9FB2-0A3E253F8DE2}"/>
              </a:ext>
            </a:extLst>
          </p:cNvPr>
          <p:cNvSpPr txBox="1"/>
          <p:nvPr/>
        </p:nvSpPr>
        <p:spPr>
          <a:xfrm>
            <a:off x="4473548" y="4850644"/>
            <a:ext cx="713657" cy="369332"/>
          </a:xfrm>
          <a:prstGeom prst="rect">
            <a:avLst/>
          </a:prstGeom>
          <a:noFill/>
        </p:spPr>
        <p:txBody>
          <a:bodyPr wrap="none" rtlCol="0">
            <a:spAutoFit/>
          </a:bodyPr>
          <a:lstStyle/>
          <a:p>
            <a:r>
              <a:rPr lang="en-US" b="1" dirty="0"/>
              <a:t>$1.80</a:t>
            </a:r>
          </a:p>
        </p:txBody>
      </p:sp>
      <p:sp>
        <p:nvSpPr>
          <p:cNvPr id="17" name="TextBox 16">
            <a:extLst>
              <a:ext uri="{FF2B5EF4-FFF2-40B4-BE49-F238E27FC236}">
                <a16:creationId xmlns:a16="http://schemas.microsoft.com/office/drawing/2014/main" id="{B8725E37-A8C5-4F90-BB9D-454F04AFD594}"/>
              </a:ext>
            </a:extLst>
          </p:cNvPr>
          <p:cNvSpPr txBox="1"/>
          <p:nvPr/>
        </p:nvSpPr>
        <p:spPr>
          <a:xfrm>
            <a:off x="4473549" y="5128544"/>
            <a:ext cx="713657" cy="369332"/>
          </a:xfrm>
          <a:prstGeom prst="rect">
            <a:avLst/>
          </a:prstGeom>
          <a:noFill/>
        </p:spPr>
        <p:txBody>
          <a:bodyPr wrap="none" rtlCol="0">
            <a:spAutoFit/>
          </a:bodyPr>
          <a:lstStyle/>
          <a:p>
            <a:r>
              <a:rPr lang="en-US" b="1" dirty="0"/>
              <a:t>$1.60</a:t>
            </a:r>
          </a:p>
        </p:txBody>
      </p:sp>
      <p:sp>
        <p:nvSpPr>
          <p:cNvPr id="18" name="TextBox 17">
            <a:extLst>
              <a:ext uri="{FF2B5EF4-FFF2-40B4-BE49-F238E27FC236}">
                <a16:creationId xmlns:a16="http://schemas.microsoft.com/office/drawing/2014/main" id="{71F1C7B6-67B5-467C-9AB7-9C98CE00A581}"/>
              </a:ext>
            </a:extLst>
          </p:cNvPr>
          <p:cNvSpPr txBox="1"/>
          <p:nvPr/>
        </p:nvSpPr>
        <p:spPr>
          <a:xfrm>
            <a:off x="4473550" y="5422054"/>
            <a:ext cx="713657" cy="369332"/>
          </a:xfrm>
          <a:prstGeom prst="rect">
            <a:avLst/>
          </a:prstGeom>
          <a:noFill/>
        </p:spPr>
        <p:txBody>
          <a:bodyPr wrap="none" rtlCol="0">
            <a:spAutoFit/>
          </a:bodyPr>
          <a:lstStyle/>
          <a:p>
            <a:r>
              <a:rPr lang="en-US" b="1" dirty="0"/>
              <a:t>$1.40</a:t>
            </a:r>
          </a:p>
        </p:txBody>
      </p:sp>
      <p:sp>
        <p:nvSpPr>
          <p:cNvPr id="21" name="Title 1">
            <a:extLst>
              <a:ext uri="{FF2B5EF4-FFF2-40B4-BE49-F238E27FC236}">
                <a16:creationId xmlns:a16="http://schemas.microsoft.com/office/drawing/2014/main" id="{D3A69133-ACB5-4A7A-8752-7F9B66456D89}"/>
              </a:ext>
            </a:extLst>
          </p:cNvPr>
          <p:cNvSpPr>
            <a:spLocks noGrp="1"/>
          </p:cNvSpPr>
          <p:nvPr>
            <p:ph type="title"/>
          </p:nvPr>
        </p:nvSpPr>
        <p:spPr>
          <a:xfrm>
            <a:off x="1848083" y="115701"/>
            <a:ext cx="10282844" cy="1242091"/>
          </a:xfrm>
        </p:spPr>
        <p:txBody>
          <a:bodyPr/>
          <a:lstStyle/>
          <a:p>
            <a:r>
              <a:rPr lang="en-US" dirty="0"/>
              <a:t>Annual Rate Review Process</a:t>
            </a:r>
          </a:p>
        </p:txBody>
      </p:sp>
      <p:sp>
        <p:nvSpPr>
          <p:cNvPr id="22" name="TextBox 21">
            <a:extLst>
              <a:ext uri="{FF2B5EF4-FFF2-40B4-BE49-F238E27FC236}">
                <a16:creationId xmlns:a16="http://schemas.microsoft.com/office/drawing/2014/main" id="{9F5A7641-6E63-4EE9-9DEC-EBBDA602BFCA}"/>
              </a:ext>
            </a:extLst>
          </p:cNvPr>
          <p:cNvSpPr txBox="1"/>
          <p:nvPr/>
        </p:nvSpPr>
        <p:spPr>
          <a:xfrm>
            <a:off x="7478611" y="1205718"/>
            <a:ext cx="2554584" cy="584775"/>
          </a:xfrm>
          <a:prstGeom prst="rect">
            <a:avLst/>
          </a:prstGeom>
          <a:solidFill>
            <a:schemeClr val="bg1"/>
          </a:solidFill>
        </p:spPr>
        <p:txBody>
          <a:bodyPr wrap="square" rtlCol="0">
            <a:spAutoFit/>
          </a:bodyPr>
          <a:lstStyle/>
          <a:p>
            <a:r>
              <a:rPr lang="en-US" sz="3200" dirty="0"/>
              <a:t>$5.00  Max.</a:t>
            </a:r>
          </a:p>
        </p:txBody>
      </p:sp>
      <p:sp>
        <p:nvSpPr>
          <p:cNvPr id="23" name="TextBox 22">
            <a:extLst>
              <a:ext uri="{FF2B5EF4-FFF2-40B4-BE49-F238E27FC236}">
                <a16:creationId xmlns:a16="http://schemas.microsoft.com/office/drawing/2014/main" id="{047A1189-061D-45BF-8F9E-B6C9DE713D26}"/>
              </a:ext>
            </a:extLst>
          </p:cNvPr>
          <p:cNvSpPr txBox="1"/>
          <p:nvPr/>
        </p:nvSpPr>
        <p:spPr>
          <a:xfrm>
            <a:off x="7422314" y="6114200"/>
            <a:ext cx="2554584" cy="584775"/>
          </a:xfrm>
          <a:prstGeom prst="rect">
            <a:avLst/>
          </a:prstGeom>
          <a:solidFill>
            <a:schemeClr val="bg1"/>
          </a:solidFill>
        </p:spPr>
        <p:txBody>
          <a:bodyPr wrap="square" rtlCol="0">
            <a:spAutoFit/>
          </a:bodyPr>
          <a:lstStyle/>
          <a:p>
            <a:r>
              <a:rPr lang="en-US" sz="3200" dirty="0"/>
              <a:t>$1.00  Min.</a:t>
            </a:r>
          </a:p>
        </p:txBody>
      </p:sp>
    </p:spTree>
    <p:extLst>
      <p:ext uri="{BB962C8B-B14F-4D97-AF65-F5344CB8AC3E}">
        <p14:creationId xmlns:p14="http://schemas.microsoft.com/office/powerpoint/2010/main" val="4011216979"/>
      </p:ext>
    </p:extLst>
  </p:cSld>
  <p:clrMapOvr>
    <a:masterClrMapping/>
  </p:clrMapOvr>
  <p:transition spd="slow" advTm="22098">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83942" y="1051815"/>
            <a:ext cx="7050454" cy="4495801"/>
            <a:chOff x="457200" y="1079954"/>
            <a:chExt cx="7050454" cy="4495801"/>
          </a:xfrm>
        </p:grpSpPr>
        <p:pic>
          <p:nvPicPr>
            <p:cNvPr id="3" name="Picture 2"/>
            <p:cNvPicPr>
              <a:picLocks noChangeAspect="1" noChangeArrowheads="1"/>
            </p:cNvPicPr>
            <p:nvPr/>
          </p:nvPicPr>
          <p:blipFill>
            <a:blip r:embed="rId3" cstate="print"/>
            <a:srcRect/>
            <a:stretch>
              <a:fillRect/>
            </a:stretch>
          </p:blipFill>
          <p:spPr bwMode="auto">
            <a:xfrm>
              <a:off x="457200" y="1079954"/>
              <a:ext cx="3460060" cy="4495800"/>
            </a:xfrm>
            <a:prstGeom prst="rect">
              <a:avLst/>
            </a:prstGeom>
            <a:noFill/>
            <a:ln w="9525">
              <a:solidFill>
                <a:schemeClr val="bg1">
                  <a:lumMod val="75000"/>
                </a:schemeClr>
              </a:solidFill>
              <a:miter lim="800000"/>
              <a:headEnd/>
              <a:tailEnd/>
            </a:ln>
          </p:spPr>
        </p:pic>
        <p:pic>
          <p:nvPicPr>
            <p:cNvPr id="75778" name="Picture 2"/>
            <p:cNvPicPr>
              <a:picLocks noChangeAspect="1" noChangeArrowheads="1"/>
            </p:cNvPicPr>
            <p:nvPr/>
          </p:nvPicPr>
          <p:blipFill>
            <a:blip r:embed="rId4" cstate="print"/>
            <a:srcRect/>
            <a:stretch>
              <a:fillRect/>
            </a:stretch>
          </p:blipFill>
          <p:spPr bwMode="auto">
            <a:xfrm>
              <a:off x="3917260" y="1079955"/>
              <a:ext cx="3590394" cy="4495800"/>
            </a:xfrm>
            <a:prstGeom prst="rect">
              <a:avLst/>
            </a:prstGeom>
            <a:noFill/>
            <a:ln w="9525">
              <a:solidFill>
                <a:schemeClr val="bg1">
                  <a:lumMod val="75000"/>
                </a:schemeClr>
              </a:solidFill>
              <a:miter lim="800000"/>
              <a:headEnd/>
              <a:tailEnd/>
            </a:ln>
          </p:spPr>
        </p:pic>
      </p:grpSp>
      <p:sp>
        <p:nvSpPr>
          <p:cNvPr id="5" name="TextBox 4"/>
          <p:cNvSpPr txBox="1"/>
          <p:nvPr/>
        </p:nvSpPr>
        <p:spPr>
          <a:xfrm>
            <a:off x="1981200" y="5637251"/>
            <a:ext cx="5942652" cy="261610"/>
          </a:xfrm>
          <a:prstGeom prst="rect">
            <a:avLst/>
          </a:prstGeom>
          <a:noFill/>
        </p:spPr>
        <p:txBody>
          <a:bodyPr wrap="none" rtlCol="0">
            <a:spAutoFit/>
          </a:bodyPr>
          <a:lstStyle/>
          <a:p>
            <a:r>
              <a:rPr lang="en-US" sz="1100" b="1" i="1" dirty="0">
                <a:solidFill>
                  <a:prstClr val="black"/>
                </a:solidFill>
                <a:latin typeface="Arial"/>
              </a:rPr>
              <a:t>EXAMPLE</a:t>
            </a:r>
            <a:r>
              <a:rPr lang="en-US" sz="1100" i="1" dirty="0">
                <a:solidFill>
                  <a:prstClr val="black"/>
                </a:solidFill>
                <a:latin typeface="Arial"/>
              </a:rPr>
              <a:t>: Seattle Department of Transportation (SDOT) 2014 Annual Paid Parking Report</a:t>
            </a:r>
          </a:p>
        </p:txBody>
      </p:sp>
      <p:grpSp>
        <p:nvGrpSpPr>
          <p:cNvPr id="6" name="Group 5"/>
          <p:cNvGrpSpPr/>
          <p:nvPr/>
        </p:nvGrpSpPr>
        <p:grpSpPr>
          <a:xfrm>
            <a:off x="1731579" y="6221970"/>
            <a:ext cx="1791810" cy="438387"/>
            <a:chOff x="207579" y="6221969"/>
            <a:chExt cx="1791810" cy="438387"/>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579" y="6221969"/>
              <a:ext cx="438387" cy="43838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033" y="6221969"/>
              <a:ext cx="1243356" cy="438387"/>
            </a:xfrm>
            <a:prstGeom prst="rect">
              <a:avLst/>
            </a:prstGeom>
          </p:spPr>
        </p:pic>
      </p:grpSp>
      <p:sp>
        <p:nvSpPr>
          <p:cNvPr id="4" name="Slide Number Placeholder 3"/>
          <p:cNvSpPr>
            <a:spLocks noGrp="1"/>
          </p:cNvSpPr>
          <p:nvPr>
            <p:ph type="sldNum" sz="quarter" idx="11"/>
          </p:nvPr>
        </p:nvSpPr>
        <p:spPr>
          <a:xfrm>
            <a:off x="8311719" y="6295232"/>
            <a:ext cx="2133600" cy="365125"/>
          </a:xfrm>
        </p:spPr>
        <p:txBody>
          <a:bodyPr/>
          <a:lstStyle/>
          <a:p>
            <a:pPr>
              <a:defRPr/>
            </a:pPr>
            <a:fld id="{7F611283-5368-B64F-81F2-50BF922FACC4}" type="slidenum">
              <a:rPr lang="en-US" smtClean="0"/>
              <a:pPr>
                <a:defRPr/>
              </a:pPr>
              <a:t>28</a:t>
            </a:fld>
            <a:endParaRPr lang="en-US" dirty="0"/>
          </a:p>
        </p:txBody>
      </p:sp>
      <p:sp>
        <p:nvSpPr>
          <p:cNvPr id="11" name="Title 1"/>
          <p:cNvSpPr txBox="1">
            <a:spLocks/>
          </p:cNvSpPr>
          <p:nvPr/>
        </p:nvSpPr>
        <p:spPr>
          <a:xfrm>
            <a:off x="1981200" y="247650"/>
            <a:ext cx="9055100" cy="1510812"/>
          </a:xfrm>
          <a:prstGeom prst="rect">
            <a:avLst/>
          </a:prstGeom>
        </p:spPr>
        <p:txBody>
          <a:bodyPr/>
          <a:lstStyle>
            <a:lvl1pPr algn="ctr" defTabSz="455613" rtl="0" eaLnBrk="0" fontAlgn="base" hangingPunct="0">
              <a:spcBef>
                <a:spcPct val="0"/>
              </a:spcBef>
              <a:spcAft>
                <a:spcPct val="0"/>
              </a:spcAft>
              <a:defRPr sz="4400" kern="1200">
                <a:solidFill>
                  <a:schemeClr val="tx1"/>
                </a:solidFill>
                <a:latin typeface="+mj-lt"/>
                <a:ea typeface="MS PGothic" charset="0"/>
                <a:cs typeface="MS PGothic" charset="0"/>
              </a:defRPr>
            </a:lvl1pPr>
            <a:lvl2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2pPr>
            <a:lvl3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3pPr>
            <a:lvl4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4pPr>
            <a:lvl5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defTabSz="2193925"/>
            <a:r>
              <a:rPr lang="en-US" sz="4000" spc="-200" dirty="0">
                <a:solidFill>
                  <a:srgbClr val="00A0AE"/>
                </a:solidFill>
                <a:latin typeface="Trebuchet MS" charset="0"/>
              </a:rPr>
              <a:t>Seattle example: </a:t>
            </a:r>
            <a:r>
              <a:rPr lang="en-US" sz="3600" b="1" spc="-150" dirty="0">
                <a:solidFill>
                  <a:srgbClr val="00A0AE"/>
                </a:solidFill>
                <a:latin typeface="Trebuchet MS" charset="0"/>
              </a:rPr>
              <a:t>REPORTING</a:t>
            </a:r>
            <a:endParaRPr lang="en-US" b="1" spc="-150" dirty="0">
              <a:solidFill>
                <a:srgbClr val="00A0AE"/>
              </a:solidFill>
              <a:latin typeface="Trebuchet MS" charset="0"/>
            </a:endParaRPr>
          </a:p>
        </p:txBody>
      </p:sp>
    </p:spTree>
    <p:extLst>
      <p:ext uri="{BB962C8B-B14F-4D97-AF65-F5344CB8AC3E}">
        <p14:creationId xmlns:p14="http://schemas.microsoft.com/office/powerpoint/2010/main" val="3517959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759984" y="158679"/>
            <a:ext cx="6157100" cy="1242091"/>
          </a:xfrm>
        </p:spPr>
        <p:txBody>
          <a:bodyPr/>
          <a:lstStyle/>
          <a:p>
            <a:r>
              <a:rPr lang="en-US" dirty="0"/>
              <a:t>Data-Driven </a:t>
            </a:r>
            <a:br>
              <a:rPr lang="en-US" dirty="0"/>
            </a:br>
            <a:r>
              <a:rPr lang="en-US" dirty="0"/>
              <a:t>Management</a:t>
            </a:r>
          </a:p>
        </p:txBody>
      </p:sp>
      <p:pic>
        <p:nvPicPr>
          <p:cNvPr id="8" name="Picture 7">
            <a:extLst>
              <a:ext uri="{FF2B5EF4-FFF2-40B4-BE49-F238E27FC236}">
                <a16:creationId xmlns:a16="http://schemas.microsoft.com/office/drawing/2014/main" id="{A01A0706-4B1F-4140-94B9-F1213EBB0312}"/>
              </a:ext>
            </a:extLst>
          </p:cNvPr>
          <p:cNvPicPr>
            <a:picLocks noChangeAspect="1"/>
          </p:cNvPicPr>
          <p:nvPr/>
        </p:nvPicPr>
        <p:blipFill>
          <a:blip r:embed="rId3"/>
          <a:stretch>
            <a:fillRect/>
          </a:stretch>
        </p:blipFill>
        <p:spPr>
          <a:xfrm>
            <a:off x="6115196" y="0"/>
            <a:ext cx="4416679" cy="6858000"/>
          </a:xfrm>
          <a:prstGeom prst="rect">
            <a:avLst/>
          </a:prstGeom>
        </p:spPr>
      </p:pic>
      <p:sp>
        <p:nvSpPr>
          <p:cNvPr id="11" name="TextBox 10">
            <a:extLst>
              <a:ext uri="{FF2B5EF4-FFF2-40B4-BE49-F238E27FC236}">
                <a16:creationId xmlns:a16="http://schemas.microsoft.com/office/drawing/2014/main" id="{D6857895-9FA7-4B4E-807C-1116C62CB2BE}"/>
              </a:ext>
            </a:extLst>
          </p:cNvPr>
          <p:cNvSpPr txBox="1"/>
          <p:nvPr/>
        </p:nvSpPr>
        <p:spPr>
          <a:xfrm>
            <a:off x="1490219" y="1690062"/>
            <a:ext cx="4138223" cy="2800767"/>
          </a:xfrm>
          <a:prstGeom prst="rect">
            <a:avLst/>
          </a:prstGeom>
          <a:noFill/>
        </p:spPr>
        <p:txBody>
          <a:bodyPr wrap="square" rtlCol="0">
            <a:spAutoFit/>
          </a:bodyPr>
          <a:lstStyle/>
          <a:p>
            <a:pPr marL="457200" indent="-457200">
              <a:buFont typeface="Arial" panose="020B0604020202020204" pitchFamily="34" charset="0"/>
              <a:buChar char="•"/>
            </a:pPr>
            <a:r>
              <a:rPr lang="en-US" sz="2200" dirty="0">
                <a:solidFill>
                  <a:schemeClr val="tx1">
                    <a:lumMod val="65000"/>
                    <a:lumOff val="35000"/>
                  </a:schemeClr>
                </a:solidFill>
              </a:rPr>
              <a:t>PBOT receives very few comments that rates are too high, but frequently hears that finding on-street parking is very difficult in some parts of the City.</a:t>
            </a:r>
          </a:p>
          <a:p>
            <a:pPr marL="457200" indent="-457200">
              <a:buFont typeface="Arial" panose="020B0604020202020204" pitchFamily="34" charset="0"/>
              <a:buChar char="•"/>
            </a:pPr>
            <a:endParaRPr lang="en-US" sz="2200" dirty="0">
              <a:solidFill>
                <a:schemeClr val="tx1">
                  <a:lumMod val="65000"/>
                  <a:lumOff val="35000"/>
                </a:schemeClr>
              </a:solidFill>
            </a:endParaRPr>
          </a:p>
          <a:p>
            <a:endParaRPr lang="en-US" sz="2200" dirty="0">
              <a:solidFill>
                <a:schemeClr val="tx1">
                  <a:lumMod val="65000"/>
                  <a:lumOff val="35000"/>
                </a:schemeClr>
              </a:solidFill>
            </a:endParaRPr>
          </a:p>
        </p:txBody>
      </p:sp>
    </p:spTree>
    <p:extLst>
      <p:ext uri="{BB962C8B-B14F-4D97-AF65-F5344CB8AC3E}">
        <p14:creationId xmlns:p14="http://schemas.microsoft.com/office/powerpoint/2010/main" val="1448051508"/>
      </p:ext>
    </p:extLst>
  </p:cSld>
  <p:clrMapOvr>
    <a:masterClrMapping/>
  </p:clrMapOvr>
  <p:transition spd="slow" advTm="22098">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99828" y="4653"/>
            <a:ext cx="5292172" cy="6848693"/>
          </a:xfrm>
          <a:prstGeom prst="rect">
            <a:avLst/>
          </a:prstGeom>
        </p:spPr>
      </p:pic>
      <p:sp>
        <p:nvSpPr>
          <p:cNvPr id="6" name="Title 1"/>
          <p:cNvSpPr>
            <a:spLocks noGrp="1"/>
          </p:cNvSpPr>
          <p:nvPr>
            <p:ph type="title"/>
          </p:nvPr>
        </p:nvSpPr>
        <p:spPr>
          <a:xfrm>
            <a:off x="1487978" y="141317"/>
            <a:ext cx="10282844" cy="1242091"/>
          </a:xfrm>
        </p:spPr>
        <p:txBody>
          <a:bodyPr/>
          <a:lstStyle/>
          <a:p>
            <a:r>
              <a:rPr lang="en-US" dirty="0"/>
              <a:t>Overview of Topics Covered</a:t>
            </a:r>
          </a:p>
        </p:txBody>
      </p:sp>
      <p:sp>
        <p:nvSpPr>
          <p:cNvPr id="8" name="Rectangle 7">
            <a:extLst>
              <a:ext uri="{FF2B5EF4-FFF2-40B4-BE49-F238E27FC236}">
                <a16:creationId xmlns:a16="http://schemas.microsoft.com/office/drawing/2014/main" id="{142F5A8E-0BB6-41D6-9DF4-E6EFB2598709}"/>
              </a:ext>
            </a:extLst>
          </p:cNvPr>
          <p:cNvSpPr/>
          <p:nvPr/>
        </p:nvSpPr>
        <p:spPr>
          <a:xfrm>
            <a:off x="2172304" y="2746777"/>
            <a:ext cx="2849732" cy="914400"/>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Chevron 8">
            <a:extLst>
              <a:ext uri="{FF2B5EF4-FFF2-40B4-BE49-F238E27FC236}">
                <a16:creationId xmlns:a16="http://schemas.microsoft.com/office/drawing/2014/main" id="{6F41E5AF-B616-4CEF-9816-0F2140F7CD8B}"/>
              </a:ext>
            </a:extLst>
          </p:cNvPr>
          <p:cNvSpPr>
            <a:spLocks noChangeAspect="1"/>
          </p:cNvSpPr>
          <p:nvPr/>
        </p:nvSpPr>
        <p:spPr>
          <a:xfrm>
            <a:off x="1748911" y="1464935"/>
            <a:ext cx="284973" cy="28497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BDE72287-9A69-4535-9A8C-A0154AE226FD}"/>
              </a:ext>
            </a:extLst>
          </p:cNvPr>
          <p:cNvSpPr>
            <a:spLocks noChangeAspect="1"/>
          </p:cNvSpPr>
          <p:nvPr/>
        </p:nvSpPr>
        <p:spPr>
          <a:xfrm>
            <a:off x="1738751" y="1911975"/>
            <a:ext cx="284973" cy="28497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B6467FB0-D0D8-4301-B746-3BF54733F424}"/>
              </a:ext>
            </a:extLst>
          </p:cNvPr>
          <p:cNvSpPr>
            <a:spLocks noChangeAspect="1"/>
          </p:cNvSpPr>
          <p:nvPr/>
        </p:nvSpPr>
        <p:spPr>
          <a:xfrm>
            <a:off x="1738751" y="2369175"/>
            <a:ext cx="284973" cy="28497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hevron 11">
            <a:extLst>
              <a:ext uri="{FF2B5EF4-FFF2-40B4-BE49-F238E27FC236}">
                <a16:creationId xmlns:a16="http://schemas.microsoft.com/office/drawing/2014/main" id="{9F7B5933-60C2-43AD-9658-B2169C47A6A7}"/>
              </a:ext>
            </a:extLst>
          </p:cNvPr>
          <p:cNvSpPr>
            <a:spLocks noChangeAspect="1"/>
          </p:cNvSpPr>
          <p:nvPr/>
        </p:nvSpPr>
        <p:spPr>
          <a:xfrm>
            <a:off x="1718431" y="3761095"/>
            <a:ext cx="284973" cy="28497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ontent Placeholder 2">
            <a:extLst>
              <a:ext uri="{FF2B5EF4-FFF2-40B4-BE49-F238E27FC236}">
                <a16:creationId xmlns:a16="http://schemas.microsoft.com/office/drawing/2014/main" id="{F9EEF0E6-E34A-4A97-9FE5-C1733316495D}"/>
              </a:ext>
            </a:extLst>
          </p:cNvPr>
          <p:cNvSpPr>
            <a:spLocks noGrp="1"/>
          </p:cNvSpPr>
          <p:nvPr>
            <p:ph idx="1"/>
          </p:nvPr>
        </p:nvSpPr>
        <p:spPr>
          <a:xfrm>
            <a:off x="2207069" y="1383408"/>
            <a:ext cx="5403717" cy="5474592"/>
          </a:xfrm>
        </p:spPr>
        <p:txBody>
          <a:bodyPr>
            <a:normAutofit/>
          </a:bodyPr>
          <a:lstStyle/>
          <a:p>
            <a:pPr marL="457200" lvl="0" indent="-457200">
              <a:buFont typeface="+mj-lt"/>
              <a:buAutoNum type="arabicPeriod"/>
            </a:pPr>
            <a:r>
              <a:rPr lang="en-US" dirty="0"/>
              <a:t>Introduction</a:t>
            </a:r>
          </a:p>
          <a:p>
            <a:pPr marL="457200" lvl="0" indent="-457200">
              <a:buFont typeface="+mj-lt"/>
              <a:buAutoNum type="arabicPeriod"/>
            </a:pPr>
            <a:r>
              <a:rPr lang="en-US" dirty="0"/>
              <a:t>Parking Management Districts</a:t>
            </a:r>
          </a:p>
          <a:p>
            <a:pPr marL="457200" lvl="0" indent="-457200">
              <a:buFont typeface="+mj-lt"/>
              <a:buAutoNum type="arabicPeriod"/>
            </a:pPr>
            <a:r>
              <a:rPr lang="en-US" dirty="0"/>
              <a:t>Time Limits </a:t>
            </a:r>
          </a:p>
          <a:p>
            <a:pPr marL="457200" lvl="0" indent="-457200">
              <a:buFont typeface="+mj-lt"/>
              <a:buAutoNum type="arabicPeriod"/>
            </a:pPr>
            <a:r>
              <a:rPr lang="en-US" dirty="0"/>
              <a:t>Pricing</a:t>
            </a:r>
          </a:p>
          <a:p>
            <a:pPr marL="457200" lvl="0" indent="-457200">
              <a:buFont typeface="+mj-lt"/>
              <a:buAutoNum type="arabicPeriod"/>
            </a:pPr>
            <a:r>
              <a:rPr lang="en-US" dirty="0"/>
              <a:t>Event Districts</a:t>
            </a:r>
          </a:p>
          <a:p>
            <a:pPr marL="457200" lvl="0" indent="-457200">
              <a:buFont typeface="+mj-lt"/>
              <a:buAutoNum type="arabicPeriod"/>
            </a:pPr>
            <a:r>
              <a:rPr lang="en-US" dirty="0"/>
              <a:t>Truck Loading Zones</a:t>
            </a:r>
          </a:p>
        </p:txBody>
      </p:sp>
    </p:spTree>
    <p:extLst>
      <p:ext uri="{BB962C8B-B14F-4D97-AF65-F5344CB8AC3E}">
        <p14:creationId xmlns:p14="http://schemas.microsoft.com/office/powerpoint/2010/main" val="144243056"/>
      </p:ext>
    </p:extLst>
  </p:cSld>
  <p:clrMapOvr>
    <a:masterClrMapping/>
  </p:clrMapOvr>
  <p:transition spd="slow" advTm="22098">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759984" y="158679"/>
            <a:ext cx="6157100" cy="1242091"/>
          </a:xfrm>
        </p:spPr>
        <p:txBody>
          <a:bodyPr/>
          <a:lstStyle/>
          <a:p>
            <a:r>
              <a:rPr lang="en-US" dirty="0"/>
              <a:t>Who uses public parking</a:t>
            </a:r>
          </a:p>
        </p:txBody>
      </p:sp>
      <p:sp>
        <p:nvSpPr>
          <p:cNvPr id="11" name="TextBox 10">
            <a:extLst>
              <a:ext uri="{FF2B5EF4-FFF2-40B4-BE49-F238E27FC236}">
                <a16:creationId xmlns:a16="http://schemas.microsoft.com/office/drawing/2014/main" id="{D6857895-9FA7-4B4E-807C-1116C62CB2BE}"/>
              </a:ext>
            </a:extLst>
          </p:cNvPr>
          <p:cNvSpPr txBox="1"/>
          <p:nvPr/>
        </p:nvSpPr>
        <p:spPr>
          <a:xfrm>
            <a:off x="1839883" y="996880"/>
            <a:ext cx="5453299" cy="1200329"/>
          </a:xfrm>
          <a:prstGeom prst="rect">
            <a:avLst/>
          </a:prstGeom>
          <a:noFill/>
        </p:spPr>
        <p:txBody>
          <a:bodyPr wrap="square" rtlCol="0">
            <a:spAutoFit/>
          </a:bodyPr>
          <a:lstStyle/>
          <a:p>
            <a:r>
              <a:rPr lang="en-US" sz="2000" dirty="0">
                <a:solidFill>
                  <a:schemeClr val="tx1">
                    <a:lumMod val="65000"/>
                    <a:lumOff val="35000"/>
                  </a:schemeClr>
                </a:solidFill>
              </a:rPr>
              <a:t>PBOT 2015 Downtown </a:t>
            </a:r>
          </a:p>
          <a:p>
            <a:r>
              <a:rPr lang="en-US" sz="2000" dirty="0">
                <a:solidFill>
                  <a:schemeClr val="tx1">
                    <a:lumMod val="65000"/>
                    <a:lumOff val="35000"/>
                  </a:schemeClr>
                </a:solidFill>
              </a:rPr>
              <a:t>Meter Rate Intercept Survey</a:t>
            </a:r>
            <a:br>
              <a:rPr lang="en-US" sz="3200" b="1" dirty="0">
                <a:solidFill>
                  <a:schemeClr val="tx1">
                    <a:lumMod val="65000"/>
                    <a:lumOff val="35000"/>
                  </a:schemeClr>
                </a:solidFill>
              </a:rPr>
            </a:br>
            <a:endParaRPr lang="en-US" sz="3200" b="1" dirty="0">
              <a:solidFill>
                <a:schemeClr val="tx1">
                  <a:lumMod val="65000"/>
                  <a:lumOff val="35000"/>
                </a:schemeClr>
              </a:solidFill>
            </a:endParaRPr>
          </a:p>
        </p:txBody>
      </p:sp>
      <p:graphicFrame>
        <p:nvGraphicFramePr>
          <p:cNvPr id="5" name="Chart 4">
            <a:extLst>
              <a:ext uri="{FF2B5EF4-FFF2-40B4-BE49-F238E27FC236}">
                <a16:creationId xmlns:a16="http://schemas.microsoft.com/office/drawing/2014/main" id="{F6A35312-C66B-4E95-959C-85B87C231D5F}"/>
              </a:ext>
            </a:extLst>
          </p:cNvPr>
          <p:cNvGraphicFramePr/>
          <p:nvPr>
            <p:extLst>
              <p:ext uri="{D42A27DB-BD31-4B8C-83A1-F6EECF244321}">
                <p14:modId xmlns:p14="http://schemas.microsoft.com/office/powerpoint/2010/main" val="1090411894"/>
              </p:ext>
            </p:extLst>
          </p:nvPr>
        </p:nvGraphicFramePr>
        <p:xfrm>
          <a:off x="1759984" y="1826248"/>
          <a:ext cx="8325981" cy="444627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EFF97CC3-DA13-4FD7-8321-45181EA08537}"/>
              </a:ext>
            </a:extLst>
          </p:cNvPr>
          <p:cNvSpPr txBox="1"/>
          <p:nvPr/>
        </p:nvSpPr>
        <p:spPr>
          <a:xfrm>
            <a:off x="6560523" y="1318416"/>
            <a:ext cx="4921834" cy="1015663"/>
          </a:xfrm>
          <a:prstGeom prst="rect">
            <a:avLst/>
          </a:prstGeom>
          <a:noFill/>
        </p:spPr>
        <p:txBody>
          <a:bodyPr wrap="square" rtlCol="0">
            <a:spAutoFit/>
          </a:bodyPr>
          <a:lstStyle/>
          <a:p>
            <a:r>
              <a:rPr lang="en-US" sz="2000" dirty="0">
                <a:solidFill>
                  <a:schemeClr val="tx1">
                    <a:lumMod val="65000"/>
                    <a:lumOff val="35000"/>
                  </a:schemeClr>
                </a:solidFill>
              </a:rPr>
              <a:t>By policy, most public parking along commercial corridors is managed for short-term uses, not commuting</a:t>
            </a:r>
          </a:p>
        </p:txBody>
      </p:sp>
    </p:spTree>
    <p:extLst>
      <p:ext uri="{BB962C8B-B14F-4D97-AF65-F5344CB8AC3E}">
        <p14:creationId xmlns:p14="http://schemas.microsoft.com/office/powerpoint/2010/main" val="3465323791"/>
      </p:ext>
    </p:extLst>
  </p:cSld>
  <p:clrMapOvr>
    <a:masterClrMapping/>
  </p:clrMapOvr>
  <p:transition spd="slow" advTm="22098">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29A04-DB0F-4CCB-BB4F-A6CE0EA342A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B6CB974-B66E-4954-8CE1-132F7F3F45FD}"/>
              </a:ext>
            </a:extLst>
          </p:cNvPr>
          <p:cNvPicPr>
            <a:picLocks noGrp="1" noChangeAspect="1"/>
          </p:cNvPicPr>
          <p:nvPr>
            <p:ph idx="1"/>
          </p:nvPr>
        </p:nvPicPr>
        <p:blipFill rotWithShape="1">
          <a:blip r:embed="rId3"/>
          <a:srcRect l="53931" t="10862" r="5292" b="1338"/>
          <a:stretch/>
        </p:blipFill>
        <p:spPr>
          <a:xfrm>
            <a:off x="1645920" y="422022"/>
            <a:ext cx="8522563" cy="5734642"/>
          </a:xfrm>
          <a:prstGeom prst="rect">
            <a:avLst/>
          </a:prstGeom>
        </p:spPr>
      </p:pic>
    </p:spTree>
    <p:extLst>
      <p:ext uri="{BB962C8B-B14F-4D97-AF65-F5344CB8AC3E}">
        <p14:creationId xmlns:p14="http://schemas.microsoft.com/office/powerpoint/2010/main" val="3616602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200" dirty="0"/>
              <a:t>Event districts</a:t>
            </a:r>
          </a:p>
        </p:txBody>
      </p:sp>
    </p:spTree>
    <p:extLst>
      <p:ext uri="{BB962C8B-B14F-4D97-AF65-F5344CB8AC3E}">
        <p14:creationId xmlns:p14="http://schemas.microsoft.com/office/powerpoint/2010/main" val="3634204795"/>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487978" y="1383408"/>
            <a:ext cx="5403717" cy="5474592"/>
          </a:xfrm>
        </p:spPr>
        <p:txBody>
          <a:bodyPr>
            <a:normAutofit fontScale="92500" lnSpcReduction="10000"/>
          </a:bodyPr>
          <a:lstStyle/>
          <a:p>
            <a:pPr lvl="0"/>
            <a:r>
              <a:rPr lang="en-US" b="1" dirty="0"/>
              <a:t>Establishing Event Districts</a:t>
            </a:r>
          </a:p>
          <a:p>
            <a:pPr lvl="1"/>
            <a:r>
              <a:rPr lang="en-US" b="1" dirty="0"/>
              <a:t>Providence Park (Existing)</a:t>
            </a:r>
          </a:p>
          <a:p>
            <a:pPr lvl="1"/>
            <a:r>
              <a:rPr lang="en-US" b="1" dirty="0"/>
              <a:t>Rose Quarter</a:t>
            </a:r>
          </a:p>
          <a:p>
            <a:pPr lvl="1"/>
            <a:r>
              <a:rPr lang="en-US" b="1" dirty="0"/>
              <a:t>Convention Center</a:t>
            </a:r>
          </a:p>
          <a:p>
            <a:pPr lvl="0"/>
            <a:endParaRPr lang="en-US" dirty="0"/>
          </a:p>
          <a:p>
            <a:r>
              <a:rPr lang="en-US" b="1" dirty="0"/>
              <a:t>Standardized Annual Review Process</a:t>
            </a:r>
          </a:p>
          <a:p>
            <a:pPr lvl="1"/>
            <a:r>
              <a:rPr lang="en-US" b="1" dirty="0"/>
              <a:t>Adjust rates based on data to incentivize the use of alternative modes</a:t>
            </a:r>
          </a:p>
          <a:p>
            <a:pPr lvl="1"/>
            <a:r>
              <a:rPr lang="en-US" b="1" dirty="0"/>
              <a:t>Predetermined rate range</a:t>
            </a:r>
          </a:p>
          <a:p>
            <a:pPr lvl="1"/>
            <a:endParaRPr lang="en-US" b="1" dirty="0"/>
          </a:p>
          <a:p>
            <a:pPr marL="0" indent="0">
              <a:buNone/>
            </a:pPr>
            <a:r>
              <a:rPr lang="en-US" b="1" dirty="0"/>
              <a:t>Enforcement hours for both and new and existing meter districts have to be approved by Council</a:t>
            </a:r>
          </a:p>
          <a:p>
            <a:pPr marL="0" indent="0">
              <a:buNone/>
            </a:pPr>
            <a:endParaRPr lang="en-US" i="1" dirty="0"/>
          </a:p>
          <a:p>
            <a:pPr marL="0" indent="0">
              <a:buNone/>
            </a:pPr>
            <a:r>
              <a:rPr lang="en-US" i="1" dirty="0"/>
              <a:t>Proposed guidelines supported by the Oregon Convention Center and the Rose Quarter</a:t>
            </a:r>
          </a:p>
        </p:txBody>
      </p:sp>
      <p:sp>
        <p:nvSpPr>
          <p:cNvPr id="6" name="Title 1"/>
          <p:cNvSpPr>
            <a:spLocks noGrp="1"/>
          </p:cNvSpPr>
          <p:nvPr>
            <p:ph type="title"/>
          </p:nvPr>
        </p:nvSpPr>
        <p:spPr>
          <a:xfrm>
            <a:off x="1645920" y="141317"/>
            <a:ext cx="10282844" cy="1242091"/>
          </a:xfrm>
        </p:spPr>
        <p:txBody>
          <a:bodyPr/>
          <a:lstStyle/>
          <a:p>
            <a:r>
              <a:rPr lang="en-US" dirty="0"/>
              <a:t>Guidelines Included:</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2445" y="363"/>
            <a:ext cx="5298802" cy="6857273"/>
          </a:xfrm>
          <a:prstGeom prst="rect">
            <a:avLst/>
          </a:prstGeom>
        </p:spPr>
      </p:pic>
      <p:sp>
        <p:nvSpPr>
          <p:cNvPr id="8" name="Rectangle 7">
            <a:extLst>
              <a:ext uri="{FF2B5EF4-FFF2-40B4-BE49-F238E27FC236}">
                <a16:creationId xmlns:a16="http://schemas.microsoft.com/office/drawing/2014/main" id="{D96D6745-14C9-42D9-BF1E-CF3CBE4011AC}"/>
              </a:ext>
            </a:extLst>
          </p:cNvPr>
          <p:cNvSpPr/>
          <p:nvPr/>
        </p:nvSpPr>
        <p:spPr>
          <a:xfrm>
            <a:off x="10120185" y="5177481"/>
            <a:ext cx="2071816" cy="1136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6003389"/>
      </p:ext>
    </p:extLst>
  </p:cSld>
  <p:clrMapOvr>
    <a:masterClrMapping/>
  </p:clrMapOvr>
  <p:transition spd="slow" advTm="22098">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712843D9-1E5F-472B-AE40-5123F6E95E2F}"/>
              </a:ext>
            </a:extLst>
          </p:cNvPr>
          <p:cNvGraphicFramePr>
            <a:graphicFrameLocks/>
          </p:cNvGraphicFramePr>
          <p:nvPr>
            <p:extLst/>
          </p:nvPr>
        </p:nvGraphicFramePr>
        <p:xfrm>
          <a:off x="2304288" y="1828800"/>
          <a:ext cx="4370832"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D863A64E-A65F-473F-949F-F729831D099F}"/>
              </a:ext>
            </a:extLst>
          </p:cNvPr>
          <p:cNvSpPr txBox="1"/>
          <p:nvPr/>
        </p:nvSpPr>
        <p:spPr>
          <a:xfrm rot="16200000">
            <a:off x="157390" y="3822412"/>
            <a:ext cx="3842911" cy="584775"/>
          </a:xfrm>
          <a:prstGeom prst="rect">
            <a:avLst/>
          </a:prstGeom>
          <a:noFill/>
        </p:spPr>
        <p:txBody>
          <a:bodyPr wrap="none" rtlCol="0">
            <a:spAutoFit/>
          </a:bodyPr>
          <a:lstStyle/>
          <a:p>
            <a:r>
              <a:rPr lang="en-US" sz="3200" b="1" dirty="0"/>
              <a:t>Measured Occupancy</a:t>
            </a:r>
          </a:p>
        </p:txBody>
      </p:sp>
      <p:cxnSp>
        <p:nvCxnSpPr>
          <p:cNvPr id="5" name="Straight Connector 4">
            <a:extLst>
              <a:ext uri="{FF2B5EF4-FFF2-40B4-BE49-F238E27FC236}">
                <a16:creationId xmlns:a16="http://schemas.microsoft.com/office/drawing/2014/main" id="{BFBBB081-CF5F-41C5-B765-C27160F37FDF}"/>
              </a:ext>
            </a:extLst>
          </p:cNvPr>
          <p:cNvCxnSpPr/>
          <p:nvPr/>
        </p:nvCxnSpPr>
        <p:spPr>
          <a:xfrm>
            <a:off x="3156995" y="3258267"/>
            <a:ext cx="7315200"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2BAF337D-34E5-4E8A-951E-588020DC9714}"/>
              </a:ext>
            </a:extLst>
          </p:cNvPr>
          <p:cNvCxnSpPr/>
          <p:nvPr/>
        </p:nvCxnSpPr>
        <p:spPr>
          <a:xfrm>
            <a:off x="3156995" y="4893189"/>
            <a:ext cx="7315200" cy="0"/>
          </a:xfrm>
          <a:prstGeom prst="line">
            <a:avLst/>
          </a:prstGeom>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E2FA6122-2B04-4977-B51A-14075E57AA28}"/>
              </a:ext>
            </a:extLst>
          </p:cNvPr>
          <p:cNvSpPr txBox="1"/>
          <p:nvPr/>
        </p:nvSpPr>
        <p:spPr>
          <a:xfrm>
            <a:off x="7141441" y="3763855"/>
            <a:ext cx="2891754" cy="584775"/>
          </a:xfrm>
          <a:prstGeom prst="rect">
            <a:avLst/>
          </a:prstGeom>
          <a:noFill/>
        </p:spPr>
        <p:txBody>
          <a:bodyPr wrap="none" rtlCol="0">
            <a:spAutoFit/>
          </a:bodyPr>
          <a:lstStyle/>
          <a:p>
            <a:r>
              <a:rPr lang="en-US" sz="3200" b="1" dirty="0"/>
              <a:t>No Rate Change</a:t>
            </a:r>
          </a:p>
        </p:txBody>
      </p:sp>
      <p:sp>
        <p:nvSpPr>
          <p:cNvPr id="9" name="TextBox 8">
            <a:extLst>
              <a:ext uri="{FF2B5EF4-FFF2-40B4-BE49-F238E27FC236}">
                <a16:creationId xmlns:a16="http://schemas.microsoft.com/office/drawing/2014/main" id="{86BF0B40-A3C8-480E-BB8C-124B0F788F4B}"/>
              </a:ext>
            </a:extLst>
          </p:cNvPr>
          <p:cNvSpPr txBox="1"/>
          <p:nvPr/>
        </p:nvSpPr>
        <p:spPr>
          <a:xfrm>
            <a:off x="7040453" y="2234515"/>
            <a:ext cx="2936445" cy="584775"/>
          </a:xfrm>
          <a:prstGeom prst="rect">
            <a:avLst/>
          </a:prstGeom>
          <a:noFill/>
        </p:spPr>
        <p:txBody>
          <a:bodyPr wrap="square" rtlCol="0">
            <a:spAutoFit/>
          </a:bodyPr>
          <a:lstStyle/>
          <a:p>
            <a:r>
              <a:rPr lang="en-US" sz="3200" b="1" dirty="0">
                <a:solidFill>
                  <a:schemeClr val="accent2"/>
                </a:solidFill>
              </a:rPr>
              <a:t>↑ Rate Increase</a:t>
            </a:r>
          </a:p>
        </p:txBody>
      </p:sp>
      <p:sp>
        <p:nvSpPr>
          <p:cNvPr id="10" name="TextBox 9">
            <a:extLst>
              <a:ext uri="{FF2B5EF4-FFF2-40B4-BE49-F238E27FC236}">
                <a16:creationId xmlns:a16="http://schemas.microsoft.com/office/drawing/2014/main" id="{C21A7543-AD52-47CC-95C9-1D22A89F3340}"/>
              </a:ext>
            </a:extLst>
          </p:cNvPr>
          <p:cNvSpPr txBox="1"/>
          <p:nvPr/>
        </p:nvSpPr>
        <p:spPr>
          <a:xfrm>
            <a:off x="7040453" y="5231562"/>
            <a:ext cx="3072701" cy="584775"/>
          </a:xfrm>
          <a:prstGeom prst="rect">
            <a:avLst/>
          </a:prstGeom>
          <a:noFill/>
        </p:spPr>
        <p:txBody>
          <a:bodyPr wrap="none" rtlCol="0">
            <a:spAutoFit/>
          </a:bodyPr>
          <a:lstStyle/>
          <a:p>
            <a:r>
              <a:rPr lang="en-US" sz="3200" b="1" dirty="0">
                <a:solidFill>
                  <a:schemeClr val="accent6">
                    <a:lumMod val="50000"/>
                  </a:schemeClr>
                </a:solidFill>
              </a:rPr>
              <a:t>↓ Rate Decrease</a:t>
            </a:r>
          </a:p>
        </p:txBody>
      </p:sp>
      <p:sp>
        <p:nvSpPr>
          <p:cNvPr id="21" name="Title 1">
            <a:extLst>
              <a:ext uri="{FF2B5EF4-FFF2-40B4-BE49-F238E27FC236}">
                <a16:creationId xmlns:a16="http://schemas.microsoft.com/office/drawing/2014/main" id="{D3A69133-ACB5-4A7A-8752-7F9B66456D89}"/>
              </a:ext>
            </a:extLst>
          </p:cNvPr>
          <p:cNvSpPr>
            <a:spLocks noGrp="1"/>
          </p:cNvSpPr>
          <p:nvPr>
            <p:ph type="title"/>
          </p:nvPr>
        </p:nvSpPr>
        <p:spPr>
          <a:xfrm>
            <a:off x="1848083" y="115701"/>
            <a:ext cx="10282844" cy="1242091"/>
          </a:xfrm>
        </p:spPr>
        <p:txBody>
          <a:bodyPr/>
          <a:lstStyle/>
          <a:p>
            <a:r>
              <a:rPr lang="en-US" dirty="0"/>
              <a:t>Event District Rate Review Process</a:t>
            </a:r>
          </a:p>
        </p:txBody>
      </p:sp>
      <p:sp>
        <p:nvSpPr>
          <p:cNvPr id="12" name="TextBox 11">
            <a:extLst>
              <a:ext uri="{FF2B5EF4-FFF2-40B4-BE49-F238E27FC236}">
                <a16:creationId xmlns:a16="http://schemas.microsoft.com/office/drawing/2014/main" id="{C6FF0979-D8F2-4C39-B562-356DF6F881BD}"/>
              </a:ext>
            </a:extLst>
          </p:cNvPr>
          <p:cNvSpPr txBox="1"/>
          <p:nvPr/>
        </p:nvSpPr>
        <p:spPr>
          <a:xfrm>
            <a:off x="1530167" y="1030694"/>
            <a:ext cx="10568855" cy="646331"/>
          </a:xfrm>
          <a:prstGeom prst="rect">
            <a:avLst/>
          </a:prstGeom>
          <a:noFill/>
        </p:spPr>
        <p:txBody>
          <a:bodyPr wrap="none" rtlCol="0">
            <a:spAutoFit/>
          </a:bodyPr>
          <a:lstStyle/>
          <a:p>
            <a:pPr marL="342900" indent="-342900">
              <a:buFont typeface="+mj-lt"/>
              <a:buAutoNum type="arabicPeriod"/>
            </a:pPr>
            <a:r>
              <a:rPr lang="en-US" dirty="0">
                <a:solidFill>
                  <a:schemeClr val="tx1">
                    <a:lumMod val="65000"/>
                    <a:lumOff val="35000"/>
                  </a:schemeClr>
                </a:solidFill>
              </a:rPr>
              <a:t>PBOT collects data and </a:t>
            </a:r>
            <a:r>
              <a:rPr lang="en-US" u="sng" dirty="0">
                <a:solidFill>
                  <a:schemeClr val="tx1">
                    <a:lumMod val="65000"/>
                    <a:lumOff val="35000"/>
                  </a:schemeClr>
                </a:solidFill>
              </a:rPr>
              <a:t>recommends</a:t>
            </a:r>
            <a:r>
              <a:rPr lang="en-US" dirty="0">
                <a:solidFill>
                  <a:schemeClr val="tx1">
                    <a:lumMod val="65000"/>
                    <a:lumOff val="35000"/>
                  </a:schemeClr>
                </a:solidFill>
              </a:rPr>
              <a:t> rate adjustment based on parking occupancy/demand every year</a:t>
            </a:r>
          </a:p>
          <a:p>
            <a:pPr marL="342900" indent="-342900">
              <a:buFont typeface="+mj-lt"/>
              <a:buAutoNum type="arabicPeriod"/>
            </a:pPr>
            <a:r>
              <a:rPr lang="en-US" dirty="0">
                <a:solidFill>
                  <a:schemeClr val="tx1">
                    <a:lumMod val="65000"/>
                    <a:lumOff val="35000"/>
                  </a:schemeClr>
                </a:solidFill>
              </a:rPr>
              <a:t>City Council considers recommendation and </a:t>
            </a:r>
            <a:r>
              <a:rPr lang="en-US" u="sng" dirty="0">
                <a:solidFill>
                  <a:schemeClr val="tx1">
                    <a:lumMod val="65000"/>
                    <a:lumOff val="35000"/>
                  </a:schemeClr>
                </a:solidFill>
              </a:rPr>
              <a:t>adopts</a:t>
            </a:r>
            <a:r>
              <a:rPr lang="en-US" dirty="0">
                <a:solidFill>
                  <a:schemeClr val="tx1">
                    <a:lumMod val="65000"/>
                    <a:lumOff val="35000"/>
                  </a:schemeClr>
                </a:solidFill>
              </a:rPr>
              <a:t> yearly rates as part of budget process rate fee schedule</a:t>
            </a:r>
          </a:p>
        </p:txBody>
      </p:sp>
    </p:spTree>
    <p:extLst>
      <p:ext uri="{BB962C8B-B14F-4D97-AF65-F5344CB8AC3E}">
        <p14:creationId xmlns:p14="http://schemas.microsoft.com/office/powerpoint/2010/main" val="2084019620"/>
      </p:ext>
    </p:extLst>
  </p:cSld>
  <p:clrMapOvr>
    <a:masterClrMapping/>
  </p:clrMapOvr>
  <p:transition spd="slow" advTm="22098">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712843D9-1E5F-472B-AE40-5123F6E95E2F}"/>
              </a:ext>
            </a:extLst>
          </p:cNvPr>
          <p:cNvGraphicFramePr>
            <a:graphicFrameLocks/>
          </p:cNvGraphicFramePr>
          <p:nvPr/>
        </p:nvGraphicFramePr>
        <p:xfrm>
          <a:off x="2304288" y="1828800"/>
          <a:ext cx="4370832"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D863A64E-A65F-473F-949F-F729831D099F}"/>
              </a:ext>
            </a:extLst>
          </p:cNvPr>
          <p:cNvSpPr txBox="1"/>
          <p:nvPr/>
        </p:nvSpPr>
        <p:spPr>
          <a:xfrm rot="16200000">
            <a:off x="157390" y="3822412"/>
            <a:ext cx="3842911" cy="584775"/>
          </a:xfrm>
          <a:prstGeom prst="rect">
            <a:avLst/>
          </a:prstGeom>
          <a:noFill/>
        </p:spPr>
        <p:txBody>
          <a:bodyPr wrap="none" rtlCol="0">
            <a:spAutoFit/>
          </a:bodyPr>
          <a:lstStyle/>
          <a:p>
            <a:r>
              <a:rPr lang="en-US" sz="3200" b="1" dirty="0"/>
              <a:t>Measured Occupancy</a:t>
            </a:r>
          </a:p>
        </p:txBody>
      </p:sp>
      <p:cxnSp>
        <p:nvCxnSpPr>
          <p:cNvPr id="5" name="Straight Connector 4">
            <a:extLst>
              <a:ext uri="{FF2B5EF4-FFF2-40B4-BE49-F238E27FC236}">
                <a16:creationId xmlns:a16="http://schemas.microsoft.com/office/drawing/2014/main" id="{BFBBB081-CF5F-41C5-B765-C27160F37FDF}"/>
              </a:ext>
            </a:extLst>
          </p:cNvPr>
          <p:cNvCxnSpPr/>
          <p:nvPr/>
        </p:nvCxnSpPr>
        <p:spPr>
          <a:xfrm>
            <a:off x="3156995" y="3258267"/>
            <a:ext cx="7315200"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2BAF337D-34E5-4E8A-951E-588020DC9714}"/>
              </a:ext>
            </a:extLst>
          </p:cNvPr>
          <p:cNvCxnSpPr/>
          <p:nvPr/>
        </p:nvCxnSpPr>
        <p:spPr>
          <a:xfrm>
            <a:off x="3156995" y="4893189"/>
            <a:ext cx="7315200" cy="0"/>
          </a:xfrm>
          <a:prstGeom prst="line">
            <a:avLst/>
          </a:prstGeom>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E2FA6122-2B04-4977-B51A-14075E57AA28}"/>
              </a:ext>
            </a:extLst>
          </p:cNvPr>
          <p:cNvSpPr txBox="1"/>
          <p:nvPr/>
        </p:nvSpPr>
        <p:spPr>
          <a:xfrm>
            <a:off x="7141441" y="3763855"/>
            <a:ext cx="2891754" cy="584775"/>
          </a:xfrm>
          <a:prstGeom prst="rect">
            <a:avLst/>
          </a:prstGeom>
          <a:noFill/>
        </p:spPr>
        <p:txBody>
          <a:bodyPr wrap="none" rtlCol="0">
            <a:spAutoFit/>
          </a:bodyPr>
          <a:lstStyle/>
          <a:p>
            <a:r>
              <a:rPr lang="en-US" sz="3200" b="1" dirty="0"/>
              <a:t>No Rate Change</a:t>
            </a:r>
          </a:p>
        </p:txBody>
      </p:sp>
      <p:sp>
        <p:nvSpPr>
          <p:cNvPr id="9" name="TextBox 8">
            <a:extLst>
              <a:ext uri="{FF2B5EF4-FFF2-40B4-BE49-F238E27FC236}">
                <a16:creationId xmlns:a16="http://schemas.microsoft.com/office/drawing/2014/main" id="{86BF0B40-A3C8-480E-BB8C-124B0F788F4B}"/>
              </a:ext>
            </a:extLst>
          </p:cNvPr>
          <p:cNvSpPr txBox="1"/>
          <p:nvPr/>
        </p:nvSpPr>
        <p:spPr>
          <a:xfrm>
            <a:off x="7040453" y="2234515"/>
            <a:ext cx="2936445" cy="584775"/>
          </a:xfrm>
          <a:prstGeom prst="rect">
            <a:avLst/>
          </a:prstGeom>
          <a:noFill/>
        </p:spPr>
        <p:txBody>
          <a:bodyPr wrap="square" rtlCol="0">
            <a:spAutoFit/>
          </a:bodyPr>
          <a:lstStyle/>
          <a:p>
            <a:r>
              <a:rPr lang="en-US" sz="3200" b="1" dirty="0">
                <a:solidFill>
                  <a:schemeClr val="accent2"/>
                </a:solidFill>
              </a:rPr>
              <a:t>↑ Rate Increase</a:t>
            </a:r>
          </a:p>
        </p:txBody>
      </p:sp>
      <p:sp>
        <p:nvSpPr>
          <p:cNvPr id="10" name="TextBox 9">
            <a:extLst>
              <a:ext uri="{FF2B5EF4-FFF2-40B4-BE49-F238E27FC236}">
                <a16:creationId xmlns:a16="http://schemas.microsoft.com/office/drawing/2014/main" id="{C21A7543-AD52-47CC-95C9-1D22A89F3340}"/>
              </a:ext>
            </a:extLst>
          </p:cNvPr>
          <p:cNvSpPr txBox="1"/>
          <p:nvPr/>
        </p:nvSpPr>
        <p:spPr>
          <a:xfrm>
            <a:off x="7040453" y="5231562"/>
            <a:ext cx="3072701" cy="584775"/>
          </a:xfrm>
          <a:prstGeom prst="rect">
            <a:avLst/>
          </a:prstGeom>
          <a:noFill/>
        </p:spPr>
        <p:txBody>
          <a:bodyPr wrap="none" rtlCol="0">
            <a:spAutoFit/>
          </a:bodyPr>
          <a:lstStyle/>
          <a:p>
            <a:r>
              <a:rPr lang="en-US" sz="3200" b="1" dirty="0">
                <a:solidFill>
                  <a:schemeClr val="accent6">
                    <a:lumMod val="50000"/>
                  </a:schemeClr>
                </a:solidFill>
              </a:rPr>
              <a:t>↓ Rate Decrease</a:t>
            </a:r>
          </a:p>
        </p:txBody>
      </p:sp>
      <p:sp>
        <p:nvSpPr>
          <p:cNvPr id="21" name="Title 1">
            <a:extLst>
              <a:ext uri="{FF2B5EF4-FFF2-40B4-BE49-F238E27FC236}">
                <a16:creationId xmlns:a16="http://schemas.microsoft.com/office/drawing/2014/main" id="{D3A69133-ACB5-4A7A-8752-7F9B66456D89}"/>
              </a:ext>
            </a:extLst>
          </p:cNvPr>
          <p:cNvSpPr>
            <a:spLocks noGrp="1"/>
          </p:cNvSpPr>
          <p:nvPr>
            <p:ph type="title"/>
          </p:nvPr>
        </p:nvSpPr>
        <p:spPr>
          <a:xfrm>
            <a:off x="1848083" y="115701"/>
            <a:ext cx="10282844" cy="1242091"/>
          </a:xfrm>
        </p:spPr>
        <p:txBody>
          <a:bodyPr/>
          <a:lstStyle/>
          <a:p>
            <a:r>
              <a:rPr lang="en-US" dirty="0"/>
              <a:t>Event District Rate Review Process</a:t>
            </a:r>
          </a:p>
        </p:txBody>
      </p:sp>
      <p:sp>
        <p:nvSpPr>
          <p:cNvPr id="12" name="TextBox 11">
            <a:extLst>
              <a:ext uri="{FF2B5EF4-FFF2-40B4-BE49-F238E27FC236}">
                <a16:creationId xmlns:a16="http://schemas.microsoft.com/office/drawing/2014/main" id="{D15FC8ED-ED62-4A62-B01E-717210544D75}"/>
              </a:ext>
            </a:extLst>
          </p:cNvPr>
          <p:cNvSpPr txBox="1"/>
          <p:nvPr/>
        </p:nvSpPr>
        <p:spPr>
          <a:xfrm>
            <a:off x="4266763" y="3777088"/>
            <a:ext cx="1127232" cy="584775"/>
          </a:xfrm>
          <a:prstGeom prst="rect">
            <a:avLst/>
          </a:prstGeom>
          <a:solidFill>
            <a:schemeClr val="bg1"/>
          </a:solidFill>
        </p:spPr>
        <p:txBody>
          <a:bodyPr wrap="square" rtlCol="0">
            <a:spAutoFit/>
          </a:bodyPr>
          <a:lstStyle/>
          <a:p>
            <a:r>
              <a:rPr lang="en-US" sz="3200" b="1" dirty="0"/>
              <a:t>$4.00</a:t>
            </a:r>
          </a:p>
        </p:txBody>
      </p:sp>
      <p:sp>
        <p:nvSpPr>
          <p:cNvPr id="14" name="TextBox 13">
            <a:extLst>
              <a:ext uri="{FF2B5EF4-FFF2-40B4-BE49-F238E27FC236}">
                <a16:creationId xmlns:a16="http://schemas.microsoft.com/office/drawing/2014/main" id="{44EDC048-2177-41DB-8D1D-CD56927AE2AF}"/>
              </a:ext>
            </a:extLst>
          </p:cNvPr>
          <p:cNvSpPr txBox="1"/>
          <p:nvPr/>
        </p:nvSpPr>
        <p:spPr>
          <a:xfrm>
            <a:off x="4473550" y="2924316"/>
            <a:ext cx="713657" cy="369332"/>
          </a:xfrm>
          <a:prstGeom prst="rect">
            <a:avLst/>
          </a:prstGeom>
          <a:noFill/>
        </p:spPr>
        <p:txBody>
          <a:bodyPr wrap="none" rtlCol="0">
            <a:spAutoFit/>
          </a:bodyPr>
          <a:lstStyle/>
          <a:p>
            <a:r>
              <a:rPr lang="en-US" b="1" dirty="0"/>
              <a:t>$5.00</a:t>
            </a:r>
          </a:p>
        </p:txBody>
      </p:sp>
      <p:sp>
        <p:nvSpPr>
          <p:cNvPr id="15" name="TextBox 14">
            <a:extLst>
              <a:ext uri="{FF2B5EF4-FFF2-40B4-BE49-F238E27FC236}">
                <a16:creationId xmlns:a16="http://schemas.microsoft.com/office/drawing/2014/main" id="{A4C12869-E664-4F11-B226-913A88856E14}"/>
              </a:ext>
            </a:extLst>
          </p:cNvPr>
          <p:cNvSpPr txBox="1"/>
          <p:nvPr/>
        </p:nvSpPr>
        <p:spPr>
          <a:xfrm>
            <a:off x="4473549" y="2268642"/>
            <a:ext cx="713657" cy="369332"/>
          </a:xfrm>
          <a:prstGeom prst="rect">
            <a:avLst/>
          </a:prstGeom>
          <a:noFill/>
        </p:spPr>
        <p:txBody>
          <a:bodyPr wrap="none" rtlCol="0">
            <a:spAutoFit/>
          </a:bodyPr>
          <a:lstStyle/>
          <a:p>
            <a:r>
              <a:rPr lang="en-US" b="1" dirty="0"/>
              <a:t>$6.00</a:t>
            </a:r>
          </a:p>
        </p:txBody>
      </p:sp>
      <p:sp>
        <p:nvSpPr>
          <p:cNvPr id="16" name="TextBox 15">
            <a:extLst>
              <a:ext uri="{FF2B5EF4-FFF2-40B4-BE49-F238E27FC236}">
                <a16:creationId xmlns:a16="http://schemas.microsoft.com/office/drawing/2014/main" id="{774088D3-A0F8-46DB-9D9B-243CA0AAA661}"/>
              </a:ext>
            </a:extLst>
          </p:cNvPr>
          <p:cNvSpPr txBox="1"/>
          <p:nvPr/>
        </p:nvSpPr>
        <p:spPr>
          <a:xfrm>
            <a:off x="4489704" y="4903460"/>
            <a:ext cx="713657" cy="369332"/>
          </a:xfrm>
          <a:prstGeom prst="rect">
            <a:avLst/>
          </a:prstGeom>
          <a:noFill/>
        </p:spPr>
        <p:txBody>
          <a:bodyPr wrap="none" rtlCol="0">
            <a:spAutoFit/>
          </a:bodyPr>
          <a:lstStyle/>
          <a:p>
            <a:r>
              <a:rPr lang="en-US" b="1" dirty="0"/>
              <a:t>$3.00</a:t>
            </a:r>
          </a:p>
        </p:txBody>
      </p:sp>
      <p:sp>
        <p:nvSpPr>
          <p:cNvPr id="17" name="TextBox 16">
            <a:extLst>
              <a:ext uri="{FF2B5EF4-FFF2-40B4-BE49-F238E27FC236}">
                <a16:creationId xmlns:a16="http://schemas.microsoft.com/office/drawing/2014/main" id="{57ACDD06-B598-436F-B4F2-BF009DC8E8A1}"/>
              </a:ext>
            </a:extLst>
          </p:cNvPr>
          <p:cNvSpPr txBox="1"/>
          <p:nvPr/>
        </p:nvSpPr>
        <p:spPr>
          <a:xfrm>
            <a:off x="7422314" y="1211378"/>
            <a:ext cx="2554584" cy="584775"/>
          </a:xfrm>
          <a:prstGeom prst="rect">
            <a:avLst/>
          </a:prstGeom>
          <a:solidFill>
            <a:schemeClr val="bg1"/>
          </a:solidFill>
        </p:spPr>
        <p:txBody>
          <a:bodyPr wrap="square" rtlCol="0">
            <a:spAutoFit/>
          </a:bodyPr>
          <a:lstStyle/>
          <a:p>
            <a:r>
              <a:rPr lang="en-US" sz="3200" dirty="0"/>
              <a:t>$10.00  Max.</a:t>
            </a:r>
          </a:p>
        </p:txBody>
      </p:sp>
      <p:sp>
        <p:nvSpPr>
          <p:cNvPr id="18" name="TextBox 17">
            <a:extLst>
              <a:ext uri="{FF2B5EF4-FFF2-40B4-BE49-F238E27FC236}">
                <a16:creationId xmlns:a16="http://schemas.microsoft.com/office/drawing/2014/main" id="{F394ACC9-42D9-44DD-ABE9-D8946C472BA9}"/>
              </a:ext>
            </a:extLst>
          </p:cNvPr>
          <p:cNvSpPr txBox="1"/>
          <p:nvPr/>
        </p:nvSpPr>
        <p:spPr>
          <a:xfrm>
            <a:off x="7422314" y="6152604"/>
            <a:ext cx="2554584" cy="584775"/>
          </a:xfrm>
          <a:prstGeom prst="rect">
            <a:avLst/>
          </a:prstGeom>
          <a:solidFill>
            <a:schemeClr val="bg1"/>
          </a:solidFill>
        </p:spPr>
        <p:txBody>
          <a:bodyPr wrap="square" rtlCol="0">
            <a:spAutoFit/>
          </a:bodyPr>
          <a:lstStyle/>
          <a:p>
            <a:r>
              <a:rPr lang="en-US" sz="3200" dirty="0"/>
              <a:t>$3.00  Min.</a:t>
            </a:r>
          </a:p>
        </p:txBody>
      </p:sp>
    </p:spTree>
    <p:extLst>
      <p:ext uri="{BB962C8B-B14F-4D97-AF65-F5344CB8AC3E}">
        <p14:creationId xmlns:p14="http://schemas.microsoft.com/office/powerpoint/2010/main" val="1457164745"/>
      </p:ext>
    </p:extLst>
  </p:cSld>
  <p:clrMapOvr>
    <a:masterClrMapping/>
  </p:clrMapOvr>
  <p:transition spd="slow" advTm="22098">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99828" y="4653"/>
            <a:ext cx="5292172" cy="6848693"/>
          </a:xfrm>
          <a:prstGeom prst="rect">
            <a:avLst/>
          </a:prstGeom>
        </p:spPr>
      </p:pic>
      <p:sp>
        <p:nvSpPr>
          <p:cNvPr id="5" name="Content Placeholder 2"/>
          <p:cNvSpPr>
            <a:spLocks noGrp="1"/>
          </p:cNvSpPr>
          <p:nvPr>
            <p:ph idx="1"/>
          </p:nvPr>
        </p:nvSpPr>
        <p:spPr>
          <a:xfrm>
            <a:off x="1340415" y="1383408"/>
            <a:ext cx="5403717" cy="5474592"/>
          </a:xfrm>
        </p:spPr>
        <p:txBody>
          <a:bodyPr>
            <a:normAutofit/>
          </a:bodyPr>
          <a:lstStyle/>
          <a:p>
            <a:pPr marL="457200" lvl="0" indent="-457200">
              <a:buFont typeface="+mj-lt"/>
              <a:buAutoNum type="arabicPeriod"/>
            </a:pPr>
            <a:endParaRPr lang="en-US" dirty="0"/>
          </a:p>
          <a:p>
            <a:pPr marL="457200" indent="-457200">
              <a:buFont typeface="+mj-lt"/>
              <a:buAutoNum type="arabicPeriod"/>
            </a:pPr>
            <a:r>
              <a:rPr lang="en-US" dirty="0"/>
              <a:t>(Resolution) Adopt new parking management policies in Parking Management Manual</a:t>
            </a:r>
          </a:p>
          <a:p>
            <a:pPr marL="457200" lvl="0" indent="-457200">
              <a:buFont typeface="+mj-lt"/>
              <a:buAutoNum type="arabicPeriod"/>
            </a:pPr>
            <a:r>
              <a:rPr lang="en-US" dirty="0"/>
              <a:t>Adopt new Parking Meter Rate Policy</a:t>
            </a:r>
          </a:p>
          <a:p>
            <a:pPr marL="914400" lvl="1" indent="-457200">
              <a:buFont typeface="+mj-lt"/>
              <a:buAutoNum type="arabicPeriod"/>
            </a:pPr>
            <a:r>
              <a:rPr lang="en-US" dirty="0"/>
              <a:t>(Ordinance) Rescind outdated policy (and maintain meter rate allocation policy with new number)</a:t>
            </a:r>
          </a:p>
          <a:p>
            <a:pPr marL="914400" lvl="1" indent="-457200">
              <a:buFont typeface="+mj-lt"/>
              <a:buAutoNum type="arabicPeriod"/>
            </a:pPr>
            <a:r>
              <a:rPr lang="en-US" dirty="0"/>
              <a:t>(Ordinance) Adopt new performance-based parking management pricing policy</a:t>
            </a:r>
          </a:p>
        </p:txBody>
      </p:sp>
      <p:sp>
        <p:nvSpPr>
          <p:cNvPr id="6" name="Title 1"/>
          <p:cNvSpPr>
            <a:spLocks noGrp="1"/>
          </p:cNvSpPr>
          <p:nvPr>
            <p:ph type="title"/>
          </p:nvPr>
        </p:nvSpPr>
        <p:spPr>
          <a:xfrm>
            <a:off x="1737360" y="39321"/>
            <a:ext cx="10033462" cy="1242091"/>
          </a:xfrm>
        </p:spPr>
        <p:txBody>
          <a:bodyPr/>
          <a:lstStyle/>
          <a:p>
            <a:r>
              <a:rPr lang="en-US" dirty="0"/>
              <a:t>Thank you</a:t>
            </a:r>
          </a:p>
        </p:txBody>
      </p:sp>
    </p:spTree>
    <p:extLst>
      <p:ext uri="{BB962C8B-B14F-4D97-AF65-F5344CB8AC3E}">
        <p14:creationId xmlns:p14="http://schemas.microsoft.com/office/powerpoint/2010/main" val="3959141063"/>
      </p:ext>
    </p:extLst>
  </p:cSld>
  <p:clrMapOvr>
    <a:masterClrMapping/>
  </p:clrMapOvr>
  <p:transition spd="slow" advTm="22098">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200" dirty="0"/>
              <a:t>Additional Slides</a:t>
            </a:r>
          </a:p>
        </p:txBody>
      </p:sp>
    </p:spTree>
    <p:extLst>
      <p:ext uri="{BB962C8B-B14F-4D97-AF65-F5344CB8AC3E}">
        <p14:creationId xmlns:p14="http://schemas.microsoft.com/office/powerpoint/2010/main" val="2160062393"/>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933576" y="-817858"/>
            <a:ext cx="5265371" cy="763588"/>
          </a:xfrm>
          <a:prstGeom prst="rect">
            <a:avLst/>
          </a:prstGeom>
          <a:noFill/>
          <a:ln>
            <a:noFill/>
          </a:ln>
          <a:extLst>
            <a:ext uri="{909E8E84-426E-40dd-AFC4-6F175D3DCCD1}"/>
            <a:ext uri="{91240B29-F687-4f45-9708-019B960494DF}"/>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en-US" sz="4000" b="1" spc="-150" dirty="0">
                <a:solidFill>
                  <a:srgbClr val="FCB043"/>
                </a:solidFill>
                <a:latin typeface="Trebuchet MS" charset="0"/>
              </a:rPr>
              <a:t>Parking then and now</a:t>
            </a:r>
          </a:p>
        </p:txBody>
      </p:sp>
      <p:grpSp>
        <p:nvGrpSpPr>
          <p:cNvPr id="7" name="Group 6"/>
          <p:cNvGrpSpPr/>
          <p:nvPr/>
        </p:nvGrpSpPr>
        <p:grpSpPr>
          <a:xfrm>
            <a:off x="1731579" y="6221970"/>
            <a:ext cx="1791810" cy="438387"/>
            <a:chOff x="207579" y="6221969"/>
            <a:chExt cx="1791810" cy="438387"/>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579" y="6221969"/>
              <a:ext cx="438387" cy="43838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033" y="6221969"/>
              <a:ext cx="1243356" cy="438387"/>
            </a:xfrm>
            <a:prstGeom prst="rect">
              <a:avLst/>
            </a:prstGeom>
          </p:spPr>
        </p:pic>
      </p:grpSp>
      <p:pic>
        <p:nvPicPr>
          <p:cNvPr id="10" name="Picture 4"/>
          <p:cNvPicPr>
            <a:picLocks noChangeAspect="1"/>
          </p:cNvPicPr>
          <p:nvPr/>
        </p:nvPicPr>
        <p:blipFill rotWithShape="1">
          <a:blip r:embed="rId5">
            <a:lum bright="20000" contrast="20000"/>
            <a:extLst>
              <a:ext uri="{28A0092B-C50C-407E-A947-70E740481C1C}">
                <a14:useLocalDpi xmlns:a14="http://schemas.microsoft.com/office/drawing/2010/main" val="0"/>
              </a:ext>
            </a:extLst>
          </a:blip>
          <a:srcRect l="3317" t="5385" r="4073" b="6338"/>
          <a:stretch/>
        </p:blipFill>
        <p:spPr bwMode="auto">
          <a:xfrm>
            <a:off x="3799760" y="923890"/>
            <a:ext cx="4151554" cy="371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799760" y="4742336"/>
            <a:ext cx="3926638" cy="923330"/>
          </a:xfrm>
          <a:prstGeom prst="rect">
            <a:avLst/>
          </a:prstGeom>
          <a:noFill/>
        </p:spPr>
        <p:txBody>
          <a:bodyPr wrap="square">
            <a:spAutoFit/>
          </a:bodyPr>
          <a:lstStyle/>
          <a:p>
            <a:pPr>
              <a:defRPr/>
            </a:pPr>
            <a:r>
              <a:rPr lang="en-US" i="1" dirty="0"/>
              <a:t>1,336 parking meters installed between SW 3</a:t>
            </a:r>
            <a:r>
              <a:rPr lang="en-US" i="1" baseline="30000" dirty="0"/>
              <a:t>rd</a:t>
            </a:r>
            <a:r>
              <a:rPr lang="en-US" i="1" dirty="0"/>
              <a:t>, SW 10</a:t>
            </a:r>
            <a:r>
              <a:rPr lang="en-US" i="1" baseline="30000" dirty="0"/>
              <a:t>th</a:t>
            </a:r>
            <a:r>
              <a:rPr lang="en-US" i="1" dirty="0"/>
              <a:t>, SW Salmon and</a:t>
            </a:r>
            <a:br>
              <a:rPr lang="en-US" i="1" dirty="0"/>
            </a:br>
            <a:r>
              <a:rPr lang="en-US" i="1" dirty="0"/>
              <a:t>SW Oak Streets</a:t>
            </a:r>
          </a:p>
        </p:txBody>
      </p:sp>
      <p:sp>
        <p:nvSpPr>
          <p:cNvPr id="2" name="Rectangle 1"/>
          <p:cNvSpPr/>
          <p:nvPr/>
        </p:nvSpPr>
        <p:spPr>
          <a:xfrm>
            <a:off x="5522716" y="502033"/>
            <a:ext cx="705642" cy="369332"/>
          </a:xfrm>
          <a:prstGeom prst="rect">
            <a:avLst/>
          </a:prstGeom>
        </p:spPr>
        <p:txBody>
          <a:bodyPr wrap="none">
            <a:spAutoFit/>
          </a:bodyPr>
          <a:lstStyle/>
          <a:p>
            <a:r>
              <a:rPr lang="en-US" b="1" dirty="0">
                <a:solidFill>
                  <a:srgbClr val="FCB043"/>
                </a:solidFill>
              </a:rPr>
              <a:t>1938 </a:t>
            </a:r>
          </a:p>
        </p:txBody>
      </p:sp>
      <p:sp>
        <p:nvSpPr>
          <p:cNvPr id="5" name="Slide Number Placeholder 4"/>
          <p:cNvSpPr>
            <a:spLocks noGrp="1"/>
          </p:cNvSpPr>
          <p:nvPr>
            <p:ph type="sldNum" sz="quarter" idx="11"/>
          </p:nvPr>
        </p:nvSpPr>
        <p:spPr>
          <a:xfrm>
            <a:off x="8307388" y="6295232"/>
            <a:ext cx="2133600" cy="365125"/>
          </a:xfrm>
        </p:spPr>
        <p:txBody>
          <a:bodyPr/>
          <a:lstStyle/>
          <a:p>
            <a:pPr>
              <a:defRPr/>
            </a:pPr>
            <a:fld id="{7F611283-5368-B64F-81F2-50BF922FACC4}" type="slidenum">
              <a:rPr lang="en-US" smtClean="0"/>
              <a:pPr>
                <a:defRPr/>
              </a:pPr>
              <a:t>38</a:t>
            </a:fld>
            <a:endParaRPr lang="en-US" dirty="0"/>
          </a:p>
        </p:txBody>
      </p:sp>
    </p:spTree>
    <p:extLst>
      <p:ext uri="{BB962C8B-B14F-4D97-AF65-F5344CB8AC3E}">
        <p14:creationId xmlns:p14="http://schemas.microsoft.com/office/powerpoint/2010/main" val="2986840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45920" y="141317"/>
            <a:ext cx="10546080" cy="1242091"/>
          </a:xfrm>
        </p:spPr>
        <p:txBody>
          <a:bodyPr>
            <a:normAutofit/>
          </a:bodyPr>
          <a:lstStyle/>
          <a:p>
            <a:r>
              <a:rPr lang="en-US" dirty="0"/>
              <a:t>Example Transportation Costs for Event in Rose Quarter</a:t>
            </a:r>
          </a:p>
        </p:txBody>
      </p:sp>
      <p:sp>
        <p:nvSpPr>
          <p:cNvPr id="4" name="Content Placeholder 3"/>
          <p:cNvSpPr>
            <a:spLocks noGrp="1"/>
          </p:cNvSpPr>
          <p:nvPr>
            <p:ph idx="1"/>
          </p:nvPr>
        </p:nvSpPr>
        <p:spPr>
          <a:xfrm>
            <a:off x="1591940" y="1678328"/>
            <a:ext cx="5253359" cy="4678021"/>
          </a:xfrm>
        </p:spPr>
        <p:txBody>
          <a:bodyPr>
            <a:normAutofit/>
          </a:bodyPr>
          <a:lstStyle/>
          <a:p>
            <a:pPr marL="0" indent="0">
              <a:buNone/>
            </a:pPr>
            <a:r>
              <a:rPr lang="en-US" b="1" u="sng" dirty="0"/>
              <a:t>2 People, Stay of 4 hours</a:t>
            </a:r>
          </a:p>
        </p:txBody>
      </p:sp>
      <p:pic>
        <p:nvPicPr>
          <p:cNvPr id="2" name="Picture 2" descr="http://rosequarter.com/wp-content/uploads/2015/10/RQ_Map_Nov_2016-700x70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1361" y="1887361"/>
            <a:ext cx="4970639" cy="49706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1"/>
          <p:cNvGraphicFramePr>
            <a:graphicFrameLocks/>
          </p:cNvGraphicFramePr>
          <p:nvPr>
            <p:extLst/>
          </p:nvPr>
        </p:nvGraphicFramePr>
        <p:xfrm>
          <a:off x="1591940" y="2688269"/>
          <a:ext cx="4858489" cy="2743200"/>
        </p:xfrm>
        <a:graphic>
          <a:graphicData uri="http://schemas.openxmlformats.org/drawingml/2006/table">
            <a:tbl>
              <a:tblPr firstRow="1" firstCol="1" lastRow="1" bandRow="1">
                <a:tableStyleId>{5C22544A-7EE6-4342-B048-85BDC9FD1C3A}</a:tableStyleId>
              </a:tblPr>
              <a:tblGrid>
                <a:gridCol w="3312160">
                  <a:extLst>
                    <a:ext uri="{9D8B030D-6E8A-4147-A177-3AD203B41FA5}">
                      <a16:colId xmlns:a16="http://schemas.microsoft.com/office/drawing/2014/main" val="1430666164"/>
                    </a:ext>
                  </a:extLst>
                </a:gridCol>
                <a:gridCol w="1546329">
                  <a:extLst>
                    <a:ext uri="{9D8B030D-6E8A-4147-A177-3AD203B41FA5}">
                      <a16:colId xmlns:a16="http://schemas.microsoft.com/office/drawing/2014/main" val="2602231276"/>
                    </a:ext>
                  </a:extLst>
                </a:gridCol>
              </a:tblGrid>
              <a:tr h="548640">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algn="ctr">
                        <a:lnSpc>
                          <a:spcPct val="107000"/>
                        </a:lnSpc>
                        <a:spcBef>
                          <a:spcPts val="0"/>
                        </a:spcBef>
                        <a:spcAft>
                          <a:spcPts val="0"/>
                        </a:spcAft>
                      </a:pPr>
                      <a:r>
                        <a:rPr lang="en-US" sz="1800" dirty="0">
                          <a:effectLst/>
                        </a:rPr>
                        <a:t>Cost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nchor="ctr"/>
                </a:tc>
                <a:extLst>
                  <a:ext uri="{0D108BD9-81ED-4DB2-BD59-A6C34878D82A}">
                    <a16:rowId xmlns:a16="http://schemas.microsoft.com/office/drawing/2014/main" val="825399027"/>
                  </a:ext>
                </a:extLst>
              </a:tr>
              <a:tr h="548640">
                <a:tc>
                  <a:txBody>
                    <a:bodyPr/>
                    <a:lstStyle/>
                    <a:p>
                      <a:pPr marL="0" marR="0" algn="l">
                        <a:lnSpc>
                          <a:spcPct val="107000"/>
                        </a:lnSpc>
                        <a:spcBef>
                          <a:spcPts val="0"/>
                        </a:spcBef>
                        <a:spcAft>
                          <a:spcPts val="0"/>
                        </a:spcAft>
                      </a:pPr>
                      <a:r>
                        <a:rPr lang="en-US" sz="1800" dirty="0">
                          <a:effectLst/>
                        </a:rPr>
                        <a:t>Off-Street Event Parking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nchor="ctr"/>
                </a:tc>
                <a:tc>
                  <a:txBody>
                    <a:bodyPr/>
                    <a:lstStyle/>
                    <a:p>
                      <a:pPr marL="0" marR="0" algn="ctr">
                        <a:lnSpc>
                          <a:spcPct val="107000"/>
                        </a:lnSpc>
                        <a:spcBef>
                          <a:spcPts val="0"/>
                        </a:spcBef>
                        <a:spcAft>
                          <a:spcPts val="0"/>
                        </a:spcAft>
                      </a:pPr>
                      <a:r>
                        <a:rPr lang="en-US" sz="1800" dirty="0">
                          <a:effectLst/>
                        </a:rPr>
                        <a:t>$26.00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nchor="ctr"/>
                </a:tc>
                <a:extLst>
                  <a:ext uri="{0D108BD9-81ED-4DB2-BD59-A6C34878D82A}">
                    <a16:rowId xmlns:a16="http://schemas.microsoft.com/office/drawing/2014/main" val="3743080299"/>
                  </a:ext>
                </a:extLst>
              </a:tr>
              <a:tr h="548640">
                <a:tc>
                  <a:txBody>
                    <a:bodyPr/>
                    <a:lstStyle/>
                    <a:p>
                      <a:pPr marL="0" marR="0" algn="l">
                        <a:lnSpc>
                          <a:spcPct val="107000"/>
                        </a:lnSpc>
                        <a:spcBef>
                          <a:spcPts val="0"/>
                        </a:spcBef>
                        <a:spcAft>
                          <a:spcPts val="0"/>
                        </a:spcAft>
                      </a:pPr>
                      <a:r>
                        <a:rPr lang="en-US" sz="1800" dirty="0">
                          <a:effectLst/>
                        </a:rPr>
                        <a:t>Transit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nchor="ct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$10.00</a:t>
                      </a:r>
                    </a:p>
                  </a:txBody>
                  <a:tcPr marL="67886" marR="67886" marT="0" marB="0" anchor="ctr"/>
                </a:tc>
                <a:extLst>
                  <a:ext uri="{0D108BD9-81ED-4DB2-BD59-A6C34878D82A}">
                    <a16:rowId xmlns:a16="http://schemas.microsoft.com/office/drawing/2014/main" val="3694462830"/>
                  </a:ext>
                </a:extLst>
              </a:tr>
              <a:tr h="548640">
                <a:tc>
                  <a:txBody>
                    <a:bodyPr/>
                    <a:lstStyle/>
                    <a:p>
                      <a:pPr marL="0" marR="0" algn="l">
                        <a:lnSpc>
                          <a:spcPct val="107000"/>
                        </a:lnSpc>
                        <a:spcBef>
                          <a:spcPts val="0"/>
                        </a:spcBef>
                        <a:spcAft>
                          <a:spcPts val="0"/>
                        </a:spcAft>
                      </a:pPr>
                      <a:r>
                        <a:rPr lang="en-US" sz="1800" dirty="0" err="1">
                          <a:effectLst/>
                          <a:latin typeface="+mn-lt"/>
                          <a:ea typeface="+mn-ea"/>
                          <a:cs typeface="+mn-cs"/>
                        </a:rPr>
                        <a:t>Biketown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nchor="ctr"/>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$9.60*</a:t>
                      </a:r>
                    </a:p>
                  </a:txBody>
                  <a:tcPr marL="67886" marR="67886" marT="0" marB="0" anchor="ctr"/>
                </a:tc>
                <a:extLst>
                  <a:ext uri="{0D108BD9-81ED-4DB2-BD59-A6C34878D82A}">
                    <a16:rowId xmlns:a16="http://schemas.microsoft.com/office/drawing/2014/main" val="884081686"/>
                  </a:ext>
                </a:extLst>
              </a:tr>
              <a:tr h="548640">
                <a:tc>
                  <a:txBody>
                    <a:bodyPr/>
                    <a:lstStyle/>
                    <a:p>
                      <a:pPr marL="0" marR="0" algn="l">
                        <a:lnSpc>
                          <a:spcPct val="107000"/>
                        </a:lnSpc>
                        <a:spcBef>
                          <a:spcPts val="0"/>
                        </a:spcBef>
                        <a:spcAft>
                          <a:spcPts val="0"/>
                        </a:spcAft>
                      </a:pPr>
                      <a:r>
                        <a:rPr lang="en-US" sz="1800" dirty="0">
                          <a:effectLst/>
                        </a:rPr>
                        <a:t>On-Street Parking (@ $1.00/</a:t>
                      </a:r>
                      <a:r>
                        <a:rPr lang="en-US" sz="1800" dirty="0" err="1">
                          <a:effectLst/>
                        </a:rPr>
                        <a:t>hr</a:t>
                      </a: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nchor="ctr"/>
                </a:tc>
                <a:tc>
                  <a:txBody>
                    <a:bodyPr/>
                    <a:lstStyle/>
                    <a:p>
                      <a:pPr marL="0" marR="0" algn="ctr">
                        <a:lnSpc>
                          <a:spcPct val="107000"/>
                        </a:lnSpc>
                        <a:spcBef>
                          <a:spcPts val="0"/>
                        </a:spcBef>
                        <a:spcAft>
                          <a:spcPts val="0"/>
                        </a:spcAft>
                      </a:pPr>
                      <a:r>
                        <a:rPr lang="en-US" sz="1800" dirty="0">
                          <a:effectLst/>
                        </a:rPr>
                        <a:t>$4.00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nchor="ctr"/>
                </a:tc>
                <a:extLst>
                  <a:ext uri="{0D108BD9-81ED-4DB2-BD59-A6C34878D82A}">
                    <a16:rowId xmlns:a16="http://schemas.microsoft.com/office/drawing/2014/main" val="4063257485"/>
                  </a:ext>
                </a:extLst>
              </a:tr>
            </a:tbl>
          </a:graphicData>
        </a:graphic>
      </p:graphicFrame>
      <p:sp>
        <p:nvSpPr>
          <p:cNvPr id="5" name="TextBox 4">
            <a:extLst>
              <a:ext uri="{FF2B5EF4-FFF2-40B4-BE49-F238E27FC236}">
                <a16:creationId xmlns:a16="http://schemas.microsoft.com/office/drawing/2014/main" id="{4A1B8900-B632-4FFC-ACE5-575F8FD6E75F}"/>
              </a:ext>
            </a:extLst>
          </p:cNvPr>
          <p:cNvSpPr txBox="1"/>
          <p:nvPr/>
        </p:nvSpPr>
        <p:spPr>
          <a:xfrm>
            <a:off x="1591940" y="6171683"/>
            <a:ext cx="3741986" cy="369332"/>
          </a:xfrm>
          <a:prstGeom prst="rect">
            <a:avLst/>
          </a:prstGeom>
          <a:noFill/>
        </p:spPr>
        <p:txBody>
          <a:bodyPr wrap="none" rtlCol="0">
            <a:spAutoFit/>
          </a:bodyPr>
          <a:lstStyle/>
          <a:p>
            <a:r>
              <a:rPr lang="en-US" dirty="0"/>
              <a:t>*Assuming a 30-minute ride each way</a:t>
            </a:r>
          </a:p>
        </p:txBody>
      </p:sp>
    </p:spTree>
    <p:extLst>
      <p:ext uri="{BB962C8B-B14F-4D97-AF65-F5344CB8AC3E}">
        <p14:creationId xmlns:p14="http://schemas.microsoft.com/office/powerpoint/2010/main" val="726073900"/>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222637-4E67-42CC-B32F-5B8610CD31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351374"/>
          </a:xfrm>
          <a:prstGeom prst="rect">
            <a:avLst/>
          </a:prstGeom>
        </p:spPr>
      </p:pic>
      <p:sp>
        <p:nvSpPr>
          <p:cNvPr id="9" name="Rectangle 8"/>
          <p:cNvSpPr/>
          <p:nvPr/>
        </p:nvSpPr>
        <p:spPr>
          <a:xfrm>
            <a:off x="1854200" y="401388"/>
            <a:ext cx="4356902" cy="758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BA3DEE6-91B7-454A-B441-A4B6A9082DC3}"/>
              </a:ext>
            </a:extLst>
          </p:cNvPr>
          <p:cNvSpPr/>
          <p:nvPr/>
        </p:nvSpPr>
        <p:spPr>
          <a:xfrm>
            <a:off x="6211102" y="5308600"/>
            <a:ext cx="5717661" cy="608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299258" y="141317"/>
            <a:ext cx="11629506" cy="876921"/>
          </a:xfrm>
        </p:spPr>
        <p:txBody>
          <a:bodyPr/>
          <a:lstStyle/>
          <a:p>
            <a:r>
              <a:rPr lang="en-US" dirty="0"/>
              <a:t>Background – Resolution 37204</a:t>
            </a:r>
          </a:p>
        </p:txBody>
      </p:sp>
      <p:sp>
        <p:nvSpPr>
          <p:cNvPr id="2" name="Freeform: Shape 1">
            <a:extLst>
              <a:ext uri="{FF2B5EF4-FFF2-40B4-BE49-F238E27FC236}">
                <a16:creationId xmlns:a16="http://schemas.microsoft.com/office/drawing/2014/main" id="{B3E8405C-E69A-4685-B2AB-47EAF431EF67}"/>
              </a:ext>
            </a:extLst>
          </p:cNvPr>
          <p:cNvSpPr/>
          <p:nvPr/>
        </p:nvSpPr>
        <p:spPr>
          <a:xfrm>
            <a:off x="49427" y="123568"/>
            <a:ext cx="6969211" cy="6153664"/>
          </a:xfrm>
          <a:custGeom>
            <a:avLst/>
            <a:gdLst>
              <a:gd name="connsiteX0" fmla="*/ 6598508 w 6598508"/>
              <a:gd name="connsiteY0" fmla="*/ 271849 h 5387546"/>
              <a:gd name="connsiteX1" fmla="*/ 6598508 w 6598508"/>
              <a:gd name="connsiteY1" fmla="*/ 358346 h 5387546"/>
              <a:gd name="connsiteX2" fmla="*/ 4497859 w 6598508"/>
              <a:gd name="connsiteY2" fmla="*/ 5387546 h 5387546"/>
              <a:gd name="connsiteX3" fmla="*/ 0 w 6598508"/>
              <a:gd name="connsiteY3" fmla="*/ 5362833 h 5387546"/>
              <a:gd name="connsiteX4" fmla="*/ 74141 w 6598508"/>
              <a:gd name="connsiteY4" fmla="*/ 0 h 5387546"/>
              <a:gd name="connsiteX5" fmla="*/ 6598508 w 6598508"/>
              <a:gd name="connsiteY5" fmla="*/ 271849 h 5387546"/>
              <a:gd name="connsiteX0" fmla="*/ 6969211 w 6969211"/>
              <a:gd name="connsiteY0" fmla="*/ 0 h 6153664"/>
              <a:gd name="connsiteX1" fmla="*/ 6598508 w 6969211"/>
              <a:gd name="connsiteY1" fmla="*/ 1124464 h 6153664"/>
              <a:gd name="connsiteX2" fmla="*/ 4497859 w 6969211"/>
              <a:gd name="connsiteY2" fmla="*/ 6153664 h 6153664"/>
              <a:gd name="connsiteX3" fmla="*/ 0 w 6969211"/>
              <a:gd name="connsiteY3" fmla="*/ 6128951 h 6153664"/>
              <a:gd name="connsiteX4" fmla="*/ 74141 w 6969211"/>
              <a:gd name="connsiteY4" fmla="*/ 766118 h 6153664"/>
              <a:gd name="connsiteX5" fmla="*/ 6969211 w 6969211"/>
              <a:gd name="connsiteY5" fmla="*/ 0 h 6153664"/>
              <a:gd name="connsiteX0" fmla="*/ 6969211 w 6969211"/>
              <a:gd name="connsiteY0" fmla="*/ 0 h 6153664"/>
              <a:gd name="connsiteX1" fmla="*/ 6598508 w 6969211"/>
              <a:gd name="connsiteY1" fmla="*/ 1124464 h 6153664"/>
              <a:gd name="connsiteX2" fmla="*/ 4497859 w 6969211"/>
              <a:gd name="connsiteY2" fmla="*/ 6153664 h 6153664"/>
              <a:gd name="connsiteX3" fmla="*/ 0 w 6969211"/>
              <a:gd name="connsiteY3" fmla="*/ 6128951 h 6153664"/>
              <a:gd name="connsiteX4" fmla="*/ 222422 w 6969211"/>
              <a:gd name="connsiteY4" fmla="*/ 111210 h 6153664"/>
              <a:gd name="connsiteX5" fmla="*/ 6969211 w 6969211"/>
              <a:gd name="connsiteY5" fmla="*/ 0 h 615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9211" h="6153664">
                <a:moveTo>
                  <a:pt x="6969211" y="0"/>
                </a:moveTo>
                <a:lnTo>
                  <a:pt x="6598508" y="1124464"/>
                </a:lnTo>
                <a:lnTo>
                  <a:pt x="4497859" y="6153664"/>
                </a:lnTo>
                <a:lnTo>
                  <a:pt x="0" y="6128951"/>
                </a:lnTo>
                <a:lnTo>
                  <a:pt x="222422" y="111210"/>
                </a:lnTo>
                <a:lnTo>
                  <a:pt x="696921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8A9B77A-8EAC-4D0B-BB86-592EE8F8A1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4879237" cy="6314305"/>
          </a:xfrm>
          <a:prstGeom prst="rect">
            <a:avLst/>
          </a:prstGeom>
        </p:spPr>
      </p:pic>
      <p:pic>
        <p:nvPicPr>
          <p:cNvPr id="8" name="Picture 7">
            <a:extLst>
              <a:ext uri="{FF2B5EF4-FFF2-40B4-BE49-F238E27FC236}">
                <a16:creationId xmlns:a16="http://schemas.microsoft.com/office/drawing/2014/main" id="{7976CB27-2698-4CE6-AA4E-7FBA3AA588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0833" t="15175" b="79004"/>
          <a:stretch/>
        </p:blipFill>
        <p:spPr>
          <a:xfrm>
            <a:off x="7179268" y="974717"/>
            <a:ext cx="4034832" cy="369675"/>
          </a:xfrm>
          <a:prstGeom prst="rect">
            <a:avLst/>
          </a:prstGeom>
        </p:spPr>
      </p:pic>
      <p:pic>
        <p:nvPicPr>
          <p:cNvPr id="12" name="Picture 11">
            <a:extLst>
              <a:ext uri="{FF2B5EF4-FFF2-40B4-BE49-F238E27FC236}">
                <a16:creationId xmlns:a16="http://schemas.microsoft.com/office/drawing/2014/main" id="{460AAE85-A952-4E62-97E7-1FA7DB871D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0833" t="15175" b="79004"/>
          <a:stretch/>
        </p:blipFill>
        <p:spPr>
          <a:xfrm>
            <a:off x="6805685" y="1438319"/>
            <a:ext cx="4636672" cy="3640308"/>
          </a:xfrm>
          <a:prstGeom prst="rect">
            <a:avLst/>
          </a:prstGeom>
        </p:spPr>
      </p:pic>
      <p:sp>
        <p:nvSpPr>
          <p:cNvPr id="4" name="TextBox 3">
            <a:extLst>
              <a:ext uri="{FF2B5EF4-FFF2-40B4-BE49-F238E27FC236}">
                <a16:creationId xmlns:a16="http://schemas.microsoft.com/office/drawing/2014/main" id="{9D805883-57DA-4D74-8D2B-DB0A35B0C408}"/>
              </a:ext>
            </a:extLst>
          </p:cNvPr>
          <p:cNvSpPr txBox="1"/>
          <p:nvPr/>
        </p:nvSpPr>
        <p:spPr>
          <a:xfrm>
            <a:off x="6805685" y="1343660"/>
            <a:ext cx="5309287" cy="3785652"/>
          </a:xfrm>
          <a:prstGeom prst="rect">
            <a:avLst/>
          </a:prstGeom>
          <a:noFill/>
        </p:spPr>
        <p:txBody>
          <a:bodyPr wrap="square" rtlCol="0">
            <a:spAutoFit/>
          </a:bodyPr>
          <a:lstStyle/>
          <a:p>
            <a:pPr marL="285750" indent="-285750">
              <a:buFont typeface="Arial" panose="020B0604020202020204" pitchFamily="34" charset="0"/>
              <a:buChar char="•"/>
            </a:pPr>
            <a:r>
              <a:rPr lang="en-US" sz="2000" b="1" dirty="0"/>
              <a:t>Planning &amp; Engagement to Date</a:t>
            </a:r>
          </a:p>
          <a:p>
            <a:endParaRPr lang="en-US" sz="2000" dirty="0"/>
          </a:p>
          <a:p>
            <a:pPr marL="285750" indent="-285750">
              <a:buFont typeface="Arial" panose="020B0604020202020204" pitchFamily="34" charset="0"/>
              <a:buChar char="•"/>
            </a:pPr>
            <a:r>
              <a:rPr lang="en-US" sz="2000" dirty="0"/>
              <a:t>2035 Comprehensive Plan</a:t>
            </a:r>
          </a:p>
          <a:p>
            <a:pPr marL="285750" indent="-285750">
              <a:buFont typeface="Arial" panose="020B0604020202020204" pitchFamily="34" charset="0"/>
              <a:buChar char="•"/>
            </a:pPr>
            <a:r>
              <a:rPr lang="en-US" sz="2000" dirty="0"/>
              <a:t>Transportation System Plan</a:t>
            </a:r>
          </a:p>
          <a:p>
            <a:pPr marL="285750" indent="-285750">
              <a:buFont typeface="Arial" panose="020B0604020202020204" pitchFamily="34" charset="0"/>
              <a:buChar char="•"/>
            </a:pPr>
            <a:r>
              <a:rPr lang="en-US" sz="2000" dirty="0"/>
              <a:t>Citywide Parking Strategy</a:t>
            </a:r>
          </a:p>
          <a:p>
            <a:pPr marL="285750" indent="-285750">
              <a:buFont typeface="Arial" panose="020B0604020202020204" pitchFamily="34" charset="0"/>
              <a:buChar char="•"/>
            </a:pPr>
            <a:r>
              <a:rPr lang="en-US" sz="2000" dirty="0"/>
              <a:t>Central City 2035 Plan</a:t>
            </a:r>
          </a:p>
          <a:p>
            <a:pPr marL="285750" indent="-285750">
              <a:buFont typeface="Arial" panose="020B0604020202020204" pitchFamily="34" charset="0"/>
              <a:buChar char="•"/>
            </a:pPr>
            <a:r>
              <a:rPr lang="en-US" sz="2000" dirty="0"/>
              <a:t>Mixed Use Zones Project</a:t>
            </a:r>
          </a:p>
          <a:p>
            <a:pPr marL="285750" indent="-285750">
              <a:buFont typeface="Arial" panose="020B0604020202020204" pitchFamily="34" charset="0"/>
              <a:buChar char="•"/>
            </a:pPr>
            <a:r>
              <a:rPr lang="en-US" sz="2000" dirty="0"/>
              <a:t>Centers and Corridors Parking Toolkit</a:t>
            </a:r>
          </a:p>
          <a:p>
            <a:pPr marL="285750" indent="-285750">
              <a:buFont typeface="Arial" panose="020B0604020202020204" pitchFamily="34" charset="0"/>
              <a:buChar char="•"/>
            </a:pPr>
            <a:r>
              <a:rPr lang="en-US" sz="2000" dirty="0"/>
              <a:t>Performance-Based Parking Management Stakeholder Advisory Committee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551213956"/>
      </p:ext>
    </p:extLst>
  </p:cSld>
  <p:clrMapOvr>
    <a:masterClrMapping/>
  </p:clrMapOvr>
  <p:transition spd="slow" advTm="39223">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xit" presetSubtype="0" fill="hold"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99828" y="4653"/>
            <a:ext cx="5292172" cy="6848693"/>
          </a:xfrm>
          <a:prstGeom prst="rect">
            <a:avLst/>
          </a:prstGeom>
        </p:spPr>
      </p:pic>
      <p:sp>
        <p:nvSpPr>
          <p:cNvPr id="5" name="Content Placeholder 2"/>
          <p:cNvSpPr>
            <a:spLocks noGrp="1"/>
          </p:cNvSpPr>
          <p:nvPr>
            <p:ph idx="1"/>
          </p:nvPr>
        </p:nvSpPr>
        <p:spPr>
          <a:xfrm>
            <a:off x="1487978" y="1383408"/>
            <a:ext cx="5403717" cy="5474592"/>
          </a:xfrm>
        </p:spPr>
        <p:txBody>
          <a:bodyPr>
            <a:normAutofit/>
          </a:bodyPr>
          <a:lstStyle/>
          <a:p>
            <a:pPr marL="457200" lvl="0" indent="-457200">
              <a:buFont typeface="+mj-lt"/>
              <a:buAutoNum type="arabicPeriod"/>
            </a:pPr>
            <a:r>
              <a:rPr lang="en-US" b="1" dirty="0"/>
              <a:t>Introduction</a:t>
            </a:r>
          </a:p>
          <a:p>
            <a:pPr marL="457200" lvl="0" indent="-457200">
              <a:buFont typeface="+mj-lt"/>
              <a:buAutoNum type="arabicPeriod"/>
            </a:pPr>
            <a:r>
              <a:rPr lang="en-US" dirty="0"/>
              <a:t>Parking Management Districts</a:t>
            </a:r>
          </a:p>
          <a:p>
            <a:pPr marL="457200" lvl="0" indent="-457200">
              <a:buFont typeface="+mj-lt"/>
              <a:buAutoNum type="arabicPeriod"/>
            </a:pPr>
            <a:r>
              <a:rPr lang="en-US" dirty="0"/>
              <a:t>Time Limits </a:t>
            </a:r>
          </a:p>
          <a:p>
            <a:pPr marL="457200" lvl="0" indent="-457200">
              <a:buFont typeface="+mj-lt"/>
              <a:buAutoNum type="arabicPeriod"/>
            </a:pPr>
            <a:r>
              <a:rPr lang="en-US" dirty="0"/>
              <a:t>Pricing</a:t>
            </a:r>
          </a:p>
          <a:p>
            <a:pPr marL="457200" lvl="0" indent="-457200">
              <a:buFont typeface="+mj-lt"/>
              <a:buAutoNum type="arabicPeriod"/>
            </a:pPr>
            <a:r>
              <a:rPr lang="en-US" dirty="0"/>
              <a:t>Event Districts</a:t>
            </a:r>
          </a:p>
          <a:p>
            <a:pPr marL="457200" lvl="0" indent="-457200">
              <a:buFont typeface="+mj-lt"/>
              <a:buAutoNum type="arabicPeriod"/>
            </a:pPr>
            <a:r>
              <a:rPr lang="en-US" dirty="0"/>
              <a:t>Truck Loading Zones</a:t>
            </a:r>
          </a:p>
        </p:txBody>
      </p:sp>
      <p:sp>
        <p:nvSpPr>
          <p:cNvPr id="6" name="Title 1"/>
          <p:cNvSpPr>
            <a:spLocks noGrp="1"/>
          </p:cNvSpPr>
          <p:nvPr>
            <p:ph type="title"/>
          </p:nvPr>
        </p:nvSpPr>
        <p:spPr>
          <a:xfrm>
            <a:off x="1487978" y="141317"/>
            <a:ext cx="10282844" cy="1242091"/>
          </a:xfrm>
        </p:spPr>
        <p:txBody>
          <a:bodyPr/>
          <a:lstStyle/>
          <a:p>
            <a:r>
              <a:rPr lang="en-US" dirty="0"/>
              <a:t>Overview of Topics Covered</a:t>
            </a:r>
          </a:p>
        </p:txBody>
      </p:sp>
      <p:pic>
        <p:nvPicPr>
          <p:cNvPr id="7" name="Picture 6">
            <a:extLst>
              <a:ext uri="{FF2B5EF4-FFF2-40B4-BE49-F238E27FC236}">
                <a16:creationId xmlns:a16="http://schemas.microsoft.com/office/drawing/2014/main" id="{D1922CED-0853-4EF1-BC92-4B4092B1B4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99828" y="4653"/>
            <a:ext cx="5292172" cy="6848693"/>
          </a:xfrm>
          <a:prstGeom prst="rect">
            <a:avLst/>
          </a:prstGeom>
        </p:spPr>
      </p:pic>
    </p:spTree>
    <p:extLst>
      <p:ext uri="{BB962C8B-B14F-4D97-AF65-F5344CB8AC3E}">
        <p14:creationId xmlns:p14="http://schemas.microsoft.com/office/powerpoint/2010/main" val="45679769"/>
      </p:ext>
    </p:extLst>
  </p:cSld>
  <p:clrMapOvr>
    <a:masterClrMapping/>
  </p:clrMapOvr>
  <p:transition spd="slow" advTm="22098">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0" y="1360"/>
            <a:ext cx="5676018" cy="6297840"/>
            <a:chOff x="0" y="1360"/>
            <a:chExt cx="5676018" cy="6297840"/>
          </a:xfrm>
        </p:grpSpPr>
        <p:pic>
          <p:nvPicPr>
            <p:cNvPr id="41" name="Picture 4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60"/>
              <a:ext cx="5676018" cy="6297840"/>
            </a:xfrm>
            <a:prstGeom prst="rect">
              <a:avLst/>
            </a:prstGeom>
          </p:spPr>
        </p:pic>
        <p:sp>
          <p:nvSpPr>
            <p:cNvPr id="42" name="Rectangle 41"/>
            <p:cNvSpPr/>
            <p:nvPr/>
          </p:nvSpPr>
          <p:spPr>
            <a:xfrm>
              <a:off x="1422400" y="316978"/>
              <a:ext cx="3841607" cy="1498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p:txBody>
          <a:bodyPr/>
          <a:lstStyle/>
          <a:p>
            <a:r>
              <a:rPr lang="en-US" dirty="0"/>
              <a:t>   Partners</a:t>
            </a:r>
          </a:p>
        </p:txBody>
      </p:sp>
      <p:pic>
        <p:nvPicPr>
          <p:cNvPr id="5" name="Picture 4"/>
          <p:cNvPicPr>
            <a:picLocks noChangeAspect="1"/>
          </p:cNvPicPr>
          <p:nvPr/>
        </p:nvPicPr>
        <p:blipFill>
          <a:blip r:embed="rId4"/>
          <a:stretch>
            <a:fillRect/>
          </a:stretch>
        </p:blipFill>
        <p:spPr>
          <a:xfrm>
            <a:off x="6268940" y="3350772"/>
            <a:ext cx="1535459" cy="1018577"/>
          </a:xfrm>
          <a:prstGeom prst="rect">
            <a:avLst/>
          </a:prstGeom>
        </p:spPr>
      </p:pic>
      <p:pic>
        <p:nvPicPr>
          <p:cNvPr id="6" name="Picture 5"/>
          <p:cNvPicPr>
            <a:picLocks noChangeAspect="1"/>
          </p:cNvPicPr>
          <p:nvPr/>
        </p:nvPicPr>
        <p:blipFill>
          <a:blip r:embed="rId5"/>
          <a:stretch>
            <a:fillRect/>
          </a:stretch>
        </p:blipFill>
        <p:spPr>
          <a:xfrm>
            <a:off x="3392835" y="234193"/>
            <a:ext cx="1470678" cy="1995311"/>
          </a:xfrm>
          <a:prstGeom prst="rect">
            <a:avLst/>
          </a:prstGeom>
        </p:spPr>
      </p:pic>
      <p:pic>
        <p:nvPicPr>
          <p:cNvPr id="10" name="Picture 9"/>
          <p:cNvPicPr>
            <a:picLocks noChangeAspect="1"/>
          </p:cNvPicPr>
          <p:nvPr/>
        </p:nvPicPr>
        <p:blipFill>
          <a:blip r:embed="rId6"/>
          <a:stretch>
            <a:fillRect/>
          </a:stretch>
        </p:blipFill>
        <p:spPr>
          <a:xfrm>
            <a:off x="4609743" y="5326936"/>
            <a:ext cx="2132550" cy="901700"/>
          </a:xfrm>
          <a:prstGeom prst="rect">
            <a:avLst/>
          </a:prstGeom>
        </p:spPr>
      </p:pic>
      <p:pic>
        <p:nvPicPr>
          <p:cNvPr id="11" name="Picture 10"/>
          <p:cNvPicPr>
            <a:picLocks noChangeAspect="1"/>
          </p:cNvPicPr>
          <p:nvPr/>
        </p:nvPicPr>
        <p:blipFill>
          <a:blip r:embed="rId7"/>
          <a:stretch>
            <a:fillRect/>
          </a:stretch>
        </p:blipFill>
        <p:spPr>
          <a:xfrm>
            <a:off x="8467383" y="346279"/>
            <a:ext cx="3351888" cy="930262"/>
          </a:xfrm>
          <a:prstGeom prst="rect">
            <a:avLst/>
          </a:prstGeom>
        </p:spPr>
      </p:pic>
      <p:pic>
        <p:nvPicPr>
          <p:cNvPr id="18" name="Picture 17"/>
          <p:cNvPicPr>
            <a:picLocks noChangeAspect="1"/>
          </p:cNvPicPr>
          <p:nvPr/>
        </p:nvPicPr>
        <p:blipFill>
          <a:blip r:embed="rId8"/>
          <a:stretch>
            <a:fillRect/>
          </a:stretch>
        </p:blipFill>
        <p:spPr>
          <a:xfrm>
            <a:off x="9976937" y="3779186"/>
            <a:ext cx="1951827" cy="1262338"/>
          </a:xfrm>
          <a:prstGeom prst="rect">
            <a:avLst/>
          </a:prstGeom>
        </p:spPr>
      </p:pic>
      <p:pic>
        <p:nvPicPr>
          <p:cNvPr id="19" name="Picture 18"/>
          <p:cNvPicPr>
            <a:picLocks noChangeAspect="1"/>
          </p:cNvPicPr>
          <p:nvPr/>
        </p:nvPicPr>
        <p:blipFill>
          <a:blip r:embed="rId9"/>
          <a:stretch>
            <a:fillRect/>
          </a:stretch>
        </p:blipFill>
        <p:spPr>
          <a:xfrm>
            <a:off x="5958598" y="1545303"/>
            <a:ext cx="2146535" cy="1637878"/>
          </a:xfrm>
          <a:prstGeom prst="rect">
            <a:avLst/>
          </a:prstGeom>
        </p:spPr>
      </p:pic>
      <p:pic>
        <p:nvPicPr>
          <p:cNvPr id="20" name="Picture 19"/>
          <p:cNvPicPr>
            <a:picLocks noChangeAspect="1"/>
          </p:cNvPicPr>
          <p:nvPr/>
        </p:nvPicPr>
        <p:blipFill>
          <a:blip r:embed="rId10"/>
          <a:stretch>
            <a:fillRect/>
          </a:stretch>
        </p:blipFill>
        <p:spPr>
          <a:xfrm>
            <a:off x="5118361" y="241740"/>
            <a:ext cx="2396123" cy="1277510"/>
          </a:xfrm>
          <a:prstGeom prst="rect">
            <a:avLst/>
          </a:prstGeom>
        </p:spPr>
      </p:pic>
      <p:pic>
        <p:nvPicPr>
          <p:cNvPr id="37" name="Picture 36"/>
          <p:cNvPicPr>
            <a:picLocks noChangeAspect="1"/>
          </p:cNvPicPr>
          <p:nvPr/>
        </p:nvPicPr>
        <p:blipFill>
          <a:blip r:embed="rId11"/>
          <a:stretch>
            <a:fillRect/>
          </a:stretch>
        </p:blipFill>
        <p:spPr>
          <a:xfrm>
            <a:off x="6833947" y="5587501"/>
            <a:ext cx="5279814" cy="509376"/>
          </a:xfrm>
          <a:prstGeom prst="rect">
            <a:avLst/>
          </a:prstGeom>
        </p:spPr>
      </p:pic>
      <p:pic>
        <p:nvPicPr>
          <p:cNvPr id="38" name="Picture 37"/>
          <p:cNvPicPr>
            <a:picLocks noChangeAspect="1"/>
          </p:cNvPicPr>
          <p:nvPr/>
        </p:nvPicPr>
        <p:blipFill>
          <a:blip r:embed="rId12"/>
          <a:stretch>
            <a:fillRect/>
          </a:stretch>
        </p:blipFill>
        <p:spPr>
          <a:xfrm>
            <a:off x="8467383" y="1676321"/>
            <a:ext cx="3140364" cy="1770090"/>
          </a:xfrm>
          <a:prstGeom prst="rect">
            <a:avLst/>
          </a:prstGeom>
        </p:spPr>
      </p:pic>
      <p:pic>
        <p:nvPicPr>
          <p:cNvPr id="39" name="Picture 38"/>
          <p:cNvPicPr>
            <a:picLocks noChangeAspect="1"/>
          </p:cNvPicPr>
          <p:nvPr/>
        </p:nvPicPr>
        <p:blipFill>
          <a:blip r:embed="rId13"/>
          <a:stretch>
            <a:fillRect/>
          </a:stretch>
        </p:blipFill>
        <p:spPr>
          <a:xfrm>
            <a:off x="4736630" y="4665988"/>
            <a:ext cx="4953470" cy="471991"/>
          </a:xfrm>
          <a:prstGeom prst="rect">
            <a:avLst/>
          </a:prstGeom>
        </p:spPr>
      </p:pic>
    </p:spTree>
    <p:extLst>
      <p:ext uri="{BB962C8B-B14F-4D97-AF65-F5344CB8AC3E}">
        <p14:creationId xmlns:p14="http://schemas.microsoft.com/office/powerpoint/2010/main" val="4242476920"/>
      </p:ext>
    </p:extLst>
  </p:cSld>
  <p:clrMapOvr>
    <a:masterClrMapping/>
  </p:clrMapOvr>
  <p:transition spd="slow" advTm="39223">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2166" y="0"/>
            <a:ext cx="5299363" cy="6858000"/>
          </a:xfrm>
          <a:prstGeom prst="rect">
            <a:avLst/>
          </a:prstGeom>
        </p:spPr>
      </p:pic>
      <p:sp>
        <p:nvSpPr>
          <p:cNvPr id="5" name="Content Placeholder 2"/>
          <p:cNvSpPr>
            <a:spLocks noGrp="1"/>
          </p:cNvSpPr>
          <p:nvPr>
            <p:ph idx="1"/>
          </p:nvPr>
        </p:nvSpPr>
        <p:spPr>
          <a:xfrm>
            <a:off x="1487978" y="1383408"/>
            <a:ext cx="5403717" cy="5474592"/>
          </a:xfrm>
        </p:spPr>
        <p:txBody>
          <a:bodyPr>
            <a:normAutofit/>
          </a:bodyPr>
          <a:lstStyle/>
          <a:p>
            <a:r>
              <a:rPr lang="en-US" b="1" dirty="0"/>
              <a:t>Establishing New Parking Management Districts</a:t>
            </a:r>
          </a:p>
          <a:p>
            <a:pPr lvl="1"/>
            <a:r>
              <a:rPr lang="en-US" b="1" dirty="0"/>
              <a:t>8-Step Process</a:t>
            </a:r>
          </a:p>
          <a:p>
            <a:pPr lvl="1"/>
            <a:r>
              <a:rPr lang="en-US" b="1" dirty="0"/>
              <a:t>Outreach to Surrounding Communities</a:t>
            </a:r>
          </a:p>
          <a:p>
            <a:endParaRPr lang="en-US" b="1" dirty="0"/>
          </a:p>
          <a:p>
            <a:r>
              <a:rPr lang="en-US" b="1" dirty="0"/>
              <a:t>Implementing On-Street Paid Parking</a:t>
            </a:r>
          </a:p>
          <a:p>
            <a:pPr lvl="1"/>
            <a:r>
              <a:rPr lang="en-US" b="1" dirty="0"/>
              <a:t>5 Minimum Requirements</a:t>
            </a:r>
          </a:p>
        </p:txBody>
      </p:sp>
      <p:sp>
        <p:nvSpPr>
          <p:cNvPr id="6" name="Title 1"/>
          <p:cNvSpPr>
            <a:spLocks noGrp="1"/>
          </p:cNvSpPr>
          <p:nvPr>
            <p:ph type="title"/>
          </p:nvPr>
        </p:nvSpPr>
        <p:spPr>
          <a:xfrm>
            <a:off x="1645920" y="141317"/>
            <a:ext cx="10282844" cy="1242091"/>
          </a:xfrm>
        </p:spPr>
        <p:txBody>
          <a:bodyPr/>
          <a:lstStyle/>
          <a:p>
            <a:r>
              <a:rPr lang="en-US" dirty="0"/>
              <a:t>Guidelines Included:</a:t>
            </a:r>
          </a:p>
        </p:txBody>
      </p:sp>
      <p:sp>
        <p:nvSpPr>
          <p:cNvPr id="7" name="Rectangle 6">
            <a:extLst>
              <a:ext uri="{FF2B5EF4-FFF2-40B4-BE49-F238E27FC236}">
                <a16:creationId xmlns:a16="http://schemas.microsoft.com/office/drawing/2014/main" id="{53C90E9A-CA5F-49D5-AD90-4B8C9822A0B5}"/>
              </a:ext>
            </a:extLst>
          </p:cNvPr>
          <p:cNvSpPr/>
          <p:nvPr/>
        </p:nvSpPr>
        <p:spPr>
          <a:xfrm>
            <a:off x="10252076" y="5177481"/>
            <a:ext cx="1939926" cy="1136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238717"/>
      </p:ext>
    </p:extLst>
  </p:cSld>
  <p:clrMapOvr>
    <a:masterClrMapping/>
  </p:clrMapOvr>
  <p:transition spd="slow" advTm="22098">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487978" y="1383408"/>
            <a:ext cx="5403717" cy="5474592"/>
          </a:xfrm>
        </p:spPr>
        <p:txBody>
          <a:bodyPr>
            <a:normAutofit/>
          </a:bodyPr>
          <a:lstStyle/>
          <a:p>
            <a:r>
              <a:rPr lang="en-US" b="1" dirty="0"/>
              <a:t>Standardized Time Limits</a:t>
            </a:r>
          </a:p>
          <a:p>
            <a:pPr lvl="1"/>
            <a:r>
              <a:rPr lang="en-US" b="1" dirty="0"/>
              <a:t>15-Minutes or 30-Minutes</a:t>
            </a:r>
          </a:p>
          <a:p>
            <a:pPr lvl="1"/>
            <a:r>
              <a:rPr lang="en-US" b="1" dirty="0"/>
              <a:t>2 Hours</a:t>
            </a:r>
          </a:p>
          <a:p>
            <a:pPr lvl="1"/>
            <a:r>
              <a:rPr lang="en-US" b="1" dirty="0"/>
              <a:t>4 Hours</a:t>
            </a:r>
          </a:p>
          <a:p>
            <a:endParaRPr lang="en-US" b="1" dirty="0"/>
          </a:p>
          <a:p>
            <a:r>
              <a:rPr lang="en-US" b="1" dirty="0"/>
              <a:t>For New Parking Management Districts in Commercial Corridors:</a:t>
            </a:r>
          </a:p>
          <a:p>
            <a:pPr lvl="1"/>
            <a:r>
              <a:rPr lang="en-US" b="1" dirty="0"/>
              <a:t>Default Time Limit: 2 Hours</a:t>
            </a:r>
          </a:p>
          <a:p>
            <a:pPr lvl="1"/>
            <a:r>
              <a:rPr lang="en-US" b="1" dirty="0"/>
              <a:t>Default Start Time: 10 am</a:t>
            </a:r>
          </a:p>
        </p:txBody>
      </p:sp>
      <p:sp>
        <p:nvSpPr>
          <p:cNvPr id="6" name="Title 1"/>
          <p:cNvSpPr>
            <a:spLocks noGrp="1"/>
          </p:cNvSpPr>
          <p:nvPr>
            <p:ph type="title"/>
          </p:nvPr>
        </p:nvSpPr>
        <p:spPr>
          <a:xfrm>
            <a:off x="1645920" y="141317"/>
            <a:ext cx="10282844" cy="1242091"/>
          </a:xfrm>
        </p:spPr>
        <p:txBody>
          <a:bodyPr/>
          <a:lstStyle/>
          <a:p>
            <a:r>
              <a:rPr lang="en-US" dirty="0"/>
              <a:t>Guidelines Included:</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2165" y="0"/>
            <a:ext cx="5299363" cy="6858000"/>
          </a:xfrm>
          <a:prstGeom prst="rect">
            <a:avLst/>
          </a:prstGeom>
        </p:spPr>
      </p:pic>
      <p:sp>
        <p:nvSpPr>
          <p:cNvPr id="9" name="Rectangle 8">
            <a:extLst>
              <a:ext uri="{FF2B5EF4-FFF2-40B4-BE49-F238E27FC236}">
                <a16:creationId xmlns:a16="http://schemas.microsoft.com/office/drawing/2014/main" id="{A5C6C650-A0AD-4C55-84C6-471074461277}"/>
              </a:ext>
            </a:extLst>
          </p:cNvPr>
          <p:cNvSpPr/>
          <p:nvPr/>
        </p:nvSpPr>
        <p:spPr>
          <a:xfrm>
            <a:off x="10120185" y="5177481"/>
            <a:ext cx="2071816" cy="1136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7255080"/>
      </p:ext>
    </p:extLst>
  </p:cSld>
  <p:clrMapOvr>
    <a:masterClrMapping/>
  </p:clrMapOvr>
  <p:transition spd="slow" advTm="22098">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487978" y="1383408"/>
            <a:ext cx="5403717" cy="5474592"/>
          </a:xfrm>
        </p:spPr>
        <p:txBody>
          <a:bodyPr>
            <a:normAutofit/>
          </a:bodyPr>
          <a:lstStyle/>
          <a:p>
            <a:pPr lvl="0"/>
            <a:r>
              <a:rPr lang="en-US" b="1" dirty="0"/>
              <a:t>Performance-Based Process</a:t>
            </a:r>
          </a:p>
          <a:p>
            <a:pPr lvl="1"/>
            <a:r>
              <a:rPr lang="en-US" b="1" dirty="0"/>
              <a:t>Performance Target: 65% - 85% occupied during peak period</a:t>
            </a:r>
          </a:p>
          <a:p>
            <a:pPr lvl="1"/>
            <a:endParaRPr lang="en-US" b="1" dirty="0"/>
          </a:p>
          <a:p>
            <a:r>
              <a:rPr lang="en-US" b="1" dirty="0"/>
              <a:t>Standardized Annual Review Process</a:t>
            </a:r>
          </a:p>
          <a:p>
            <a:pPr lvl="1"/>
            <a:r>
              <a:rPr lang="en-US" b="1" dirty="0"/>
              <a:t>Either no change, or adjust up or down by $0.20, $0.40, or $0.60 based on data</a:t>
            </a:r>
          </a:p>
          <a:p>
            <a:pPr lvl="1"/>
            <a:endParaRPr lang="en-US" b="1" dirty="0"/>
          </a:p>
          <a:p>
            <a:r>
              <a:rPr lang="en-US" b="1" i="1" dirty="0"/>
              <a:t>Over Time, More Options within Each Meter District</a:t>
            </a:r>
          </a:p>
          <a:p>
            <a:pPr lvl="1"/>
            <a:r>
              <a:rPr lang="en-US" b="1" dirty="0"/>
              <a:t>Targeted rate increases only in very high demand areas</a:t>
            </a:r>
          </a:p>
          <a:p>
            <a:pPr lvl="1"/>
            <a:r>
              <a:rPr lang="en-US" b="1" dirty="0"/>
              <a:t>Reduced priced options in </a:t>
            </a:r>
            <a:r>
              <a:rPr lang="en-US" b="1" dirty="0" err="1"/>
              <a:t>SmartPark</a:t>
            </a:r>
            <a:r>
              <a:rPr lang="en-US" b="1"/>
              <a:t> garages </a:t>
            </a:r>
            <a:r>
              <a:rPr lang="en-US" b="1" dirty="0"/>
              <a:t>and in areas with lower demand</a:t>
            </a:r>
          </a:p>
          <a:p>
            <a:pPr lvl="1"/>
            <a:endParaRPr lang="en-US" b="1" dirty="0"/>
          </a:p>
          <a:p>
            <a:endParaRPr lang="en-US" b="1" dirty="0"/>
          </a:p>
        </p:txBody>
      </p:sp>
      <p:sp>
        <p:nvSpPr>
          <p:cNvPr id="6" name="Title 1"/>
          <p:cNvSpPr>
            <a:spLocks noGrp="1"/>
          </p:cNvSpPr>
          <p:nvPr>
            <p:ph type="title"/>
          </p:nvPr>
        </p:nvSpPr>
        <p:spPr>
          <a:xfrm>
            <a:off x="1645920" y="141317"/>
            <a:ext cx="10282844" cy="1242091"/>
          </a:xfrm>
        </p:spPr>
        <p:txBody>
          <a:bodyPr/>
          <a:lstStyle/>
          <a:p>
            <a:r>
              <a:rPr lang="en-US" dirty="0"/>
              <a:t>Guidelines Included:</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2165" y="0"/>
            <a:ext cx="5299363" cy="6858000"/>
          </a:xfrm>
          <a:prstGeom prst="rect">
            <a:avLst/>
          </a:prstGeom>
        </p:spPr>
      </p:pic>
      <p:sp>
        <p:nvSpPr>
          <p:cNvPr id="8" name="Rectangle 7">
            <a:extLst>
              <a:ext uri="{FF2B5EF4-FFF2-40B4-BE49-F238E27FC236}">
                <a16:creationId xmlns:a16="http://schemas.microsoft.com/office/drawing/2014/main" id="{E632B902-4060-45B6-8A3C-A519E3C3298C}"/>
              </a:ext>
            </a:extLst>
          </p:cNvPr>
          <p:cNvSpPr/>
          <p:nvPr/>
        </p:nvSpPr>
        <p:spPr>
          <a:xfrm>
            <a:off x="10120185" y="5177481"/>
            <a:ext cx="2071816" cy="1136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4331418"/>
      </p:ext>
    </p:extLst>
  </p:cSld>
  <p:clrMapOvr>
    <a:masterClrMapping/>
  </p:clrMapOvr>
  <p:transition spd="slow" advTm="22098">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487978" y="1383408"/>
            <a:ext cx="5403717" cy="5474592"/>
          </a:xfrm>
        </p:spPr>
        <p:txBody>
          <a:bodyPr>
            <a:normAutofit/>
          </a:bodyPr>
          <a:lstStyle/>
          <a:p>
            <a:pPr lvl="0"/>
            <a:r>
              <a:rPr lang="en-US" b="1" dirty="0"/>
              <a:t>Establishing Event Districts</a:t>
            </a:r>
          </a:p>
          <a:p>
            <a:pPr lvl="1"/>
            <a:r>
              <a:rPr lang="en-US" b="1" dirty="0"/>
              <a:t>Providence Park (Existing)</a:t>
            </a:r>
          </a:p>
          <a:p>
            <a:pPr lvl="1"/>
            <a:r>
              <a:rPr lang="en-US" b="1" dirty="0"/>
              <a:t>Rose Quarter</a:t>
            </a:r>
          </a:p>
          <a:p>
            <a:pPr lvl="1"/>
            <a:r>
              <a:rPr lang="en-US" b="1" dirty="0"/>
              <a:t>Convention Center</a:t>
            </a:r>
          </a:p>
          <a:p>
            <a:pPr lvl="0"/>
            <a:endParaRPr lang="en-US" dirty="0"/>
          </a:p>
          <a:p>
            <a:r>
              <a:rPr lang="en-US" b="1" dirty="0"/>
              <a:t>Standardized Annual Review Process</a:t>
            </a:r>
          </a:p>
          <a:p>
            <a:pPr lvl="1"/>
            <a:r>
              <a:rPr lang="en-US" b="1" dirty="0"/>
              <a:t>Adjust rates based on data to incentivize the use of alternative modes</a:t>
            </a:r>
          </a:p>
          <a:p>
            <a:pPr marL="0" indent="0">
              <a:buNone/>
            </a:pPr>
            <a:endParaRPr lang="en-US" i="1" dirty="0"/>
          </a:p>
          <a:p>
            <a:pPr marL="0" indent="0">
              <a:buNone/>
            </a:pPr>
            <a:r>
              <a:rPr lang="en-US" i="1" dirty="0"/>
              <a:t>Proposed guidelines supported by the Oregon Convention Center and the Rose Quarter</a:t>
            </a:r>
          </a:p>
        </p:txBody>
      </p:sp>
      <p:sp>
        <p:nvSpPr>
          <p:cNvPr id="6" name="Title 1"/>
          <p:cNvSpPr>
            <a:spLocks noGrp="1"/>
          </p:cNvSpPr>
          <p:nvPr>
            <p:ph type="title"/>
          </p:nvPr>
        </p:nvSpPr>
        <p:spPr>
          <a:xfrm>
            <a:off x="1645920" y="141317"/>
            <a:ext cx="10282844" cy="1242091"/>
          </a:xfrm>
        </p:spPr>
        <p:txBody>
          <a:bodyPr/>
          <a:lstStyle/>
          <a:p>
            <a:r>
              <a:rPr lang="en-US" dirty="0"/>
              <a:t>Guidelines Included:</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2445" y="363"/>
            <a:ext cx="5298802" cy="6857273"/>
          </a:xfrm>
          <a:prstGeom prst="rect">
            <a:avLst/>
          </a:prstGeom>
        </p:spPr>
      </p:pic>
      <p:sp>
        <p:nvSpPr>
          <p:cNvPr id="8" name="Rectangle 7">
            <a:extLst>
              <a:ext uri="{FF2B5EF4-FFF2-40B4-BE49-F238E27FC236}">
                <a16:creationId xmlns:a16="http://schemas.microsoft.com/office/drawing/2014/main" id="{D96D6745-14C9-42D9-BF1E-CF3CBE4011AC}"/>
              </a:ext>
            </a:extLst>
          </p:cNvPr>
          <p:cNvSpPr/>
          <p:nvPr/>
        </p:nvSpPr>
        <p:spPr>
          <a:xfrm>
            <a:off x="10120185" y="5177481"/>
            <a:ext cx="2071816" cy="1136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148030"/>
      </p:ext>
    </p:extLst>
  </p:cSld>
  <p:clrMapOvr>
    <a:masterClrMapping/>
  </p:clrMapOvr>
  <p:transition spd="slow" advTm="22098">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487978" y="1383408"/>
            <a:ext cx="5403717" cy="5474592"/>
          </a:xfrm>
        </p:spPr>
        <p:txBody>
          <a:bodyPr>
            <a:normAutofit/>
          </a:bodyPr>
          <a:lstStyle/>
          <a:p>
            <a:pPr lvl="0"/>
            <a:r>
              <a:rPr lang="en-US" b="1" dirty="0"/>
              <a:t>Consistent Approach to Loading Zone Management</a:t>
            </a:r>
          </a:p>
          <a:p>
            <a:pPr lvl="0"/>
            <a:endParaRPr lang="en-US" b="1" dirty="0"/>
          </a:p>
          <a:p>
            <a:pPr lvl="0"/>
            <a:r>
              <a:rPr lang="en-US" b="1" dirty="0"/>
              <a:t>Support Business Needs while Providing Access for All Users</a:t>
            </a:r>
          </a:p>
          <a:p>
            <a:pPr lvl="0"/>
            <a:endParaRPr lang="en-US" b="1" dirty="0"/>
          </a:p>
          <a:p>
            <a:pPr marL="0" indent="0">
              <a:buNone/>
            </a:pPr>
            <a:r>
              <a:rPr lang="en-US" i="1" dirty="0"/>
              <a:t>Proposed guidelines supported by the Portland Freight Committee</a:t>
            </a:r>
          </a:p>
          <a:p>
            <a:pPr lvl="0"/>
            <a:endParaRPr lang="en-US" b="1" dirty="0"/>
          </a:p>
          <a:p>
            <a:pPr lvl="0"/>
            <a:endParaRPr lang="en-US" b="1" dirty="0"/>
          </a:p>
        </p:txBody>
      </p:sp>
      <p:sp>
        <p:nvSpPr>
          <p:cNvPr id="6" name="Title 1"/>
          <p:cNvSpPr>
            <a:spLocks noGrp="1"/>
          </p:cNvSpPr>
          <p:nvPr>
            <p:ph type="title"/>
          </p:nvPr>
        </p:nvSpPr>
        <p:spPr>
          <a:xfrm>
            <a:off x="1645920" y="141317"/>
            <a:ext cx="10282844" cy="1242091"/>
          </a:xfrm>
        </p:spPr>
        <p:txBody>
          <a:bodyPr/>
          <a:lstStyle/>
          <a:p>
            <a:r>
              <a:rPr lang="en-US" dirty="0"/>
              <a:t>Guidelines Included:</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2245" y="103"/>
            <a:ext cx="5299203" cy="6857792"/>
          </a:xfrm>
          <a:prstGeom prst="rect">
            <a:avLst/>
          </a:prstGeom>
        </p:spPr>
      </p:pic>
      <p:pic>
        <p:nvPicPr>
          <p:cNvPr id="8" name="Picture 7">
            <a:extLst>
              <a:ext uri="{FF2B5EF4-FFF2-40B4-BE49-F238E27FC236}">
                <a16:creationId xmlns:a16="http://schemas.microsoft.com/office/drawing/2014/main" id="{5A85925A-DD53-4F37-BC44-FE82DF325AE6}"/>
              </a:ext>
            </a:extLst>
          </p:cNvPr>
          <p:cNvPicPr>
            <a:picLocks noChangeAspect="1"/>
          </p:cNvPicPr>
          <p:nvPr/>
        </p:nvPicPr>
        <p:blipFill>
          <a:blip r:embed="rId4"/>
          <a:stretch>
            <a:fillRect/>
          </a:stretch>
        </p:blipFill>
        <p:spPr>
          <a:xfrm>
            <a:off x="1451169" y="4671983"/>
            <a:ext cx="5253567" cy="2159000"/>
          </a:xfrm>
          <a:prstGeom prst="rect">
            <a:avLst/>
          </a:prstGeom>
        </p:spPr>
      </p:pic>
      <p:sp>
        <p:nvSpPr>
          <p:cNvPr id="9" name="Rectangle 8">
            <a:extLst>
              <a:ext uri="{FF2B5EF4-FFF2-40B4-BE49-F238E27FC236}">
                <a16:creationId xmlns:a16="http://schemas.microsoft.com/office/drawing/2014/main" id="{227F61BD-4150-429A-A5C0-7FC9F21010B2}"/>
              </a:ext>
            </a:extLst>
          </p:cNvPr>
          <p:cNvSpPr/>
          <p:nvPr/>
        </p:nvSpPr>
        <p:spPr>
          <a:xfrm>
            <a:off x="10233025" y="5177481"/>
            <a:ext cx="1958976" cy="1136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5953511"/>
      </p:ext>
    </p:extLst>
  </p:cSld>
  <p:clrMapOvr>
    <a:masterClrMapping/>
  </p:clrMapOvr>
  <p:transition spd="slow" advTm="22098">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9828" y="4654"/>
            <a:ext cx="5292171" cy="6848691"/>
          </a:xfrm>
          <a:prstGeom prst="rect">
            <a:avLst/>
          </a:prstGeom>
        </p:spPr>
      </p:pic>
      <p:sp>
        <p:nvSpPr>
          <p:cNvPr id="5" name="Content Placeholder 2"/>
          <p:cNvSpPr>
            <a:spLocks noGrp="1"/>
          </p:cNvSpPr>
          <p:nvPr>
            <p:ph idx="1"/>
          </p:nvPr>
        </p:nvSpPr>
        <p:spPr>
          <a:xfrm>
            <a:off x="1487978" y="1383408"/>
            <a:ext cx="5403717" cy="5474592"/>
          </a:xfrm>
        </p:spPr>
        <p:txBody>
          <a:bodyPr>
            <a:normAutofit/>
          </a:bodyPr>
          <a:lstStyle/>
          <a:p>
            <a:pPr marL="457200" lvl="0" indent="-457200">
              <a:buFont typeface="+mj-lt"/>
              <a:buAutoNum type="arabicPeriod"/>
            </a:pPr>
            <a:r>
              <a:rPr lang="en-US" dirty="0"/>
              <a:t>Introduction</a:t>
            </a:r>
          </a:p>
          <a:p>
            <a:pPr marL="457200" lvl="0" indent="-457200">
              <a:buFont typeface="+mj-lt"/>
              <a:buAutoNum type="arabicPeriod"/>
            </a:pPr>
            <a:r>
              <a:rPr lang="en-US" dirty="0"/>
              <a:t>Parking Management Districts</a:t>
            </a:r>
          </a:p>
          <a:p>
            <a:pPr marL="457200" lvl="0" indent="-457200">
              <a:buFont typeface="+mj-lt"/>
              <a:buAutoNum type="arabicPeriod"/>
            </a:pPr>
            <a:r>
              <a:rPr lang="en-US" dirty="0"/>
              <a:t>Time Limits </a:t>
            </a:r>
          </a:p>
          <a:p>
            <a:pPr marL="457200" lvl="0" indent="-457200">
              <a:buFont typeface="+mj-lt"/>
              <a:buAutoNum type="arabicPeriod"/>
            </a:pPr>
            <a:r>
              <a:rPr lang="en-US" dirty="0"/>
              <a:t>Pricing</a:t>
            </a:r>
          </a:p>
          <a:p>
            <a:pPr marL="457200" lvl="0" indent="-457200">
              <a:buFont typeface="+mj-lt"/>
              <a:buAutoNum type="arabicPeriod"/>
            </a:pPr>
            <a:r>
              <a:rPr lang="en-US" dirty="0"/>
              <a:t>Event Districts</a:t>
            </a:r>
          </a:p>
          <a:p>
            <a:pPr marL="457200" lvl="0" indent="-457200">
              <a:buFont typeface="+mj-lt"/>
              <a:buAutoNum type="arabicPeriod"/>
            </a:pPr>
            <a:r>
              <a:rPr lang="en-US" dirty="0"/>
              <a:t>Truck Loading Zones</a:t>
            </a:r>
          </a:p>
        </p:txBody>
      </p:sp>
      <p:sp>
        <p:nvSpPr>
          <p:cNvPr id="6" name="Title 1"/>
          <p:cNvSpPr>
            <a:spLocks noGrp="1"/>
          </p:cNvSpPr>
          <p:nvPr>
            <p:ph type="title"/>
          </p:nvPr>
        </p:nvSpPr>
        <p:spPr>
          <a:xfrm>
            <a:off x="1487978" y="141317"/>
            <a:ext cx="10282844" cy="1242091"/>
          </a:xfrm>
        </p:spPr>
        <p:txBody>
          <a:bodyPr/>
          <a:lstStyle/>
          <a:p>
            <a:r>
              <a:rPr lang="en-US" dirty="0"/>
              <a:t>Wrap Up</a:t>
            </a:r>
          </a:p>
        </p:txBody>
      </p:sp>
    </p:spTree>
    <p:extLst>
      <p:ext uri="{BB962C8B-B14F-4D97-AF65-F5344CB8AC3E}">
        <p14:creationId xmlns:p14="http://schemas.microsoft.com/office/powerpoint/2010/main" val="3046691625"/>
      </p:ext>
    </p:extLst>
  </p:cSld>
  <p:clrMapOvr>
    <a:masterClrMapping/>
  </p:clrMapOvr>
  <p:transition spd="slow" advTm="22098">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2CBC860-CD56-45A2-AA8C-4D2A9D1691BE}"/>
              </a:ext>
            </a:extLst>
          </p:cNvPr>
          <p:cNvSpPr>
            <a:spLocks noGrp="1"/>
          </p:cNvSpPr>
          <p:nvPr>
            <p:ph type="title"/>
          </p:nvPr>
        </p:nvSpPr>
        <p:spPr>
          <a:xfrm>
            <a:off x="1848083" y="115701"/>
            <a:ext cx="10282844" cy="1242091"/>
          </a:xfrm>
        </p:spPr>
        <p:txBody>
          <a:bodyPr/>
          <a:lstStyle/>
          <a:p>
            <a:r>
              <a:rPr lang="en-US" dirty="0"/>
              <a:t>Rate Adjustment Process</a:t>
            </a:r>
          </a:p>
        </p:txBody>
      </p:sp>
      <p:sp>
        <p:nvSpPr>
          <p:cNvPr id="3" name="Rectangle 2">
            <a:extLst>
              <a:ext uri="{FF2B5EF4-FFF2-40B4-BE49-F238E27FC236}">
                <a16:creationId xmlns:a16="http://schemas.microsoft.com/office/drawing/2014/main" id="{B355BAFB-50AE-4507-AD2A-EE90EAD5BB1F}"/>
              </a:ext>
            </a:extLst>
          </p:cNvPr>
          <p:cNvSpPr/>
          <p:nvPr/>
        </p:nvSpPr>
        <p:spPr>
          <a:xfrm>
            <a:off x="9606987" y="1510496"/>
            <a:ext cx="2585013" cy="5347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4196B0C9-C243-40EC-9ABC-5DE7B7CED317}"/>
              </a:ext>
            </a:extLst>
          </p:cNvPr>
          <p:cNvGraphicFramePr>
            <a:graphicFrameLocks noGrp="1"/>
          </p:cNvGraphicFramePr>
          <p:nvPr>
            <p:extLst/>
          </p:nvPr>
        </p:nvGraphicFramePr>
        <p:xfrm>
          <a:off x="1361947" y="1423687"/>
          <a:ext cx="10607040" cy="4511040"/>
        </p:xfrm>
        <a:graphic>
          <a:graphicData uri="http://schemas.openxmlformats.org/drawingml/2006/table">
            <a:tbl>
              <a:tblPr firstRow="1" firstCol="1" bandRow="1">
                <a:tableStyleId>{5C22544A-7EE6-4342-B048-85BDC9FD1C3A}</a:tableStyleId>
              </a:tblPr>
              <a:tblGrid>
                <a:gridCol w="3850964">
                  <a:extLst>
                    <a:ext uri="{9D8B030D-6E8A-4147-A177-3AD203B41FA5}">
                      <a16:colId xmlns:a16="http://schemas.microsoft.com/office/drawing/2014/main" val="4232968837"/>
                    </a:ext>
                  </a:extLst>
                </a:gridCol>
                <a:gridCol w="3394725">
                  <a:extLst>
                    <a:ext uri="{9D8B030D-6E8A-4147-A177-3AD203B41FA5}">
                      <a16:colId xmlns:a16="http://schemas.microsoft.com/office/drawing/2014/main" val="729081943"/>
                    </a:ext>
                  </a:extLst>
                </a:gridCol>
                <a:gridCol w="3361351">
                  <a:extLst>
                    <a:ext uri="{9D8B030D-6E8A-4147-A177-3AD203B41FA5}">
                      <a16:colId xmlns:a16="http://schemas.microsoft.com/office/drawing/2014/main" val="934794875"/>
                    </a:ext>
                  </a:extLst>
                </a:gridCol>
              </a:tblGrid>
              <a:tr h="280277">
                <a:tc>
                  <a:txBody>
                    <a:bodyPr/>
                    <a:lstStyle/>
                    <a:p>
                      <a:endParaRPr lang="en-US" sz="2000" b="1" dirty="0"/>
                    </a:p>
                  </a:txBody>
                  <a:tcPr>
                    <a:noFill/>
                  </a:tcPr>
                </a:tc>
                <a:tc>
                  <a:txBody>
                    <a:bodyPr/>
                    <a:lstStyle/>
                    <a:p>
                      <a:pPr algn="ctr"/>
                      <a:r>
                        <a:rPr lang="en-US" sz="2000" b="1" dirty="0"/>
                        <a:t>Meter Districts</a:t>
                      </a:r>
                    </a:p>
                  </a:txBody>
                  <a:tcPr/>
                </a:tc>
                <a:tc>
                  <a:txBody>
                    <a:bodyPr/>
                    <a:lstStyle/>
                    <a:p>
                      <a:pPr algn="ctr"/>
                      <a:r>
                        <a:rPr lang="en-US" sz="2000" b="1" dirty="0"/>
                        <a:t>Event Districts</a:t>
                      </a:r>
                    </a:p>
                  </a:txBody>
                  <a:tcPr/>
                </a:tc>
                <a:extLst>
                  <a:ext uri="{0D108BD9-81ED-4DB2-BD59-A6C34878D82A}">
                    <a16:rowId xmlns:a16="http://schemas.microsoft.com/office/drawing/2014/main" val="1037353209"/>
                  </a:ext>
                </a:extLst>
              </a:tr>
              <a:tr h="685800">
                <a:tc>
                  <a:txBody>
                    <a:bodyPr/>
                    <a:lstStyle/>
                    <a:p>
                      <a:r>
                        <a:rPr lang="en-US" sz="2000" b="1" dirty="0">
                          <a:solidFill>
                            <a:schemeClr val="tx1"/>
                          </a:solidFill>
                        </a:rPr>
                        <a:t>Maximum Hourly Rate</a:t>
                      </a:r>
                    </a:p>
                  </a:txBody>
                  <a:tcPr anchor="ctr">
                    <a:solidFill>
                      <a:schemeClr val="accent2">
                        <a:lumMod val="40000"/>
                        <a:lumOff val="60000"/>
                      </a:schemeClr>
                    </a:solidFill>
                  </a:tcPr>
                </a:tc>
                <a:tc>
                  <a:txBody>
                    <a:bodyPr/>
                    <a:lstStyle/>
                    <a:p>
                      <a:pPr algn="ctr"/>
                      <a:r>
                        <a:rPr lang="en-US" sz="2000" b="1" dirty="0"/>
                        <a:t>$5.00</a:t>
                      </a:r>
                    </a:p>
                  </a:txBody>
                  <a:tcPr anchor="ctr">
                    <a:solidFill>
                      <a:schemeClr val="accent2">
                        <a:lumMod val="20000"/>
                        <a:lumOff val="80000"/>
                      </a:schemeClr>
                    </a:solidFill>
                  </a:tcPr>
                </a:tc>
                <a:tc>
                  <a:txBody>
                    <a:bodyPr/>
                    <a:lstStyle/>
                    <a:p>
                      <a:pPr algn="ctr"/>
                      <a:r>
                        <a:rPr lang="en-US" sz="2000" b="1" dirty="0"/>
                        <a:t>$10.00</a:t>
                      </a:r>
                    </a:p>
                  </a:txBody>
                  <a:tcPr anchor="ctr">
                    <a:solidFill>
                      <a:schemeClr val="accent2">
                        <a:lumMod val="20000"/>
                        <a:lumOff val="80000"/>
                      </a:schemeClr>
                    </a:solidFill>
                  </a:tcPr>
                </a:tc>
                <a:extLst>
                  <a:ext uri="{0D108BD9-81ED-4DB2-BD59-A6C34878D82A}">
                    <a16:rowId xmlns:a16="http://schemas.microsoft.com/office/drawing/2014/main" val="1384219610"/>
                  </a:ext>
                </a:extLst>
              </a:tr>
              <a:tr h="685800">
                <a:tc>
                  <a:txBody>
                    <a:bodyPr/>
                    <a:lstStyle/>
                    <a:p>
                      <a:r>
                        <a:rPr lang="en-US" sz="2000" b="1" dirty="0">
                          <a:solidFill>
                            <a:schemeClr val="tx1"/>
                          </a:solidFill>
                        </a:rPr>
                        <a:t>If Greater Than 85% Occupied</a:t>
                      </a:r>
                    </a:p>
                  </a:txBody>
                  <a:tcPr anchor="ctr">
                    <a:solidFill>
                      <a:schemeClr val="accent2">
                        <a:lumMod val="40000"/>
                        <a:lumOff val="60000"/>
                      </a:schemeClr>
                    </a:solidFill>
                  </a:tcPr>
                </a:tc>
                <a:tc>
                  <a:txBody>
                    <a:bodyPr/>
                    <a:lstStyle/>
                    <a:p>
                      <a:pPr algn="ctr"/>
                      <a:r>
                        <a:rPr lang="en-US" sz="2000" b="1" dirty="0"/>
                        <a:t>+0.20, +$0.40, or +$0.60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+1.00, +$2.00, or +$3.00</a:t>
                      </a:r>
                    </a:p>
                  </a:txBody>
                  <a:tcPr anchor="ctr">
                    <a:solidFill>
                      <a:schemeClr val="accent2">
                        <a:lumMod val="20000"/>
                        <a:lumOff val="80000"/>
                      </a:schemeClr>
                    </a:solidFill>
                  </a:tcPr>
                </a:tc>
                <a:extLst>
                  <a:ext uri="{0D108BD9-81ED-4DB2-BD59-A6C34878D82A}">
                    <a16:rowId xmlns:a16="http://schemas.microsoft.com/office/drawing/2014/main" val="3814779623"/>
                  </a:ext>
                </a:extLst>
              </a:tr>
              <a:tr h="1371600">
                <a:tc>
                  <a:txBody>
                    <a:bodyPr/>
                    <a:lstStyle/>
                    <a:p>
                      <a:r>
                        <a:rPr lang="en-US" sz="2000" b="1" dirty="0">
                          <a:solidFill>
                            <a:schemeClr val="tx1"/>
                          </a:solidFill>
                        </a:rPr>
                        <a:t>If Between 65% and 85% Occupied</a:t>
                      </a:r>
                    </a:p>
                  </a:txBody>
                  <a:tcPr anchor="ctr">
                    <a:solidFill>
                      <a:schemeClr val="bg1"/>
                    </a:solidFill>
                  </a:tcPr>
                </a:tc>
                <a:tc>
                  <a:txBody>
                    <a:bodyPr/>
                    <a:lstStyle/>
                    <a:p>
                      <a:pPr algn="ctr"/>
                      <a:r>
                        <a:rPr lang="en-US" sz="2000" b="1" dirty="0"/>
                        <a:t>No Rate Change</a:t>
                      </a:r>
                    </a:p>
                  </a:txBody>
                  <a:tcPr anchor="ctr">
                    <a:solidFill>
                      <a:schemeClr val="bg1"/>
                    </a:solidFill>
                  </a:tcPr>
                </a:tc>
                <a:tc>
                  <a:txBody>
                    <a:bodyPr/>
                    <a:lstStyle/>
                    <a:p>
                      <a:pPr algn="ctr"/>
                      <a:r>
                        <a:rPr lang="en-US" sz="2000" b="1" dirty="0"/>
                        <a:t>No Rate Change</a:t>
                      </a:r>
                    </a:p>
                  </a:txBody>
                  <a:tcPr anchor="ctr">
                    <a:solidFill>
                      <a:schemeClr val="bg1"/>
                    </a:solidFill>
                  </a:tcPr>
                </a:tc>
                <a:extLst>
                  <a:ext uri="{0D108BD9-81ED-4DB2-BD59-A6C34878D82A}">
                    <a16:rowId xmlns:a16="http://schemas.microsoft.com/office/drawing/2014/main" val="2206482756"/>
                  </a:ext>
                </a:extLst>
              </a:tr>
              <a:tr h="685800">
                <a:tc>
                  <a:txBody>
                    <a:bodyPr/>
                    <a:lstStyle/>
                    <a:p>
                      <a:r>
                        <a:rPr lang="en-US" sz="2000" b="1" dirty="0"/>
                        <a:t>If Less than 65% Occupied</a:t>
                      </a:r>
                    </a:p>
                  </a:txBody>
                  <a:tcPr anchor="ctr"/>
                </a:tc>
                <a:tc>
                  <a:txBody>
                    <a:bodyPr/>
                    <a:lstStyle/>
                    <a:p>
                      <a:pPr algn="ctr"/>
                      <a:r>
                        <a:rPr lang="en-US" sz="2000" b="1" dirty="0"/>
                        <a:t>-0.20, -$0.40, or -$0.60</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-1.00, -$2.00, or -$3.00</a:t>
                      </a:r>
                    </a:p>
                  </a:txBody>
                  <a:tcPr anchor="ctr">
                    <a:solidFill>
                      <a:schemeClr val="accent6">
                        <a:lumMod val="60000"/>
                        <a:lumOff val="40000"/>
                      </a:schemeClr>
                    </a:solidFill>
                  </a:tcPr>
                </a:tc>
                <a:extLst>
                  <a:ext uri="{0D108BD9-81ED-4DB2-BD59-A6C34878D82A}">
                    <a16:rowId xmlns:a16="http://schemas.microsoft.com/office/drawing/2014/main" val="2566650700"/>
                  </a:ext>
                </a:extLst>
              </a:tr>
              <a:tr h="685800">
                <a:tc>
                  <a:txBody>
                    <a:bodyPr/>
                    <a:lstStyle/>
                    <a:p>
                      <a:r>
                        <a:rPr lang="en-US" sz="2000" b="1" dirty="0"/>
                        <a:t>Minimum Hourly Rate</a:t>
                      </a:r>
                    </a:p>
                  </a:txBody>
                  <a:tcPr anchor="ctr"/>
                </a:tc>
                <a:tc>
                  <a:txBody>
                    <a:bodyPr/>
                    <a:lstStyle/>
                    <a:p>
                      <a:pPr algn="ctr"/>
                      <a:r>
                        <a:rPr lang="en-US" sz="2000" b="1" dirty="0"/>
                        <a:t>$1.00</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$3.00</a:t>
                      </a:r>
                    </a:p>
                  </a:txBody>
                  <a:tcPr anchor="ctr">
                    <a:solidFill>
                      <a:schemeClr val="accent6">
                        <a:lumMod val="60000"/>
                        <a:lumOff val="40000"/>
                      </a:schemeClr>
                    </a:solidFill>
                  </a:tcPr>
                </a:tc>
                <a:extLst>
                  <a:ext uri="{0D108BD9-81ED-4DB2-BD59-A6C34878D82A}">
                    <a16:rowId xmlns:a16="http://schemas.microsoft.com/office/drawing/2014/main" val="1832374069"/>
                  </a:ext>
                </a:extLst>
              </a:tr>
            </a:tbl>
          </a:graphicData>
        </a:graphic>
      </p:graphicFrame>
    </p:spTree>
    <p:extLst>
      <p:ext uri="{BB962C8B-B14F-4D97-AF65-F5344CB8AC3E}">
        <p14:creationId xmlns:p14="http://schemas.microsoft.com/office/powerpoint/2010/main" val="3982312641"/>
      </p:ext>
    </p:extLst>
  </p:cSld>
  <p:clrMapOvr>
    <a:masterClrMapping/>
  </p:clrMapOvr>
  <p:transition spd="slow" advTm="22098">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2CBC860-CD56-45A2-AA8C-4D2A9D1691BE}"/>
              </a:ext>
            </a:extLst>
          </p:cNvPr>
          <p:cNvSpPr>
            <a:spLocks noGrp="1"/>
          </p:cNvSpPr>
          <p:nvPr>
            <p:ph type="title"/>
          </p:nvPr>
        </p:nvSpPr>
        <p:spPr>
          <a:xfrm>
            <a:off x="1848083" y="115701"/>
            <a:ext cx="10282844" cy="1242091"/>
          </a:xfrm>
        </p:spPr>
        <p:txBody>
          <a:bodyPr/>
          <a:lstStyle/>
          <a:p>
            <a:r>
              <a:rPr lang="en-US" dirty="0"/>
              <a:t>Performance-Based Pricing Comparison</a:t>
            </a:r>
          </a:p>
        </p:txBody>
      </p:sp>
      <p:sp>
        <p:nvSpPr>
          <p:cNvPr id="3" name="Rectangle 2">
            <a:extLst>
              <a:ext uri="{FF2B5EF4-FFF2-40B4-BE49-F238E27FC236}">
                <a16:creationId xmlns:a16="http://schemas.microsoft.com/office/drawing/2014/main" id="{B355BAFB-50AE-4507-AD2A-EE90EAD5BB1F}"/>
              </a:ext>
            </a:extLst>
          </p:cNvPr>
          <p:cNvSpPr/>
          <p:nvPr/>
        </p:nvSpPr>
        <p:spPr>
          <a:xfrm>
            <a:off x="9606987" y="1510496"/>
            <a:ext cx="2585013" cy="5347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1">
            <a:extLst>
              <a:ext uri="{FF2B5EF4-FFF2-40B4-BE49-F238E27FC236}">
                <a16:creationId xmlns:a16="http://schemas.microsoft.com/office/drawing/2014/main" id="{1B3894DC-7AA8-4B1F-B398-87CCA8AC9344}"/>
              </a:ext>
            </a:extLst>
          </p:cNvPr>
          <p:cNvGraphicFramePr>
            <a:graphicFrameLocks noGrp="1"/>
          </p:cNvGraphicFramePr>
          <p:nvPr>
            <p:ph idx="1"/>
            <p:extLst/>
          </p:nvPr>
        </p:nvGraphicFramePr>
        <p:xfrm>
          <a:off x="1763456" y="1591605"/>
          <a:ext cx="9759141" cy="4658724"/>
        </p:xfrm>
        <a:graphic>
          <a:graphicData uri="http://schemas.openxmlformats.org/drawingml/2006/table">
            <a:tbl>
              <a:tblPr firstRow="1" firstCol="1" lastCol="1" bandRow="1">
                <a:tableStyleId>{5C22544A-7EE6-4342-B048-85BDC9FD1C3A}</a:tableStyleId>
              </a:tblPr>
              <a:tblGrid>
                <a:gridCol w="1666821">
                  <a:extLst>
                    <a:ext uri="{9D8B030D-6E8A-4147-A177-3AD203B41FA5}">
                      <a16:colId xmlns:a16="http://schemas.microsoft.com/office/drawing/2014/main" val="1430666164"/>
                    </a:ext>
                  </a:extLst>
                </a:gridCol>
                <a:gridCol w="2697440">
                  <a:extLst>
                    <a:ext uri="{9D8B030D-6E8A-4147-A177-3AD203B41FA5}">
                      <a16:colId xmlns:a16="http://schemas.microsoft.com/office/drawing/2014/main" val="862496895"/>
                    </a:ext>
                  </a:extLst>
                </a:gridCol>
                <a:gridCol w="2697440">
                  <a:extLst>
                    <a:ext uri="{9D8B030D-6E8A-4147-A177-3AD203B41FA5}">
                      <a16:colId xmlns:a16="http://schemas.microsoft.com/office/drawing/2014/main" val="145742597"/>
                    </a:ext>
                  </a:extLst>
                </a:gridCol>
                <a:gridCol w="2697440">
                  <a:extLst>
                    <a:ext uri="{9D8B030D-6E8A-4147-A177-3AD203B41FA5}">
                      <a16:colId xmlns:a16="http://schemas.microsoft.com/office/drawing/2014/main" val="1816451418"/>
                    </a:ext>
                  </a:extLst>
                </a:gridCol>
              </a:tblGrid>
              <a:tr h="371371">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a:lnSpc>
                          <a:spcPct val="107000"/>
                        </a:lnSpc>
                        <a:spcBef>
                          <a:spcPts val="0"/>
                        </a:spcBef>
                        <a:spcAft>
                          <a:spcPts val="0"/>
                        </a:spcAft>
                      </a:pPr>
                      <a:r>
                        <a:rPr lang="en-US" sz="1800" dirty="0">
                          <a:effectLst/>
                        </a:rPr>
                        <a:t>Seattle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a:lnSpc>
                          <a:spcPct val="107000"/>
                        </a:lnSpc>
                        <a:spcBef>
                          <a:spcPts val="0"/>
                        </a:spcBef>
                        <a:spcAft>
                          <a:spcPts val="0"/>
                        </a:spcAft>
                      </a:pPr>
                      <a:r>
                        <a:rPr lang="en-US" sz="1800">
                          <a:effectLst/>
                        </a:rPr>
                        <a:t>SF Park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Portland</a:t>
                      </a:r>
                    </a:p>
                  </a:txBody>
                  <a:tcPr marL="67886" marR="67886" marT="0" marB="0"/>
                </a:tc>
                <a:extLst>
                  <a:ext uri="{0D108BD9-81ED-4DB2-BD59-A6C34878D82A}">
                    <a16:rowId xmlns:a16="http://schemas.microsoft.com/office/drawing/2014/main" val="825399027"/>
                  </a:ext>
                </a:extLst>
              </a:tr>
              <a:tr h="470229">
                <a:tc>
                  <a:txBody>
                    <a:bodyPr/>
                    <a:lstStyle/>
                    <a:p>
                      <a:pPr marL="0" marR="0">
                        <a:lnSpc>
                          <a:spcPct val="107000"/>
                        </a:lnSpc>
                        <a:spcBef>
                          <a:spcPts val="0"/>
                        </a:spcBef>
                        <a:spcAft>
                          <a:spcPts val="0"/>
                        </a:spcAft>
                      </a:pPr>
                      <a:r>
                        <a:rPr lang="en-US" sz="1800" dirty="0">
                          <a:effectLst/>
                        </a:rPr>
                        <a:t>Price Range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a:lnSpc>
                          <a:spcPct val="107000"/>
                        </a:lnSpc>
                        <a:spcBef>
                          <a:spcPts val="0"/>
                        </a:spcBef>
                        <a:spcAft>
                          <a:spcPts val="0"/>
                        </a:spcAft>
                      </a:pPr>
                      <a:r>
                        <a:rPr lang="en-US" sz="1800" dirty="0">
                          <a:effectLst/>
                        </a:rPr>
                        <a:t>$0.50</a:t>
                      </a:r>
                      <a:r>
                        <a:rPr lang="en-US" sz="1800" baseline="0" dirty="0">
                          <a:effectLst/>
                        </a:rPr>
                        <a:t> - </a:t>
                      </a:r>
                      <a:r>
                        <a:rPr lang="en-US" sz="1800" dirty="0">
                          <a:effectLst/>
                        </a:rPr>
                        <a:t>$5.00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a:lnSpc>
                          <a:spcPct val="107000"/>
                        </a:lnSpc>
                        <a:spcBef>
                          <a:spcPts val="0"/>
                        </a:spcBef>
                        <a:spcAft>
                          <a:spcPts val="0"/>
                        </a:spcAft>
                      </a:pPr>
                      <a:r>
                        <a:rPr lang="en-US" sz="1800" dirty="0">
                          <a:effectLst/>
                        </a:rPr>
                        <a:t>$0.25</a:t>
                      </a:r>
                      <a:r>
                        <a:rPr lang="en-US" sz="1800" baseline="0" dirty="0">
                          <a:effectLst/>
                        </a:rPr>
                        <a:t> - </a:t>
                      </a:r>
                      <a:r>
                        <a:rPr lang="en-US" sz="1800" dirty="0">
                          <a:effectLst/>
                        </a:rPr>
                        <a:t>$6.00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rPr>
                        <a:t>$1.00</a:t>
                      </a:r>
                      <a:r>
                        <a:rPr lang="en-US" sz="1800" baseline="0" dirty="0">
                          <a:effectLst/>
                        </a:rPr>
                        <a:t> - </a:t>
                      </a:r>
                      <a:r>
                        <a:rPr lang="en-US" sz="1800" dirty="0">
                          <a:effectLst/>
                        </a:rPr>
                        <a:t>$5.00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extLst>
                  <a:ext uri="{0D108BD9-81ED-4DB2-BD59-A6C34878D82A}">
                    <a16:rowId xmlns:a16="http://schemas.microsoft.com/office/drawing/2014/main" val="3743080299"/>
                  </a:ext>
                </a:extLst>
              </a:tr>
              <a:tr h="371371">
                <a:tc>
                  <a:txBody>
                    <a:bodyPr/>
                    <a:lstStyle/>
                    <a:p>
                      <a:pPr marL="0" marR="0">
                        <a:lnSpc>
                          <a:spcPct val="107000"/>
                        </a:lnSpc>
                        <a:spcBef>
                          <a:spcPts val="0"/>
                        </a:spcBef>
                        <a:spcAft>
                          <a:spcPts val="0"/>
                        </a:spcAft>
                      </a:pPr>
                      <a:r>
                        <a:rPr lang="en-US" sz="1800">
                          <a:effectLst/>
                        </a:rPr>
                        <a:t>Adjustment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a:lnSpc>
                          <a:spcPct val="107000"/>
                        </a:lnSpc>
                        <a:spcBef>
                          <a:spcPts val="0"/>
                        </a:spcBef>
                        <a:spcAft>
                          <a:spcPts val="0"/>
                        </a:spcAft>
                      </a:pPr>
                      <a:r>
                        <a:rPr lang="en-US" sz="1800">
                          <a:effectLst/>
                        </a:rPr>
                        <a:t>$0.50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a:lnSpc>
                          <a:spcPct val="107000"/>
                        </a:lnSpc>
                        <a:spcBef>
                          <a:spcPts val="0"/>
                        </a:spcBef>
                        <a:spcAft>
                          <a:spcPts val="0"/>
                        </a:spcAft>
                      </a:pPr>
                      <a:r>
                        <a:rPr lang="en-US" sz="1800">
                          <a:effectLst/>
                        </a:rPr>
                        <a:t>$0.25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$0.20, $0.40,</a:t>
                      </a:r>
                      <a:r>
                        <a:rPr lang="en-US" sz="1800" baseline="0" dirty="0">
                          <a:effectLst/>
                          <a:latin typeface="Calibri" panose="020F0502020204030204" pitchFamily="34" charset="0"/>
                          <a:ea typeface="Calibri" panose="020F0502020204030204" pitchFamily="34" charset="0"/>
                          <a:cs typeface="Times New Roman" panose="02020603050405020304" pitchFamily="18" charset="0"/>
                        </a:rPr>
                        <a:t> $0.60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extLst>
                  <a:ext uri="{0D108BD9-81ED-4DB2-BD59-A6C34878D82A}">
                    <a16:rowId xmlns:a16="http://schemas.microsoft.com/office/drawing/2014/main" val="3218702738"/>
                  </a:ext>
                </a:extLst>
              </a:tr>
              <a:tr h="1537191">
                <a:tc>
                  <a:txBody>
                    <a:bodyPr/>
                    <a:lstStyle/>
                    <a:p>
                      <a:pPr marL="0" marR="0">
                        <a:lnSpc>
                          <a:spcPct val="107000"/>
                        </a:lnSpc>
                        <a:spcBef>
                          <a:spcPts val="0"/>
                        </a:spcBef>
                        <a:spcAft>
                          <a:spcPts val="0"/>
                        </a:spcAft>
                      </a:pPr>
                      <a:r>
                        <a:rPr lang="en-US" sz="1800">
                          <a:effectLst/>
                        </a:rPr>
                        <a:t>Guidance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a:lnSpc>
                          <a:spcPct val="107000"/>
                        </a:lnSpc>
                        <a:spcBef>
                          <a:spcPts val="0"/>
                        </a:spcBef>
                        <a:spcAft>
                          <a:spcPts val="0"/>
                        </a:spcAft>
                      </a:pPr>
                      <a:r>
                        <a:rPr lang="en-US" sz="1800" dirty="0">
                          <a:effectLst/>
                        </a:rPr>
                        <a:t>&gt; 90%: Increase</a:t>
                      </a:r>
                    </a:p>
                    <a:p>
                      <a:pPr marL="0" marR="0">
                        <a:lnSpc>
                          <a:spcPct val="107000"/>
                        </a:lnSpc>
                        <a:spcBef>
                          <a:spcPts val="0"/>
                        </a:spcBef>
                        <a:spcAft>
                          <a:spcPts val="0"/>
                        </a:spcAft>
                      </a:pPr>
                      <a:r>
                        <a:rPr lang="en-US" sz="1800" dirty="0">
                          <a:effectLst/>
                        </a:rPr>
                        <a:t>&gt; 85%: Watch for 1 Year</a:t>
                      </a:r>
                    </a:p>
                    <a:p>
                      <a:pPr marL="0" marR="0">
                        <a:lnSpc>
                          <a:spcPct val="107000"/>
                        </a:lnSpc>
                        <a:spcBef>
                          <a:spcPts val="0"/>
                        </a:spcBef>
                        <a:spcAft>
                          <a:spcPts val="0"/>
                        </a:spcAft>
                      </a:pPr>
                      <a:r>
                        <a:rPr lang="en-US" sz="1800" dirty="0">
                          <a:effectLst/>
                        </a:rPr>
                        <a:t>&lt; 70%: Watch for 1 Year</a:t>
                      </a:r>
                    </a:p>
                    <a:p>
                      <a:pPr marL="0" marR="0">
                        <a:lnSpc>
                          <a:spcPct val="107000"/>
                        </a:lnSpc>
                        <a:spcBef>
                          <a:spcPts val="0"/>
                        </a:spcBef>
                        <a:spcAft>
                          <a:spcPts val="0"/>
                        </a:spcAft>
                      </a:pPr>
                      <a:r>
                        <a:rPr lang="en-US" sz="1800" dirty="0">
                          <a:effectLst/>
                        </a:rPr>
                        <a:t>&lt; 65%: Decrease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a:lnSpc>
                          <a:spcPct val="107000"/>
                        </a:lnSpc>
                        <a:spcBef>
                          <a:spcPts val="0"/>
                        </a:spcBef>
                        <a:spcAft>
                          <a:spcPts val="0"/>
                        </a:spcAft>
                      </a:pPr>
                      <a:r>
                        <a:rPr lang="en-US" sz="1800" dirty="0">
                          <a:effectLst/>
                        </a:rPr>
                        <a:t>&gt; 80%: Increase</a:t>
                      </a:r>
                    </a:p>
                    <a:p>
                      <a:pPr marL="0" marR="0">
                        <a:lnSpc>
                          <a:spcPct val="107000"/>
                        </a:lnSpc>
                        <a:spcBef>
                          <a:spcPts val="0"/>
                        </a:spcBef>
                        <a:spcAft>
                          <a:spcPts val="0"/>
                        </a:spcAft>
                      </a:pPr>
                      <a:r>
                        <a:rPr lang="en-US" sz="1800" dirty="0">
                          <a:effectLst/>
                        </a:rPr>
                        <a:t>&lt; 60%: Decrease</a:t>
                      </a:r>
                    </a:p>
                    <a:p>
                      <a:pPr marL="0" marR="0">
                        <a:lnSpc>
                          <a:spcPct val="107000"/>
                        </a:lnSpc>
                        <a:spcBef>
                          <a:spcPts val="0"/>
                        </a:spcBef>
                        <a:spcAft>
                          <a:spcPts val="0"/>
                        </a:spcAft>
                      </a:pPr>
                      <a:r>
                        <a:rPr lang="en-US" sz="1800" dirty="0">
                          <a:effectLst/>
                        </a:rPr>
                        <a:t>&lt; 30%: Decrease ($0.50)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a:lnSpc>
                          <a:spcPct val="107000"/>
                        </a:lnSpc>
                        <a:spcBef>
                          <a:spcPts val="0"/>
                        </a:spcBef>
                        <a:spcAft>
                          <a:spcPts val="0"/>
                        </a:spcAft>
                      </a:pPr>
                      <a:r>
                        <a:rPr lang="en-US" sz="1800" dirty="0">
                          <a:effectLst/>
                        </a:rPr>
                        <a:t>&gt; 85%: Increase</a:t>
                      </a:r>
                    </a:p>
                    <a:p>
                      <a:pPr marL="0" marR="0">
                        <a:lnSpc>
                          <a:spcPct val="107000"/>
                        </a:lnSpc>
                        <a:spcBef>
                          <a:spcPts val="0"/>
                        </a:spcBef>
                        <a:spcAft>
                          <a:spcPts val="0"/>
                        </a:spcAft>
                      </a:pPr>
                      <a:r>
                        <a:rPr lang="en-US" sz="1800" dirty="0">
                          <a:effectLst/>
                        </a:rPr>
                        <a:t>&lt; 65%: Decrease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extLst>
                  <a:ext uri="{0D108BD9-81ED-4DB2-BD59-A6C34878D82A}">
                    <a16:rowId xmlns:a16="http://schemas.microsoft.com/office/drawing/2014/main" val="3694462830"/>
                  </a:ext>
                </a:extLst>
              </a:tr>
              <a:tr h="371371">
                <a:tc>
                  <a:txBody>
                    <a:bodyPr/>
                    <a:lstStyle/>
                    <a:p>
                      <a:pPr marL="0" marR="0">
                        <a:lnSpc>
                          <a:spcPct val="107000"/>
                        </a:lnSpc>
                        <a:spcBef>
                          <a:spcPts val="0"/>
                        </a:spcBef>
                        <a:spcAft>
                          <a:spcPts val="0"/>
                        </a:spcAft>
                      </a:pPr>
                      <a:r>
                        <a:rPr lang="en-US" sz="1800" dirty="0">
                          <a:effectLst/>
                        </a:rPr>
                        <a:t>Period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a:lnSpc>
                          <a:spcPct val="107000"/>
                        </a:lnSpc>
                        <a:spcBef>
                          <a:spcPts val="0"/>
                        </a:spcBef>
                        <a:spcAft>
                          <a:spcPts val="0"/>
                        </a:spcAft>
                      </a:pPr>
                      <a:r>
                        <a:rPr lang="en-US" sz="1800">
                          <a:effectLst/>
                        </a:rPr>
                        <a:t>12 Months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a:lnSpc>
                          <a:spcPct val="107000"/>
                        </a:lnSpc>
                        <a:spcBef>
                          <a:spcPts val="0"/>
                        </a:spcBef>
                        <a:spcAft>
                          <a:spcPts val="0"/>
                        </a:spcAft>
                      </a:pPr>
                      <a:r>
                        <a:rPr lang="en-US" sz="1800">
                          <a:effectLst/>
                        </a:rPr>
                        <a:t>2 Months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12 Months</a:t>
                      </a:r>
                    </a:p>
                  </a:txBody>
                  <a:tcPr marL="67886" marR="67886" marT="0" marB="0"/>
                </a:tc>
                <a:extLst>
                  <a:ext uri="{0D108BD9-81ED-4DB2-BD59-A6C34878D82A}">
                    <a16:rowId xmlns:a16="http://schemas.microsoft.com/office/drawing/2014/main" val="884081686"/>
                  </a:ext>
                </a:extLst>
              </a:tr>
              <a:tr h="1537191">
                <a:tc>
                  <a:txBody>
                    <a:bodyPr/>
                    <a:lstStyle/>
                    <a:p>
                      <a:pPr marL="0" marR="0">
                        <a:lnSpc>
                          <a:spcPct val="107000"/>
                        </a:lnSpc>
                        <a:spcBef>
                          <a:spcPts val="0"/>
                        </a:spcBef>
                        <a:spcAft>
                          <a:spcPts val="0"/>
                        </a:spcAft>
                      </a:pPr>
                      <a:r>
                        <a:rPr lang="en-US" sz="1800" dirty="0">
                          <a:effectLst/>
                        </a:rPr>
                        <a:t>Time Limits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a:lnSpc>
                          <a:spcPct val="107000"/>
                        </a:lnSpc>
                        <a:spcBef>
                          <a:spcPts val="0"/>
                        </a:spcBef>
                        <a:spcAft>
                          <a:spcPts val="0"/>
                        </a:spcAft>
                      </a:pPr>
                      <a:r>
                        <a:rPr lang="en-US" sz="1800" dirty="0">
                          <a:effectLst/>
                        </a:rPr>
                        <a:t>2 Hours</a:t>
                      </a:r>
                    </a:p>
                    <a:p>
                      <a:pPr marL="0" marR="0">
                        <a:lnSpc>
                          <a:spcPct val="107000"/>
                        </a:lnSpc>
                        <a:spcBef>
                          <a:spcPts val="0"/>
                        </a:spcBef>
                        <a:spcAft>
                          <a:spcPts val="0"/>
                        </a:spcAft>
                      </a:pPr>
                      <a:r>
                        <a:rPr lang="en-US" sz="1800" dirty="0">
                          <a:effectLst/>
                        </a:rPr>
                        <a:t>3 Hours (after 5pm)</a:t>
                      </a:r>
                    </a:p>
                    <a:p>
                      <a:pPr marL="0" marR="0">
                        <a:lnSpc>
                          <a:spcPct val="107000"/>
                        </a:lnSpc>
                        <a:spcBef>
                          <a:spcPts val="0"/>
                        </a:spcBef>
                        <a:spcAft>
                          <a:spcPts val="0"/>
                        </a:spcAft>
                      </a:pPr>
                      <a:r>
                        <a:rPr lang="en-US" sz="1800" dirty="0">
                          <a:effectLst/>
                        </a:rPr>
                        <a:t>4 Hours</a:t>
                      </a:r>
                    </a:p>
                    <a:p>
                      <a:pPr marL="0" marR="0">
                        <a:lnSpc>
                          <a:spcPct val="107000"/>
                        </a:lnSpc>
                        <a:spcBef>
                          <a:spcPts val="0"/>
                        </a:spcBef>
                        <a:spcAft>
                          <a:spcPts val="0"/>
                        </a:spcAft>
                      </a:pPr>
                      <a:r>
                        <a:rPr lang="en-US" sz="1800" dirty="0">
                          <a:effectLst/>
                        </a:rPr>
                        <a:t>10 Hours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a:lnSpc>
                          <a:spcPct val="107000"/>
                        </a:lnSpc>
                        <a:spcBef>
                          <a:spcPts val="0"/>
                        </a:spcBef>
                        <a:spcAft>
                          <a:spcPts val="0"/>
                        </a:spcAft>
                      </a:pPr>
                      <a:r>
                        <a:rPr lang="en-US" sz="1800" dirty="0">
                          <a:effectLst/>
                        </a:rPr>
                        <a:t>4 Hours</a:t>
                      </a:r>
                    </a:p>
                    <a:p>
                      <a:pPr marL="0" marR="0">
                        <a:lnSpc>
                          <a:spcPct val="107000"/>
                        </a:lnSpc>
                        <a:spcBef>
                          <a:spcPts val="0"/>
                        </a:spcBef>
                        <a:spcAft>
                          <a:spcPts val="0"/>
                        </a:spcAft>
                      </a:pPr>
                      <a:r>
                        <a:rPr lang="en-US" sz="1800" dirty="0">
                          <a:effectLst/>
                        </a:rPr>
                        <a:t>No Limit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886" marR="67886" marT="0" marB="0"/>
                </a:tc>
                <a:tc>
                  <a:txBody>
                    <a:bodyPr/>
                    <a:lstStyle/>
                    <a:p>
                      <a:pPr marL="0" marR="0">
                        <a:lnSpc>
                          <a:spcPct val="107000"/>
                        </a:lnSpc>
                        <a:spcBef>
                          <a:spcPts val="0"/>
                        </a:spcBef>
                        <a:spcAft>
                          <a:spcPts val="0"/>
                        </a:spcAft>
                      </a:pPr>
                      <a:r>
                        <a:rPr lang="en-US" sz="1800" dirty="0">
                          <a:effectLst/>
                        </a:rPr>
                        <a:t>15/30 Minutes</a:t>
                      </a:r>
                    </a:p>
                    <a:p>
                      <a:pPr marL="0" marR="0">
                        <a:lnSpc>
                          <a:spcPct val="107000"/>
                        </a:lnSpc>
                        <a:spcBef>
                          <a:spcPts val="0"/>
                        </a:spcBef>
                        <a:spcAft>
                          <a:spcPts val="0"/>
                        </a:spcAft>
                      </a:pPr>
                      <a:r>
                        <a:rPr lang="en-US" sz="1800" dirty="0">
                          <a:effectLst/>
                        </a:rPr>
                        <a:t>2 Hours</a:t>
                      </a:r>
                    </a:p>
                    <a:p>
                      <a:pPr marL="0" marR="0">
                        <a:lnSpc>
                          <a:spcPct val="107000"/>
                        </a:lnSpc>
                        <a:spcBef>
                          <a:spcPts val="0"/>
                        </a:spcBef>
                        <a:spcAft>
                          <a:spcPts val="0"/>
                        </a:spcAft>
                      </a:pPr>
                      <a:r>
                        <a:rPr lang="en-US" sz="1800" dirty="0">
                          <a:effectLst/>
                        </a:rPr>
                        <a:t>4 Hours</a:t>
                      </a:r>
                    </a:p>
                  </a:txBody>
                  <a:tcPr marL="67886" marR="67886" marT="0" marB="0"/>
                </a:tc>
                <a:extLst>
                  <a:ext uri="{0D108BD9-81ED-4DB2-BD59-A6C34878D82A}">
                    <a16:rowId xmlns:a16="http://schemas.microsoft.com/office/drawing/2014/main" val="4063257485"/>
                  </a:ext>
                </a:extLst>
              </a:tr>
            </a:tbl>
          </a:graphicData>
        </a:graphic>
      </p:graphicFrame>
    </p:spTree>
    <p:extLst>
      <p:ext uri="{BB962C8B-B14F-4D97-AF65-F5344CB8AC3E}">
        <p14:creationId xmlns:p14="http://schemas.microsoft.com/office/powerpoint/2010/main" val="2696223455"/>
      </p:ext>
    </p:extLst>
  </p:cSld>
  <p:clrMapOvr>
    <a:masterClrMapping/>
  </p:clrMapOvr>
  <p:transition spd="slow" advTm="22098">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l="26630" b="221"/>
          <a:stretch>
            <a:fillRect/>
          </a:stretch>
        </p:blipFill>
        <p:spPr bwMode="auto">
          <a:xfrm>
            <a:off x="6226805" y="1"/>
            <a:ext cx="5735898" cy="598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7F611283-5368-B64F-81F2-50BF922FACC4}" type="slidenum">
              <a:rPr lang="en-US" smtClean="0"/>
              <a:pPr>
                <a:defRPr/>
              </a:pPr>
              <a:t>5</a:t>
            </a:fld>
            <a:endParaRPr lang="en-US" dirty="0"/>
          </a:p>
        </p:txBody>
      </p:sp>
      <p:sp>
        <p:nvSpPr>
          <p:cNvPr id="5" name="Title 1"/>
          <p:cNvSpPr txBox="1">
            <a:spLocks/>
          </p:cNvSpPr>
          <p:nvPr/>
        </p:nvSpPr>
        <p:spPr bwMode="auto">
          <a:xfrm>
            <a:off x="1933575" y="308519"/>
            <a:ext cx="8166014" cy="763588"/>
          </a:xfrm>
          <a:prstGeom prst="rect">
            <a:avLst/>
          </a:prstGeom>
          <a:noFill/>
          <a:ln>
            <a:noFill/>
          </a:ln>
          <a:extLst>
            <a:ext uri="{909E8E84-426E-40dd-AFC4-6F175D3DCCD1}"/>
            <a:ext uri="{91240B29-F687-4f45-9708-019B960494DF}"/>
          </a:extLst>
        </p:spPr>
        <p:txBody>
          <a:bodyPr lIns="91425" tIns="45713" rIns="91425" bIns="45713" anchor="t"/>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en-US" sz="4000" b="1" dirty="0">
                <a:solidFill>
                  <a:srgbClr val="FCB043"/>
                </a:solidFill>
                <a:latin typeface="Trebuchet MS" panose="020B0603020202020204" pitchFamily="34" charset="0"/>
              </a:rPr>
              <a:t>Better use of</a:t>
            </a:r>
          </a:p>
          <a:p>
            <a:pPr eaLnBrk="1" hangingPunct="1">
              <a:defRPr/>
            </a:pPr>
            <a:r>
              <a:rPr lang="en-US" sz="4000" b="1" dirty="0">
                <a:solidFill>
                  <a:srgbClr val="FCB043"/>
                </a:solidFill>
                <a:latin typeface="Trebuchet MS" panose="020B0603020202020204" pitchFamily="34" charset="0"/>
              </a:rPr>
              <a:t>existing parking</a:t>
            </a:r>
            <a:endParaRPr lang="en-US" sz="4000" b="1" spc="-150" dirty="0">
              <a:solidFill>
                <a:srgbClr val="FCB043"/>
              </a:solidFill>
              <a:latin typeface="Trebuchet MS" charset="0"/>
            </a:endParaRPr>
          </a:p>
        </p:txBody>
      </p:sp>
      <p:sp>
        <p:nvSpPr>
          <p:cNvPr id="9" name="Rectangle 6"/>
          <p:cNvSpPr txBox="1">
            <a:spLocks noChangeArrowheads="1"/>
          </p:cNvSpPr>
          <p:nvPr/>
        </p:nvSpPr>
        <p:spPr>
          <a:xfrm>
            <a:off x="1933575" y="1805136"/>
            <a:ext cx="3697774" cy="3445747"/>
          </a:xfrm>
          <a:prstGeom prst="rect">
            <a:avLst/>
          </a:prstGeom>
        </p:spPr>
        <p:txBody>
          <a:bodyPr/>
          <a:lst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MS PGothic" charset="0"/>
                <a:cs typeface="MS PGothic"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MS PGothic" charset="0"/>
                <a:cs typeface="MS PGothic" charset="0"/>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MS PGothic" charset="0"/>
                <a:cs typeface="MS PGothic" charset="0"/>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defRPr/>
            </a:pPr>
            <a:r>
              <a:rPr lang="en-US" altLang="en-US" sz="1800" dirty="0">
                <a:solidFill>
                  <a:srgbClr val="4D4D4F"/>
                </a:solidFill>
              </a:rPr>
              <a:t>Existing parking assets are often underutilized for much of the day</a:t>
            </a:r>
          </a:p>
          <a:p>
            <a:pPr eaLnBrk="1" hangingPunct="1">
              <a:defRPr/>
            </a:pPr>
            <a:endParaRPr lang="en-US" altLang="en-US" sz="1800" dirty="0">
              <a:solidFill>
                <a:srgbClr val="4D4D4F"/>
              </a:solidFill>
            </a:endParaRPr>
          </a:p>
          <a:p>
            <a:pPr eaLnBrk="1" hangingPunct="1">
              <a:defRPr/>
            </a:pPr>
            <a:r>
              <a:rPr lang="en-US" altLang="en-US" sz="1800" dirty="0">
                <a:solidFill>
                  <a:srgbClr val="4D4D4F"/>
                </a:solidFill>
              </a:rPr>
              <a:t>Redefining the role and function of parking in the curb zone</a:t>
            </a:r>
          </a:p>
          <a:p>
            <a:pPr eaLnBrk="1" hangingPunct="1">
              <a:defRPr/>
            </a:pPr>
            <a:endParaRPr lang="en-US" sz="1800" dirty="0">
              <a:solidFill>
                <a:srgbClr val="4D4D4F"/>
              </a:solidFill>
            </a:endParaRPr>
          </a:p>
          <a:p>
            <a:pPr eaLnBrk="1" hangingPunct="1">
              <a:defRPr/>
            </a:pPr>
            <a:r>
              <a:rPr lang="en-US" sz="1800" dirty="0">
                <a:solidFill>
                  <a:srgbClr val="4D4D4F"/>
                </a:solidFill>
              </a:rPr>
              <a:t>Manage parking to achieve highest and best use</a:t>
            </a:r>
          </a:p>
          <a:p>
            <a:pPr eaLnBrk="1" hangingPunct="1">
              <a:defRPr/>
            </a:pPr>
            <a:endParaRPr lang="en-US" altLang="en-US" sz="1800" dirty="0"/>
          </a:p>
          <a:p>
            <a:pPr eaLnBrk="1" hangingPunct="1">
              <a:defRPr/>
            </a:pPr>
            <a:endParaRPr lang="en-US" altLang="en-US" sz="1800" dirty="0"/>
          </a:p>
          <a:p>
            <a:pPr eaLnBrk="1" hangingPunct="1">
              <a:defRPr/>
            </a:pPr>
            <a:endParaRPr lang="en-US" altLang="en-US" sz="1800" dirty="0"/>
          </a:p>
        </p:txBody>
      </p:sp>
    </p:spTree>
    <p:extLst>
      <p:ext uri="{BB962C8B-B14F-4D97-AF65-F5344CB8AC3E}">
        <p14:creationId xmlns:p14="http://schemas.microsoft.com/office/powerpoint/2010/main" val="17368530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241280" y="2153140"/>
            <a:ext cx="4080443" cy="3631961"/>
          </a:xfrm>
          <a:prstGeom prst="round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ed Rectangle 2"/>
          <p:cNvSpPr/>
          <p:nvPr/>
        </p:nvSpPr>
        <p:spPr>
          <a:xfrm>
            <a:off x="1751607" y="2153138"/>
            <a:ext cx="4116593" cy="3631962"/>
          </a:xfrm>
          <a:prstGeom prst="round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1580" y="6221970"/>
            <a:ext cx="438387" cy="43838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0033" y="6221970"/>
            <a:ext cx="1243356" cy="438387"/>
          </a:xfrm>
          <a:prstGeom prst="rect">
            <a:avLst/>
          </a:prstGeom>
        </p:spPr>
      </p:pic>
      <p:sp>
        <p:nvSpPr>
          <p:cNvPr id="16" name="Rounded Rectangle 15"/>
          <p:cNvSpPr/>
          <p:nvPr/>
        </p:nvSpPr>
        <p:spPr>
          <a:xfrm>
            <a:off x="2648429" y="3245387"/>
            <a:ext cx="2220399" cy="144746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en-US" sz="1600" b="1" spc="-90" dirty="0"/>
              <a:t>Title 16 (Vehicles + Traffic)</a:t>
            </a:r>
            <a:br>
              <a:rPr lang="en-US" sz="1600" b="1" spc="-90" dirty="0"/>
            </a:br>
            <a:r>
              <a:rPr lang="en-US" sz="1600" dirty="0"/>
              <a:t>Parking Management</a:t>
            </a:r>
          </a:p>
          <a:p>
            <a:pPr algn="ctr">
              <a:lnSpc>
                <a:spcPts val="1700"/>
              </a:lnSpc>
            </a:pPr>
            <a:r>
              <a:rPr lang="en-US" sz="1600" dirty="0"/>
              <a:t>Permits</a:t>
            </a:r>
          </a:p>
          <a:p>
            <a:pPr algn="ctr">
              <a:lnSpc>
                <a:spcPts val="1700"/>
              </a:lnSpc>
            </a:pPr>
            <a:r>
              <a:rPr lang="en-US" sz="1600" dirty="0"/>
              <a:t>Meter Policy</a:t>
            </a:r>
          </a:p>
        </p:txBody>
      </p:sp>
      <p:sp>
        <p:nvSpPr>
          <p:cNvPr id="18" name="Rounded Rectangle 17"/>
          <p:cNvSpPr/>
          <p:nvPr/>
        </p:nvSpPr>
        <p:spPr>
          <a:xfrm>
            <a:off x="6708483" y="3306857"/>
            <a:ext cx="3406939" cy="144746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en-US" sz="1600" b="1" dirty="0"/>
              <a:t>Title 33 (Zoning)</a:t>
            </a:r>
          </a:p>
          <a:p>
            <a:pPr>
              <a:lnSpc>
                <a:spcPts val="1700"/>
              </a:lnSpc>
            </a:pPr>
            <a:r>
              <a:rPr lang="en-US" sz="1600" dirty="0"/>
              <a:t>510.261  Central City Plan District</a:t>
            </a:r>
          </a:p>
          <a:p>
            <a:pPr>
              <a:lnSpc>
                <a:spcPts val="1700"/>
              </a:lnSpc>
            </a:pPr>
            <a:r>
              <a:rPr lang="en-US" sz="1600" dirty="0"/>
              <a:t>510.266  Parking and Loading</a:t>
            </a:r>
          </a:p>
          <a:p>
            <a:pPr>
              <a:lnSpc>
                <a:spcPts val="1700"/>
              </a:lnSpc>
            </a:pPr>
            <a:r>
              <a:rPr lang="en-US" sz="1600" dirty="0"/>
              <a:t>510.260  TDM</a:t>
            </a:r>
          </a:p>
          <a:p>
            <a:pPr>
              <a:lnSpc>
                <a:spcPts val="1700"/>
              </a:lnSpc>
            </a:pPr>
            <a:r>
              <a:rPr lang="en-US" sz="1600" dirty="0"/>
              <a:t>510.808  Central City Parking Review</a:t>
            </a:r>
          </a:p>
        </p:txBody>
      </p:sp>
      <p:sp>
        <p:nvSpPr>
          <p:cNvPr id="19" name="Rounded Rectangle 18"/>
          <p:cNvSpPr/>
          <p:nvPr/>
        </p:nvSpPr>
        <p:spPr>
          <a:xfrm>
            <a:off x="2741923" y="4987458"/>
            <a:ext cx="2002452" cy="697326"/>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Administrative Rules</a:t>
            </a:r>
          </a:p>
        </p:txBody>
      </p:sp>
      <p:sp>
        <p:nvSpPr>
          <p:cNvPr id="23" name="Down Arrow 22"/>
          <p:cNvSpPr/>
          <p:nvPr/>
        </p:nvSpPr>
        <p:spPr>
          <a:xfrm>
            <a:off x="3668417" y="4670721"/>
            <a:ext cx="214602" cy="354845"/>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Title 1"/>
          <p:cNvSpPr txBox="1">
            <a:spLocks/>
          </p:cNvSpPr>
          <p:nvPr/>
        </p:nvSpPr>
        <p:spPr bwMode="auto">
          <a:xfrm>
            <a:off x="1751607" y="-129484"/>
            <a:ext cx="5631039" cy="1301862"/>
          </a:xfrm>
          <a:prstGeom prst="rect">
            <a:avLst/>
          </a:prstGeom>
          <a:noFill/>
          <a:ln>
            <a:noFill/>
          </a:ln>
          <a:extLst>
            <a:ext uri="{909E8E84-426E-40dd-AFC4-6F175D3DCCD1}"/>
            <a:ext uri="{91240B29-F687-4f45-9708-019B960494DF}"/>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lnSpc>
                <a:spcPts val="3300"/>
              </a:lnSpc>
              <a:defRPr/>
            </a:pPr>
            <a:r>
              <a:rPr lang="en-US" sz="3200" b="1" dirty="0">
                <a:solidFill>
                  <a:srgbClr val="FCB043"/>
                </a:solidFill>
                <a:latin typeface="Trebuchet MS" panose="020B0603020202020204" pitchFamily="34" charset="0"/>
              </a:rPr>
              <a:t>Citywide </a:t>
            </a:r>
            <a:r>
              <a:rPr lang="en-US" sz="3200" b="1" spc="-150" dirty="0">
                <a:solidFill>
                  <a:srgbClr val="FCB043"/>
                </a:solidFill>
                <a:latin typeface="Trebuchet MS" panose="020B0603020202020204" pitchFamily="34" charset="0"/>
              </a:rPr>
              <a:t>Parking Strategy</a:t>
            </a:r>
            <a:endParaRPr lang="en-US" sz="3200" b="1" spc="-150" dirty="0">
              <a:solidFill>
                <a:srgbClr val="FCB043"/>
              </a:solidFill>
              <a:latin typeface="Trebuchet MS" charset="0"/>
            </a:endParaRPr>
          </a:p>
        </p:txBody>
      </p:sp>
      <p:sp>
        <p:nvSpPr>
          <p:cNvPr id="2" name="Slide Number Placeholder 1"/>
          <p:cNvSpPr>
            <a:spLocks noGrp="1"/>
          </p:cNvSpPr>
          <p:nvPr>
            <p:ph type="sldNum" sz="quarter" idx="11"/>
          </p:nvPr>
        </p:nvSpPr>
        <p:spPr>
          <a:xfrm>
            <a:off x="8307388" y="6295232"/>
            <a:ext cx="2133600" cy="365125"/>
          </a:xfrm>
        </p:spPr>
        <p:txBody>
          <a:bodyPr/>
          <a:lstStyle/>
          <a:p>
            <a:pPr>
              <a:defRPr/>
            </a:pPr>
            <a:fld id="{7F611283-5368-B64F-81F2-50BF922FACC4}" type="slidenum">
              <a:rPr lang="en-US" smtClean="0"/>
              <a:pPr>
                <a:defRPr/>
              </a:pPr>
              <a:t>50</a:t>
            </a:fld>
            <a:endParaRPr lang="en-US" dirty="0"/>
          </a:p>
        </p:txBody>
      </p:sp>
      <p:sp>
        <p:nvSpPr>
          <p:cNvPr id="5" name="TextBox 4"/>
          <p:cNvSpPr txBox="1"/>
          <p:nvPr/>
        </p:nvSpPr>
        <p:spPr>
          <a:xfrm>
            <a:off x="1707887" y="2359868"/>
            <a:ext cx="4204036" cy="923330"/>
          </a:xfrm>
          <a:prstGeom prst="rect">
            <a:avLst/>
          </a:prstGeom>
          <a:noFill/>
        </p:spPr>
        <p:txBody>
          <a:bodyPr wrap="none" rtlCol="0">
            <a:spAutoFit/>
          </a:bodyPr>
          <a:lstStyle/>
          <a:p>
            <a:pPr algn="ctr"/>
            <a:r>
              <a:rPr lang="en-US" b="1" dirty="0"/>
              <a:t>Public Parking </a:t>
            </a:r>
            <a:r>
              <a:rPr lang="en-US" dirty="0"/>
              <a:t>(on and off street)</a:t>
            </a:r>
          </a:p>
          <a:p>
            <a:pPr algn="ctr"/>
            <a:r>
              <a:rPr lang="en-US" b="1" i="1" dirty="0"/>
              <a:t>Performance-Based Parking Management</a:t>
            </a:r>
          </a:p>
          <a:p>
            <a:pPr algn="ctr"/>
            <a:endParaRPr lang="en-US" dirty="0"/>
          </a:p>
        </p:txBody>
      </p:sp>
      <p:sp>
        <p:nvSpPr>
          <p:cNvPr id="63" name="TextBox 62"/>
          <p:cNvSpPr txBox="1"/>
          <p:nvPr/>
        </p:nvSpPr>
        <p:spPr>
          <a:xfrm>
            <a:off x="6682279" y="2290033"/>
            <a:ext cx="3198440" cy="923330"/>
          </a:xfrm>
          <a:prstGeom prst="rect">
            <a:avLst/>
          </a:prstGeom>
          <a:noFill/>
        </p:spPr>
        <p:txBody>
          <a:bodyPr wrap="none" rtlCol="0">
            <a:spAutoFit/>
          </a:bodyPr>
          <a:lstStyle/>
          <a:p>
            <a:pPr algn="ctr"/>
            <a:r>
              <a:rPr lang="en-US" b="1" dirty="0"/>
              <a:t>Private parking </a:t>
            </a:r>
          </a:p>
          <a:p>
            <a:pPr algn="ctr"/>
            <a:r>
              <a:rPr lang="en-US" dirty="0"/>
              <a:t>(existing and new development)</a:t>
            </a:r>
          </a:p>
          <a:p>
            <a:pPr algn="ctr"/>
            <a:endParaRPr lang="en-US" dirty="0"/>
          </a:p>
        </p:txBody>
      </p:sp>
      <p:sp>
        <p:nvSpPr>
          <p:cNvPr id="65" name="Rounded Rectangle 64"/>
          <p:cNvSpPr/>
          <p:nvPr/>
        </p:nvSpPr>
        <p:spPr>
          <a:xfrm>
            <a:off x="4885920" y="874845"/>
            <a:ext cx="2362025" cy="1072994"/>
          </a:xfrm>
          <a:prstGeom prst="round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Comprehensive Plan</a:t>
            </a:r>
          </a:p>
          <a:p>
            <a:pPr algn="ctr"/>
            <a:r>
              <a:rPr lang="en-US" sz="1600" dirty="0"/>
              <a:t>Parking Policies</a:t>
            </a:r>
          </a:p>
          <a:p>
            <a:pPr algn="ctr"/>
            <a:r>
              <a:rPr lang="en-US" sz="1600" dirty="0"/>
              <a:t>9.54-9.60</a:t>
            </a:r>
          </a:p>
        </p:txBody>
      </p:sp>
      <p:sp>
        <p:nvSpPr>
          <p:cNvPr id="68" name="Down Arrow 67"/>
          <p:cNvSpPr/>
          <p:nvPr/>
        </p:nvSpPr>
        <p:spPr>
          <a:xfrm>
            <a:off x="5161144" y="1879028"/>
            <a:ext cx="214602" cy="274111"/>
          </a:xfrm>
          <a:prstGeom prst="downArrow">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0" name="Down Arrow 69"/>
          <p:cNvSpPr/>
          <p:nvPr/>
        </p:nvSpPr>
        <p:spPr>
          <a:xfrm>
            <a:off x="6843240" y="1879028"/>
            <a:ext cx="214602" cy="274111"/>
          </a:xfrm>
          <a:prstGeom prst="downArrow">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Left-Right Arrow 26"/>
          <p:cNvSpPr/>
          <p:nvPr/>
        </p:nvSpPr>
        <p:spPr>
          <a:xfrm>
            <a:off x="5583252" y="3691664"/>
            <a:ext cx="918929" cy="484632"/>
          </a:xfrm>
          <a:prstGeom prst="lef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463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C6CFAF39-41DD-45BD-8C37-95B2DBE2FD88}"/>
              </a:ext>
            </a:extLst>
          </p:cNvPr>
          <p:cNvGraphicFramePr/>
          <p:nvPr>
            <p:extLst/>
          </p:nvPr>
        </p:nvGraphicFramePr>
        <p:xfrm>
          <a:off x="1974850" y="115701"/>
          <a:ext cx="8232140" cy="6522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1">
            <a:extLst>
              <a:ext uri="{FF2B5EF4-FFF2-40B4-BE49-F238E27FC236}">
                <a16:creationId xmlns:a16="http://schemas.microsoft.com/office/drawing/2014/main" id="{E2CBC860-CD56-45A2-AA8C-4D2A9D1691BE}"/>
              </a:ext>
            </a:extLst>
          </p:cNvPr>
          <p:cNvSpPr>
            <a:spLocks noGrp="1"/>
          </p:cNvSpPr>
          <p:nvPr>
            <p:ph type="title"/>
          </p:nvPr>
        </p:nvSpPr>
        <p:spPr>
          <a:xfrm>
            <a:off x="2285999" y="115701"/>
            <a:ext cx="9844927" cy="1242091"/>
          </a:xfrm>
        </p:spPr>
        <p:txBody>
          <a:bodyPr/>
          <a:lstStyle/>
          <a:p>
            <a:r>
              <a:rPr lang="en-US" dirty="0"/>
              <a:t>Maintain Net Meter Revenue Policy</a:t>
            </a:r>
          </a:p>
        </p:txBody>
      </p:sp>
    </p:spTree>
    <p:extLst>
      <p:ext uri="{BB962C8B-B14F-4D97-AF65-F5344CB8AC3E}">
        <p14:creationId xmlns:p14="http://schemas.microsoft.com/office/powerpoint/2010/main" val="3547901270"/>
      </p:ext>
    </p:extLst>
  </p:cSld>
  <p:clrMapOvr>
    <a:masterClrMapping/>
  </p:clrMapOvr>
  <p:transition spd="slow" advTm="22098">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46744" y="1643974"/>
            <a:ext cx="6295787" cy="4238625"/>
          </a:xfrm>
          <a:prstGeom prst="rect">
            <a:avLst/>
          </a:prstGeom>
        </p:spPr>
        <p:txBody>
          <a:bodyPr>
            <a:normAutofit lnSpcReduction="10000"/>
          </a:bodyPr>
          <a:lstStyle/>
          <a:p>
            <a:pPr>
              <a:spcAft>
                <a:spcPts val="600"/>
              </a:spcAft>
            </a:pPr>
            <a:r>
              <a:rPr lang="en-US" sz="2200" dirty="0"/>
              <a:t>Purpose and priority of the parking system</a:t>
            </a:r>
          </a:p>
          <a:p>
            <a:pPr>
              <a:spcAft>
                <a:spcPts val="600"/>
              </a:spcAft>
            </a:pPr>
            <a:r>
              <a:rPr lang="en-US" sz="2200" dirty="0"/>
              <a:t>Performance targets and other trigger conditions</a:t>
            </a:r>
          </a:p>
          <a:p>
            <a:pPr>
              <a:spcAft>
                <a:spcPts val="600"/>
              </a:spcAft>
            </a:pPr>
            <a:r>
              <a:rPr lang="en-US" sz="2200" dirty="0"/>
              <a:t>Coordinating on- and off-street parking into a more seamless system</a:t>
            </a:r>
          </a:p>
          <a:p>
            <a:pPr>
              <a:spcAft>
                <a:spcPts val="600"/>
              </a:spcAft>
            </a:pPr>
            <a:r>
              <a:rPr lang="en-US" sz="2200" dirty="0"/>
              <a:t>Criteria and procedures for establishing new meter districts and </a:t>
            </a:r>
            <a:r>
              <a:rPr lang="en-US" sz="2200" dirty="0" err="1"/>
              <a:t>subdistricts</a:t>
            </a:r>
            <a:endParaRPr lang="en-US" sz="2200" dirty="0"/>
          </a:p>
          <a:p>
            <a:pPr>
              <a:spcAft>
                <a:spcPts val="600"/>
              </a:spcAft>
            </a:pPr>
            <a:r>
              <a:rPr lang="en-US" sz="2200" dirty="0"/>
              <a:t>Parameters for adjusting rates and frequency of adjustments, hours of enforcement, monitoring, evaluation and enforcement protocols</a:t>
            </a:r>
          </a:p>
          <a:p>
            <a:pPr>
              <a:spcAft>
                <a:spcPts val="600"/>
              </a:spcAft>
            </a:pPr>
            <a:r>
              <a:rPr lang="en-US" sz="2200" dirty="0"/>
              <a:t>Communication procedures to inform the public of changes in parking management in particular areas</a:t>
            </a:r>
          </a:p>
          <a:p>
            <a:pPr lvl="1">
              <a:spcAft>
                <a:spcPts val="600"/>
              </a:spcAft>
            </a:pPr>
            <a:endParaRPr lang="en-US" sz="2200" dirty="0"/>
          </a:p>
          <a:p>
            <a:pPr lvl="1">
              <a:spcAft>
                <a:spcPts val="600"/>
              </a:spcAft>
            </a:pPr>
            <a:endParaRPr lang="en-US" sz="2200" dirty="0"/>
          </a:p>
        </p:txBody>
      </p:sp>
      <p:grpSp>
        <p:nvGrpSpPr>
          <p:cNvPr id="6" name="Group 5"/>
          <p:cNvGrpSpPr/>
          <p:nvPr/>
        </p:nvGrpSpPr>
        <p:grpSpPr>
          <a:xfrm>
            <a:off x="1731579" y="6221970"/>
            <a:ext cx="1791810" cy="438387"/>
            <a:chOff x="207579" y="6221969"/>
            <a:chExt cx="1791810" cy="43838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579" y="6221969"/>
              <a:ext cx="438387" cy="43838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033" y="6221969"/>
              <a:ext cx="1243356" cy="438387"/>
            </a:xfrm>
            <a:prstGeom prst="rect">
              <a:avLst/>
            </a:prstGeom>
          </p:spPr>
        </p:pic>
      </p:grpSp>
      <p:sp>
        <p:nvSpPr>
          <p:cNvPr id="9" name="Title 1"/>
          <p:cNvSpPr txBox="1">
            <a:spLocks/>
          </p:cNvSpPr>
          <p:nvPr/>
        </p:nvSpPr>
        <p:spPr bwMode="auto">
          <a:xfrm>
            <a:off x="1865314" y="219373"/>
            <a:ext cx="9417714" cy="763588"/>
          </a:xfrm>
          <a:prstGeom prst="rect">
            <a:avLst/>
          </a:prstGeom>
          <a:noFill/>
          <a:ln>
            <a:noFill/>
          </a:ln>
          <a:extLst>
            <a:ext uri="{909E8E84-426E-40dd-AFC4-6F175D3DCCD1}"/>
            <a:ext uri="{91240B29-F687-4f45-9708-019B960494DF}"/>
          </a:extLst>
        </p:spPr>
        <p:txBody>
          <a:bodyPr lIns="91425" tIns="45713" rIns="91425" bIns="45713" anchor="t"/>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en-US" sz="4000" dirty="0"/>
              <a:t>Resolution 37204 in April 2016</a:t>
            </a:r>
            <a:endParaRPr lang="en-US" sz="4000" b="1" spc="-100" dirty="0">
              <a:solidFill>
                <a:srgbClr val="FCB043"/>
              </a:solidFill>
              <a:latin typeface="Trebuchet MS" charset="0"/>
            </a:endParaRPr>
          </a:p>
          <a:p>
            <a:pPr eaLnBrk="1" hangingPunct="1">
              <a:defRPr/>
            </a:pPr>
            <a:r>
              <a:rPr lang="en-US" sz="4000" b="1" spc="-100" dirty="0">
                <a:solidFill>
                  <a:srgbClr val="FCB043"/>
                </a:solidFill>
                <a:latin typeface="Trebuchet MS" charset="0"/>
              </a:rPr>
              <a:t>PBPM Program Parameters</a:t>
            </a:r>
          </a:p>
        </p:txBody>
      </p:sp>
      <p:sp>
        <p:nvSpPr>
          <p:cNvPr id="4" name="Slide Number Placeholder 3"/>
          <p:cNvSpPr>
            <a:spLocks noGrp="1"/>
          </p:cNvSpPr>
          <p:nvPr>
            <p:ph type="sldNum" sz="quarter" idx="11"/>
          </p:nvPr>
        </p:nvSpPr>
        <p:spPr>
          <a:xfrm>
            <a:off x="8307388" y="6295232"/>
            <a:ext cx="2133600" cy="365125"/>
          </a:xfrm>
        </p:spPr>
        <p:txBody>
          <a:bodyPr/>
          <a:lstStyle/>
          <a:p>
            <a:pPr>
              <a:defRPr/>
            </a:pPr>
            <a:fld id="{7F611283-5368-B64F-81F2-50BF922FACC4}" type="slidenum">
              <a:rPr lang="en-US" smtClean="0"/>
              <a:pPr>
                <a:defRPr/>
              </a:pPr>
              <a:t>52</a:t>
            </a:fld>
            <a:endParaRPr lang="en-US" dirty="0"/>
          </a:p>
        </p:txBody>
      </p:sp>
      <p:pic>
        <p:nvPicPr>
          <p:cNvPr id="10" name="Picture 3"/>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07389" y="1512419"/>
            <a:ext cx="2224087" cy="332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5303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F611283-5368-B64F-81F2-50BF922FACC4}" type="slidenum">
              <a:rPr lang="en-US" smtClean="0"/>
              <a:pPr>
                <a:defRPr/>
              </a:pPr>
              <a:t>6</a:t>
            </a:fld>
            <a:endParaRPr lang="en-US" dirty="0"/>
          </a:p>
        </p:txBody>
      </p:sp>
      <p:sp>
        <p:nvSpPr>
          <p:cNvPr id="5" name="Title 1"/>
          <p:cNvSpPr txBox="1">
            <a:spLocks/>
          </p:cNvSpPr>
          <p:nvPr/>
        </p:nvSpPr>
        <p:spPr bwMode="auto">
          <a:xfrm>
            <a:off x="1933576" y="308519"/>
            <a:ext cx="4051893" cy="1701151"/>
          </a:xfrm>
          <a:prstGeom prst="rect">
            <a:avLst/>
          </a:prstGeom>
          <a:noFill/>
          <a:ln>
            <a:noFill/>
          </a:ln>
          <a:extLst>
            <a:ext uri="{909E8E84-426E-40dd-AFC4-6F175D3DCCD1}"/>
            <a:ext uri="{91240B29-F687-4f45-9708-019B960494DF}"/>
          </a:extLst>
        </p:spPr>
        <p:txBody>
          <a:bodyPr lIns="91425" tIns="45713" rIns="91425" bIns="45713" anchor="t"/>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en-US" sz="4000" b="1" dirty="0">
                <a:solidFill>
                  <a:srgbClr val="FCB043"/>
                </a:solidFill>
                <a:latin typeface="Trebuchet MS" panose="020B0603020202020204" pitchFamily="34" charset="0"/>
              </a:rPr>
              <a:t>Better on-street management</a:t>
            </a:r>
            <a:endParaRPr lang="en-US" sz="4000" b="1" spc="-150" dirty="0">
              <a:solidFill>
                <a:srgbClr val="FCB043"/>
              </a:solidFill>
              <a:latin typeface="Trebuchet MS" charset="0"/>
            </a:endParaRPr>
          </a:p>
        </p:txBody>
      </p:sp>
      <p:grpSp>
        <p:nvGrpSpPr>
          <p:cNvPr id="6" name="Group 5"/>
          <p:cNvGrpSpPr/>
          <p:nvPr/>
        </p:nvGrpSpPr>
        <p:grpSpPr>
          <a:xfrm>
            <a:off x="1731579" y="6221970"/>
            <a:ext cx="1791810" cy="438387"/>
            <a:chOff x="207579" y="6221969"/>
            <a:chExt cx="1791810" cy="43838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579" y="6221969"/>
              <a:ext cx="438387" cy="43838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033" y="6221969"/>
              <a:ext cx="1243356" cy="438387"/>
            </a:xfrm>
            <a:prstGeom prst="rect">
              <a:avLst/>
            </a:prstGeom>
          </p:spPr>
        </p:pic>
      </p:grpSp>
      <p:sp>
        <p:nvSpPr>
          <p:cNvPr id="9" name="Rectangle 6"/>
          <p:cNvSpPr txBox="1">
            <a:spLocks noChangeArrowheads="1"/>
          </p:cNvSpPr>
          <p:nvPr/>
        </p:nvSpPr>
        <p:spPr>
          <a:xfrm>
            <a:off x="1966147" y="1829999"/>
            <a:ext cx="3697774" cy="4747881"/>
          </a:xfrm>
          <a:prstGeom prst="rect">
            <a:avLst/>
          </a:prstGeom>
        </p:spPr>
        <p:txBody>
          <a:bodyPr/>
          <a:lst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MS PGothic" charset="0"/>
                <a:cs typeface="MS PGothic"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MS PGothic" charset="0"/>
                <a:cs typeface="MS PGothic" charset="0"/>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MS PGothic" charset="0"/>
                <a:cs typeface="MS PGothic" charset="0"/>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defRPr/>
            </a:pPr>
            <a:r>
              <a:rPr lang="en-US" altLang="en-US" sz="1800" dirty="0">
                <a:solidFill>
                  <a:srgbClr val="4D4D4F"/>
                </a:solidFill>
              </a:rPr>
              <a:t>Parking supply is getting tighter as commercial districts redevelop and demand for limited parking spaces increase</a:t>
            </a:r>
          </a:p>
          <a:p>
            <a:pPr eaLnBrk="1" hangingPunct="1">
              <a:defRPr/>
            </a:pPr>
            <a:endParaRPr lang="en-US" altLang="en-US" sz="1800" dirty="0">
              <a:solidFill>
                <a:srgbClr val="4D4D4F"/>
              </a:solidFill>
            </a:endParaRPr>
          </a:p>
          <a:p>
            <a:pPr eaLnBrk="1" hangingPunct="1">
              <a:defRPr/>
            </a:pPr>
            <a:endParaRPr lang="en-US" altLang="en-US" sz="1800" dirty="0"/>
          </a:p>
          <a:p>
            <a:pPr eaLnBrk="1" hangingPunct="1">
              <a:defRPr/>
            </a:pPr>
            <a:endParaRPr lang="en-US" altLang="en-US" sz="1800" dirty="0"/>
          </a:p>
        </p:txBody>
      </p:sp>
      <p:pic>
        <p:nvPicPr>
          <p:cNvPr id="11" name="Picture 6"/>
          <p:cNvPicPr>
            <a:picLocks noChangeAspect="1"/>
          </p:cNvPicPr>
          <p:nvPr/>
        </p:nvPicPr>
        <p:blipFill rotWithShape="1">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4047" t="-216" r="25824" b="10423"/>
          <a:stretch/>
        </p:blipFill>
        <p:spPr bwMode="auto">
          <a:xfrm>
            <a:off x="6220036" y="-556260"/>
            <a:ext cx="6816302" cy="654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377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F611283-5368-B64F-81F2-50BF922FACC4}" type="slidenum">
              <a:rPr lang="en-US" smtClean="0"/>
              <a:pPr>
                <a:defRPr/>
              </a:pPr>
              <a:t>7</a:t>
            </a:fld>
            <a:endParaRPr lang="en-US" dirty="0"/>
          </a:p>
        </p:txBody>
      </p:sp>
      <p:sp>
        <p:nvSpPr>
          <p:cNvPr id="5" name="Title 1"/>
          <p:cNvSpPr txBox="1">
            <a:spLocks/>
          </p:cNvSpPr>
          <p:nvPr/>
        </p:nvSpPr>
        <p:spPr bwMode="auto">
          <a:xfrm>
            <a:off x="1933576" y="308519"/>
            <a:ext cx="4051893" cy="1701151"/>
          </a:xfrm>
          <a:prstGeom prst="rect">
            <a:avLst/>
          </a:prstGeom>
          <a:noFill/>
          <a:ln>
            <a:noFill/>
          </a:ln>
          <a:extLst>
            <a:ext uri="{909E8E84-426E-40dd-AFC4-6F175D3DCCD1}"/>
            <a:ext uri="{91240B29-F687-4f45-9708-019B960494DF}"/>
          </a:extLst>
        </p:spPr>
        <p:txBody>
          <a:bodyPr lIns="91425" tIns="45713" rIns="91425" bIns="45713" anchor="t"/>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en-US" sz="4000" b="1" dirty="0">
                <a:solidFill>
                  <a:srgbClr val="FCB043"/>
                </a:solidFill>
                <a:latin typeface="Trebuchet MS" panose="020B0603020202020204" pitchFamily="34" charset="0"/>
              </a:rPr>
              <a:t>More demand-responsive</a:t>
            </a:r>
          </a:p>
          <a:p>
            <a:pPr eaLnBrk="1" hangingPunct="1">
              <a:defRPr/>
            </a:pPr>
            <a:r>
              <a:rPr lang="en-US" sz="4000" b="1" spc="-150" dirty="0">
                <a:solidFill>
                  <a:srgbClr val="FCB043"/>
                </a:solidFill>
                <a:latin typeface="Trebuchet MS" panose="020B0603020202020204" pitchFamily="34" charset="0"/>
              </a:rPr>
              <a:t>management</a:t>
            </a:r>
            <a:endParaRPr lang="en-US" sz="4000" b="1" spc="-150" dirty="0">
              <a:solidFill>
                <a:srgbClr val="FCB043"/>
              </a:solidFill>
              <a:latin typeface="Trebuchet MS" charset="0"/>
            </a:endParaRPr>
          </a:p>
        </p:txBody>
      </p:sp>
      <p:grpSp>
        <p:nvGrpSpPr>
          <p:cNvPr id="6" name="Group 5"/>
          <p:cNvGrpSpPr/>
          <p:nvPr/>
        </p:nvGrpSpPr>
        <p:grpSpPr>
          <a:xfrm>
            <a:off x="1731579" y="6221970"/>
            <a:ext cx="1791810" cy="438387"/>
            <a:chOff x="207579" y="6221969"/>
            <a:chExt cx="1791810" cy="43838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579" y="6221969"/>
              <a:ext cx="438387" cy="43838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033" y="6221969"/>
              <a:ext cx="1243356" cy="438387"/>
            </a:xfrm>
            <a:prstGeom prst="rect">
              <a:avLst/>
            </a:prstGeom>
          </p:spPr>
        </p:pic>
      </p:grpSp>
      <p:sp>
        <p:nvSpPr>
          <p:cNvPr id="9" name="Rectangle 6"/>
          <p:cNvSpPr txBox="1">
            <a:spLocks noChangeArrowheads="1"/>
          </p:cNvSpPr>
          <p:nvPr/>
        </p:nvSpPr>
        <p:spPr>
          <a:xfrm>
            <a:off x="1966147" y="2478136"/>
            <a:ext cx="3829228" cy="4747881"/>
          </a:xfrm>
          <a:prstGeom prst="rect">
            <a:avLst/>
          </a:prstGeom>
        </p:spPr>
        <p:txBody>
          <a:bodyPr/>
          <a:lst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MS PGothic" charset="0"/>
                <a:cs typeface="MS PGothic"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MS PGothic" charset="0"/>
                <a:cs typeface="MS PGothic" charset="0"/>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MS PGothic" charset="0"/>
                <a:cs typeface="MS PGothic" charset="0"/>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defRPr/>
            </a:pPr>
            <a:r>
              <a:rPr lang="en-US" altLang="en-US" sz="1800" dirty="0">
                <a:solidFill>
                  <a:srgbClr val="4D4D4F"/>
                </a:solidFill>
              </a:rPr>
              <a:t>It is challenging to adjust parking rates and initiate parking management plans</a:t>
            </a:r>
          </a:p>
          <a:p>
            <a:pPr eaLnBrk="1" hangingPunct="1">
              <a:defRPr/>
            </a:pPr>
            <a:endParaRPr lang="en-US" altLang="en-US" sz="1800" dirty="0">
              <a:solidFill>
                <a:srgbClr val="4D4D4F"/>
              </a:solidFill>
            </a:endParaRPr>
          </a:p>
          <a:p>
            <a:pPr eaLnBrk="1" hangingPunct="1">
              <a:defRPr/>
            </a:pPr>
            <a:r>
              <a:rPr lang="en-US" altLang="en-US" sz="1800" dirty="0">
                <a:solidFill>
                  <a:srgbClr val="4D4D4F"/>
                </a:solidFill>
              </a:rPr>
              <a:t>New technologies and practices allow for more responsive management</a:t>
            </a:r>
          </a:p>
          <a:p>
            <a:pPr marL="0" indent="0" eaLnBrk="1" hangingPunct="1">
              <a:buNone/>
              <a:defRPr/>
            </a:pPr>
            <a:endParaRPr lang="en-US" altLang="en-US" sz="800" i="1" dirty="0"/>
          </a:p>
          <a:p>
            <a:pPr eaLnBrk="1" hangingPunct="1">
              <a:defRPr/>
            </a:pPr>
            <a:endParaRPr lang="en-US" altLang="en-US" sz="1800" dirty="0"/>
          </a:p>
          <a:p>
            <a:pPr eaLnBrk="1" hangingPunct="1">
              <a:defRPr/>
            </a:pPr>
            <a:endParaRPr lang="en-US" altLang="en-US" sz="1800" dirty="0"/>
          </a:p>
        </p:txBody>
      </p:sp>
      <p:pic>
        <p:nvPicPr>
          <p:cNvPr id="10" name="Content Placeholder 1"/>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r="230" b="21440"/>
          <a:stretch>
            <a:fillRect/>
          </a:stretch>
        </p:blipFill>
        <p:spPr bwMode="auto">
          <a:xfrm>
            <a:off x="6226806" y="1"/>
            <a:ext cx="5698753" cy="598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686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222637-4E67-42CC-B32F-5B8610CD31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351374"/>
          </a:xfrm>
          <a:prstGeom prst="rect">
            <a:avLst/>
          </a:prstGeom>
        </p:spPr>
      </p:pic>
      <p:sp>
        <p:nvSpPr>
          <p:cNvPr id="9" name="Rectangle 8"/>
          <p:cNvSpPr/>
          <p:nvPr/>
        </p:nvSpPr>
        <p:spPr>
          <a:xfrm>
            <a:off x="1854200" y="401388"/>
            <a:ext cx="4356902" cy="758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BA3DEE6-91B7-454A-B441-A4B6A9082DC3}"/>
              </a:ext>
            </a:extLst>
          </p:cNvPr>
          <p:cNvSpPr/>
          <p:nvPr/>
        </p:nvSpPr>
        <p:spPr>
          <a:xfrm>
            <a:off x="6211102" y="5308600"/>
            <a:ext cx="5717661" cy="608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299258" y="141317"/>
            <a:ext cx="11629506" cy="876921"/>
          </a:xfrm>
        </p:spPr>
        <p:txBody>
          <a:bodyPr/>
          <a:lstStyle/>
          <a:p>
            <a:r>
              <a:rPr lang="en-US" dirty="0"/>
              <a:t>Background – Resolution 37204</a:t>
            </a:r>
          </a:p>
        </p:txBody>
      </p:sp>
      <p:sp>
        <p:nvSpPr>
          <p:cNvPr id="2" name="Freeform: Shape 1">
            <a:extLst>
              <a:ext uri="{FF2B5EF4-FFF2-40B4-BE49-F238E27FC236}">
                <a16:creationId xmlns:a16="http://schemas.microsoft.com/office/drawing/2014/main" id="{B3E8405C-E69A-4685-B2AB-47EAF431EF67}"/>
              </a:ext>
            </a:extLst>
          </p:cNvPr>
          <p:cNvSpPr/>
          <p:nvPr/>
        </p:nvSpPr>
        <p:spPr>
          <a:xfrm>
            <a:off x="49427" y="123568"/>
            <a:ext cx="6969211" cy="6153664"/>
          </a:xfrm>
          <a:custGeom>
            <a:avLst/>
            <a:gdLst>
              <a:gd name="connsiteX0" fmla="*/ 6598508 w 6598508"/>
              <a:gd name="connsiteY0" fmla="*/ 271849 h 5387546"/>
              <a:gd name="connsiteX1" fmla="*/ 6598508 w 6598508"/>
              <a:gd name="connsiteY1" fmla="*/ 358346 h 5387546"/>
              <a:gd name="connsiteX2" fmla="*/ 4497859 w 6598508"/>
              <a:gd name="connsiteY2" fmla="*/ 5387546 h 5387546"/>
              <a:gd name="connsiteX3" fmla="*/ 0 w 6598508"/>
              <a:gd name="connsiteY3" fmla="*/ 5362833 h 5387546"/>
              <a:gd name="connsiteX4" fmla="*/ 74141 w 6598508"/>
              <a:gd name="connsiteY4" fmla="*/ 0 h 5387546"/>
              <a:gd name="connsiteX5" fmla="*/ 6598508 w 6598508"/>
              <a:gd name="connsiteY5" fmla="*/ 271849 h 5387546"/>
              <a:gd name="connsiteX0" fmla="*/ 6969211 w 6969211"/>
              <a:gd name="connsiteY0" fmla="*/ 0 h 6153664"/>
              <a:gd name="connsiteX1" fmla="*/ 6598508 w 6969211"/>
              <a:gd name="connsiteY1" fmla="*/ 1124464 h 6153664"/>
              <a:gd name="connsiteX2" fmla="*/ 4497859 w 6969211"/>
              <a:gd name="connsiteY2" fmla="*/ 6153664 h 6153664"/>
              <a:gd name="connsiteX3" fmla="*/ 0 w 6969211"/>
              <a:gd name="connsiteY3" fmla="*/ 6128951 h 6153664"/>
              <a:gd name="connsiteX4" fmla="*/ 74141 w 6969211"/>
              <a:gd name="connsiteY4" fmla="*/ 766118 h 6153664"/>
              <a:gd name="connsiteX5" fmla="*/ 6969211 w 6969211"/>
              <a:gd name="connsiteY5" fmla="*/ 0 h 6153664"/>
              <a:gd name="connsiteX0" fmla="*/ 6969211 w 6969211"/>
              <a:gd name="connsiteY0" fmla="*/ 0 h 6153664"/>
              <a:gd name="connsiteX1" fmla="*/ 6598508 w 6969211"/>
              <a:gd name="connsiteY1" fmla="*/ 1124464 h 6153664"/>
              <a:gd name="connsiteX2" fmla="*/ 4497859 w 6969211"/>
              <a:gd name="connsiteY2" fmla="*/ 6153664 h 6153664"/>
              <a:gd name="connsiteX3" fmla="*/ 0 w 6969211"/>
              <a:gd name="connsiteY3" fmla="*/ 6128951 h 6153664"/>
              <a:gd name="connsiteX4" fmla="*/ 222422 w 6969211"/>
              <a:gd name="connsiteY4" fmla="*/ 111210 h 6153664"/>
              <a:gd name="connsiteX5" fmla="*/ 6969211 w 6969211"/>
              <a:gd name="connsiteY5" fmla="*/ 0 h 615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9211" h="6153664">
                <a:moveTo>
                  <a:pt x="6969211" y="0"/>
                </a:moveTo>
                <a:lnTo>
                  <a:pt x="6598508" y="1124464"/>
                </a:lnTo>
                <a:lnTo>
                  <a:pt x="4497859" y="6153664"/>
                </a:lnTo>
                <a:lnTo>
                  <a:pt x="0" y="6128951"/>
                </a:lnTo>
                <a:lnTo>
                  <a:pt x="222422" y="111210"/>
                </a:lnTo>
                <a:lnTo>
                  <a:pt x="696921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8A9B77A-8EAC-4D0B-BB86-592EE8F8A1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4879237" cy="6314305"/>
          </a:xfrm>
          <a:prstGeom prst="rect">
            <a:avLst/>
          </a:prstGeom>
        </p:spPr>
      </p:pic>
      <p:pic>
        <p:nvPicPr>
          <p:cNvPr id="8" name="Picture 7">
            <a:extLst>
              <a:ext uri="{FF2B5EF4-FFF2-40B4-BE49-F238E27FC236}">
                <a16:creationId xmlns:a16="http://schemas.microsoft.com/office/drawing/2014/main" id="{7976CB27-2698-4CE6-AA4E-7FBA3AA588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0833" t="15175" b="79004"/>
          <a:stretch/>
        </p:blipFill>
        <p:spPr>
          <a:xfrm>
            <a:off x="7179268" y="974717"/>
            <a:ext cx="4034832" cy="369675"/>
          </a:xfrm>
          <a:prstGeom prst="rect">
            <a:avLst/>
          </a:prstGeom>
        </p:spPr>
      </p:pic>
      <p:pic>
        <p:nvPicPr>
          <p:cNvPr id="12" name="Picture 11">
            <a:extLst>
              <a:ext uri="{FF2B5EF4-FFF2-40B4-BE49-F238E27FC236}">
                <a16:creationId xmlns:a16="http://schemas.microsoft.com/office/drawing/2014/main" id="{460AAE85-A952-4E62-97E7-1FA7DB871D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0833" t="15175" b="79004"/>
          <a:stretch/>
        </p:blipFill>
        <p:spPr>
          <a:xfrm>
            <a:off x="6805685" y="1438319"/>
            <a:ext cx="4636672" cy="3640308"/>
          </a:xfrm>
          <a:prstGeom prst="rect">
            <a:avLst/>
          </a:prstGeom>
        </p:spPr>
      </p:pic>
      <p:sp>
        <p:nvSpPr>
          <p:cNvPr id="4" name="TextBox 3">
            <a:extLst>
              <a:ext uri="{FF2B5EF4-FFF2-40B4-BE49-F238E27FC236}">
                <a16:creationId xmlns:a16="http://schemas.microsoft.com/office/drawing/2014/main" id="{9D805883-57DA-4D74-8D2B-DB0A35B0C408}"/>
              </a:ext>
            </a:extLst>
          </p:cNvPr>
          <p:cNvSpPr txBox="1"/>
          <p:nvPr/>
        </p:nvSpPr>
        <p:spPr>
          <a:xfrm>
            <a:off x="6994297" y="918414"/>
            <a:ext cx="5309287" cy="5016758"/>
          </a:xfrm>
          <a:prstGeom prst="rect">
            <a:avLst/>
          </a:prstGeom>
          <a:noFill/>
        </p:spPr>
        <p:txBody>
          <a:bodyPr wrap="square" rtlCol="0">
            <a:spAutoFit/>
          </a:bodyPr>
          <a:lstStyle/>
          <a:p>
            <a:r>
              <a:rPr lang="en-US" sz="2000" b="1" dirty="0">
                <a:solidFill>
                  <a:schemeClr val="tx1">
                    <a:lumMod val="65000"/>
                    <a:lumOff val="35000"/>
                  </a:schemeClr>
                </a:solidFill>
              </a:rPr>
              <a:t>PERFORMANCE BASED </a:t>
            </a:r>
          </a:p>
          <a:p>
            <a:r>
              <a:rPr lang="en-US" sz="2000" b="1" dirty="0">
                <a:solidFill>
                  <a:schemeClr val="tx1">
                    <a:lumMod val="65000"/>
                    <a:lumOff val="35000"/>
                  </a:schemeClr>
                </a:solidFill>
              </a:rPr>
              <a:t>PARKING MANAGEMENT MANUAL</a:t>
            </a:r>
          </a:p>
          <a:p>
            <a:r>
              <a:rPr lang="en-US" sz="2000" b="1" dirty="0">
                <a:solidFill>
                  <a:schemeClr val="tx1">
                    <a:lumMod val="65000"/>
                    <a:lumOff val="35000"/>
                  </a:schemeClr>
                </a:solidFill>
              </a:rPr>
              <a:t>(Per Resolution 37204 –April 2016)</a:t>
            </a:r>
          </a:p>
          <a:p>
            <a:pPr marL="285750" indent="-285750">
              <a:buFont typeface="Arial" panose="020B0604020202020204" pitchFamily="34" charset="0"/>
              <a:buChar char="•"/>
            </a:pPr>
            <a:endParaRPr lang="en-US" sz="2000" b="1" dirty="0">
              <a:solidFill>
                <a:schemeClr val="tx1">
                  <a:lumMod val="65000"/>
                  <a:lumOff val="35000"/>
                </a:schemeClr>
              </a:solidFill>
            </a:endParaRPr>
          </a:p>
          <a:p>
            <a:pPr marL="285750" indent="-285750">
              <a:buFont typeface="Arial" panose="020B0604020202020204" pitchFamily="34" charset="0"/>
              <a:buChar char="•"/>
            </a:pPr>
            <a:r>
              <a:rPr lang="en-US" sz="2000" b="1" dirty="0">
                <a:solidFill>
                  <a:schemeClr val="tx1">
                    <a:lumMod val="65000"/>
                    <a:lumOff val="35000"/>
                  </a:schemeClr>
                </a:solidFill>
              </a:rPr>
              <a:t>Purpose </a:t>
            </a:r>
            <a:r>
              <a:rPr lang="en-US" sz="2000" dirty="0">
                <a:solidFill>
                  <a:schemeClr val="tx1">
                    <a:lumMod val="65000"/>
                    <a:lumOff val="35000"/>
                  </a:schemeClr>
                </a:solidFill>
              </a:rPr>
              <a:t>of the parking system</a:t>
            </a:r>
          </a:p>
          <a:p>
            <a:pPr marL="285750" indent="-285750">
              <a:buFont typeface="Arial" panose="020B0604020202020204" pitchFamily="34" charset="0"/>
              <a:buChar char="•"/>
            </a:pPr>
            <a:r>
              <a:rPr lang="en-US" sz="2000" b="1" dirty="0">
                <a:solidFill>
                  <a:schemeClr val="tx1">
                    <a:lumMod val="65000"/>
                    <a:lumOff val="35000"/>
                  </a:schemeClr>
                </a:solidFill>
              </a:rPr>
              <a:t>Performance</a:t>
            </a:r>
            <a:r>
              <a:rPr lang="en-US" sz="2000" dirty="0">
                <a:solidFill>
                  <a:schemeClr val="tx1">
                    <a:lumMod val="65000"/>
                    <a:lumOff val="35000"/>
                  </a:schemeClr>
                </a:solidFill>
              </a:rPr>
              <a:t> targets</a:t>
            </a:r>
          </a:p>
          <a:p>
            <a:pPr marL="285750" indent="-285750">
              <a:buFont typeface="Arial" panose="020B0604020202020204" pitchFamily="34" charset="0"/>
              <a:buChar char="•"/>
            </a:pPr>
            <a:r>
              <a:rPr lang="en-US" sz="2000" b="1" dirty="0">
                <a:solidFill>
                  <a:schemeClr val="tx1">
                    <a:lumMod val="65000"/>
                    <a:lumOff val="35000"/>
                  </a:schemeClr>
                </a:solidFill>
              </a:rPr>
              <a:t>Procedures </a:t>
            </a:r>
            <a:r>
              <a:rPr lang="en-US" sz="2000" dirty="0">
                <a:solidFill>
                  <a:schemeClr val="tx1">
                    <a:lumMod val="65000"/>
                    <a:lumOff val="35000"/>
                  </a:schemeClr>
                </a:solidFill>
              </a:rPr>
              <a:t>for establishing new meter districts</a:t>
            </a:r>
          </a:p>
          <a:p>
            <a:pPr marL="285750" indent="-285750">
              <a:buFont typeface="Arial" panose="020B0604020202020204" pitchFamily="34" charset="0"/>
              <a:buChar char="•"/>
            </a:pPr>
            <a:r>
              <a:rPr lang="en-US" sz="2000" b="1" dirty="0">
                <a:solidFill>
                  <a:schemeClr val="tx1">
                    <a:lumMod val="65000"/>
                    <a:lumOff val="35000"/>
                  </a:schemeClr>
                </a:solidFill>
              </a:rPr>
              <a:t>Using data</a:t>
            </a:r>
            <a:r>
              <a:rPr lang="en-US" sz="2000" b="1" i="1" dirty="0">
                <a:solidFill>
                  <a:schemeClr val="tx1">
                    <a:lumMod val="65000"/>
                    <a:lumOff val="35000"/>
                  </a:schemeClr>
                </a:solidFill>
              </a:rPr>
              <a:t> </a:t>
            </a:r>
            <a:r>
              <a:rPr lang="en-US" sz="2000" dirty="0">
                <a:solidFill>
                  <a:schemeClr val="tx1">
                    <a:lumMod val="65000"/>
                    <a:lumOff val="35000"/>
                  </a:schemeClr>
                </a:solidFill>
              </a:rPr>
              <a:t>to adjust rates, set frequency of adjustments, establish hours of enforcement, monitor and evaluate operations</a:t>
            </a:r>
          </a:p>
          <a:p>
            <a:pPr marL="285750" indent="-285750">
              <a:buFont typeface="Arial" panose="020B0604020202020204" pitchFamily="34" charset="0"/>
              <a:buChar char="•"/>
            </a:pPr>
            <a:r>
              <a:rPr lang="en-US" sz="2000" b="1" dirty="0">
                <a:solidFill>
                  <a:schemeClr val="tx1">
                    <a:lumMod val="65000"/>
                    <a:lumOff val="35000"/>
                  </a:schemeClr>
                </a:solidFill>
              </a:rPr>
              <a:t>Communication </a:t>
            </a:r>
            <a:r>
              <a:rPr lang="en-US" sz="2000" dirty="0">
                <a:solidFill>
                  <a:schemeClr val="tx1">
                    <a:lumMod val="65000"/>
                    <a:lumOff val="35000"/>
                  </a:schemeClr>
                </a:solidFill>
              </a:rPr>
              <a:t>procedures for parking management</a:t>
            </a:r>
            <a:endParaRPr lang="en-US" sz="2000" b="1" dirty="0">
              <a:solidFill>
                <a:schemeClr val="tx1">
                  <a:lumMod val="65000"/>
                  <a:lumOff val="35000"/>
                </a:schemeClr>
              </a:solidFill>
            </a:endParaRPr>
          </a:p>
          <a:p>
            <a:pPr marL="285750" indent="-285750">
              <a:buFont typeface="Arial" panose="020B0604020202020204" pitchFamily="34" charset="0"/>
              <a:buChar char="•"/>
            </a:pPr>
            <a:r>
              <a:rPr lang="en-US" sz="2000" b="1" dirty="0">
                <a:solidFill>
                  <a:schemeClr val="tx1">
                    <a:lumMod val="65000"/>
                    <a:lumOff val="35000"/>
                  </a:schemeClr>
                </a:solidFill>
              </a:rPr>
              <a:t>Coordinating</a:t>
            </a:r>
            <a:r>
              <a:rPr lang="en-US" sz="2000" dirty="0">
                <a:solidFill>
                  <a:schemeClr val="tx1">
                    <a:lumMod val="65000"/>
                    <a:lumOff val="35000"/>
                  </a:schemeClr>
                </a:solidFill>
              </a:rPr>
              <a:t> on- and off-street parking into a more seamless system</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071060330"/>
      </p:ext>
    </p:extLst>
  </p:cSld>
  <p:clrMapOvr>
    <a:masterClrMapping/>
  </p:clrMapOvr>
  <p:transition spd="slow" advTm="39223">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xit" presetSubtype="0" fill="hold"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476" y="0"/>
            <a:ext cx="9030156" cy="5993176"/>
          </a:xfrm>
          <a:prstGeom prst="rect">
            <a:avLst/>
          </a:prstGeom>
        </p:spPr>
      </p:pic>
      <p:sp>
        <p:nvSpPr>
          <p:cNvPr id="10" name="Rectangle 9"/>
          <p:cNvSpPr/>
          <p:nvPr/>
        </p:nvSpPr>
        <p:spPr>
          <a:xfrm>
            <a:off x="1832475" y="0"/>
            <a:ext cx="9030157" cy="5993176"/>
          </a:xfrm>
          <a:prstGeom prst="rect">
            <a:avLst/>
          </a:prstGeom>
          <a:solidFill>
            <a:schemeClr val="accent6">
              <a:lumMod val="50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4" name="Slide Number Placeholder 3"/>
          <p:cNvSpPr>
            <a:spLocks noGrp="1"/>
          </p:cNvSpPr>
          <p:nvPr>
            <p:ph type="sldNum" sz="quarter" idx="12"/>
          </p:nvPr>
        </p:nvSpPr>
        <p:spPr/>
        <p:txBody>
          <a:bodyPr/>
          <a:lstStyle/>
          <a:p>
            <a:pPr>
              <a:defRPr/>
            </a:pPr>
            <a:fld id="{7F611283-5368-B64F-81F2-50BF922FACC4}" type="slidenum">
              <a:rPr lang="en-US" smtClean="0"/>
              <a:pPr>
                <a:defRPr/>
              </a:pPr>
              <a:t>9</a:t>
            </a:fld>
            <a:endParaRPr lang="en-US" dirty="0"/>
          </a:p>
        </p:txBody>
      </p:sp>
      <p:sp>
        <p:nvSpPr>
          <p:cNvPr id="3" name="Content Placeholder 2"/>
          <p:cNvSpPr>
            <a:spLocks noGrp="1"/>
          </p:cNvSpPr>
          <p:nvPr>
            <p:ph idx="4294967295"/>
          </p:nvPr>
        </p:nvSpPr>
        <p:spPr>
          <a:xfrm>
            <a:off x="2514931" y="1072107"/>
            <a:ext cx="8255000" cy="4672012"/>
          </a:xfrm>
          <a:prstGeom prst="rect">
            <a:avLst/>
          </a:prstGeom>
        </p:spPr>
        <p:txBody>
          <a:bodyPr>
            <a:normAutofit fontScale="92500" lnSpcReduction="20000"/>
          </a:bodyPr>
          <a:lstStyle/>
          <a:p>
            <a:pPr marL="0" indent="0">
              <a:buNone/>
            </a:pPr>
            <a:r>
              <a:rPr lang="en-US" dirty="0">
                <a:solidFill>
                  <a:schemeClr val="bg1"/>
                </a:solidFill>
              </a:rPr>
              <a:t>Citywide Parking Strategy Process</a:t>
            </a:r>
          </a:p>
          <a:p>
            <a:r>
              <a:rPr lang="en-US" dirty="0">
                <a:solidFill>
                  <a:schemeClr val="bg1"/>
                </a:solidFill>
              </a:rPr>
              <a:t>Communication with close to 1,000 people</a:t>
            </a:r>
          </a:p>
          <a:p>
            <a:r>
              <a:rPr lang="en-US" dirty="0">
                <a:solidFill>
                  <a:schemeClr val="bg1"/>
                </a:solidFill>
              </a:rPr>
              <a:t>Support for data-driven management</a:t>
            </a:r>
          </a:p>
          <a:p>
            <a:pPr marL="0" indent="0">
              <a:buNone/>
            </a:pPr>
            <a:endParaRPr lang="en-US" dirty="0">
              <a:solidFill>
                <a:schemeClr val="bg1"/>
              </a:solidFill>
            </a:endParaRPr>
          </a:p>
          <a:p>
            <a:pPr marL="0" indent="0">
              <a:buNone/>
            </a:pPr>
            <a:r>
              <a:rPr lang="en-US" dirty="0">
                <a:solidFill>
                  <a:schemeClr val="bg1"/>
                </a:solidFill>
              </a:rPr>
              <a:t>Centers and Corridors Parking Project SAC</a:t>
            </a:r>
          </a:p>
          <a:p>
            <a:r>
              <a:rPr lang="en-US" dirty="0">
                <a:solidFill>
                  <a:schemeClr val="bg1"/>
                </a:solidFill>
              </a:rPr>
              <a:t>Endorsed the Parking Management Toolkit </a:t>
            </a:r>
          </a:p>
          <a:p>
            <a:pPr marL="0" indent="0">
              <a:buNone/>
            </a:pPr>
            <a:endParaRPr lang="en-US" dirty="0">
              <a:solidFill>
                <a:schemeClr val="bg1"/>
              </a:solidFill>
            </a:endParaRPr>
          </a:p>
          <a:p>
            <a:pPr marL="0" indent="0">
              <a:buNone/>
            </a:pPr>
            <a:r>
              <a:rPr lang="en-US" dirty="0">
                <a:solidFill>
                  <a:schemeClr val="bg1"/>
                </a:solidFill>
              </a:rPr>
              <a:t>Central City Parking Policy Update SAC</a:t>
            </a:r>
          </a:p>
          <a:p>
            <a:r>
              <a:rPr lang="en-US" dirty="0">
                <a:solidFill>
                  <a:schemeClr val="bg1"/>
                </a:solidFill>
              </a:rPr>
              <a:t>Recommended that staff develop a performance-based parking management program</a:t>
            </a:r>
          </a:p>
          <a:p>
            <a:endParaRPr lang="en-US" dirty="0">
              <a:solidFill>
                <a:schemeClr val="bg1"/>
              </a:solidFill>
            </a:endParaRPr>
          </a:p>
          <a:p>
            <a:pPr marL="0" indent="0">
              <a:buNone/>
            </a:pPr>
            <a:r>
              <a:rPr lang="en-US" dirty="0">
                <a:solidFill>
                  <a:schemeClr val="bg1"/>
                </a:solidFill>
              </a:rPr>
              <a:t>2016 Downtown Meter Rate Adjustment Subcommittee</a:t>
            </a:r>
          </a:p>
          <a:p>
            <a:r>
              <a:rPr lang="en-US" dirty="0">
                <a:solidFill>
                  <a:schemeClr val="bg1"/>
                </a:solidFill>
              </a:rPr>
              <a:t>Recommended to transition from existing process to PBPM</a:t>
            </a:r>
          </a:p>
          <a:p>
            <a:pPr>
              <a:buNone/>
            </a:pPr>
            <a:endParaRPr lang="en-US" sz="2000" dirty="0">
              <a:solidFill>
                <a:schemeClr val="bg1"/>
              </a:solidFill>
            </a:endParaRPr>
          </a:p>
          <a:p>
            <a:pPr lvl="1"/>
            <a:endParaRPr lang="en-US" dirty="0">
              <a:solidFill>
                <a:schemeClr val="bg1"/>
              </a:solidFill>
            </a:endParaRPr>
          </a:p>
          <a:p>
            <a:pPr lvl="1"/>
            <a:endParaRPr lang="en-US" dirty="0">
              <a:solidFill>
                <a:schemeClr val="bg1"/>
              </a:solidFill>
            </a:endParaRPr>
          </a:p>
        </p:txBody>
      </p:sp>
      <p:grpSp>
        <p:nvGrpSpPr>
          <p:cNvPr id="6" name="Group 5"/>
          <p:cNvGrpSpPr/>
          <p:nvPr/>
        </p:nvGrpSpPr>
        <p:grpSpPr>
          <a:xfrm>
            <a:off x="1720562" y="6221970"/>
            <a:ext cx="1791810" cy="438387"/>
            <a:chOff x="207579" y="6221969"/>
            <a:chExt cx="1791810" cy="438387"/>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579" y="6221969"/>
              <a:ext cx="438387" cy="43838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033" y="6221969"/>
              <a:ext cx="1243356" cy="438387"/>
            </a:xfrm>
            <a:prstGeom prst="rect">
              <a:avLst/>
            </a:prstGeom>
          </p:spPr>
        </p:pic>
      </p:grpSp>
      <p:sp>
        <p:nvSpPr>
          <p:cNvPr id="9" name="Title 1"/>
          <p:cNvSpPr txBox="1">
            <a:spLocks/>
          </p:cNvSpPr>
          <p:nvPr/>
        </p:nvSpPr>
        <p:spPr bwMode="auto">
          <a:xfrm>
            <a:off x="1933574" y="308519"/>
            <a:ext cx="9417714" cy="763588"/>
          </a:xfrm>
          <a:prstGeom prst="rect">
            <a:avLst/>
          </a:prstGeom>
          <a:noFill/>
          <a:ln>
            <a:noFill/>
          </a:ln>
          <a:extLst>
            <a:ext uri="{909E8E84-426E-40dd-AFC4-6F175D3DCCD1}"/>
            <a:ext uri="{91240B29-F687-4f45-9708-019B960494DF}"/>
          </a:extLst>
        </p:spPr>
        <p:txBody>
          <a:bodyPr lIns="91425" tIns="45713" rIns="91425" bIns="45713" anchor="t"/>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r>
              <a:rPr lang="en-US" sz="4000" b="1" spc="-100" dirty="0">
                <a:solidFill>
                  <a:srgbClr val="FCB043"/>
                </a:solidFill>
                <a:latin typeface="Trebuchet MS" charset="0"/>
              </a:rPr>
              <a:t>Public Support</a:t>
            </a:r>
          </a:p>
        </p:txBody>
      </p:sp>
    </p:spTree>
    <p:extLst>
      <p:ext uri="{BB962C8B-B14F-4D97-AF65-F5344CB8AC3E}">
        <p14:creationId xmlns:p14="http://schemas.microsoft.com/office/powerpoint/2010/main" val="3904241249"/>
      </p:ext>
    </p:extLst>
  </p:cSld>
  <p:clrMapOvr>
    <a:masterClrMapping/>
  </p:clrMapOvr>
</p:sld>
</file>

<file path=ppt/theme/theme1.xml><?xml version="1.0" encoding="utf-8"?>
<a:theme xmlns:a="http://schemas.openxmlformats.org/drawingml/2006/main" name="Office Theme">
  <a:themeElements>
    <a:clrScheme name="Portland Parking">
      <a:dk1>
        <a:sysClr val="windowText" lastClr="000000"/>
      </a:dk1>
      <a:lt1>
        <a:sysClr val="window" lastClr="FFFFFF"/>
      </a:lt1>
      <a:dk2>
        <a:srgbClr val="00A0AE"/>
      </a:dk2>
      <a:lt2>
        <a:srgbClr val="E7E7E9"/>
      </a:lt2>
      <a:accent1>
        <a:srgbClr val="00A0AE"/>
      </a:accent1>
      <a:accent2>
        <a:srgbClr val="F58220"/>
      </a:accent2>
      <a:accent3>
        <a:srgbClr val="66AE83"/>
      </a:accent3>
      <a:accent4>
        <a:srgbClr val="DE791D"/>
      </a:accent4>
      <a:accent5>
        <a:srgbClr val="FF6667"/>
      </a:accent5>
      <a:accent6>
        <a:srgbClr val="98CBCC"/>
      </a:accent6>
      <a:hlink>
        <a:srgbClr val="00A0AE"/>
      </a:hlink>
      <a:folHlink>
        <a:srgbClr val="F5822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ortland Parking">
      <a:dk1>
        <a:sysClr val="windowText" lastClr="000000"/>
      </a:dk1>
      <a:lt1>
        <a:sysClr val="window" lastClr="FFFFFF"/>
      </a:lt1>
      <a:dk2>
        <a:srgbClr val="00A0AE"/>
      </a:dk2>
      <a:lt2>
        <a:srgbClr val="E7E7E9"/>
      </a:lt2>
      <a:accent1>
        <a:srgbClr val="00A0AE"/>
      </a:accent1>
      <a:accent2>
        <a:srgbClr val="F58220"/>
      </a:accent2>
      <a:accent3>
        <a:srgbClr val="66AE83"/>
      </a:accent3>
      <a:accent4>
        <a:srgbClr val="DE791D"/>
      </a:accent4>
      <a:accent5>
        <a:srgbClr val="FF6667"/>
      </a:accent5>
      <a:accent6>
        <a:srgbClr val="98CBCC"/>
      </a:accent6>
      <a:hlink>
        <a:srgbClr val="00A0AE"/>
      </a:hlink>
      <a:folHlink>
        <a:srgbClr val="F5822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Portland Parking">
      <a:dk1>
        <a:sysClr val="windowText" lastClr="000000"/>
      </a:dk1>
      <a:lt1>
        <a:sysClr val="window" lastClr="FFFFFF"/>
      </a:lt1>
      <a:dk2>
        <a:srgbClr val="00A0AE"/>
      </a:dk2>
      <a:lt2>
        <a:srgbClr val="E7E7E9"/>
      </a:lt2>
      <a:accent1>
        <a:srgbClr val="00A0AE"/>
      </a:accent1>
      <a:accent2>
        <a:srgbClr val="F58220"/>
      </a:accent2>
      <a:accent3>
        <a:srgbClr val="66AE83"/>
      </a:accent3>
      <a:accent4>
        <a:srgbClr val="DE791D"/>
      </a:accent4>
      <a:accent5>
        <a:srgbClr val="FF6667"/>
      </a:accent5>
      <a:accent6>
        <a:srgbClr val="98CBCC"/>
      </a:accent6>
      <a:hlink>
        <a:srgbClr val="00A0AE"/>
      </a:hlink>
      <a:folHlink>
        <a:srgbClr val="F5822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1063</TotalTime>
  <Words>5411</Words>
  <Application>Microsoft Office PowerPoint</Application>
  <PresentationFormat>Widescreen</PresentationFormat>
  <Paragraphs>647</Paragraphs>
  <Slides>52</Slides>
  <Notes>52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52</vt:i4>
      </vt:variant>
    </vt:vector>
  </HeadingPairs>
  <TitlesOfParts>
    <vt:vector size="61" baseType="lpstr">
      <vt:lpstr>MS PGothic</vt:lpstr>
      <vt:lpstr>Arial</vt:lpstr>
      <vt:lpstr>Calibri</vt:lpstr>
      <vt:lpstr>Calibri Light</vt:lpstr>
      <vt:lpstr>Times New Roman</vt:lpstr>
      <vt:lpstr>Trebuchet MS</vt:lpstr>
      <vt:lpstr>Office Theme</vt:lpstr>
      <vt:lpstr>1_Office Theme</vt:lpstr>
      <vt:lpstr>2_Office Theme</vt:lpstr>
      <vt:lpstr>PARKING MANAGEMENT MANUAL</vt:lpstr>
      <vt:lpstr>Items today</vt:lpstr>
      <vt:lpstr>Overview of Topics Covered</vt:lpstr>
      <vt:lpstr>Background – Resolution 37204</vt:lpstr>
      <vt:lpstr>PowerPoint Presentation</vt:lpstr>
      <vt:lpstr>PowerPoint Presentation</vt:lpstr>
      <vt:lpstr>PowerPoint Presentation</vt:lpstr>
      <vt:lpstr>Background – Resolution 37204</vt:lpstr>
      <vt:lpstr>PowerPoint Presentation</vt:lpstr>
      <vt:lpstr>Adopt the Parking management manual </vt:lpstr>
      <vt:lpstr>Overview of Topics Covered</vt:lpstr>
      <vt:lpstr>   Partners</vt:lpstr>
      <vt:lpstr>Public Outreach</vt:lpstr>
      <vt:lpstr>Guidelines Included:</vt:lpstr>
      <vt:lpstr>Amendment language</vt:lpstr>
      <vt:lpstr>Guidelines Included:</vt:lpstr>
      <vt:lpstr>Guidelines Included:</vt:lpstr>
      <vt:lpstr>Rescind Trn 3.102 Meter District Policy</vt:lpstr>
      <vt:lpstr>Updates to TRN-3.102</vt:lpstr>
      <vt:lpstr>Adopt new parking and event district policy</vt:lpstr>
      <vt:lpstr>Overview of Topics Covered</vt:lpstr>
      <vt:lpstr>PowerPoint Presentation</vt:lpstr>
      <vt:lpstr>PowerPoint Presentation</vt:lpstr>
      <vt:lpstr>Guidelines Included:</vt:lpstr>
      <vt:lpstr>Annual Rate Review Process</vt:lpstr>
      <vt:lpstr>Annual Rate Review Process</vt:lpstr>
      <vt:lpstr>Annual Rate Review Process</vt:lpstr>
      <vt:lpstr>PowerPoint Presentation</vt:lpstr>
      <vt:lpstr>Data-Driven  Management</vt:lpstr>
      <vt:lpstr>Who uses public parking</vt:lpstr>
      <vt:lpstr>PowerPoint Presentation</vt:lpstr>
      <vt:lpstr>Event districts</vt:lpstr>
      <vt:lpstr>Guidelines Included:</vt:lpstr>
      <vt:lpstr>Event District Rate Review Process</vt:lpstr>
      <vt:lpstr>Event District Rate Review Process</vt:lpstr>
      <vt:lpstr>Thank you</vt:lpstr>
      <vt:lpstr>Additional Slides</vt:lpstr>
      <vt:lpstr>PowerPoint Presentation</vt:lpstr>
      <vt:lpstr>Example Transportation Costs for Event in Rose Quarter</vt:lpstr>
      <vt:lpstr>Overview of Topics Covered</vt:lpstr>
      <vt:lpstr>   Partners</vt:lpstr>
      <vt:lpstr>Guidelines Included:</vt:lpstr>
      <vt:lpstr>Guidelines Included:</vt:lpstr>
      <vt:lpstr>Guidelines Included:</vt:lpstr>
      <vt:lpstr>Guidelines Included:</vt:lpstr>
      <vt:lpstr>Guidelines Included:</vt:lpstr>
      <vt:lpstr>Wrap Up</vt:lpstr>
      <vt:lpstr>Rate Adjustment Process</vt:lpstr>
      <vt:lpstr>Performance-Based Pricing Comparison</vt:lpstr>
      <vt:lpstr>PowerPoint Presentation</vt:lpstr>
      <vt:lpstr>Maintain Net Meter Revenue Policy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Lichtenberger, Colleen</dc:creator>
  <cp:lastModifiedBy>Leclerc, Mauricio</cp:lastModifiedBy>
  <cp:revision>402</cp:revision>
  <cp:lastPrinted>2018-07-25T20:46:14Z</cp:lastPrinted>
  <dcterms:created xsi:type="dcterms:W3CDTF">2017-04-23T20:53:17Z</dcterms:created>
  <dcterms:modified xsi:type="dcterms:W3CDTF">2018-07-25T20:47:05Z</dcterms:modified>
</cp:coreProperties>
</file>