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5" r:id="rId4"/>
    <p:sldId id="266" r:id="rId5"/>
    <p:sldId id="257" r:id="rId6"/>
    <p:sldId id="267" r:id="rId7"/>
    <p:sldId id="262" r:id="rId8"/>
    <p:sldId id="260" r:id="rId9"/>
    <p:sldId id="261"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8C"/>
    <a:srgbClr val="3A547C"/>
    <a:srgbClr val="3A3365"/>
    <a:srgbClr val="20CA91"/>
    <a:srgbClr val="003365"/>
    <a:srgbClr val="20CA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542" autoAdjust="0"/>
  </p:normalViewPr>
  <p:slideViewPr>
    <p:cSldViewPr snapToGrid="0" showGuides="1">
      <p:cViewPr varScale="1">
        <p:scale>
          <a:sx n="103" d="100"/>
          <a:sy n="103" d="100"/>
        </p:scale>
        <p:origin x="138" y="192"/>
      </p:cViewPr>
      <p:guideLst>
        <p:guide orient="horz" pos="2376"/>
        <p:guide pos="3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83E05-4337-4DF2-A6F7-1DD060BD1C2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E5BE4C0F-4B0D-4C2D-BB07-793CAE87694D}">
      <dgm:prSet custT="1"/>
      <dgm:spPr>
        <a:solidFill>
          <a:srgbClr val="00BE8C"/>
        </a:solidFill>
      </dgm:spPr>
      <dgm:t>
        <a:bodyPr/>
        <a:lstStyle/>
        <a:p>
          <a:pPr defTabSz="711200"/>
          <a:r>
            <a:rPr lang="en-US" sz="2000" b="1" dirty="0"/>
            <a:t>How we will lead with equity</a:t>
          </a:r>
        </a:p>
      </dgm:t>
    </dgm:pt>
    <dgm:pt modelId="{14B66528-F1F0-4F14-A793-657ECE7A3E69}" type="parTrans" cxnId="{9BCC3AA6-49BB-4E5B-9DF5-F70BC0DEADAE}">
      <dgm:prSet/>
      <dgm:spPr/>
      <dgm:t>
        <a:bodyPr/>
        <a:lstStyle/>
        <a:p>
          <a:endParaRPr lang="en-US"/>
        </a:p>
      </dgm:t>
    </dgm:pt>
    <dgm:pt modelId="{2B02CBD2-E289-4528-ADD3-9C992C2E7213}" type="sibTrans" cxnId="{9BCC3AA6-49BB-4E5B-9DF5-F70BC0DEADAE}">
      <dgm:prSet/>
      <dgm:spPr/>
      <dgm:t>
        <a:bodyPr/>
        <a:lstStyle/>
        <a:p>
          <a:endParaRPr lang="en-US"/>
        </a:p>
      </dgm:t>
    </dgm:pt>
    <dgm:pt modelId="{BE9F8814-3D96-4AD8-AA20-85AAB24795C3}">
      <dgm:prSet custT="1"/>
      <dgm:spPr>
        <a:solidFill>
          <a:srgbClr val="00BE8C"/>
        </a:solidFill>
      </dgm:spPr>
      <dgm:t>
        <a:bodyPr/>
        <a:lstStyle/>
        <a:p>
          <a:r>
            <a:rPr lang="en-US" sz="2000" b="1" dirty="0"/>
            <a:t>Silo-busting, cross-agency, nationally-recognized work</a:t>
          </a:r>
        </a:p>
      </dgm:t>
    </dgm:pt>
    <dgm:pt modelId="{12550C8D-EE8E-4D6E-AA33-DB22354254E4}" type="parTrans" cxnId="{66E18786-8640-435D-8B23-D724B389CF83}">
      <dgm:prSet/>
      <dgm:spPr/>
      <dgm:t>
        <a:bodyPr/>
        <a:lstStyle/>
        <a:p>
          <a:endParaRPr lang="en-US"/>
        </a:p>
      </dgm:t>
    </dgm:pt>
    <dgm:pt modelId="{4B236B99-1093-4E84-A42B-FD8CFA159080}" type="sibTrans" cxnId="{66E18786-8640-435D-8B23-D724B389CF83}">
      <dgm:prSet/>
      <dgm:spPr/>
      <dgm:t>
        <a:bodyPr/>
        <a:lstStyle/>
        <a:p>
          <a:endParaRPr lang="en-US"/>
        </a:p>
      </dgm:t>
    </dgm:pt>
    <dgm:pt modelId="{807AA0F2-63EF-49AD-99E5-06B28374F7AD}">
      <dgm:prSet custT="1"/>
      <dgm:spPr>
        <a:solidFill>
          <a:srgbClr val="00BE8C"/>
        </a:solidFill>
      </dgm:spPr>
      <dgm:t>
        <a:bodyPr/>
        <a:lstStyle/>
        <a:p>
          <a:r>
            <a:rPr lang="en-US" sz="2000" b="1" dirty="0"/>
            <a:t>An acknowledgement that resources are limited</a:t>
          </a:r>
        </a:p>
      </dgm:t>
    </dgm:pt>
    <dgm:pt modelId="{53EC82D8-7C93-4E55-BEC9-13C07A965F6B}" type="parTrans" cxnId="{5AE09658-AEEA-41D0-A9C1-A0CAF463AC0E}">
      <dgm:prSet/>
      <dgm:spPr/>
      <dgm:t>
        <a:bodyPr/>
        <a:lstStyle/>
        <a:p>
          <a:endParaRPr lang="en-US"/>
        </a:p>
      </dgm:t>
    </dgm:pt>
    <dgm:pt modelId="{25D61AEA-5D20-4767-A3A1-084C8B77CFBB}" type="sibTrans" cxnId="{5AE09658-AEEA-41D0-A9C1-A0CAF463AC0E}">
      <dgm:prSet/>
      <dgm:spPr/>
      <dgm:t>
        <a:bodyPr/>
        <a:lstStyle/>
        <a:p>
          <a:endParaRPr lang="en-US"/>
        </a:p>
      </dgm:t>
    </dgm:pt>
    <dgm:pt modelId="{43F25C73-396B-4E9F-8455-4BD7839D2CB3}">
      <dgm:prSet custT="1"/>
      <dgm:spPr>
        <a:solidFill>
          <a:srgbClr val="00BE8C"/>
        </a:solidFill>
      </dgm:spPr>
      <dgm:t>
        <a:bodyPr/>
        <a:lstStyle/>
        <a:p>
          <a:r>
            <a:rPr lang="en-US" sz="2000" b="1" dirty="0"/>
            <a:t>Us trying to learn from the past</a:t>
          </a:r>
        </a:p>
      </dgm:t>
    </dgm:pt>
    <dgm:pt modelId="{F6B876E1-CA43-4034-A403-1A987910997A}" type="parTrans" cxnId="{F9E30CD9-58E4-4BB9-B0BD-64149367E4DE}">
      <dgm:prSet/>
      <dgm:spPr/>
      <dgm:t>
        <a:bodyPr/>
        <a:lstStyle/>
        <a:p>
          <a:endParaRPr lang="en-US"/>
        </a:p>
      </dgm:t>
    </dgm:pt>
    <dgm:pt modelId="{F2A6E1EC-C18E-48BE-BC5C-D8415AB405F1}" type="sibTrans" cxnId="{F9E30CD9-58E4-4BB9-B0BD-64149367E4DE}">
      <dgm:prSet/>
      <dgm:spPr/>
      <dgm:t>
        <a:bodyPr/>
        <a:lstStyle/>
        <a:p>
          <a:endParaRPr lang="en-US"/>
        </a:p>
      </dgm:t>
    </dgm:pt>
    <dgm:pt modelId="{9EA25672-2C80-E042-A46A-0F998A0DD4C8}">
      <dgm:prSet custT="1"/>
      <dgm:spPr>
        <a:solidFill>
          <a:srgbClr val="00BE8C"/>
        </a:solidFill>
      </dgm:spPr>
      <dgm:t>
        <a:bodyPr/>
        <a:lstStyle/>
        <a:p>
          <a:pPr defTabSz="711200"/>
          <a:r>
            <a:rPr lang="en-US" sz="2000" b="1" dirty="0"/>
            <a:t>A starting point for a community conversation</a:t>
          </a:r>
        </a:p>
      </dgm:t>
    </dgm:pt>
    <dgm:pt modelId="{18C3ABD9-8A49-A947-8F2E-0CD57A3FB42D}" type="parTrans" cxnId="{27E346FC-11B8-8E41-BA59-C6A5772C18C1}">
      <dgm:prSet/>
      <dgm:spPr/>
      <dgm:t>
        <a:bodyPr/>
        <a:lstStyle/>
        <a:p>
          <a:endParaRPr lang="en-US"/>
        </a:p>
      </dgm:t>
    </dgm:pt>
    <dgm:pt modelId="{720E35E0-9998-8842-843F-ADE4F58CFA2F}" type="sibTrans" cxnId="{27E346FC-11B8-8E41-BA59-C6A5772C18C1}">
      <dgm:prSet/>
      <dgm:spPr/>
      <dgm:t>
        <a:bodyPr/>
        <a:lstStyle/>
        <a:p>
          <a:endParaRPr lang="en-US"/>
        </a:p>
      </dgm:t>
    </dgm:pt>
    <dgm:pt modelId="{94197F0A-BC0C-472E-B6A1-003E2DC8D719}" type="pres">
      <dgm:prSet presAssocID="{E5C83E05-4337-4DF2-A6F7-1DD060BD1C25}" presName="linear" presStyleCnt="0">
        <dgm:presLayoutVars>
          <dgm:animLvl val="lvl"/>
          <dgm:resizeHandles val="exact"/>
        </dgm:presLayoutVars>
      </dgm:prSet>
      <dgm:spPr/>
    </dgm:pt>
    <dgm:pt modelId="{35F6790A-B3A8-4F2A-AB0E-D6C454DF1290}" type="pres">
      <dgm:prSet presAssocID="{E5BE4C0F-4B0D-4C2D-BB07-793CAE87694D}" presName="parentText" presStyleLbl="node1" presStyleIdx="0" presStyleCnt="5" custScaleY="44118" custLinFactY="-49695" custLinFactNeighborY="-100000">
        <dgm:presLayoutVars>
          <dgm:chMax val="0"/>
          <dgm:bulletEnabled val="1"/>
        </dgm:presLayoutVars>
      </dgm:prSet>
      <dgm:spPr/>
    </dgm:pt>
    <dgm:pt modelId="{E5F24B3A-59A3-43F3-9E7D-4BB1BC25EBEB}" type="pres">
      <dgm:prSet presAssocID="{2B02CBD2-E289-4528-ADD3-9C992C2E7213}" presName="spacer" presStyleCnt="0"/>
      <dgm:spPr/>
    </dgm:pt>
    <dgm:pt modelId="{188BE1C8-36C1-9248-A5DD-8E647AFB5F57}" type="pres">
      <dgm:prSet presAssocID="{9EA25672-2C80-E042-A46A-0F998A0DD4C8}" presName="parentText" presStyleLbl="node1" presStyleIdx="1" presStyleCnt="5" custScaleY="44365" custLinFactY="-19056" custLinFactNeighborY="-100000">
        <dgm:presLayoutVars>
          <dgm:chMax val="0"/>
          <dgm:bulletEnabled val="1"/>
        </dgm:presLayoutVars>
      </dgm:prSet>
      <dgm:spPr/>
    </dgm:pt>
    <dgm:pt modelId="{D0CD8694-3FBC-ED49-86B1-D0F79830BFCE}" type="pres">
      <dgm:prSet presAssocID="{720E35E0-9998-8842-843F-ADE4F58CFA2F}" presName="spacer" presStyleCnt="0"/>
      <dgm:spPr/>
    </dgm:pt>
    <dgm:pt modelId="{0F0AC3B3-0DB8-42C2-A4A3-99AF4AD1D2B9}" type="pres">
      <dgm:prSet presAssocID="{BE9F8814-3D96-4AD8-AA20-85AAB24795C3}" presName="parentText" presStyleLbl="node1" presStyleIdx="2" presStyleCnt="5" custScaleY="44640" custLinFactNeighborY="-22115">
        <dgm:presLayoutVars>
          <dgm:chMax val="0"/>
          <dgm:bulletEnabled val="1"/>
        </dgm:presLayoutVars>
      </dgm:prSet>
      <dgm:spPr/>
    </dgm:pt>
    <dgm:pt modelId="{A3808FFE-2FDB-46FD-961A-CDF7FECACA3E}" type="pres">
      <dgm:prSet presAssocID="{4B236B99-1093-4E84-A42B-FD8CFA159080}" presName="spacer" presStyleCnt="0"/>
      <dgm:spPr/>
    </dgm:pt>
    <dgm:pt modelId="{B7075E26-1D47-4571-8174-79FC1F3BC51E}" type="pres">
      <dgm:prSet presAssocID="{807AA0F2-63EF-49AD-99E5-06B28374F7AD}" presName="parentText" presStyleLbl="node1" presStyleIdx="3" presStyleCnt="5" custScaleY="44346" custLinFactY="10101" custLinFactNeighborY="100000">
        <dgm:presLayoutVars>
          <dgm:chMax val="0"/>
          <dgm:bulletEnabled val="1"/>
        </dgm:presLayoutVars>
      </dgm:prSet>
      <dgm:spPr/>
    </dgm:pt>
    <dgm:pt modelId="{389D7F0A-2C25-43F6-9FE4-FDD735CB2759}" type="pres">
      <dgm:prSet presAssocID="{25D61AEA-5D20-4767-A3A1-084C8B77CFBB}" presName="spacer" presStyleCnt="0"/>
      <dgm:spPr/>
    </dgm:pt>
    <dgm:pt modelId="{8DB4309E-D5A8-4110-9898-B704D00BC52E}" type="pres">
      <dgm:prSet presAssocID="{43F25C73-396B-4E9F-8455-4BD7839D2CB3}" presName="parentText" presStyleLbl="node1" presStyleIdx="4" presStyleCnt="5" custScaleY="45014" custLinFactY="36248" custLinFactNeighborY="100000">
        <dgm:presLayoutVars>
          <dgm:chMax val="0"/>
          <dgm:bulletEnabled val="1"/>
        </dgm:presLayoutVars>
      </dgm:prSet>
      <dgm:spPr/>
    </dgm:pt>
  </dgm:ptLst>
  <dgm:cxnLst>
    <dgm:cxn modelId="{96094504-1972-4263-86C8-B9EF94679724}" type="presOf" srcId="{E5BE4C0F-4B0D-4C2D-BB07-793CAE87694D}" destId="{35F6790A-B3A8-4F2A-AB0E-D6C454DF1290}" srcOrd="0" destOrd="0" presId="urn:microsoft.com/office/officeart/2005/8/layout/vList2"/>
    <dgm:cxn modelId="{30EB9E31-761D-4CA2-BDD2-6AA21E2C9918}" type="presOf" srcId="{BE9F8814-3D96-4AD8-AA20-85AAB24795C3}" destId="{0F0AC3B3-0DB8-42C2-A4A3-99AF4AD1D2B9}" srcOrd="0" destOrd="0" presId="urn:microsoft.com/office/officeart/2005/8/layout/vList2"/>
    <dgm:cxn modelId="{5AE09658-AEEA-41D0-A9C1-A0CAF463AC0E}" srcId="{E5C83E05-4337-4DF2-A6F7-1DD060BD1C25}" destId="{807AA0F2-63EF-49AD-99E5-06B28374F7AD}" srcOrd="3" destOrd="0" parTransId="{53EC82D8-7C93-4E55-BEC9-13C07A965F6B}" sibTransId="{25D61AEA-5D20-4767-A3A1-084C8B77CFBB}"/>
    <dgm:cxn modelId="{66E18786-8640-435D-8B23-D724B389CF83}" srcId="{E5C83E05-4337-4DF2-A6F7-1DD060BD1C25}" destId="{BE9F8814-3D96-4AD8-AA20-85AAB24795C3}" srcOrd="2" destOrd="0" parTransId="{12550C8D-EE8E-4D6E-AA33-DB22354254E4}" sibTransId="{4B236B99-1093-4E84-A42B-FD8CFA159080}"/>
    <dgm:cxn modelId="{9BCC3AA6-49BB-4E5B-9DF5-F70BC0DEADAE}" srcId="{E5C83E05-4337-4DF2-A6F7-1DD060BD1C25}" destId="{E5BE4C0F-4B0D-4C2D-BB07-793CAE87694D}" srcOrd="0" destOrd="0" parTransId="{14B66528-F1F0-4F14-A793-657ECE7A3E69}" sibTransId="{2B02CBD2-E289-4528-ADD3-9C992C2E7213}"/>
    <dgm:cxn modelId="{8FEE1AB7-F41D-4081-ABC1-570A187D91E7}" type="presOf" srcId="{43F25C73-396B-4E9F-8455-4BD7839D2CB3}" destId="{8DB4309E-D5A8-4110-9898-B704D00BC52E}" srcOrd="0" destOrd="0" presId="urn:microsoft.com/office/officeart/2005/8/layout/vList2"/>
    <dgm:cxn modelId="{BC980AC6-1D19-488A-9E6D-BC9A28B9CE68}" type="presOf" srcId="{807AA0F2-63EF-49AD-99E5-06B28374F7AD}" destId="{B7075E26-1D47-4571-8174-79FC1F3BC51E}" srcOrd="0" destOrd="0" presId="urn:microsoft.com/office/officeart/2005/8/layout/vList2"/>
    <dgm:cxn modelId="{F9E30CD9-58E4-4BB9-B0BD-64149367E4DE}" srcId="{E5C83E05-4337-4DF2-A6F7-1DD060BD1C25}" destId="{43F25C73-396B-4E9F-8455-4BD7839D2CB3}" srcOrd="4" destOrd="0" parTransId="{F6B876E1-CA43-4034-A403-1A987910997A}" sibTransId="{F2A6E1EC-C18E-48BE-BC5C-D8415AB405F1}"/>
    <dgm:cxn modelId="{A8F6E1FA-307C-204F-8F40-7DE8C3B13DCB}" type="presOf" srcId="{9EA25672-2C80-E042-A46A-0F998A0DD4C8}" destId="{188BE1C8-36C1-9248-A5DD-8E647AFB5F57}" srcOrd="0" destOrd="0" presId="urn:microsoft.com/office/officeart/2005/8/layout/vList2"/>
    <dgm:cxn modelId="{27E346FC-11B8-8E41-BA59-C6A5772C18C1}" srcId="{E5C83E05-4337-4DF2-A6F7-1DD060BD1C25}" destId="{9EA25672-2C80-E042-A46A-0F998A0DD4C8}" srcOrd="1" destOrd="0" parTransId="{18C3ABD9-8A49-A947-8F2E-0CD57A3FB42D}" sibTransId="{720E35E0-9998-8842-843F-ADE4F58CFA2F}"/>
    <dgm:cxn modelId="{00A6EEFE-C825-4AFA-A531-5A0D1F5BDD5D}" type="presOf" srcId="{E5C83E05-4337-4DF2-A6F7-1DD060BD1C25}" destId="{94197F0A-BC0C-472E-B6A1-003E2DC8D719}" srcOrd="0" destOrd="0" presId="urn:microsoft.com/office/officeart/2005/8/layout/vList2"/>
    <dgm:cxn modelId="{C78DAEF5-19B0-4233-936B-7C5B0479C981}" type="presParOf" srcId="{94197F0A-BC0C-472E-B6A1-003E2DC8D719}" destId="{35F6790A-B3A8-4F2A-AB0E-D6C454DF1290}" srcOrd="0" destOrd="0" presId="urn:microsoft.com/office/officeart/2005/8/layout/vList2"/>
    <dgm:cxn modelId="{9DCBD02F-2445-4743-B92F-968CDFA17EF9}" type="presParOf" srcId="{94197F0A-BC0C-472E-B6A1-003E2DC8D719}" destId="{E5F24B3A-59A3-43F3-9E7D-4BB1BC25EBEB}" srcOrd="1" destOrd="0" presId="urn:microsoft.com/office/officeart/2005/8/layout/vList2"/>
    <dgm:cxn modelId="{D03CD816-B3D8-6A47-9FA4-CD61263D44B1}" type="presParOf" srcId="{94197F0A-BC0C-472E-B6A1-003E2DC8D719}" destId="{188BE1C8-36C1-9248-A5DD-8E647AFB5F57}" srcOrd="2" destOrd="0" presId="urn:microsoft.com/office/officeart/2005/8/layout/vList2"/>
    <dgm:cxn modelId="{A8509703-DE33-084F-9A9D-02BEDFCAE3BC}" type="presParOf" srcId="{94197F0A-BC0C-472E-B6A1-003E2DC8D719}" destId="{D0CD8694-3FBC-ED49-86B1-D0F79830BFCE}" srcOrd="3" destOrd="0" presId="urn:microsoft.com/office/officeart/2005/8/layout/vList2"/>
    <dgm:cxn modelId="{82F30B67-2E79-4E8F-8A64-E6C2A04D0259}" type="presParOf" srcId="{94197F0A-BC0C-472E-B6A1-003E2DC8D719}" destId="{0F0AC3B3-0DB8-42C2-A4A3-99AF4AD1D2B9}" srcOrd="4" destOrd="0" presId="urn:microsoft.com/office/officeart/2005/8/layout/vList2"/>
    <dgm:cxn modelId="{583C9C89-86F7-4C3B-B34F-814200BAFE05}" type="presParOf" srcId="{94197F0A-BC0C-472E-B6A1-003E2DC8D719}" destId="{A3808FFE-2FDB-46FD-961A-CDF7FECACA3E}" srcOrd="5" destOrd="0" presId="urn:microsoft.com/office/officeart/2005/8/layout/vList2"/>
    <dgm:cxn modelId="{B185877A-0E9F-48EA-96BB-7A428544B0DB}" type="presParOf" srcId="{94197F0A-BC0C-472E-B6A1-003E2DC8D719}" destId="{B7075E26-1D47-4571-8174-79FC1F3BC51E}" srcOrd="6" destOrd="0" presId="urn:microsoft.com/office/officeart/2005/8/layout/vList2"/>
    <dgm:cxn modelId="{1466520E-19E9-46A6-ABC3-F1D3934B51F3}" type="presParOf" srcId="{94197F0A-BC0C-472E-B6A1-003E2DC8D719}" destId="{389D7F0A-2C25-43F6-9FE4-FDD735CB2759}" srcOrd="7" destOrd="0" presId="urn:microsoft.com/office/officeart/2005/8/layout/vList2"/>
    <dgm:cxn modelId="{62D7FBB9-8E0A-4DA1-82E4-1DBAA087F773}" type="presParOf" srcId="{94197F0A-BC0C-472E-B6A1-003E2DC8D719}" destId="{8DB4309E-D5A8-4110-9898-B704D00BC52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83E05-4337-4DF2-A6F7-1DD060BD1C2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E5BE4C0F-4B0D-4C2D-BB07-793CAE87694D}">
      <dgm:prSet custT="1"/>
      <dgm:spPr>
        <a:solidFill>
          <a:srgbClr val="00BE8C"/>
        </a:solidFill>
      </dgm:spPr>
      <dgm:t>
        <a:bodyPr/>
        <a:lstStyle/>
        <a:p>
          <a:pPr defTabSz="711200"/>
          <a:r>
            <a:rPr lang="en-US" sz="2000" b="1" dirty="0"/>
            <a:t>Applicable to everything we do with data &amp; technology</a:t>
          </a:r>
        </a:p>
      </dgm:t>
    </dgm:pt>
    <dgm:pt modelId="{14B66528-F1F0-4F14-A793-657ECE7A3E69}" type="parTrans" cxnId="{9BCC3AA6-49BB-4E5B-9DF5-F70BC0DEADAE}">
      <dgm:prSet/>
      <dgm:spPr/>
      <dgm:t>
        <a:bodyPr/>
        <a:lstStyle/>
        <a:p>
          <a:endParaRPr lang="en-US"/>
        </a:p>
      </dgm:t>
    </dgm:pt>
    <dgm:pt modelId="{2B02CBD2-E289-4528-ADD3-9C992C2E7213}" type="sibTrans" cxnId="{9BCC3AA6-49BB-4E5B-9DF5-F70BC0DEADAE}">
      <dgm:prSet/>
      <dgm:spPr/>
      <dgm:t>
        <a:bodyPr/>
        <a:lstStyle/>
        <a:p>
          <a:endParaRPr lang="en-US"/>
        </a:p>
      </dgm:t>
    </dgm:pt>
    <dgm:pt modelId="{BE9F8814-3D96-4AD8-AA20-85AAB24795C3}">
      <dgm:prSet custT="1"/>
      <dgm:spPr>
        <a:solidFill>
          <a:srgbClr val="00BE8C"/>
        </a:solidFill>
      </dgm:spPr>
      <dgm:t>
        <a:bodyPr/>
        <a:lstStyle/>
        <a:p>
          <a:r>
            <a:rPr lang="en-US" sz="2000" b="1" dirty="0"/>
            <a:t>An implementation or engagement strategy</a:t>
          </a:r>
        </a:p>
      </dgm:t>
    </dgm:pt>
    <dgm:pt modelId="{12550C8D-EE8E-4D6E-AA33-DB22354254E4}" type="parTrans" cxnId="{66E18786-8640-435D-8B23-D724B389CF83}">
      <dgm:prSet/>
      <dgm:spPr/>
      <dgm:t>
        <a:bodyPr/>
        <a:lstStyle/>
        <a:p>
          <a:endParaRPr lang="en-US"/>
        </a:p>
      </dgm:t>
    </dgm:pt>
    <dgm:pt modelId="{4B236B99-1093-4E84-A42B-FD8CFA159080}" type="sibTrans" cxnId="{66E18786-8640-435D-8B23-D724B389CF83}">
      <dgm:prSet/>
      <dgm:spPr/>
      <dgm:t>
        <a:bodyPr/>
        <a:lstStyle/>
        <a:p>
          <a:endParaRPr lang="en-US"/>
        </a:p>
      </dgm:t>
    </dgm:pt>
    <dgm:pt modelId="{807AA0F2-63EF-49AD-99E5-06B28374F7AD}">
      <dgm:prSet custT="1"/>
      <dgm:spPr>
        <a:solidFill>
          <a:srgbClr val="00BE8C"/>
        </a:solidFill>
      </dgm:spPr>
      <dgm:t>
        <a:bodyPr/>
        <a:lstStyle/>
        <a:p>
          <a:r>
            <a:rPr lang="en-US" sz="2000" b="1" dirty="0"/>
            <a:t>Marketing of technology, PR</a:t>
          </a:r>
        </a:p>
      </dgm:t>
    </dgm:pt>
    <dgm:pt modelId="{53EC82D8-7C93-4E55-BEC9-13C07A965F6B}" type="parTrans" cxnId="{5AE09658-AEEA-41D0-A9C1-A0CAF463AC0E}">
      <dgm:prSet/>
      <dgm:spPr/>
      <dgm:t>
        <a:bodyPr/>
        <a:lstStyle/>
        <a:p>
          <a:endParaRPr lang="en-US"/>
        </a:p>
      </dgm:t>
    </dgm:pt>
    <dgm:pt modelId="{25D61AEA-5D20-4767-A3A1-084C8B77CFBB}" type="sibTrans" cxnId="{5AE09658-AEEA-41D0-A9C1-A0CAF463AC0E}">
      <dgm:prSet/>
      <dgm:spPr/>
      <dgm:t>
        <a:bodyPr/>
        <a:lstStyle/>
        <a:p>
          <a:endParaRPr lang="en-US"/>
        </a:p>
      </dgm:t>
    </dgm:pt>
    <dgm:pt modelId="{94197F0A-BC0C-472E-B6A1-003E2DC8D719}" type="pres">
      <dgm:prSet presAssocID="{E5C83E05-4337-4DF2-A6F7-1DD060BD1C25}" presName="linear" presStyleCnt="0">
        <dgm:presLayoutVars>
          <dgm:animLvl val="lvl"/>
          <dgm:resizeHandles val="exact"/>
        </dgm:presLayoutVars>
      </dgm:prSet>
      <dgm:spPr/>
    </dgm:pt>
    <dgm:pt modelId="{35F6790A-B3A8-4F2A-AB0E-D6C454DF1290}" type="pres">
      <dgm:prSet presAssocID="{E5BE4C0F-4B0D-4C2D-BB07-793CAE87694D}" presName="parentText" presStyleLbl="node1" presStyleIdx="0" presStyleCnt="3" custScaleY="44118" custLinFactY="-49694" custLinFactNeighborX="543" custLinFactNeighborY="-100000">
        <dgm:presLayoutVars>
          <dgm:chMax val="0"/>
          <dgm:bulletEnabled val="1"/>
        </dgm:presLayoutVars>
      </dgm:prSet>
      <dgm:spPr/>
    </dgm:pt>
    <dgm:pt modelId="{E5F24B3A-59A3-43F3-9E7D-4BB1BC25EBEB}" type="pres">
      <dgm:prSet presAssocID="{2B02CBD2-E289-4528-ADD3-9C992C2E7213}" presName="spacer" presStyleCnt="0"/>
      <dgm:spPr/>
    </dgm:pt>
    <dgm:pt modelId="{0F0AC3B3-0DB8-42C2-A4A3-99AF4AD1D2B9}" type="pres">
      <dgm:prSet presAssocID="{BE9F8814-3D96-4AD8-AA20-85AAB24795C3}" presName="parentText" presStyleLbl="node1" presStyleIdx="1" presStyleCnt="3" custScaleY="44640" custLinFactY="-11199" custLinFactNeighborY="-100000">
        <dgm:presLayoutVars>
          <dgm:chMax val="0"/>
          <dgm:bulletEnabled val="1"/>
        </dgm:presLayoutVars>
      </dgm:prSet>
      <dgm:spPr/>
    </dgm:pt>
    <dgm:pt modelId="{A3808FFE-2FDB-46FD-961A-CDF7FECACA3E}" type="pres">
      <dgm:prSet presAssocID="{4B236B99-1093-4E84-A42B-FD8CFA159080}" presName="spacer" presStyleCnt="0"/>
      <dgm:spPr/>
    </dgm:pt>
    <dgm:pt modelId="{B7075E26-1D47-4571-8174-79FC1F3BC51E}" type="pres">
      <dgm:prSet presAssocID="{807AA0F2-63EF-49AD-99E5-06B28374F7AD}" presName="parentText" presStyleLbl="node1" presStyleIdx="2" presStyleCnt="3" custScaleY="44346" custLinFactNeighborY="81819">
        <dgm:presLayoutVars>
          <dgm:chMax val="0"/>
          <dgm:bulletEnabled val="1"/>
        </dgm:presLayoutVars>
      </dgm:prSet>
      <dgm:spPr/>
    </dgm:pt>
  </dgm:ptLst>
  <dgm:cxnLst>
    <dgm:cxn modelId="{96094504-1972-4263-86C8-B9EF94679724}" type="presOf" srcId="{E5BE4C0F-4B0D-4C2D-BB07-793CAE87694D}" destId="{35F6790A-B3A8-4F2A-AB0E-D6C454DF1290}" srcOrd="0" destOrd="0" presId="urn:microsoft.com/office/officeart/2005/8/layout/vList2"/>
    <dgm:cxn modelId="{30EB9E31-761D-4CA2-BDD2-6AA21E2C9918}" type="presOf" srcId="{BE9F8814-3D96-4AD8-AA20-85AAB24795C3}" destId="{0F0AC3B3-0DB8-42C2-A4A3-99AF4AD1D2B9}" srcOrd="0" destOrd="0" presId="urn:microsoft.com/office/officeart/2005/8/layout/vList2"/>
    <dgm:cxn modelId="{5AE09658-AEEA-41D0-A9C1-A0CAF463AC0E}" srcId="{E5C83E05-4337-4DF2-A6F7-1DD060BD1C25}" destId="{807AA0F2-63EF-49AD-99E5-06B28374F7AD}" srcOrd="2" destOrd="0" parTransId="{53EC82D8-7C93-4E55-BEC9-13C07A965F6B}" sibTransId="{25D61AEA-5D20-4767-A3A1-084C8B77CFBB}"/>
    <dgm:cxn modelId="{66E18786-8640-435D-8B23-D724B389CF83}" srcId="{E5C83E05-4337-4DF2-A6F7-1DD060BD1C25}" destId="{BE9F8814-3D96-4AD8-AA20-85AAB24795C3}" srcOrd="1" destOrd="0" parTransId="{12550C8D-EE8E-4D6E-AA33-DB22354254E4}" sibTransId="{4B236B99-1093-4E84-A42B-FD8CFA159080}"/>
    <dgm:cxn modelId="{9BCC3AA6-49BB-4E5B-9DF5-F70BC0DEADAE}" srcId="{E5C83E05-4337-4DF2-A6F7-1DD060BD1C25}" destId="{E5BE4C0F-4B0D-4C2D-BB07-793CAE87694D}" srcOrd="0" destOrd="0" parTransId="{14B66528-F1F0-4F14-A793-657ECE7A3E69}" sibTransId="{2B02CBD2-E289-4528-ADD3-9C992C2E7213}"/>
    <dgm:cxn modelId="{BC980AC6-1D19-488A-9E6D-BC9A28B9CE68}" type="presOf" srcId="{807AA0F2-63EF-49AD-99E5-06B28374F7AD}" destId="{B7075E26-1D47-4571-8174-79FC1F3BC51E}" srcOrd="0" destOrd="0" presId="urn:microsoft.com/office/officeart/2005/8/layout/vList2"/>
    <dgm:cxn modelId="{00A6EEFE-C825-4AFA-A531-5A0D1F5BDD5D}" type="presOf" srcId="{E5C83E05-4337-4DF2-A6F7-1DD060BD1C25}" destId="{94197F0A-BC0C-472E-B6A1-003E2DC8D719}" srcOrd="0" destOrd="0" presId="urn:microsoft.com/office/officeart/2005/8/layout/vList2"/>
    <dgm:cxn modelId="{C78DAEF5-19B0-4233-936B-7C5B0479C981}" type="presParOf" srcId="{94197F0A-BC0C-472E-B6A1-003E2DC8D719}" destId="{35F6790A-B3A8-4F2A-AB0E-D6C454DF1290}" srcOrd="0" destOrd="0" presId="urn:microsoft.com/office/officeart/2005/8/layout/vList2"/>
    <dgm:cxn modelId="{9DCBD02F-2445-4743-B92F-968CDFA17EF9}" type="presParOf" srcId="{94197F0A-BC0C-472E-B6A1-003E2DC8D719}" destId="{E5F24B3A-59A3-43F3-9E7D-4BB1BC25EBEB}" srcOrd="1" destOrd="0" presId="urn:microsoft.com/office/officeart/2005/8/layout/vList2"/>
    <dgm:cxn modelId="{82F30B67-2E79-4E8F-8A64-E6C2A04D0259}" type="presParOf" srcId="{94197F0A-BC0C-472E-B6A1-003E2DC8D719}" destId="{0F0AC3B3-0DB8-42C2-A4A3-99AF4AD1D2B9}" srcOrd="2" destOrd="0" presId="urn:microsoft.com/office/officeart/2005/8/layout/vList2"/>
    <dgm:cxn modelId="{583C9C89-86F7-4C3B-B34F-814200BAFE05}" type="presParOf" srcId="{94197F0A-BC0C-472E-B6A1-003E2DC8D719}" destId="{A3808FFE-2FDB-46FD-961A-CDF7FECACA3E}" srcOrd="3" destOrd="0" presId="urn:microsoft.com/office/officeart/2005/8/layout/vList2"/>
    <dgm:cxn modelId="{B185877A-0E9F-48EA-96BB-7A428544B0DB}" type="presParOf" srcId="{94197F0A-BC0C-472E-B6A1-003E2DC8D719}" destId="{B7075E26-1D47-4571-8174-79FC1F3BC5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9B17AA-D56F-4FE3-B4A5-BE5E6D185F28}" type="doc">
      <dgm:prSet loTypeId="urn:microsoft.com/office/officeart/2005/8/layout/process1" loCatId="process" qsTypeId="urn:microsoft.com/office/officeart/2005/8/quickstyle/simple5" qsCatId="simple" csTypeId="urn:microsoft.com/office/officeart/2005/8/colors/accent0_3" csCatId="mainScheme" phldr="1"/>
      <dgm:spPr/>
      <dgm:t>
        <a:bodyPr/>
        <a:lstStyle/>
        <a:p>
          <a:endParaRPr lang="en-US"/>
        </a:p>
      </dgm:t>
    </dgm:pt>
    <dgm:pt modelId="{42BD2447-69EA-4E49-8F1F-B84679E7643C}">
      <dgm:prSet custT="1"/>
      <dgm:spPr>
        <a:gradFill rotWithShape="0">
          <a:gsLst>
            <a:gs pos="0">
              <a:srgbClr val="3A547C"/>
            </a:gs>
            <a:gs pos="49000">
              <a:srgbClr val="3A547C"/>
            </a:gs>
            <a:gs pos="100000">
              <a:srgbClr val="3A547C"/>
            </a:gs>
          </a:gsLst>
        </a:gradFill>
      </dgm:spPr>
      <dgm:t>
        <a:bodyPr/>
        <a:lstStyle/>
        <a:p>
          <a:r>
            <a:rPr lang="en-US" sz="2000" dirty="0"/>
            <a:t>When we design policies, programs and practices that center solutions that work for the most marginalized communities, all communities benefit</a:t>
          </a:r>
        </a:p>
      </dgm:t>
    </dgm:pt>
    <dgm:pt modelId="{23AF2FD3-EA0D-418F-8BE1-230EDD27098B}" type="parTrans" cxnId="{13BAC962-8593-452A-ADE3-7D1A00372878}">
      <dgm:prSet/>
      <dgm:spPr/>
      <dgm:t>
        <a:bodyPr/>
        <a:lstStyle/>
        <a:p>
          <a:endParaRPr lang="en-US"/>
        </a:p>
      </dgm:t>
    </dgm:pt>
    <dgm:pt modelId="{4A9A61A5-B86D-469A-9F96-1684CEA32894}" type="sibTrans" cxnId="{13BAC962-8593-452A-ADE3-7D1A00372878}">
      <dgm:prSet/>
      <dgm:spPr/>
      <dgm:t>
        <a:bodyPr/>
        <a:lstStyle/>
        <a:p>
          <a:endParaRPr lang="en-US"/>
        </a:p>
      </dgm:t>
    </dgm:pt>
    <dgm:pt modelId="{DF32D1AD-C299-41C4-9FE5-E0E058DE8399}">
      <dgm:prSet custT="1"/>
      <dgm:spPr>
        <a:gradFill rotWithShape="0">
          <a:gsLst>
            <a:gs pos="0">
              <a:srgbClr val="3A547C"/>
            </a:gs>
            <a:gs pos="51000">
              <a:srgbClr val="3A547C"/>
            </a:gs>
            <a:gs pos="100000">
              <a:srgbClr val="3A547C"/>
            </a:gs>
          </a:gsLst>
        </a:gradFill>
      </dgm:spPr>
      <dgm:t>
        <a:bodyPr/>
        <a:lstStyle/>
        <a:p>
          <a:r>
            <a:rPr lang="en-US" sz="2000" dirty="0"/>
            <a:t>An explicit and intentional focus on communities of color and communities with disabilities</a:t>
          </a:r>
        </a:p>
      </dgm:t>
    </dgm:pt>
    <dgm:pt modelId="{9C403104-12F1-4C76-96C2-ABA14DDF1F21}" type="sibTrans" cxnId="{2998CC7D-3FF2-4667-9F9E-9BB60698729A}">
      <dgm:prSet/>
      <dgm:spPr/>
      <dgm:t>
        <a:bodyPr/>
        <a:lstStyle/>
        <a:p>
          <a:endParaRPr lang="en-US"/>
        </a:p>
      </dgm:t>
    </dgm:pt>
    <dgm:pt modelId="{835E6238-8777-432B-9E7F-32461F1F3BFD}" type="parTrans" cxnId="{2998CC7D-3FF2-4667-9F9E-9BB60698729A}">
      <dgm:prSet/>
      <dgm:spPr/>
      <dgm:t>
        <a:bodyPr/>
        <a:lstStyle/>
        <a:p>
          <a:endParaRPr lang="en-US"/>
        </a:p>
      </dgm:t>
    </dgm:pt>
    <dgm:pt modelId="{9125BF31-9486-4A8B-A6BC-F07A092EDF32}" type="pres">
      <dgm:prSet presAssocID="{7E9B17AA-D56F-4FE3-B4A5-BE5E6D185F28}" presName="Name0" presStyleCnt="0">
        <dgm:presLayoutVars>
          <dgm:dir/>
          <dgm:resizeHandles val="exact"/>
        </dgm:presLayoutVars>
      </dgm:prSet>
      <dgm:spPr/>
    </dgm:pt>
    <dgm:pt modelId="{F0008883-4B39-40CB-8CD3-216C7C20D53A}" type="pres">
      <dgm:prSet presAssocID="{DF32D1AD-C299-41C4-9FE5-E0E058DE8399}" presName="node" presStyleLbl="node1" presStyleIdx="0" presStyleCnt="2" custScaleX="90566" custScaleY="129700" custLinFactNeighborY="-1256">
        <dgm:presLayoutVars>
          <dgm:bulletEnabled val="1"/>
        </dgm:presLayoutVars>
      </dgm:prSet>
      <dgm:spPr/>
    </dgm:pt>
    <dgm:pt modelId="{1FACB18C-E5B4-4CAA-BA3E-1BAC2F6AC5BA}" type="pres">
      <dgm:prSet presAssocID="{9C403104-12F1-4C76-96C2-ABA14DDF1F21}" presName="sibTrans" presStyleLbl="sibTrans2D1" presStyleIdx="0" presStyleCnt="1"/>
      <dgm:spPr/>
    </dgm:pt>
    <dgm:pt modelId="{9D393FAC-1A4B-4E83-AE42-60CFB97B4263}" type="pres">
      <dgm:prSet presAssocID="{9C403104-12F1-4C76-96C2-ABA14DDF1F21}" presName="connectorText" presStyleLbl="sibTrans2D1" presStyleIdx="0" presStyleCnt="1"/>
      <dgm:spPr/>
    </dgm:pt>
    <dgm:pt modelId="{C3C28C1C-D4CF-4B0E-823E-DF4D3E34382D}" type="pres">
      <dgm:prSet presAssocID="{42BD2447-69EA-4E49-8F1F-B84679E7643C}" presName="node" presStyleLbl="node1" presStyleIdx="1" presStyleCnt="2" custScaleX="100489" custScaleY="133650">
        <dgm:presLayoutVars>
          <dgm:bulletEnabled val="1"/>
        </dgm:presLayoutVars>
      </dgm:prSet>
      <dgm:spPr/>
    </dgm:pt>
  </dgm:ptLst>
  <dgm:cxnLst>
    <dgm:cxn modelId="{13BAC962-8593-452A-ADE3-7D1A00372878}" srcId="{7E9B17AA-D56F-4FE3-B4A5-BE5E6D185F28}" destId="{42BD2447-69EA-4E49-8F1F-B84679E7643C}" srcOrd="1" destOrd="0" parTransId="{23AF2FD3-EA0D-418F-8BE1-230EDD27098B}" sibTransId="{4A9A61A5-B86D-469A-9F96-1684CEA32894}"/>
    <dgm:cxn modelId="{1A712752-FFB5-4A2A-ADFC-215D6FB78E78}" type="presOf" srcId="{42BD2447-69EA-4E49-8F1F-B84679E7643C}" destId="{C3C28C1C-D4CF-4B0E-823E-DF4D3E34382D}" srcOrd="0" destOrd="0" presId="urn:microsoft.com/office/officeart/2005/8/layout/process1"/>
    <dgm:cxn modelId="{CFC0B67A-B33E-4A7B-BB0A-B87B731287BB}" type="presOf" srcId="{7E9B17AA-D56F-4FE3-B4A5-BE5E6D185F28}" destId="{9125BF31-9486-4A8B-A6BC-F07A092EDF32}" srcOrd="0" destOrd="0" presId="urn:microsoft.com/office/officeart/2005/8/layout/process1"/>
    <dgm:cxn modelId="{2998CC7D-3FF2-4667-9F9E-9BB60698729A}" srcId="{7E9B17AA-D56F-4FE3-B4A5-BE5E6D185F28}" destId="{DF32D1AD-C299-41C4-9FE5-E0E058DE8399}" srcOrd="0" destOrd="0" parTransId="{835E6238-8777-432B-9E7F-32461F1F3BFD}" sibTransId="{9C403104-12F1-4C76-96C2-ABA14DDF1F21}"/>
    <dgm:cxn modelId="{F332D7AD-A43E-4899-A17E-F257027B007E}" type="presOf" srcId="{9C403104-12F1-4C76-96C2-ABA14DDF1F21}" destId="{9D393FAC-1A4B-4E83-AE42-60CFB97B4263}" srcOrd="1" destOrd="0" presId="urn:microsoft.com/office/officeart/2005/8/layout/process1"/>
    <dgm:cxn modelId="{D678A9C4-3285-4CA9-89B0-1072379892A0}" type="presOf" srcId="{DF32D1AD-C299-41C4-9FE5-E0E058DE8399}" destId="{F0008883-4B39-40CB-8CD3-216C7C20D53A}" srcOrd="0" destOrd="0" presId="urn:microsoft.com/office/officeart/2005/8/layout/process1"/>
    <dgm:cxn modelId="{FF3B1DCE-CD4C-4D52-B1CC-0289E65523A8}" type="presOf" srcId="{9C403104-12F1-4C76-96C2-ABA14DDF1F21}" destId="{1FACB18C-E5B4-4CAA-BA3E-1BAC2F6AC5BA}" srcOrd="0" destOrd="0" presId="urn:microsoft.com/office/officeart/2005/8/layout/process1"/>
    <dgm:cxn modelId="{4B9A45D5-501E-4487-8B70-BEEB2E1C42E7}" type="presParOf" srcId="{9125BF31-9486-4A8B-A6BC-F07A092EDF32}" destId="{F0008883-4B39-40CB-8CD3-216C7C20D53A}" srcOrd="0" destOrd="0" presId="urn:microsoft.com/office/officeart/2005/8/layout/process1"/>
    <dgm:cxn modelId="{4AFE770F-372C-48AE-8990-07E7713701F4}" type="presParOf" srcId="{9125BF31-9486-4A8B-A6BC-F07A092EDF32}" destId="{1FACB18C-E5B4-4CAA-BA3E-1BAC2F6AC5BA}" srcOrd="1" destOrd="0" presId="urn:microsoft.com/office/officeart/2005/8/layout/process1"/>
    <dgm:cxn modelId="{95D6AB99-6222-409F-B004-428D690AE315}" type="presParOf" srcId="{1FACB18C-E5B4-4CAA-BA3E-1BAC2F6AC5BA}" destId="{9D393FAC-1A4B-4E83-AE42-60CFB97B4263}" srcOrd="0" destOrd="0" presId="urn:microsoft.com/office/officeart/2005/8/layout/process1"/>
    <dgm:cxn modelId="{F2530340-4C64-4CD6-9989-81AA4517267F}" type="presParOf" srcId="{9125BF31-9486-4A8B-A6BC-F07A092EDF32}" destId="{C3C28C1C-D4CF-4B0E-823E-DF4D3E34382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B25C2-3256-44C9-9E62-19B3278DF60F}" type="doc">
      <dgm:prSet loTypeId="urn:microsoft.com/office/officeart/2016/7/layout/VerticalDownArrowProcess" loCatId="process" qsTypeId="urn:microsoft.com/office/officeart/2005/8/quickstyle/simple5" qsCatId="simple" csTypeId="urn:microsoft.com/office/officeart/2005/8/colors/accent1_2" csCatId="accent1" phldr="1"/>
      <dgm:spPr/>
      <dgm:t>
        <a:bodyPr/>
        <a:lstStyle/>
        <a:p>
          <a:endParaRPr lang="en-US"/>
        </a:p>
      </dgm:t>
    </dgm:pt>
    <dgm:pt modelId="{AC716EBD-6B3E-4E6B-A5C7-E18DD9A8A0B9}">
      <dgm:prSet/>
      <dgm:spPr>
        <a:gradFill rotWithShape="0">
          <a:gsLst>
            <a:gs pos="0">
              <a:srgbClr val="FF7546"/>
            </a:gs>
            <a:gs pos="100000">
              <a:srgbClr val="FF7546"/>
            </a:gs>
          </a:gsLst>
        </a:gradFill>
      </dgm:spPr>
      <dgm:t>
        <a:bodyPr/>
        <a:lstStyle/>
        <a:p>
          <a:r>
            <a:rPr lang="en-US"/>
            <a:t>Address</a:t>
          </a:r>
        </a:p>
      </dgm:t>
    </dgm:pt>
    <dgm:pt modelId="{47832343-DF2B-4407-8A72-C93C78695298}" type="parTrans" cxnId="{30D74A59-7D2F-4D5A-9A56-9C6C0B0415B2}">
      <dgm:prSet/>
      <dgm:spPr/>
      <dgm:t>
        <a:bodyPr/>
        <a:lstStyle/>
        <a:p>
          <a:endParaRPr lang="en-US"/>
        </a:p>
      </dgm:t>
    </dgm:pt>
    <dgm:pt modelId="{6DAF0AD4-1847-4F23-8629-2B63BF9FD2E4}" type="sibTrans" cxnId="{30D74A59-7D2F-4D5A-9A56-9C6C0B0415B2}">
      <dgm:prSet/>
      <dgm:spPr/>
      <dgm:t>
        <a:bodyPr/>
        <a:lstStyle/>
        <a:p>
          <a:endParaRPr lang="en-US"/>
        </a:p>
      </dgm:t>
    </dgm:pt>
    <dgm:pt modelId="{C36C77C0-02A8-40BC-B14B-EC290803DD1D}">
      <dgm:prSet custT="1"/>
      <dgm:spPr/>
      <dgm:t>
        <a:bodyPr/>
        <a:lstStyle/>
        <a:p>
          <a:r>
            <a:rPr lang="en-US" sz="1400" dirty="0"/>
            <a:t>Address an inequity/disparity (supported by data and/or information identified by under-served communities). </a:t>
          </a:r>
        </a:p>
      </dgm:t>
    </dgm:pt>
    <dgm:pt modelId="{9EC625D3-C693-401E-88E2-B9B2ED53F7B9}" type="parTrans" cxnId="{1CA0C479-FFC9-4008-ACE4-BC02CB0C00CF}">
      <dgm:prSet/>
      <dgm:spPr/>
      <dgm:t>
        <a:bodyPr/>
        <a:lstStyle/>
        <a:p>
          <a:endParaRPr lang="en-US"/>
        </a:p>
      </dgm:t>
    </dgm:pt>
    <dgm:pt modelId="{8C476919-B3EB-41BD-B5B2-B204BE1FE68D}" type="sibTrans" cxnId="{1CA0C479-FFC9-4008-ACE4-BC02CB0C00CF}">
      <dgm:prSet/>
      <dgm:spPr/>
      <dgm:t>
        <a:bodyPr/>
        <a:lstStyle/>
        <a:p>
          <a:endParaRPr lang="en-US"/>
        </a:p>
      </dgm:t>
    </dgm:pt>
    <dgm:pt modelId="{731B2FBC-5495-44E9-8966-38F1C753E11E}">
      <dgm:prSet/>
      <dgm:spPr>
        <a:gradFill rotWithShape="0">
          <a:gsLst>
            <a:gs pos="0">
              <a:srgbClr val="FF7546"/>
            </a:gs>
            <a:gs pos="100000">
              <a:srgbClr val="FF7546"/>
            </a:gs>
          </a:gsLst>
        </a:gradFill>
      </dgm:spPr>
      <dgm:t>
        <a:bodyPr/>
        <a:lstStyle/>
        <a:p>
          <a:r>
            <a:rPr lang="en-US"/>
            <a:t>Acknowledge</a:t>
          </a:r>
        </a:p>
      </dgm:t>
    </dgm:pt>
    <dgm:pt modelId="{0BB19A8D-1F8D-4938-8F47-0FAEAF67CFDC}" type="parTrans" cxnId="{69AD6991-281C-49D0-9DC0-A14A31D8F14C}">
      <dgm:prSet/>
      <dgm:spPr/>
      <dgm:t>
        <a:bodyPr/>
        <a:lstStyle/>
        <a:p>
          <a:endParaRPr lang="en-US"/>
        </a:p>
      </dgm:t>
    </dgm:pt>
    <dgm:pt modelId="{93027365-DFAF-4ABA-BBC8-579B62229C14}" type="sibTrans" cxnId="{69AD6991-281C-49D0-9DC0-A14A31D8F14C}">
      <dgm:prSet/>
      <dgm:spPr/>
      <dgm:t>
        <a:bodyPr/>
        <a:lstStyle/>
        <a:p>
          <a:endParaRPr lang="en-US"/>
        </a:p>
      </dgm:t>
    </dgm:pt>
    <dgm:pt modelId="{7665A1A9-36BB-4871-A879-BB6319DFD49F}">
      <dgm:prSet custT="1"/>
      <dgm:spPr/>
      <dgm:t>
        <a:bodyPr/>
        <a:lstStyle/>
        <a:p>
          <a:r>
            <a:rPr lang="en-US" sz="1400" dirty="0"/>
            <a:t>Acknowledge that one size does not fit all. </a:t>
          </a:r>
        </a:p>
      </dgm:t>
    </dgm:pt>
    <dgm:pt modelId="{358B964D-6D1C-4AFA-955F-7BBF516CD895}" type="parTrans" cxnId="{7C562D65-0B30-4574-8175-9FD68FBBEAE9}">
      <dgm:prSet/>
      <dgm:spPr/>
      <dgm:t>
        <a:bodyPr/>
        <a:lstStyle/>
        <a:p>
          <a:endParaRPr lang="en-US"/>
        </a:p>
      </dgm:t>
    </dgm:pt>
    <dgm:pt modelId="{5399AF3A-D956-4019-8A88-9114112D48CC}" type="sibTrans" cxnId="{7C562D65-0B30-4574-8175-9FD68FBBEAE9}">
      <dgm:prSet/>
      <dgm:spPr/>
      <dgm:t>
        <a:bodyPr/>
        <a:lstStyle/>
        <a:p>
          <a:endParaRPr lang="en-US"/>
        </a:p>
      </dgm:t>
    </dgm:pt>
    <dgm:pt modelId="{561E4F3A-0A0F-441D-9796-98417F81A60D}">
      <dgm:prSet/>
      <dgm:spPr>
        <a:gradFill rotWithShape="0">
          <a:gsLst>
            <a:gs pos="0">
              <a:srgbClr val="FF7546"/>
            </a:gs>
            <a:gs pos="100000">
              <a:srgbClr val="FF7546"/>
            </a:gs>
          </a:gsLst>
        </a:gradFill>
      </dgm:spPr>
      <dgm:t>
        <a:bodyPr/>
        <a:lstStyle/>
        <a:p>
          <a:r>
            <a:rPr lang="en-US"/>
            <a:t>Solve</a:t>
          </a:r>
        </a:p>
      </dgm:t>
    </dgm:pt>
    <dgm:pt modelId="{70C47D58-C716-4E72-AEB5-631185CA5000}" type="parTrans" cxnId="{C4EE1E2A-8032-4771-8DD8-CF3469B1C90E}">
      <dgm:prSet/>
      <dgm:spPr/>
      <dgm:t>
        <a:bodyPr/>
        <a:lstStyle/>
        <a:p>
          <a:endParaRPr lang="en-US"/>
        </a:p>
      </dgm:t>
    </dgm:pt>
    <dgm:pt modelId="{24D95A46-ABFF-47D3-9BF5-C3BAC2575453}" type="sibTrans" cxnId="{C4EE1E2A-8032-4771-8DD8-CF3469B1C90E}">
      <dgm:prSet/>
      <dgm:spPr/>
      <dgm:t>
        <a:bodyPr/>
        <a:lstStyle/>
        <a:p>
          <a:endParaRPr lang="en-US"/>
        </a:p>
      </dgm:t>
    </dgm:pt>
    <dgm:pt modelId="{DD506032-747F-4AC9-A9F0-B138262CABBC}">
      <dgm:prSet custT="1"/>
      <dgm:spPr/>
      <dgm:t>
        <a:bodyPr/>
        <a:lstStyle/>
        <a:p>
          <a:r>
            <a:rPr lang="en-US" sz="1200" dirty="0"/>
            <a:t>Solve a problem and define who may be burdened and who benefits (e.g. understand what unintended consequences may occur in order to identify mitigation strategies). </a:t>
          </a:r>
        </a:p>
      </dgm:t>
    </dgm:pt>
    <dgm:pt modelId="{9855E5EC-174A-45DC-85E4-1EF02EF7246F}" type="parTrans" cxnId="{3EC51E10-1CA9-4960-A2D9-7F7486C1A5FE}">
      <dgm:prSet/>
      <dgm:spPr/>
      <dgm:t>
        <a:bodyPr/>
        <a:lstStyle/>
        <a:p>
          <a:endParaRPr lang="en-US"/>
        </a:p>
      </dgm:t>
    </dgm:pt>
    <dgm:pt modelId="{47094FA8-BC3E-4BDA-97D3-DB75B21BF32E}" type="sibTrans" cxnId="{3EC51E10-1CA9-4960-A2D9-7F7486C1A5FE}">
      <dgm:prSet/>
      <dgm:spPr/>
      <dgm:t>
        <a:bodyPr/>
        <a:lstStyle/>
        <a:p>
          <a:endParaRPr lang="en-US"/>
        </a:p>
      </dgm:t>
    </dgm:pt>
    <dgm:pt modelId="{0C9672F4-C7B5-4E1C-9555-D3502FC50BCD}">
      <dgm:prSet/>
      <dgm:spPr>
        <a:gradFill rotWithShape="0">
          <a:gsLst>
            <a:gs pos="0">
              <a:srgbClr val="FF7546"/>
            </a:gs>
            <a:gs pos="100000">
              <a:srgbClr val="FF7546"/>
            </a:gs>
          </a:gsLst>
        </a:gradFill>
      </dgm:spPr>
      <dgm:t>
        <a:bodyPr/>
        <a:lstStyle/>
        <a:p>
          <a:r>
            <a:rPr lang="en-US"/>
            <a:t>Use</a:t>
          </a:r>
        </a:p>
      </dgm:t>
    </dgm:pt>
    <dgm:pt modelId="{67A1CC02-3AF4-41A5-9F98-275BFB4DE754}" type="parTrans" cxnId="{3EA47A77-AE94-4CF3-80C9-AD9D0E734878}">
      <dgm:prSet/>
      <dgm:spPr/>
      <dgm:t>
        <a:bodyPr/>
        <a:lstStyle/>
        <a:p>
          <a:endParaRPr lang="en-US"/>
        </a:p>
      </dgm:t>
    </dgm:pt>
    <dgm:pt modelId="{53BBEB3B-EC1F-4553-9226-B96A9022D790}" type="sibTrans" cxnId="{3EA47A77-AE94-4CF3-80C9-AD9D0E734878}">
      <dgm:prSet/>
      <dgm:spPr/>
      <dgm:t>
        <a:bodyPr/>
        <a:lstStyle/>
        <a:p>
          <a:endParaRPr lang="en-US"/>
        </a:p>
      </dgm:t>
    </dgm:pt>
    <dgm:pt modelId="{A51BBDE0-3CD1-486E-B7C7-14E7FD9DFD10}">
      <dgm:prSet custT="1"/>
      <dgm:spPr/>
      <dgm:t>
        <a:bodyPr/>
        <a:lstStyle/>
        <a:p>
          <a:r>
            <a:rPr lang="en-US" sz="1400" dirty="0"/>
            <a:t>Use data from/about under-served communities in the design of the policy/plan/project. </a:t>
          </a:r>
        </a:p>
      </dgm:t>
    </dgm:pt>
    <dgm:pt modelId="{FFF644BB-FD72-4FF2-9539-97E7816E794A}" type="parTrans" cxnId="{0842F1BB-2A42-42A2-A7BE-BF3286A495FE}">
      <dgm:prSet/>
      <dgm:spPr/>
      <dgm:t>
        <a:bodyPr/>
        <a:lstStyle/>
        <a:p>
          <a:endParaRPr lang="en-US"/>
        </a:p>
      </dgm:t>
    </dgm:pt>
    <dgm:pt modelId="{6E5581BE-F0B1-408C-9F31-2C13FE7A2D85}" type="sibTrans" cxnId="{0842F1BB-2A42-42A2-A7BE-BF3286A495FE}">
      <dgm:prSet/>
      <dgm:spPr/>
      <dgm:t>
        <a:bodyPr/>
        <a:lstStyle/>
        <a:p>
          <a:endParaRPr lang="en-US"/>
        </a:p>
      </dgm:t>
    </dgm:pt>
    <dgm:pt modelId="{746424DE-3C03-4200-A5F8-339AF87F161F}">
      <dgm:prSet/>
      <dgm:spPr>
        <a:gradFill rotWithShape="0">
          <a:gsLst>
            <a:gs pos="0">
              <a:srgbClr val="FF7546"/>
            </a:gs>
            <a:gs pos="100000">
              <a:srgbClr val="FF7546"/>
            </a:gs>
          </a:gsLst>
        </a:gradFill>
      </dgm:spPr>
      <dgm:t>
        <a:bodyPr/>
        <a:lstStyle/>
        <a:p>
          <a:r>
            <a:rPr lang="en-US" dirty="0"/>
            <a:t>Identify</a:t>
          </a:r>
        </a:p>
      </dgm:t>
    </dgm:pt>
    <dgm:pt modelId="{CB954B9E-C138-4355-A2A5-563A1BEB8B6D}" type="parTrans" cxnId="{E4E24136-1892-4369-9FF5-F526CFDAD20F}">
      <dgm:prSet/>
      <dgm:spPr/>
      <dgm:t>
        <a:bodyPr/>
        <a:lstStyle/>
        <a:p>
          <a:endParaRPr lang="en-US"/>
        </a:p>
      </dgm:t>
    </dgm:pt>
    <dgm:pt modelId="{53CD68E6-2430-4AC7-A51A-B7E85789ACF2}" type="sibTrans" cxnId="{E4E24136-1892-4369-9FF5-F526CFDAD20F}">
      <dgm:prSet/>
      <dgm:spPr/>
      <dgm:t>
        <a:bodyPr/>
        <a:lstStyle/>
        <a:p>
          <a:endParaRPr lang="en-US"/>
        </a:p>
      </dgm:t>
    </dgm:pt>
    <dgm:pt modelId="{94A5DA1E-195F-48B5-A74B-07B368733DD9}">
      <dgm:prSet custT="1"/>
      <dgm:spPr/>
      <dgm:t>
        <a:bodyPr/>
        <a:lstStyle/>
        <a:p>
          <a:r>
            <a:rPr lang="en-US" sz="1400" dirty="0"/>
            <a:t>Identify indicators/metrics of success that have been developed based on input from under-served communities. </a:t>
          </a:r>
        </a:p>
      </dgm:t>
    </dgm:pt>
    <dgm:pt modelId="{47C6D326-7A6B-4D46-AEF7-E0DCBD52BE5A}" type="parTrans" cxnId="{BBB01C05-2631-4377-8FD0-9EEC3BA5765B}">
      <dgm:prSet/>
      <dgm:spPr/>
      <dgm:t>
        <a:bodyPr/>
        <a:lstStyle/>
        <a:p>
          <a:endParaRPr lang="en-US"/>
        </a:p>
      </dgm:t>
    </dgm:pt>
    <dgm:pt modelId="{56DF2AEF-755A-47F2-859C-FB47DA4B88AF}" type="sibTrans" cxnId="{BBB01C05-2631-4377-8FD0-9EEC3BA5765B}">
      <dgm:prSet/>
      <dgm:spPr/>
      <dgm:t>
        <a:bodyPr/>
        <a:lstStyle/>
        <a:p>
          <a:endParaRPr lang="en-US"/>
        </a:p>
      </dgm:t>
    </dgm:pt>
    <dgm:pt modelId="{0F20A879-3BF2-42DA-A9E1-E56732454D7E}">
      <dgm:prSet/>
      <dgm:spPr>
        <a:gradFill rotWithShape="0">
          <a:gsLst>
            <a:gs pos="0">
              <a:srgbClr val="FF7546"/>
            </a:gs>
            <a:gs pos="100000">
              <a:srgbClr val="FF7546"/>
            </a:gs>
          </a:gsLst>
        </a:gradFill>
      </dgm:spPr>
      <dgm:t>
        <a:bodyPr/>
        <a:lstStyle/>
        <a:p>
          <a:r>
            <a:rPr lang="en-US"/>
            <a:t>Establish</a:t>
          </a:r>
        </a:p>
      </dgm:t>
    </dgm:pt>
    <dgm:pt modelId="{248666CA-AB68-4448-AF46-F294DD9DD086}" type="parTrans" cxnId="{9F0A90EE-C2C3-41EB-94A9-604328562841}">
      <dgm:prSet/>
      <dgm:spPr/>
      <dgm:t>
        <a:bodyPr/>
        <a:lstStyle/>
        <a:p>
          <a:endParaRPr lang="en-US"/>
        </a:p>
      </dgm:t>
    </dgm:pt>
    <dgm:pt modelId="{32DBB7E7-2708-443A-8324-8FC3C25A28AD}" type="sibTrans" cxnId="{9F0A90EE-C2C3-41EB-94A9-604328562841}">
      <dgm:prSet/>
      <dgm:spPr/>
      <dgm:t>
        <a:bodyPr/>
        <a:lstStyle/>
        <a:p>
          <a:endParaRPr lang="en-US"/>
        </a:p>
      </dgm:t>
    </dgm:pt>
    <dgm:pt modelId="{B61CE833-E1EE-4D72-8508-1FFAB97B5768}">
      <dgm:prSet custT="1"/>
      <dgm:spPr/>
      <dgm:t>
        <a:bodyPr/>
        <a:lstStyle/>
        <a:p>
          <a:r>
            <a:rPr lang="en-US" sz="1100" dirty="0"/>
            <a:t>Establish tools/techniques that allow for ongoing, iterative engagement and evaluation by under-served communities, tools/techniques that account for diversity of backgrounds and needs. </a:t>
          </a:r>
        </a:p>
      </dgm:t>
    </dgm:pt>
    <dgm:pt modelId="{79BA9760-3407-4907-8B02-C100272BA3A7}" type="parTrans" cxnId="{3D303D9D-60EA-40A5-A17C-F117BAE20119}">
      <dgm:prSet/>
      <dgm:spPr/>
      <dgm:t>
        <a:bodyPr/>
        <a:lstStyle/>
        <a:p>
          <a:endParaRPr lang="en-US"/>
        </a:p>
      </dgm:t>
    </dgm:pt>
    <dgm:pt modelId="{66DA79DC-3B48-40D1-923C-1FAF0223721E}" type="sibTrans" cxnId="{3D303D9D-60EA-40A5-A17C-F117BAE20119}">
      <dgm:prSet/>
      <dgm:spPr/>
      <dgm:t>
        <a:bodyPr/>
        <a:lstStyle/>
        <a:p>
          <a:endParaRPr lang="en-US"/>
        </a:p>
      </dgm:t>
    </dgm:pt>
    <dgm:pt modelId="{58B1E73C-0A65-440B-9ECB-2D513C3D7BDC}">
      <dgm:prSet/>
      <dgm:spPr>
        <a:gradFill rotWithShape="0">
          <a:gsLst>
            <a:gs pos="0">
              <a:srgbClr val="FF7546"/>
            </a:gs>
            <a:gs pos="100000">
              <a:srgbClr val="FF7546"/>
            </a:gs>
          </a:gsLst>
        </a:gradFill>
      </dgm:spPr>
      <dgm:t>
        <a:bodyPr/>
        <a:lstStyle/>
        <a:p>
          <a:r>
            <a:rPr lang="en-US"/>
            <a:t>Provide</a:t>
          </a:r>
        </a:p>
      </dgm:t>
    </dgm:pt>
    <dgm:pt modelId="{73851A81-842F-421E-B221-8D9A071DAF2A}" type="parTrans" cxnId="{C274E2A3-FC3A-41B7-8358-21AA1FBBA93F}">
      <dgm:prSet/>
      <dgm:spPr/>
      <dgm:t>
        <a:bodyPr/>
        <a:lstStyle/>
        <a:p>
          <a:endParaRPr lang="en-US"/>
        </a:p>
      </dgm:t>
    </dgm:pt>
    <dgm:pt modelId="{EA53AE6F-271A-4C06-9BFA-5223B3A61DDB}" type="sibTrans" cxnId="{C274E2A3-FC3A-41B7-8358-21AA1FBBA93F}">
      <dgm:prSet/>
      <dgm:spPr/>
      <dgm:t>
        <a:bodyPr/>
        <a:lstStyle/>
        <a:p>
          <a:endParaRPr lang="en-US"/>
        </a:p>
      </dgm:t>
    </dgm:pt>
    <dgm:pt modelId="{6B623449-B9C7-416E-BA35-65C02FD24093}">
      <dgm:prSet custT="1"/>
      <dgm:spPr/>
      <dgm:t>
        <a:bodyPr/>
        <a:lstStyle/>
        <a:p>
          <a:r>
            <a:rPr lang="en-US" sz="1400" dirty="0"/>
            <a:t>Provide detailed information about how data is being used and privacy is being protected. </a:t>
          </a:r>
        </a:p>
      </dgm:t>
    </dgm:pt>
    <dgm:pt modelId="{26FDAF94-55C6-4D9E-A064-90D9E71B846A}" type="parTrans" cxnId="{D822471D-C2E7-4E39-B4D9-4EA3DB014E77}">
      <dgm:prSet/>
      <dgm:spPr/>
      <dgm:t>
        <a:bodyPr/>
        <a:lstStyle/>
        <a:p>
          <a:endParaRPr lang="en-US"/>
        </a:p>
      </dgm:t>
    </dgm:pt>
    <dgm:pt modelId="{2C842EC3-AFB0-4C20-909D-8F0B5AA94412}" type="sibTrans" cxnId="{D822471D-C2E7-4E39-B4D9-4EA3DB014E77}">
      <dgm:prSet/>
      <dgm:spPr/>
      <dgm:t>
        <a:bodyPr/>
        <a:lstStyle/>
        <a:p>
          <a:endParaRPr lang="en-US"/>
        </a:p>
      </dgm:t>
    </dgm:pt>
    <dgm:pt modelId="{44AF373D-37C5-40F5-9487-FC3D5A42F3A5}">
      <dgm:prSet/>
      <dgm:spPr>
        <a:gradFill rotWithShape="0">
          <a:gsLst>
            <a:gs pos="0">
              <a:srgbClr val="FF7546"/>
            </a:gs>
            <a:gs pos="100000">
              <a:srgbClr val="FF7546"/>
            </a:gs>
          </a:gsLst>
        </a:gradFill>
      </dgm:spPr>
      <dgm:t>
        <a:bodyPr/>
        <a:lstStyle/>
        <a:p>
          <a:r>
            <a:rPr lang="en-US"/>
            <a:t>Support</a:t>
          </a:r>
        </a:p>
      </dgm:t>
    </dgm:pt>
    <dgm:pt modelId="{A6E5AB33-05C4-4B1B-88C1-895301E82DD0}" type="parTrans" cxnId="{0A74654C-7F6B-45EB-B169-6C1AD7F95B2E}">
      <dgm:prSet/>
      <dgm:spPr/>
      <dgm:t>
        <a:bodyPr/>
        <a:lstStyle/>
        <a:p>
          <a:endParaRPr lang="en-US"/>
        </a:p>
      </dgm:t>
    </dgm:pt>
    <dgm:pt modelId="{3555D8AA-9ACB-49F7-9ADA-FABE08AA6F12}" type="sibTrans" cxnId="{0A74654C-7F6B-45EB-B169-6C1AD7F95B2E}">
      <dgm:prSet/>
      <dgm:spPr/>
      <dgm:t>
        <a:bodyPr/>
        <a:lstStyle/>
        <a:p>
          <a:endParaRPr lang="en-US"/>
        </a:p>
      </dgm:t>
    </dgm:pt>
    <dgm:pt modelId="{4CA65ECD-AB63-4071-8159-FABA9758000F}">
      <dgm:prSet custT="1"/>
      <dgm:spPr/>
      <dgm:t>
        <a:bodyPr/>
        <a:lstStyle/>
        <a:p>
          <a:r>
            <a:rPr lang="en-US" sz="1400" dirty="0"/>
            <a:t>Support a Smart City PDX Focus Area. </a:t>
          </a:r>
        </a:p>
      </dgm:t>
    </dgm:pt>
    <dgm:pt modelId="{991A47B3-E680-4235-BF77-69E09DB2A656}" type="parTrans" cxnId="{4F25E599-EBC5-41A8-B968-8CFAF21C820B}">
      <dgm:prSet/>
      <dgm:spPr/>
      <dgm:t>
        <a:bodyPr/>
        <a:lstStyle/>
        <a:p>
          <a:endParaRPr lang="en-US"/>
        </a:p>
      </dgm:t>
    </dgm:pt>
    <dgm:pt modelId="{32AA46F4-1298-4AF8-8895-A4CB7D58BB6C}" type="sibTrans" cxnId="{4F25E599-EBC5-41A8-B968-8CFAF21C820B}">
      <dgm:prSet/>
      <dgm:spPr/>
      <dgm:t>
        <a:bodyPr/>
        <a:lstStyle/>
        <a:p>
          <a:endParaRPr lang="en-US"/>
        </a:p>
      </dgm:t>
    </dgm:pt>
    <dgm:pt modelId="{37D00533-F45B-4108-B158-F59434E0E93A}" type="pres">
      <dgm:prSet presAssocID="{B8EB25C2-3256-44C9-9E62-19B3278DF60F}" presName="Name0" presStyleCnt="0">
        <dgm:presLayoutVars>
          <dgm:dir/>
          <dgm:animLvl val="lvl"/>
          <dgm:resizeHandles val="exact"/>
        </dgm:presLayoutVars>
      </dgm:prSet>
      <dgm:spPr/>
    </dgm:pt>
    <dgm:pt modelId="{4ADBF33D-85AD-4051-A52A-81F4C3D11BB3}" type="pres">
      <dgm:prSet presAssocID="{44AF373D-37C5-40F5-9487-FC3D5A42F3A5}" presName="boxAndChildren" presStyleCnt="0"/>
      <dgm:spPr/>
    </dgm:pt>
    <dgm:pt modelId="{21B0CFFA-7D0D-453E-ACCC-7B2B09367B89}" type="pres">
      <dgm:prSet presAssocID="{44AF373D-37C5-40F5-9487-FC3D5A42F3A5}" presName="parentTextBox" presStyleLbl="alignNode1" presStyleIdx="0" presStyleCnt="8"/>
      <dgm:spPr/>
    </dgm:pt>
    <dgm:pt modelId="{CDDF337B-92C7-4E25-A2BF-B81C8535C4D9}" type="pres">
      <dgm:prSet presAssocID="{44AF373D-37C5-40F5-9487-FC3D5A42F3A5}" presName="descendantBox" presStyleLbl="bgAccFollowNode1" presStyleIdx="0" presStyleCnt="8"/>
      <dgm:spPr/>
    </dgm:pt>
    <dgm:pt modelId="{7F1FBE6A-1A29-46B8-A6F2-D8AB873DA411}" type="pres">
      <dgm:prSet presAssocID="{EA53AE6F-271A-4C06-9BFA-5223B3A61DDB}" presName="sp" presStyleCnt="0"/>
      <dgm:spPr/>
    </dgm:pt>
    <dgm:pt modelId="{6072ED1C-B834-4756-AD9C-CB1DE36EF522}" type="pres">
      <dgm:prSet presAssocID="{58B1E73C-0A65-440B-9ECB-2D513C3D7BDC}" presName="arrowAndChildren" presStyleCnt="0"/>
      <dgm:spPr/>
    </dgm:pt>
    <dgm:pt modelId="{7F844018-B47B-4D8A-88AA-161BFE3991F7}" type="pres">
      <dgm:prSet presAssocID="{58B1E73C-0A65-440B-9ECB-2D513C3D7BDC}" presName="parentTextArrow" presStyleLbl="node1" presStyleIdx="0" presStyleCnt="0"/>
      <dgm:spPr/>
    </dgm:pt>
    <dgm:pt modelId="{0C0937D6-B9A1-4B8D-A694-9BA74268FB15}" type="pres">
      <dgm:prSet presAssocID="{58B1E73C-0A65-440B-9ECB-2D513C3D7BDC}" presName="arrow" presStyleLbl="alignNode1" presStyleIdx="1" presStyleCnt="8"/>
      <dgm:spPr/>
    </dgm:pt>
    <dgm:pt modelId="{7CCEA4F5-E797-46ED-AEC6-2210F628E0B4}" type="pres">
      <dgm:prSet presAssocID="{58B1E73C-0A65-440B-9ECB-2D513C3D7BDC}" presName="descendantArrow" presStyleLbl="bgAccFollowNode1" presStyleIdx="1" presStyleCnt="8"/>
      <dgm:spPr/>
    </dgm:pt>
    <dgm:pt modelId="{FDA413C1-C1FC-4244-9A68-A0032D914E55}" type="pres">
      <dgm:prSet presAssocID="{32DBB7E7-2708-443A-8324-8FC3C25A28AD}" presName="sp" presStyleCnt="0"/>
      <dgm:spPr/>
    </dgm:pt>
    <dgm:pt modelId="{EA86E580-0B51-4964-A5DD-EE0D35FD8780}" type="pres">
      <dgm:prSet presAssocID="{0F20A879-3BF2-42DA-A9E1-E56732454D7E}" presName="arrowAndChildren" presStyleCnt="0"/>
      <dgm:spPr/>
    </dgm:pt>
    <dgm:pt modelId="{2C56569B-8CED-442F-A2AD-F68BD64741BD}" type="pres">
      <dgm:prSet presAssocID="{0F20A879-3BF2-42DA-A9E1-E56732454D7E}" presName="parentTextArrow" presStyleLbl="node1" presStyleIdx="0" presStyleCnt="0"/>
      <dgm:spPr/>
    </dgm:pt>
    <dgm:pt modelId="{3E7B5DF4-5B3D-4AA5-BAC2-A52DA3DAABB4}" type="pres">
      <dgm:prSet presAssocID="{0F20A879-3BF2-42DA-A9E1-E56732454D7E}" presName="arrow" presStyleLbl="alignNode1" presStyleIdx="2" presStyleCnt="8"/>
      <dgm:spPr/>
    </dgm:pt>
    <dgm:pt modelId="{B8F8C8B8-77BC-40F9-98F3-2D115B0D1C7B}" type="pres">
      <dgm:prSet presAssocID="{0F20A879-3BF2-42DA-A9E1-E56732454D7E}" presName="descendantArrow" presStyleLbl="bgAccFollowNode1" presStyleIdx="2" presStyleCnt="8"/>
      <dgm:spPr/>
    </dgm:pt>
    <dgm:pt modelId="{3DF49E41-0D2D-4E68-B572-EA40CD870275}" type="pres">
      <dgm:prSet presAssocID="{53CD68E6-2430-4AC7-A51A-B7E85789ACF2}" presName="sp" presStyleCnt="0"/>
      <dgm:spPr/>
    </dgm:pt>
    <dgm:pt modelId="{65228147-12EC-48E4-AE86-450E533C337D}" type="pres">
      <dgm:prSet presAssocID="{746424DE-3C03-4200-A5F8-339AF87F161F}" presName="arrowAndChildren" presStyleCnt="0"/>
      <dgm:spPr/>
    </dgm:pt>
    <dgm:pt modelId="{7D2F97AC-B19D-4F46-9756-5BC9CFFEDC22}" type="pres">
      <dgm:prSet presAssocID="{746424DE-3C03-4200-A5F8-339AF87F161F}" presName="parentTextArrow" presStyleLbl="node1" presStyleIdx="0" presStyleCnt="0"/>
      <dgm:spPr/>
    </dgm:pt>
    <dgm:pt modelId="{23E1A623-96FC-46BE-9BB0-2A6A9CD15615}" type="pres">
      <dgm:prSet presAssocID="{746424DE-3C03-4200-A5F8-339AF87F161F}" presName="arrow" presStyleLbl="alignNode1" presStyleIdx="3" presStyleCnt="8"/>
      <dgm:spPr/>
    </dgm:pt>
    <dgm:pt modelId="{9FF665EB-0634-49BC-AD73-D694517BA0F1}" type="pres">
      <dgm:prSet presAssocID="{746424DE-3C03-4200-A5F8-339AF87F161F}" presName="descendantArrow" presStyleLbl="bgAccFollowNode1" presStyleIdx="3" presStyleCnt="8" custLinFactNeighborY="-2684"/>
      <dgm:spPr/>
    </dgm:pt>
    <dgm:pt modelId="{69CAF586-6B16-4D0E-A1A5-88AF327E488A}" type="pres">
      <dgm:prSet presAssocID="{53BBEB3B-EC1F-4553-9226-B96A9022D790}" presName="sp" presStyleCnt="0"/>
      <dgm:spPr/>
    </dgm:pt>
    <dgm:pt modelId="{D9CAFAA0-005C-4696-9394-F22A3C45021A}" type="pres">
      <dgm:prSet presAssocID="{0C9672F4-C7B5-4E1C-9555-D3502FC50BCD}" presName="arrowAndChildren" presStyleCnt="0"/>
      <dgm:spPr/>
    </dgm:pt>
    <dgm:pt modelId="{C7E72CB5-3F87-4C0D-B895-4D8D4085FFEA}" type="pres">
      <dgm:prSet presAssocID="{0C9672F4-C7B5-4E1C-9555-D3502FC50BCD}" presName="parentTextArrow" presStyleLbl="node1" presStyleIdx="0" presStyleCnt="0"/>
      <dgm:spPr/>
    </dgm:pt>
    <dgm:pt modelId="{7A92ECAD-9941-4060-8626-1AF6BBA97D54}" type="pres">
      <dgm:prSet presAssocID="{0C9672F4-C7B5-4E1C-9555-D3502FC50BCD}" presName="arrow" presStyleLbl="alignNode1" presStyleIdx="4" presStyleCnt="8"/>
      <dgm:spPr/>
    </dgm:pt>
    <dgm:pt modelId="{4EF8C23D-E88D-4A06-A9A5-F56C1521D250}" type="pres">
      <dgm:prSet presAssocID="{0C9672F4-C7B5-4E1C-9555-D3502FC50BCD}" presName="descendantArrow" presStyleLbl="bgAccFollowNode1" presStyleIdx="4" presStyleCnt="8"/>
      <dgm:spPr/>
    </dgm:pt>
    <dgm:pt modelId="{024295E4-5711-4D42-A6A5-BD7E1B158019}" type="pres">
      <dgm:prSet presAssocID="{24D95A46-ABFF-47D3-9BF5-C3BAC2575453}" presName="sp" presStyleCnt="0"/>
      <dgm:spPr/>
    </dgm:pt>
    <dgm:pt modelId="{2C990BDF-CC7D-4625-A44A-81ED9C4E6036}" type="pres">
      <dgm:prSet presAssocID="{561E4F3A-0A0F-441D-9796-98417F81A60D}" presName="arrowAndChildren" presStyleCnt="0"/>
      <dgm:spPr/>
    </dgm:pt>
    <dgm:pt modelId="{B9154F45-39D3-48E4-9F83-5A770DE64BCA}" type="pres">
      <dgm:prSet presAssocID="{561E4F3A-0A0F-441D-9796-98417F81A60D}" presName="parentTextArrow" presStyleLbl="node1" presStyleIdx="0" presStyleCnt="0"/>
      <dgm:spPr/>
    </dgm:pt>
    <dgm:pt modelId="{782174DA-A377-485F-97A1-38CA6BB42F97}" type="pres">
      <dgm:prSet presAssocID="{561E4F3A-0A0F-441D-9796-98417F81A60D}" presName="arrow" presStyleLbl="alignNode1" presStyleIdx="5" presStyleCnt="8"/>
      <dgm:spPr/>
    </dgm:pt>
    <dgm:pt modelId="{343877DD-E83F-4E80-91FD-2B20C1A98CEE}" type="pres">
      <dgm:prSet presAssocID="{561E4F3A-0A0F-441D-9796-98417F81A60D}" presName="descendantArrow" presStyleLbl="bgAccFollowNode1" presStyleIdx="5" presStyleCnt="8"/>
      <dgm:spPr/>
    </dgm:pt>
    <dgm:pt modelId="{9CBB0D63-52F0-4232-8823-B6A3870DCD72}" type="pres">
      <dgm:prSet presAssocID="{93027365-DFAF-4ABA-BBC8-579B62229C14}" presName="sp" presStyleCnt="0"/>
      <dgm:spPr/>
    </dgm:pt>
    <dgm:pt modelId="{69284724-F864-4246-A69E-69696ED6E9D0}" type="pres">
      <dgm:prSet presAssocID="{731B2FBC-5495-44E9-8966-38F1C753E11E}" presName="arrowAndChildren" presStyleCnt="0"/>
      <dgm:spPr/>
    </dgm:pt>
    <dgm:pt modelId="{DF49B101-CE71-46EE-9EAF-DAA1998381BC}" type="pres">
      <dgm:prSet presAssocID="{731B2FBC-5495-44E9-8966-38F1C753E11E}" presName="parentTextArrow" presStyleLbl="node1" presStyleIdx="0" presStyleCnt="0"/>
      <dgm:spPr/>
    </dgm:pt>
    <dgm:pt modelId="{6C713AB0-F535-4A23-9486-B3EE5E4B8F50}" type="pres">
      <dgm:prSet presAssocID="{731B2FBC-5495-44E9-8966-38F1C753E11E}" presName="arrow" presStyleLbl="alignNode1" presStyleIdx="6" presStyleCnt="8"/>
      <dgm:spPr/>
    </dgm:pt>
    <dgm:pt modelId="{B1218ECB-8CF4-46BF-8DD1-864A29985767}" type="pres">
      <dgm:prSet presAssocID="{731B2FBC-5495-44E9-8966-38F1C753E11E}" presName="descendantArrow" presStyleLbl="bgAccFollowNode1" presStyleIdx="6" presStyleCnt="8"/>
      <dgm:spPr/>
    </dgm:pt>
    <dgm:pt modelId="{3B5C621E-AE69-4A25-8949-CA8A3742588A}" type="pres">
      <dgm:prSet presAssocID="{6DAF0AD4-1847-4F23-8629-2B63BF9FD2E4}" presName="sp" presStyleCnt="0"/>
      <dgm:spPr/>
    </dgm:pt>
    <dgm:pt modelId="{48603C26-AA74-40FE-A6A0-4B4E4D2CE97B}" type="pres">
      <dgm:prSet presAssocID="{AC716EBD-6B3E-4E6B-A5C7-E18DD9A8A0B9}" presName="arrowAndChildren" presStyleCnt="0"/>
      <dgm:spPr/>
    </dgm:pt>
    <dgm:pt modelId="{26F337DE-3A39-4B3D-B47D-5BD2F68DBA20}" type="pres">
      <dgm:prSet presAssocID="{AC716EBD-6B3E-4E6B-A5C7-E18DD9A8A0B9}" presName="parentTextArrow" presStyleLbl="node1" presStyleIdx="0" presStyleCnt="0"/>
      <dgm:spPr/>
    </dgm:pt>
    <dgm:pt modelId="{920371CC-1B3B-432B-A849-5F4971EFD327}" type="pres">
      <dgm:prSet presAssocID="{AC716EBD-6B3E-4E6B-A5C7-E18DD9A8A0B9}" presName="arrow" presStyleLbl="alignNode1" presStyleIdx="7" presStyleCnt="8"/>
      <dgm:spPr/>
    </dgm:pt>
    <dgm:pt modelId="{34DDE8CA-495D-4F30-A326-803D9DACE4BE}" type="pres">
      <dgm:prSet presAssocID="{AC716EBD-6B3E-4E6B-A5C7-E18DD9A8A0B9}" presName="descendantArrow" presStyleLbl="bgAccFollowNode1" presStyleIdx="7" presStyleCnt="8"/>
      <dgm:spPr/>
    </dgm:pt>
  </dgm:ptLst>
  <dgm:cxnLst>
    <dgm:cxn modelId="{BBB01C05-2631-4377-8FD0-9EEC3BA5765B}" srcId="{746424DE-3C03-4200-A5F8-339AF87F161F}" destId="{94A5DA1E-195F-48B5-A74B-07B368733DD9}" srcOrd="0" destOrd="0" parTransId="{47C6D326-7A6B-4D46-AEF7-E0DCBD52BE5A}" sibTransId="{56DF2AEF-755A-47F2-859C-FB47DA4B88AF}"/>
    <dgm:cxn modelId="{222E360C-FEE0-4F71-8B92-BEB9FB75176D}" type="presOf" srcId="{561E4F3A-0A0F-441D-9796-98417F81A60D}" destId="{782174DA-A377-485F-97A1-38CA6BB42F97}" srcOrd="1" destOrd="0" presId="urn:microsoft.com/office/officeart/2016/7/layout/VerticalDownArrowProcess"/>
    <dgm:cxn modelId="{3EC51E10-1CA9-4960-A2D9-7F7486C1A5FE}" srcId="{561E4F3A-0A0F-441D-9796-98417F81A60D}" destId="{DD506032-747F-4AC9-A9F0-B138262CABBC}" srcOrd="0" destOrd="0" parTransId="{9855E5EC-174A-45DC-85E4-1EF02EF7246F}" sibTransId="{47094FA8-BC3E-4BDA-97D3-DB75B21BF32E}"/>
    <dgm:cxn modelId="{8CF1B119-0C56-42A7-887C-305E28FE2014}" type="presOf" srcId="{0F20A879-3BF2-42DA-A9E1-E56732454D7E}" destId="{2C56569B-8CED-442F-A2AD-F68BD64741BD}" srcOrd="0" destOrd="0" presId="urn:microsoft.com/office/officeart/2016/7/layout/VerticalDownArrowProcess"/>
    <dgm:cxn modelId="{9911521B-A9BD-4EC6-AED1-B46F33EF62E1}" type="presOf" srcId="{B61CE833-E1EE-4D72-8508-1FFAB97B5768}" destId="{B8F8C8B8-77BC-40F9-98F3-2D115B0D1C7B}" srcOrd="0" destOrd="0" presId="urn:microsoft.com/office/officeart/2016/7/layout/VerticalDownArrowProcess"/>
    <dgm:cxn modelId="{D822471D-C2E7-4E39-B4D9-4EA3DB014E77}" srcId="{58B1E73C-0A65-440B-9ECB-2D513C3D7BDC}" destId="{6B623449-B9C7-416E-BA35-65C02FD24093}" srcOrd="0" destOrd="0" parTransId="{26FDAF94-55C6-4D9E-A064-90D9E71B846A}" sibTransId="{2C842EC3-AFB0-4C20-909D-8F0B5AA94412}"/>
    <dgm:cxn modelId="{46E46422-070A-4B05-86E0-E97D37671714}" type="presOf" srcId="{0C9672F4-C7B5-4E1C-9555-D3502FC50BCD}" destId="{C7E72CB5-3F87-4C0D-B895-4D8D4085FFEA}" srcOrd="0" destOrd="0" presId="urn:microsoft.com/office/officeart/2016/7/layout/VerticalDownArrowProcess"/>
    <dgm:cxn modelId="{C4EE1E2A-8032-4771-8DD8-CF3469B1C90E}" srcId="{B8EB25C2-3256-44C9-9E62-19B3278DF60F}" destId="{561E4F3A-0A0F-441D-9796-98417F81A60D}" srcOrd="2" destOrd="0" parTransId="{70C47D58-C716-4E72-AEB5-631185CA5000}" sibTransId="{24D95A46-ABFF-47D3-9BF5-C3BAC2575453}"/>
    <dgm:cxn modelId="{9077852B-0BEC-4F1A-B3BC-DB66B92373AF}" type="presOf" srcId="{B8EB25C2-3256-44C9-9E62-19B3278DF60F}" destId="{37D00533-F45B-4108-B158-F59434E0E93A}" srcOrd="0" destOrd="0" presId="urn:microsoft.com/office/officeart/2016/7/layout/VerticalDownArrowProcess"/>
    <dgm:cxn modelId="{E4E24136-1892-4369-9FF5-F526CFDAD20F}" srcId="{B8EB25C2-3256-44C9-9E62-19B3278DF60F}" destId="{746424DE-3C03-4200-A5F8-339AF87F161F}" srcOrd="4" destOrd="0" parTransId="{CB954B9E-C138-4355-A2A5-563A1BEB8B6D}" sibTransId="{53CD68E6-2430-4AC7-A51A-B7E85789ACF2}"/>
    <dgm:cxn modelId="{3A43B03B-63AA-4D5E-8234-EE8B4B37D8E7}" type="presOf" srcId="{AC716EBD-6B3E-4E6B-A5C7-E18DD9A8A0B9}" destId="{26F337DE-3A39-4B3D-B47D-5BD2F68DBA20}" srcOrd="0" destOrd="0" presId="urn:microsoft.com/office/officeart/2016/7/layout/VerticalDownArrowProcess"/>
    <dgm:cxn modelId="{9864063C-0571-4E64-9B5A-430F1112E6BD}" type="presOf" srcId="{44AF373D-37C5-40F5-9487-FC3D5A42F3A5}" destId="{21B0CFFA-7D0D-453E-ACCC-7B2B09367B89}" srcOrd="0" destOrd="0" presId="urn:microsoft.com/office/officeart/2016/7/layout/VerticalDownArrowProcess"/>
    <dgm:cxn modelId="{EBEF965B-78D8-4FE9-8DBB-F2D719D55938}" type="presOf" srcId="{A51BBDE0-3CD1-486E-B7C7-14E7FD9DFD10}" destId="{4EF8C23D-E88D-4A06-A9A5-F56C1521D250}" srcOrd="0" destOrd="0" presId="urn:microsoft.com/office/officeart/2016/7/layout/VerticalDownArrowProcess"/>
    <dgm:cxn modelId="{8FBC865D-A7BC-45D5-8B96-BF8C5F1096FC}" type="presOf" srcId="{746424DE-3C03-4200-A5F8-339AF87F161F}" destId="{23E1A623-96FC-46BE-9BB0-2A6A9CD15615}" srcOrd="1" destOrd="0" presId="urn:microsoft.com/office/officeart/2016/7/layout/VerticalDownArrowProcess"/>
    <dgm:cxn modelId="{7C562D65-0B30-4574-8175-9FD68FBBEAE9}" srcId="{731B2FBC-5495-44E9-8966-38F1C753E11E}" destId="{7665A1A9-36BB-4871-A879-BB6319DFD49F}" srcOrd="0" destOrd="0" parTransId="{358B964D-6D1C-4AFA-955F-7BBF516CD895}" sibTransId="{5399AF3A-D956-4019-8A88-9114112D48CC}"/>
    <dgm:cxn modelId="{48ABA06A-65E7-42CA-A760-3D7AADDC0515}" type="presOf" srcId="{0C9672F4-C7B5-4E1C-9555-D3502FC50BCD}" destId="{7A92ECAD-9941-4060-8626-1AF6BBA97D54}" srcOrd="1" destOrd="0" presId="urn:microsoft.com/office/officeart/2016/7/layout/VerticalDownArrowProcess"/>
    <dgm:cxn modelId="{0A74654C-7F6B-45EB-B169-6C1AD7F95B2E}" srcId="{B8EB25C2-3256-44C9-9E62-19B3278DF60F}" destId="{44AF373D-37C5-40F5-9487-FC3D5A42F3A5}" srcOrd="7" destOrd="0" parTransId="{A6E5AB33-05C4-4B1B-88C1-895301E82DD0}" sibTransId="{3555D8AA-9ACB-49F7-9ADA-FABE08AA6F12}"/>
    <dgm:cxn modelId="{1156114E-A043-4998-8D45-AB2207062C43}" type="presOf" srcId="{731B2FBC-5495-44E9-8966-38F1C753E11E}" destId="{DF49B101-CE71-46EE-9EAF-DAA1998381BC}" srcOrd="0" destOrd="0" presId="urn:microsoft.com/office/officeart/2016/7/layout/VerticalDownArrowProcess"/>
    <dgm:cxn modelId="{3EA47A77-AE94-4CF3-80C9-AD9D0E734878}" srcId="{B8EB25C2-3256-44C9-9E62-19B3278DF60F}" destId="{0C9672F4-C7B5-4E1C-9555-D3502FC50BCD}" srcOrd="3" destOrd="0" parTransId="{67A1CC02-3AF4-41A5-9F98-275BFB4DE754}" sibTransId="{53BBEB3B-EC1F-4553-9226-B96A9022D790}"/>
    <dgm:cxn modelId="{39683178-9234-4BED-9159-70CF8C4DE520}" type="presOf" srcId="{C36C77C0-02A8-40BC-B14B-EC290803DD1D}" destId="{34DDE8CA-495D-4F30-A326-803D9DACE4BE}" srcOrd="0" destOrd="0" presId="urn:microsoft.com/office/officeart/2016/7/layout/VerticalDownArrowProcess"/>
    <dgm:cxn modelId="{68A96378-EAC8-4762-A594-ED37F4646A4B}" type="presOf" srcId="{561E4F3A-0A0F-441D-9796-98417F81A60D}" destId="{B9154F45-39D3-48E4-9F83-5A770DE64BCA}" srcOrd="0" destOrd="0" presId="urn:microsoft.com/office/officeart/2016/7/layout/VerticalDownArrowProcess"/>
    <dgm:cxn modelId="{30D74A59-7D2F-4D5A-9A56-9C6C0B0415B2}" srcId="{B8EB25C2-3256-44C9-9E62-19B3278DF60F}" destId="{AC716EBD-6B3E-4E6B-A5C7-E18DD9A8A0B9}" srcOrd="0" destOrd="0" parTransId="{47832343-DF2B-4407-8A72-C93C78695298}" sibTransId="{6DAF0AD4-1847-4F23-8629-2B63BF9FD2E4}"/>
    <dgm:cxn modelId="{1CA0C479-FFC9-4008-ACE4-BC02CB0C00CF}" srcId="{AC716EBD-6B3E-4E6B-A5C7-E18DD9A8A0B9}" destId="{C36C77C0-02A8-40BC-B14B-EC290803DD1D}" srcOrd="0" destOrd="0" parTransId="{9EC625D3-C693-401E-88E2-B9B2ED53F7B9}" sibTransId="{8C476919-B3EB-41BD-B5B2-B204BE1FE68D}"/>
    <dgm:cxn modelId="{9657577B-7E0A-479B-B5FF-7864AA6BE4BC}" type="presOf" srcId="{0F20A879-3BF2-42DA-A9E1-E56732454D7E}" destId="{3E7B5DF4-5B3D-4AA5-BAC2-A52DA3DAABB4}" srcOrd="1" destOrd="0" presId="urn:microsoft.com/office/officeart/2016/7/layout/VerticalDownArrowProcess"/>
    <dgm:cxn modelId="{D25E2684-E7CF-453B-ACD6-65A9F39B979E}" type="presOf" srcId="{746424DE-3C03-4200-A5F8-339AF87F161F}" destId="{7D2F97AC-B19D-4F46-9756-5BC9CFFEDC22}" srcOrd="0" destOrd="0" presId="urn:microsoft.com/office/officeart/2016/7/layout/VerticalDownArrowProcess"/>
    <dgm:cxn modelId="{F2117F87-DA97-4760-9A35-8D7DF6D14192}" type="presOf" srcId="{58B1E73C-0A65-440B-9ECB-2D513C3D7BDC}" destId="{0C0937D6-B9A1-4B8D-A694-9BA74268FB15}" srcOrd="1" destOrd="0" presId="urn:microsoft.com/office/officeart/2016/7/layout/VerticalDownArrowProcess"/>
    <dgm:cxn modelId="{B7279F90-2FFF-4B00-ABDE-7FDE60CD5C70}" type="presOf" srcId="{4CA65ECD-AB63-4071-8159-FABA9758000F}" destId="{CDDF337B-92C7-4E25-A2BF-B81C8535C4D9}" srcOrd="0" destOrd="0" presId="urn:microsoft.com/office/officeart/2016/7/layout/VerticalDownArrowProcess"/>
    <dgm:cxn modelId="{F1B93391-94EF-47C7-8ED2-F8F97601642A}" type="presOf" srcId="{6B623449-B9C7-416E-BA35-65C02FD24093}" destId="{7CCEA4F5-E797-46ED-AEC6-2210F628E0B4}" srcOrd="0" destOrd="0" presId="urn:microsoft.com/office/officeart/2016/7/layout/VerticalDownArrowProcess"/>
    <dgm:cxn modelId="{69AD6991-281C-49D0-9DC0-A14A31D8F14C}" srcId="{B8EB25C2-3256-44C9-9E62-19B3278DF60F}" destId="{731B2FBC-5495-44E9-8966-38F1C753E11E}" srcOrd="1" destOrd="0" parTransId="{0BB19A8D-1F8D-4938-8F47-0FAEAF67CFDC}" sibTransId="{93027365-DFAF-4ABA-BBC8-579B62229C14}"/>
    <dgm:cxn modelId="{020D3598-1A4A-4584-86B0-DDD6A496CE45}" type="presOf" srcId="{AC716EBD-6B3E-4E6B-A5C7-E18DD9A8A0B9}" destId="{920371CC-1B3B-432B-A849-5F4971EFD327}" srcOrd="1" destOrd="0" presId="urn:microsoft.com/office/officeart/2016/7/layout/VerticalDownArrowProcess"/>
    <dgm:cxn modelId="{4F25E599-EBC5-41A8-B968-8CFAF21C820B}" srcId="{44AF373D-37C5-40F5-9487-FC3D5A42F3A5}" destId="{4CA65ECD-AB63-4071-8159-FABA9758000F}" srcOrd="0" destOrd="0" parTransId="{991A47B3-E680-4235-BF77-69E09DB2A656}" sibTransId="{32AA46F4-1298-4AF8-8895-A4CB7D58BB6C}"/>
    <dgm:cxn modelId="{3D303D9D-60EA-40A5-A17C-F117BAE20119}" srcId="{0F20A879-3BF2-42DA-A9E1-E56732454D7E}" destId="{B61CE833-E1EE-4D72-8508-1FFAB97B5768}" srcOrd="0" destOrd="0" parTransId="{79BA9760-3407-4907-8B02-C100272BA3A7}" sibTransId="{66DA79DC-3B48-40D1-923C-1FAF0223721E}"/>
    <dgm:cxn modelId="{BF4D1AA3-6907-4799-9F9C-4180EDAD5ADC}" type="presOf" srcId="{DD506032-747F-4AC9-A9F0-B138262CABBC}" destId="{343877DD-E83F-4E80-91FD-2B20C1A98CEE}" srcOrd="0" destOrd="0" presId="urn:microsoft.com/office/officeart/2016/7/layout/VerticalDownArrowProcess"/>
    <dgm:cxn modelId="{3AA8A6A3-450F-4DC3-914A-7C9CF3A46E8E}" type="presOf" srcId="{731B2FBC-5495-44E9-8966-38F1C753E11E}" destId="{6C713AB0-F535-4A23-9486-B3EE5E4B8F50}" srcOrd="1" destOrd="0" presId="urn:microsoft.com/office/officeart/2016/7/layout/VerticalDownArrowProcess"/>
    <dgm:cxn modelId="{C274E2A3-FC3A-41B7-8358-21AA1FBBA93F}" srcId="{B8EB25C2-3256-44C9-9E62-19B3278DF60F}" destId="{58B1E73C-0A65-440B-9ECB-2D513C3D7BDC}" srcOrd="6" destOrd="0" parTransId="{73851A81-842F-421E-B221-8D9A071DAF2A}" sibTransId="{EA53AE6F-271A-4C06-9BFA-5223B3A61DDB}"/>
    <dgm:cxn modelId="{9B0413B9-2C8D-4F64-B77E-49921F7E2D78}" type="presOf" srcId="{94A5DA1E-195F-48B5-A74B-07B368733DD9}" destId="{9FF665EB-0634-49BC-AD73-D694517BA0F1}" srcOrd="0" destOrd="0" presId="urn:microsoft.com/office/officeart/2016/7/layout/VerticalDownArrowProcess"/>
    <dgm:cxn modelId="{0842F1BB-2A42-42A2-A7BE-BF3286A495FE}" srcId="{0C9672F4-C7B5-4E1C-9555-D3502FC50BCD}" destId="{A51BBDE0-3CD1-486E-B7C7-14E7FD9DFD10}" srcOrd="0" destOrd="0" parTransId="{FFF644BB-FD72-4FF2-9539-97E7816E794A}" sibTransId="{6E5581BE-F0B1-408C-9F31-2C13FE7A2D85}"/>
    <dgm:cxn modelId="{52F17CE2-4525-4189-B557-B83AF7A88C14}" type="presOf" srcId="{7665A1A9-36BB-4871-A879-BB6319DFD49F}" destId="{B1218ECB-8CF4-46BF-8DD1-864A29985767}" srcOrd="0" destOrd="0" presId="urn:microsoft.com/office/officeart/2016/7/layout/VerticalDownArrowProcess"/>
    <dgm:cxn modelId="{9F0A90EE-C2C3-41EB-94A9-604328562841}" srcId="{B8EB25C2-3256-44C9-9E62-19B3278DF60F}" destId="{0F20A879-3BF2-42DA-A9E1-E56732454D7E}" srcOrd="5" destOrd="0" parTransId="{248666CA-AB68-4448-AF46-F294DD9DD086}" sibTransId="{32DBB7E7-2708-443A-8324-8FC3C25A28AD}"/>
    <dgm:cxn modelId="{714E4FEF-3A6C-4144-8031-56713D4B9499}" type="presOf" srcId="{58B1E73C-0A65-440B-9ECB-2D513C3D7BDC}" destId="{7F844018-B47B-4D8A-88AA-161BFE3991F7}" srcOrd="0" destOrd="0" presId="urn:microsoft.com/office/officeart/2016/7/layout/VerticalDownArrowProcess"/>
    <dgm:cxn modelId="{1EBEB0BD-6D34-446B-9A5E-5DF726AC3914}" type="presParOf" srcId="{37D00533-F45B-4108-B158-F59434E0E93A}" destId="{4ADBF33D-85AD-4051-A52A-81F4C3D11BB3}" srcOrd="0" destOrd="0" presId="urn:microsoft.com/office/officeart/2016/7/layout/VerticalDownArrowProcess"/>
    <dgm:cxn modelId="{B81DB1A6-02B3-4DF1-B22C-2CAF126A67DD}" type="presParOf" srcId="{4ADBF33D-85AD-4051-A52A-81F4C3D11BB3}" destId="{21B0CFFA-7D0D-453E-ACCC-7B2B09367B89}" srcOrd="0" destOrd="0" presId="urn:microsoft.com/office/officeart/2016/7/layout/VerticalDownArrowProcess"/>
    <dgm:cxn modelId="{D09F52B9-044A-4AFE-970C-1D7E6C7E23F4}" type="presParOf" srcId="{4ADBF33D-85AD-4051-A52A-81F4C3D11BB3}" destId="{CDDF337B-92C7-4E25-A2BF-B81C8535C4D9}" srcOrd="1" destOrd="0" presId="urn:microsoft.com/office/officeart/2016/7/layout/VerticalDownArrowProcess"/>
    <dgm:cxn modelId="{ABE4CCD8-C986-4949-A9B9-4ECAA21991EF}" type="presParOf" srcId="{37D00533-F45B-4108-B158-F59434E0E93A}" destId="{7F1FBE6A-1A29-46B8-A6F2-D8AB873DA411}" srcOrd="1" destOrd="0" presId="urn:microsoft.com/office/officeart/2016/7/layout/VerticalDownArrowProcess"/>
    <dgm:cxn modelId="{0F3F905F-FECD-414B-A213-256E5314CAB8}" type="presParOf" srcId="{37D00533-F45B-4108-B158-F59434E0E93A}" destId="{6072ED1C-B834-4756-AD9C-CB1DE36EF522}" srcOrd="2" destOrd="0" presId="urn:microsoft.com/office/officeart/2016/7/layout/VerticalDownArrowProcess"/>
    <dgm:cxn modelId="{444193E7-1175-497A-8CDD-868BA3956B74}" type="presParOf" srcId="{6072ED1C-B834-4756-AD9C-CB1DE36EF522}" destId="{7F844018-B47B-4D8A-88AA-161BFE3991F7}" srcOrd="0" destOrd="0" presId="urn:microsoft.com/office/officeart/2016/7/layout/VerticalDownArrowProcess"/>
    <dgm:cxn modelId="{FCF6A213-6781-4CD8-8D0C-B4B37926317A}" type="presParOf" srcId="{6072ED1C-B834-4756-AD9C-CB1DE36EF522}" destId="{0C0937D6-B9A1-4B8D-A694-9BA74268FB15}" srcOrd="1" destOrd="0" presId="urn:microsoft.com/office/officeart/2016/7/layout/VerticalDownArrowProcess"/>
    <dgm:cxn modelId="{2DD19924-A15C-40BA-809A-24744DE723A0}" type="presParOf" srcId="{6072ED1C-B834-4756-AD9C-CB1DE36EF522}" destId="{7CCEA4F5-E797-46ED-AEC6-2210F628E0B4}" srcOrd="2" destOrd="0" presId="urn:microsoft.com/office/officeart/2016/7/layout/VerticalDownArrowProcess"/>
    <dgm:cxn modelId="{D8704B56-D9DC-4C9C-8499-80F4943644DB}" type="presParOf" srcId="{37D00533-F45B-4108-B158-F59434E0E93A}" destId="{FDA413C1-C1FC-4244-9A68-A0032D914E55}" srcOrd="3" destOrd="0" presId="urn:microsoft.com/office/officeart/2016/7/layout/VerticalDownArrowProcess"/>
    <dgm:cxn modelId="{2E9FE36D-1A19-478C-AFB1-A368F9F3DE6B}" type="presParOf" srcId="{37D00533-F45B-4108-B158-F59434E0E93A}" destId="{EA86E580-0B51-4964-A5DD-EE0D35FD8780}" srcOrd="4" destOrd="0" presId="urn:microsoft.com/office/officeart/2016/7/layout/VerticalDownArrowProcess"/>
    <dgm:cxn modelId="{A1A2AD22-DB54-43AE-9358-479769E161BB}" type="presParOf" srcId="{EA86E580-0B51-4964-A5DD-EE0D35FD8780}" destId="{2C56569B-8CED-442F-A2AD-F68BD64741BD}" srcOrd="0" destOrd="0" presId="urn:microsoft.com/office/officeart/2016/7/layout/VerticalDownArrowProcess"/>
    <dgm:cxn modelId="{BE45D1FA-00E2-4747-A452-4FA4808CB9C4}" type="presParOf" srcId="{EA86E580-0B51-4964-A5DD-EE0D35FD8780}" destId="{3E7B5DF4-5B3D-4AA5-BAC2-A52DA3DAABB4}" srcOrd="1" destOrd="0" presId="urn:microsoft.com/office/officeart/2016/7/layout/VerticalDownArrowProcess"/>
    <dgm:cxn modelId="{3DE0F968-4FC3-402F-8951-CF088AD6BF2C}" type="presParOf" srcId="{EA86E580-0B51-4964-A5DD-EE0D35FD8780}" destId="{B8F8C8B8-77BC-40F9-98F3-2D115B0D1C7B}" srcOrd="2" destOrd="0" presId="urn:microsoft.com/office/officeart/2016/7/layout/VerticalDownArrowProcess"/>
    <dgm:cxn modelId="{96BF53C6-D834-41E4-AE1F-1C2C98832BDC}" type="presParOf" srcId="{37D00533-F45B-4108-B158-F59434E0E93A}" destId="{3DF49E41-0D2D-4E68-B572-EA40CD870275}" srcOrd="5" destOrd="0" presId="urn:microsoft.com/office/officeart/2016/7/layout/VerticalDownArrowProcess"/>
    <dgm:cxn modelId="{E1A8637F-5C62-4A59-8C4B-D58E42055A4F}" type="presParOf" srcId="{37D00533-F45B-4108-B158-F59434E0E93A}" destId="{65228147-12EC-48E4-AE86-450E533C337D}" srcOrd="6" destOrd="0" presId="urn:microsoft.com/office/officeart/2016/7/layout/VerticalDownArrowProcess"/>
    <dgm:cxn modelId="{82E34447-9BFE-4726-B3E1-A9740A1815D2}" type="presParOf" srcId="{65228147-12EC-48E4-AE86-450E533C337D}" destId="{7D2F97AC-B19D-4F46-9756-5BC9CFFEDC22}" srcOrd="0" destOrd="0" presId="urn:microsoft.com/office/officeart/2016/7/layout/VerticalDownArrowProcess"/>
    <dgm:cxn modelId="{A83D6F79-3EED-425D-A7C9-AE0187591291}" type="presParOf" srcId="{65228147-12EC-48E4-AE86-450E533C337D}" destId="{23E1A623-96FC-46BE-9BB0-2A6A9CD15615}" srcOrd="1" destOrd="0" presId="urn:microsoft.com/office/officeart/2016/7/layout/VerticalDownArrowProcess"/>
    <dgm:cxn modelId="{74ECE423-F06A-4CAD-90AF-73C5D866E0A8}" type="presParOf" srcId="{65228147-12EC-48E4-AE86-450E533C337D}" destId="{9FF665EB-0634-49BC-AD73-D694517BA0F1}" srcOrd="2" destOrd="0" presId="urn:microsoft.com/office/officeart/2016/7/layout/VerticalDownArrowProcess"/>
    <dgm:cxn modelId="{07556E87-2B91-4ECC-BFE8-85C3E5EDA81B}" type="presParOf" srcId="{37D00533-F45B-4108-B158-F59434E0E93A}" destId="{69CAF586-6B16-4D0E-A1A5-88AF327E488A}" srcOrd="7" destOrd="0" presId="urn:microsoft.com/office/officeart/2016/7/layout/VerticalDownArrowProcess"/>
    <dgm:cxn modelId="{11DD7342-5FD9-4A6E-A8AE-3B0CD700B936}" type="presParOf" srcId="{37D00533-F45B-4108-B158-F59434E0E93A}" destId="{D9CAFAA0-005C-4696-9394-F22A3C45021A}" srcOrd="8" destOrd="0" presId="urn:microsoft.com/office/officeart/2016/7/layout/VerticalDownArrowProcess"/>
    <dgm:cxn modelId="{AC541ABF-F5BC-4706-B3B7-39BB7227E1B9}" type="presParOf" srcId="{D9CAFAA0-005C-4696-9394-F22A3C45021A}" destId="{C7E72CB5-3F87-4C0D-B895-4D8D4085FFEA}" srcOrd="0" destOrd="0" presId="urn:microsoft.com/office/officeart/2016/7/layout/VerticalDownArrowProcess"/>
    <dgm:cxn modelId="{F3C55BF0-11E8-42D8-B89A-52BAA7463260}" type="presParOf" srcId="{D9CAFAA0-005C-4696-9394-F22A3C45021A}" destId="{7A92ECAD-9941-4060-8626-1AF6BBA97D54}" srcOrd="1" destOrd="0" presId="urn:microsoft.com/office/officeart/2016/7/layout/VerticalDownArrowProcess"/>
    <dgm:cxn modelId="{37BAF662-4810-4D82-B075-2221236A558D}" type="presParOf" srcId="{D9CAFAA0-005C-4696-9394-F22A3C45021A}" destId="{4EF8C23D-E88D-4A06-A9A5-F56C1521D250}" srcOrd="2" destOrd="0" presId="urn:microsoft.com/office/officeart/2016/7/layout/VerticalDownArrowProcess"/>
    <dgm:cxn modelId="{566F69EC-EF4B-4635-BC5A-0B4D189F4FC2}" type="presParOf" srcId="{37D00533-F45B-4108-B158-F59434E0E93A}" destId="{024295E4-5711-4D42-A6A5-BD7E1B158019}" srcOrd="9" destOrd="0" presId="urn:microsoft.com/office/officeart/2016/7/layout/VerticalDownArrowProcess"/>
    <dgm:cxn modelId="{33A33163-6A76-46B1-A21F-BBBCF7B2626B}" type="presParOf" srcId="{37D00533-F45B-4108-B158-F59434E0E93A}" destId="{2C990BDF-CC7D-4625-A44A-81ED9C4E6036}" srcOrd="10" destOrd="0" presId="urn:microsoft.com/office/officeart/2016/7/layout/VerticalDownArrowProcess"/>
    <dgm:cxn modelId="{DA55807B-81CE-4F3E-AA5A-F4C19961EB68}" type="presParOf" srcId="{2C990BDF-CC7D-4625-A44A-81ED9C4E6036}" destId="{B9154F45-39D3-48E4-9F83-5A770DE64BCA}" srcOrd="0" destOrd="0" presId="urn:microsoft.com/office/officeart/2016/7/layout/VerticalDownArrowProcess"/>
    <dgm:cxn modelId="{3D4592A3-7289-4958-90E4-658477A9494E}" type="presParOf" srcId="{2C990BDF-CC7D-4625-A44A-81ED9C4E6036}" destId="{782174DA-A377-485F-97A1-38CA6BB42F97}" srcOrd="1" destOrd="0" presId="urn:microsoft.com/office/officeart/2016/7/layout/VerticalDownArrowProcess"/>
    <dgm:cxn modelId="{1029D080-B456-4132-9C5E-9EFD0BCFDAA9}" type="presParOf" srcId="{2C990BDF-CC7D-4625-A44A-81ED9C4E6036}" destId="{343877DD-E83F-4E80-91FD-2B20C1A98CEE}" srcOrd="2" destOrd="0" presId="urn:microsoft.com/office/officeart/2016/7/layout/VerticalDownArrowProcess"/>
    <dgm:cxn modelId="{C36520ED-976D-4473-85CE-2ECFCF4C46C5}" type="presParOf" srcId="{37D00533-F45B-4108-B158-F59434E0E93A}" destId="{9CBB0D63-52F0-4232-8823-B6A3870DCD72}" srcOrd="11" destOrd="0" presId="urn:microsoft.com/office/officeart/2016/7/layout/VerticalDownArrowProcess"/>
    <dgm:cxn modelId="{8A26E7D1-60F3-40EE-88B6-7E340CFC237A}" type="presParOf" srcId="{37D00533-F45B-4108-B158-F59434E0E93A}" destId="{69284724-F864-4246-A69E-69696ED6E9D0}" srcOrd="12" destOrd="0" presId="urn:microsoft.com/office/officeart/2016/7/layout/VerticalDownArrowProcess"/>
    <dgm:cxn modelId="{1C317032-EF3D-40E5-A4BB-5D7304CCA7D0}" type="presParOf" srcId="{69284724-F864-4246-A69E-69696ED6E9D0}" destId="{DF49B101-CE71-46EE-9EAF-DAA1998381BC}" srcOrd="0" destOrd="0" presId="urn:microsoft.com/office/officeart/2016/7/layout/VerticalDownArrowProcess"/>
    <dgm:cxn modelId="{44BA7257-CEB8-4519-99EB-0F7BF36C57BF}" type="presParOf" srcId="{69284724-F864-4246-A69E-69696ED6E9D0}" destId="{6C713AB0-F535-4A23-9486-B3EE5E4B8F50}" srcOrd="1" destOrd="0" presId="urn:microsoft.com/office/officeart/2016/7/layout/VerticalDownArrowProcess"/>
    <dgm:cxn modelId="{A2704038-DF88-4FC6-8157-23CD32B3343E}" type="presParOf" srcId="{69284724-F864-4246-A69E-69696ED6E9D0}" destId="{B1218ECB-8CF4-46BF-8DD1-864A29985767}" srcOrd="2" destOrd="0" presId="urn:microsoft.com/office/officeart/2016/7/layout/VerticalDownArrowProcess"/>
    <dgm:cxn modelId="{7D45DF00-7600-4EB7-B2C9-084650C886EF}" type="presParOf" srcId="{37D00533-F45B-4108-B158-F59434E0E93A}" destId="{3B5C621E-AE69-4A25-8949-CA8A3742588A}" srcOrd="13" destOrd="0" presId="urn:microsoft.com/office/officeart/2016/7/layout/VerticalDownArrowProcess"/>
    <dgm:cxn modelId="{911E4A61-3928-414B-9A80-AB8F0D53DBDD}" type="presParOf" srcId="{37D00533-F45B-4108-B158-F59434E0E93A}" destId="{48603C26-AA74-40FE-A6A0-4B4E4D2CE97B}" srcOrd="14" destOrd="0" presId="urn:microsoft.com/office/officeart/2016/7/layout/VerticalDownArrowProcess"/>
    <dgm:cxn modelId="{31F2FB57-F6A6-4D8B-BECD-BFB300DB7225}" type="presParOf" srcId="{48603C26-AA74-40FE-A6A0-4B4E4D2CE97B}" destId="{26F337DE-3A39-4B3D-B47D-5BD2F68DBA20}" srcOrd="0" destOrd="0" presId="urn:microsoft.com/office/officeart/2016/7/layout/VerticalDownArrowProcess"/>
    <dgm:cxn modelId="{E8CD51C0-AE38-4CED-86DD-D14A59978058}" type="presParOf" srcId="{48603C26-AA74-40FE-A6A0-4B4E4D2CE97B}" destId="{920371CC-1B3B-432B-A849-5F4971EFD327}" srcOrd="1" destOrd="0" presId="urn:microsoft.com/office/officeart/2016/7/layout/VerticalDownArrowProcess"/>
    <dgm:cxn modelId="{4418E0DD-08C7-4C80-8E24-63F487234B13}" type="presParOf" srcId="{48603C26-AA74-40FE-A6A0-4B4E4D2CE97B}" destId="{34DDE8CA-495D-4F30-A326-803D9DACE4B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2C427E-972F-4F59-A3B9-0C847E74C857}"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834BBF25-1370-4B5E-8008-736D70C8F92B}">
      <dgm:prSet custT="1"/>
      <dgm:spPr>
        <a:solidFill>
          <a:srgbClr val="3A547C"/>
        </a:solidFill>
      </dgm:spPr>
      <dgm:t>
        <a:bodyPr/>
        <a:lstStyle/>
        <a:p>
          <a:r>
            <a:rPr lang="en-US" sz="2000" dirty="0"/>
            <a:t>Economic Prosperity </a:t>
          </a:r>
        </a:p>
      </dgm:t>
    </dgm:pt>
    <dgm:pt modelId="{753B8769-1804-455A-941E-94C2D562EC29}" type="parTrans" cxnId="{50F9800B-D830-429E-A105-29D95A57037B}">
      <dgm:prSet/>
      <dgm:spPr/>
      <dgm:t>
        <a:bodyPr/>
        <a:lstStyle/>
        <a:p>
          <a:endParaRPr lang="en-US"/>
        </a:p>
      </dgm:t>
    </dgm:pt>
    <dgm:pt modelId="{155B9092-D553-4F26-8D8C-BC1FF7F3A6CE}" type="sibTrans" cxnId="{50F9800B-D830-429E-A105-29D95A57037B}">
      <dgm:prSet/>
      <dgm:spPr/>
      <dgm:t>
        <a:bodyPr/>
        <a:lstStyle/>
        <a:p>
          <a:endParaRPr lang="en-US"/>
        </a:p>
      </dgm:t>
    </dgm:pt>
    <dgm:pt modelId="{A78A572F-6C24-4582-83B8-B8F24D070D53}">
      <dgm:prSet custT="1"/>
      <dgm:spPr>
        <a:solidFill>
          <a:srgbClr val="3A547C"/>
        </a:solidFill>
      </dgm:spPr>
      <dgm:t>
        <a:bodyPr/>
        <a:lstStyle/>
        <a:p>
          <a:r>
            <a:rPr lang="en-US" sz="2000" dirty="0"/>
            <a:t>Public Safety </a:t>
          </a:r>
        </a:p>
      </dgm:t>
    </dgm:pt>
    <dgm:pt modelId="{6084DAF4-2D03-4FAC-BA2F-BA81692A668D}" type="parTrans" cxnId="{E44805C0-042B-48BA-9459-979CDF780DD2}">
      <dgm:prSet/>
      <dgm:spPr/>
      <dgm:t>
        <a:bodyPr/>
        <a:lstStyle/>
        <a:p>
          <a:endParaRPr lang="en-US"/>
        </a:p>
      </dgm:t>
    </dgm:pt>
    <dgm:pt modelId="{0E3E0137-DD54-45CA-87FB-D6E4F6B98FF4}" type="sibTrans" cxnId="{E44805C0-042B-48BA-9459-979CDF780DD2}">
      <dgm:prSet/>
      <dgm:spPr/>
      <dgm:t>
        <a:bodyPr/>
        <a:lstStyle/>
        <a:p>
          <a:endParaRPr lang="en-US"/>
        </a:p>
      </dgm:t>
    </dgm:pt>
    <dgm:pt modelId="{D6B64AEC-775E-4800-BC6B-A8261B96284C}">
      <dgm:prSet custT="1"/>
      <dgm:spPr>
        <a:solidFill>
          <a:srgbClr val="3A547C"/>
        </a:solidFill>
      </dgm:spPr>
      <dgm:t>
        <a:bodyPr/>
        <a:lstStyle/>
        <a:p>
          <a:r>
            <a:rPr lang="en-US" sz="2000" dirty="0"/>
            <a:t>Human Health </a:t>
          </a:r>
        </a:p>
      </dgm:t>
    </dgm:pt>
    <dgm:pt modelId="{3EA30E94-FFAE-452F-94FD-A6F5E2441EB4}" type="parTrans" cxnId="{402A9E6F-B091-4B12-B247-8CB311F28681}">
      <dgm:prSet/>
      <dgm:spPr/>
      <dgm:t>
        <a:bodyPr/>
        <a:lstStyle/>
        <a:p>
          <a:endParaRPr lang="en-US"/>
        </a:p>
      </dgm:t>
    </dgm:pt>
    <dgm:pt modelId="{06EBD81D-1D2C-4CFF-89A7-6E3C38B72983}" type="sibTrans" cxnId="{402A9E6F-B091-4B12-B247-8CB311F28681}">
      <dgm:prSet/>
      <dgm:spPr/>
      <dgm:t>
        <a:bodyPr/>
        <a:lstStyle/>
        <a:p>
          <a:endParaRPr lang="en-US"/>
        </a:p>
      </dgm:t>
    </dgm:pt>
    <dgm:pt modelId="{09BA653C-B02C-47FF-998F-F18BFC99EB67}">
      <dgm:prSet custT="1"/>
      <dgm:spPr>
        <a:solidFill>
          <a:srgbClr val="3A547C"/>
        </a:solidFill>
      </dgm:spPr>
      <dgm:t>
        <a:bodyPr/>
        <a:lstStyle/>
        <a:p>
          <a:r>
            <a:rPr lang="en-US" sz="2000" dirty="0"/>
            <a:t>Environmental Health </a:t>
          </a:r>
        </a:p>
      </dgm:t>
    </dgm:pt>
    <dgm:pt modelId="{1A7B60DD-B0AC-410F-B6F0-E3D5E5C4F643}" type="parTrans" cxnId="{97EA8DDD-05EE-4684-BC47-B3D97F1C3B1E}">
      <dgm:prSet/>
      <dgm:spPr/>
      <dgm:t>
        <a:bodyPr/>
        <a:lstStyle/>
        <a:p>
          <a:endParaRPr lang="en-US"/>
        </a:p>
      </dgm:t>
    </dgm:pt>
    <dgm:pt modelId="{BD7905A7-3F5E-4862-9B89-FC911D0FA98E}" type="sibTrans" cxnId="{97EA8DDD-05EE-4684-BC47-B3D97F1C3B1E}">
      <dgm:prSet/>
      <dgm:spPr/>
      <dgm:t>
        <a:bodyPr/>
        <a:lstStyle/>
        <a:p>
          <a:endParaRPr lang="en-US"/>
        </a:p>
      </dgm:t>
    </dgm:pt>
    <dgm:pt modelId="{85D2679A-5CF8-4AE4-8FA2-06F33BD9DE98}">
      <dgm:prSet custT="1"/>
      <dgm:spPr>
        <a:solidFill>
          <a:srgbClr val="3A547C"/>
        </a:solidFill>
      </dgm:spPr>
      <dgm:t>
        <a:bodyPr/>
        <a:lstStyle/>
        <a:p>
          <a:r>
            <a:rPr lang="en-US" sz="2000" dirty="0"/>
            <a:t>Transportation/ Mobility </a:t>
          </a:r>
        </a:p>
      </dgm:t>
    </dgm:pt>
    <dgm:pt modelId="{18394034-8852-4A7E-93CE-16F637EBD9ED}" type="parTrans" cxnId="{4673CB24-E1E8-4D94-8767-17B741B66EBA}">
      <dgm:prSet/>
      <dgm:spPr/>
      <dgm:t>
        <a:bodyPr/>
        <a:lstStyle/>
        <a:p>
          <a:endParaRPr lang="en-US"/>
        </a:p>
      </dgm:t>
    </dgm:pt>
    <dgm:pt modelId="{D67AD536-C4B3-4B20-ADF1-1D9D68F627F5}" type="sibTrans" cxnId="{4673CB24-E1E8-4D94-8767-17B741B66EBA}">
      <dgm:prSet/>
      <dgm:spPr/>
      <dgm:t>
        <a:bodyPr/>
        <a:lstStyle/>
        <a:p>
          <a:endParaRPr lang="en-US"/>
        </a:p>
      </dgm:t>
    </dgm:pt>
    <dgm:pt modelId="{1695EAA6-F015-42CD-8F13-7734201F7709}">
      <dgm:prSet custT="1"/>
      <dgm:spPr>
        <a:solidFill>
          <a:srgbClr val="3A547C"/>
        </a:solidFill>
      </dgm:spPr>
      <dgm:t>
        <a:bodyPr/>
        <a:lstStyle/>
        <a:p>
          <a:r>
            <a:rPr lang="en-US" sz="2000" dirty="0"/>
            <a:t>Education </a:t>
          </a:r>
        </a:p>
      </dgm:t>
    </dgm:pt>
    <dgm:pt modelId="{E848AADE-6601-4888-A06F-63552C0804A6}" type="parTrans" cxnId="{6285614A-E2D3-4E8B-8EFD-6610721023AD}">
      <dgm:prSet/>
      <dgm:spPr/>
      <dgm:t>
        <a:bodyPr/>
        <a:lstStyle/>
        <a:p>
          <a:endParaRPr lang="en-US"/>
        </a:p>
      </dgm:t>
    </dgm:pt>
    <dgm:pt modelId="{BBFE5FF5-6C57-4C3E-8F7F-38210F94F908}" type="sibTrans" cxnId="{6285614A-E2D3-4E8B-8EFD-6610721023AD}">
      <dgm:prSet/>
      <dgm:spPr/>
      <dgm:t>
        <a:bodyPr/>
        <a:lstStyle/>
        <a:p>
          <a:endParaRPr lang="en-US"/>
        </a:p>
      </dgm:t>
    </dgm:pt>
    <dgm:pt modelId="{405BE511-717C-4BA8-9FAD-17E561D52419}">
      <dgm:prSet custT="1"/>
      <dgm:spPr>
        <a:solidFill>
          <a:srgbClr val="3A547C"/>
        </a:solidFill>
      </dgm:spPr>
      <dgm:t>
        <a:bodyPr/>
        <a:lstStyle/>
        <a:p>
          <a:r>
            <a:rPr lang="en-US" sz="2000" dirty="0"/>
            <a:t>Housing </a:t>
          </a:r>
        </a:p>
      </dgm:t>
    </dgm:pt>
    <dgm:pt modelId="{EF5561BC-2736-4389-8E6B-21A2A21171F5}" type="parTrans" cxnId="{571EE20B-18C7-447C-B738-78777C0A9632}">
      <dgm:prSet/>
      <dgm:spPr/>
      <dgm:t>
        <a:bodyPr/>
        <a:lstStyle/>
        <a:p>
          <a:endParaRPr lang="en-US"/>
        </a:p>
      </dgm:t>
    </dgm:pt>
    <dgm:pt modelId="{1CEC6F27-6E7B-402E-B752-8F7CDACBBC8A}" type="sibTrans" cxnId="{571EE20B-18C7-447C-B738-78777C0A9632}">
      <dgm:prSet/>
      <dgm:spPr/>
      <dgm:t>
        <a:bodyPr/>
        <a:lstStyle/>
        <a:p>
          <a:endParaRPr lang="en-US"/>
        </a:p>
      </dgm:t>
    </dgm:pt>
    <dgm:pt modelId="{4DECD21C-7EC1-4F88-AEED-6117FC9E4A49}">
      <dgm:prSet custT="1"/>
      <dgm:spPr>
        <a:solidFill>
          <a:srgbClr val="3A547C"/>
        </a:solidFill>
      </dgm:spPr>
      <dgm:t>
        <a:bodyPr/>
        <a:lstStyle/>
        <a:p>
          <a:r>
            <a:rPr lang="en-US" sz="2000" dirty="0"/>
            <a:t>Resiliency</a:t>
          </a:r>
        </a:p>
      </dgm:t>
    </dgm:pt>
    <dgm:pt modelId="{4E9BD708-541A-4563-9707-D876AFB66B87}" type="parTrans" cxnId="{41AED3DF-9565-41AC-AD48-4C5555DB1F8A}">
      <dgm:prSet/>
      <dgm:spPr/>
      <dgm:t>
        <a:bodyPr/>
        <a:lstStyle/>
        <a:p>
          <a:endParaRPr lang="en-US"/>
        </a:p>
      </dgm:t>
    </dgm:pt>
    <dgm:pt modelId="{3483CD53-C608-4096-ABE7-627C0BAA011F}" type="sibTrans" cxnId="{41AED3DF-9565-41AC-AD48-4C5555DB1F8A}">
      <dgm:prSet/>
      <dgm:spPr/>
      <dgm:t>
        <a:bodyPr/>
        <a:lstStyle/>
        <a:p>
          <a:endParaRPr lang="en-US"/>
        </a:p>
      </dgm:t>
    </dgm:pt>
    <dgm:pt modelId="{FF118384-CD5E-49D6-A97D-DD18DDE407EC}" type="pres">
      <dgm:prSet presAssocID="{6C2C427E-972F-4F59-A3B9-0C847E74C857}" presName="diagram" presStyleCnt="0">
        <dgm:presLayoutVars>
          <dgm:dir/>
          <dgm:resizeHandles val="exact"/>
        </dgm:presLayoutVars>
      </dgm:prSet>
      <dgm:spPr/>
    </dgm:pt>
    <dgm:pt modelId="{40F4196C-09F6-47EF-954F-9D8B5F0C5260}" type="pres">
      <dgm:prSet presAssocID="{834BBF25-1370-4B5E-8008-736D70C8F92B}" presName="node" presStyleLbl="node1" presStyleIdx="0" presStyleCnt="8">
        <dgm:presLayoutVars>
          <dgm:bulletEnabled val="1"/>
        </dgm:presLayoutVars>
      </dgm:prSet>
      <dgm:spPr/>
    </dgm:pt>
    <dgm:pt modelId="{56802638-9F9A-430B-9BB9-7F509AECAFCD}" type="pres">
      <dgm:prSet presAssocID="{155B9092-D553-4F26-8D8C-BC1FF7F3A6CE}" presName="sibTrans" presStyleCnt="0"/>
      <dgm:spPr/>
    </dgm:pt>
    <dgm:pt modelId="{9EB4E390-DA10-4512-8F29-86C0633F8F26}" type="pres">
      <dgm:prSet presAssocID="{A78A572F-6C24-4582-83B8-B8F24D070D53}" presName="node" presStyleLbl="node1" presStyleIdx="1" presStyleCnt="8">
        <dgm:presLayoutVars>
          <dgm:bulletEnabled val="1"/>
        </dgm:presLayoutVars>
      </dgm:prSet>
      <dgm:spPr/>
    </dgm:pt>
    <dgm:pt modelId="{4B6FC245-EFB1-4EC0-B73F-5131E4247A23}" type="pres">
      <dgm:prSet presAssocID="{0E3E0137-DD54-45CA-87FB-D6E4F6B98FF4}" presName="sibTrans" presStyleCnt="0"/>
      <dgm:spPr/>
    </dgm:pt>
    <dgm:pt modelId="{892F119A-FD8D-4F41-AD39-ED04002B44ED}" type="pres">
      <dgm:prSet presAssocID="{D6B64AEC-775E-4800-BC6B-A8261B96284C}" presName="node" presStyleLbl="node1" presStyleIdx="2" presStyleCnt="8">
        <dgm:presLayoutVars>
          <dgm:bulletEnabled val="1"/>
        </dgm:presLayoutVars>
      </dgm:prSet>
      <dgm:spPr/>
    </dgm:pt>
    <dgm:pt modelId="{446047D9-DE55-495A-8BE3-B1D4CA8E8D67}" type="pres">
      <dgm:prSet presAssocID="{06EBD81D-1D2C-4CFF-89A7-6E3C38B72983}" presName="sibTrans" presStyleCnt="0"/>
      <dgm:spPr/>
    </dgm:pt>
    <dgm:pt modelId="{7BC71804-DFE6-464D-B602-44FCB841F6EC}" type="pres">
      <dgm:prSet presAssocID="{09BA653C-B02C-47FF-998F-F18BFC99EB67}" presName="node" presStyleLbl="node1" presStyleIdx="3" presStyleCnt="8">
        <dgm:presLayoutVars>
          <dgm:bulletEnabled val="1"/>
        </dgm:presLayoutVars>
      </dgm:prSet>
      <dgm:spPr/>
    </dgm:pt>
    <dgm:pt modelId="{F66513BB-D379-4D18-9F37-4AFF2C07CBA8}" type="pres">
      <dgm:prSet presAssocID="{BD7905A7-3F5E-4862-9B89-FC911D0FA98E}" presName="sibTrans" presStyleCnt="0"/>
      <dgm:spPr/>
    </dgm:pt>
    <dgm:pt modelId="{8F6A081A-C80B-4CD6-AD5A-CF3E5E9B14E6}" type="pres">
      <dgm:prSet presAssocID="{85D2679A-5CF8-4AE4-8FA2-06F33BD9DE98}" presName="node" presStyleLbl="node1" presStyleIdx="4" presStyleCnt="8">
        <dgm:presLayoutVars>
          <dgm:bulletEnabled val="1"/>
        </dgm:presLayoutVars>
      </dgm:prSet>
      <dgm:spPr/>
    </dgm:pt>
    <dgm:pt modelId="{EB75258F-CA77-42FF-B7D8-CA33A523D525}" type="pres">
      <dgm:prSet presAssocID="{D67AD536-C4B3-4B20-ADF1-1D9D68F627F5}" presName="sibTrans" presStyleCnt="0"/>
      <dgm:spPr/>
    </dgm:pt>
    <dgm:pt modelId="{520304A0-2602-4539-9E3B-BF3F48B84966}" type="pres">
      <dgm:prSet presAssocID="{1695EAA6-F015-42CD-8F13-7734201F7709}" presName="node" presStyleLbl="node1" presStyleIdx="5" presStyleCnt="8">
        <dgm:presLayoutVars>
          <dgm:bulletEnabled val="1"/>
        </dgm:presLayoutVars>
      </dgm:prSet>
      <dgm:spPr/>
    </dgm:pt>
    <dgm:pt modelId="{00EAC75F-6D02-4748-855B-8DDCAA7C7DEC}" type="pres">
      <dgm:prSet presAssocID="{BBFE5FF5-6C57-4C3E-8F7F-38210F94F908}" presName="sibTrans" presStyleCnt="0"/>
      <dgm:spPr/>
    </dgm:pt>
    <dgm:pt modelId="{42812024-D36B-4723-A081-1BA5CA7A34A3}" type="pres">
      <dgm:prSet presAssocID="{405BE511-717C-4BA8-9FAD-17E561D52419}" presName="node" presStyleLbl="node1" presStyleIdx="6" presStyleCnt="8">
        <dgm:presLayoutVars>
          <dgm:bulletEnabled val="1"/>
        </dgm:presLayoutVars>
      </dgm:prSet>
      <dgm:spPr/>
    </dgm:pt>
    <dgm:pt modelId="{1815DDE6-7A3A-4ABB-8A4B-050C98DD8A5D}" type="pres">
      <dgm:prSet presAssocID="{1CEC6F27-6E7B-402E-B752-8F7CDACBBC8A}" presName="sibTrans" presStyleCnt="0"/>
      <dgm:spPr/>
    </dgm:pt>
    <dgm:pt modelId="{46AC6304-20F5-4178-9A5B-34789617D6A5}" type="pres">
      <dgm:prSet presAssocID="{4DECD21C-7EC1-4F88-AEED-6117FC9E4A49}" presName="node" presStyleLbl="node1" presStyleIdx="7" presStyleCnt="8">
        <dgm:presLayoutVars>
          <dgm:bulletEnabled val="1"/>
        </dgm:presLayoutVars>
      </dgm:prSet>
      <dgm:spPr/>
    </dgm:pt>
  </dgm:ptLst>
  <dgm:cxnLst>
    <dgm:cxn modelId="{50F9800B-D830-429E-A105-29D95A57037B}" srcId="{6C2C427E-972F-4F59-A3B9-0C847E74C857}" destId="{834BBF25-1370-4B5E-8008-736D70C8F92B}" srcOrd="0" destOrd="0" parTransId="{753B8769-1804-455A-941E-94C2D562EC29}" sibTransId="{155B9092-D553-4F26-8D8C-BC1FF7F3A6CE}"/>
    <dgm:cxn modelId="{571EE20B-18C7-447C-B738-78777C0A9632}" srcId="{6C2C427E-972F-4F59-A3B9-0C847E74C857}" destId="{405BE511-717C-4BA8-9FAD-17E561D52419}" srcOrd="6" destOrd="0" parTransId="{EF5561BC-2736-4389-8E6B-21A2A21171F5}" sibTransId="{1CEC6F27-6E7B-402E-B752-8F7CDACBBC8A}"/>
    <dgm:cxn modelId="{3EC5081C-952B-42E3-BCD6-40D863453DBC}" type="presOf" srcId="{A78A572F-6C24-4582-83B8-B8F24D070D53}" destId="{9EB4E390-DA10-4512-8F29-86C0633F8F26}" srcOrd="0" destOrd="0" presId="urn:microsoft.com/office/officeart/2005/8/layout/default"/>
    <dgm:cxn modelId="{4673CB24-E1E8-4D94-8767-17B741B66EBA}" srcId="{6C2C427E-972F-4F59-A3B9-0C847E74C857}" destId="{85D2679A-5CF8-4AE4-8FA2-06F33BD9DE98}" srcOrd="4" destOrd="0" parTransId="{18394034-8852-4A7E-93CE-16F637EBD9ED}" sibTransId="{D67AD536-C4B3-4B20-ADF1-1D9D68F627F5}"/>
    <dgm:cxn modelId="{93BCA75E-18ED-448E-B404-1740CE703827}" type="presOf" srcId="{6C2C427E-972F-4F59-A3B9-0C847E74C857}" destId="{FF118384-CD5E-49D6-A97D-DD18DDE407EC}" srcOrd="0" destOrd="0" presId="urn:microsoft.com/office/officeart/2005/8/layout/default"/>
    <dgm:cxn modelId="{6285614A-E2D3-4E8B-8EFD-6610721023AD}" srcId="{6C2C427E-972F-4F59-A3B9-0C847E74C857}" destId="{1695EAA6-F015-42CD-8F13-7734201F7709}" srcOrd="5" destOrd="0" parTransId="{E848AADE-6601-4888-A06F-63552C0804A6}" sibTransId="{BBFE5FF5-6C57-4C3E-8F7F-38210F94F908}"/>
    <dgm:cxn modelId="{1431974D-6C9E-4435-8091-B4D730472C65}" type="presOf" srcId="{1695EAA6-F015-42CD-8F13-7734201F7709}" destId="{520304A0-2602-4539-9E3B-BF3F48B84966}" srcOrd="0" destOrd="0" presId="urn:microsoft.com/office/officeart/2005/8/layout/default"/>
    <dgm:cxn modelId="{402A9E6F-B091-4B12-B247-8CB311F28681}" srcId="{6C2C427E-972F-4F59-A3B9-0C847E74C857}" destId="{D6B64AEC-775E-4800-BC6B-A8261B96284C}" srcOrd="2" destOrd="0" parTransId="{3EA30E94-FFAE-452F-94FD-A6F5E2441EB4}" sibTransId="{06EBD81D-1D2C-4CFF-89A7-6E3C38B72983}"/>
    <dgm:cxn modelId="{465C56B1-37C8-490A-88C4-0B10AB1CB3D9}" type="presOf" srcId="{09BA653C-B02C-47FF-998F-F18BFC99EB67}" destId="{7BC71804-DFE6-464D-B602-44FCB841F6EC}" srcOrd="0" destOrd="0" presId="urn:microsoft.com/office/officeart/2005/8/layout/default"/>
    <dgm:cxn modelId="{2E1C5DB9-AB3F-4E2D-AA7E-4459D79004F7}" type="presOf" srcId="{85D2679A-5CF8-4AE4-8FA2-06F33BD9DE98}" destId="{8F6A081A-C80B-4CD6-AD5A-CF3E5E9B14E6}" srcOrd="0" destOrd="0" presId="urn:microsoft.com/office/officeart/2005/8/layout/default"/>
    <dgm:cxn modelId="{B059E1BD-101E-43D4-AAF3-2768AAC15280}" type="presOf" srcId="{D6B64AEC-775E-4800-BC6B-A8261B96284C}" destId="{892F119A-FD8D-4F41-AD39-ED04002B44ED}" srcOrd="0" destOrd="0" presId="urn:microsoft.com/office/officeart/2005/8/layout/default"/>
    <dgm:cxn modelId="{E44805C0-042B-48BA-9459-979CDF780DD2}" srcId="{6C2C427E-972F-4F59-A3B9-0C847E74C857}" destId="{A78A572F-6C24-4582-83B8-B8F24D070D53}" srcOrd="1" destOrd="0" parTransId="{6084DAF4-2D03-4FAC-BA2F-BA81692A668D}" sibTransId="{0E3E0137-DD54-45CA-87FB-D6E4F6B98FF4}"/>
    <dgm:cxn modelId="{468B3ED2-EDBB-431B-B1C0-049940F47B81}" type="presOf" srcId="{834BBF25-1370-4B5E-8008-736D70C8F92B}" destId="{40F4196C-09F6-47EF-954F-9D8B5F0C5260}" srcOrd="0" destOrd="0" presId="urn:microsoft.com/office/officeart/2005/8/layout/default"/>
    <dgm:cxn modelId="{97EA8DDD-05EE-4684-BC47-B3D97F1C3B1E}" srcId="{6C2C427E-972F-4F59-A3B9-0C847E74C857}" destId="{09BA653C-B02C-47FF-998F-F18BFC99EB67}" srcOrd="3" destOrd="0" parTransId="{1A7B60DD-B0AC-410F-B6F0-E3D5E5C4F643}" sibTransId="{BD7905A7-3F5E-4862-9B89-FC911D0FA98E}"/>
    <dgm:cxn modelId="{41AED3DF-9565-41AC-AD48-4C5555DB1F8A}" srcId="{6C2C427E-972F-4F59-A3B9-0C847E74C857}" destId="{4DECD21C-7EC1-4F88-AEED-6117FC9E4A49}" srcOrd="7" destOrd="0" parTransId="{4E9BD708-541A-4563-9707-D876AFB66B87}" sibTransId="{3483CD53-C608-4096-ABE7-627C0BAA011F}"/>
    <dgm:cxn modelId="{FC88EDFA-2386-4942-AB7C-03D89E58141D}" type="presOf" srcId="{4DECD21C-7EC1-4F88-AEED-6117FC9E4A49}" destId="{46AC6304-20F5-4178-9A5B-34789617D6A5}" srcOrd="0" destOrd="0" presId="urn:microsoft.com/office/officeart/2005/8/layout/default"/>
    <dgm:cxn modelId="{B164C9FD-467B-4C4A-8F03-001F2C3F6865}" type="presOf" srcId="{405BE511-717C-4BA8-9FAD-17E561D52419}" destId="{42812024-D36B-4723-A081-1BA5CA7A34A3}" srcOrd="0" destOrd="0" presId="urn:microsoft.com/office/officeart/2005/8/layout/default"/>
    <dgm:cxn modelId="{1833AF6F-C672-4EAB-A595-1A9A62A9BC79}" type="presParOf" srcId="{FF118384-CD5E-49D6-A97D-DD18DDE407EC}" destId="{40F4196C-09F6-47EF-954F-9D8B5F0C5260}" srcOrd="0" destOrd="0" presId="urn:microsoft.com/office/officeart/2005/8/layout/default"/>
    <dgm:cxn modelId="{B9C8D3FB-45E3-44D3-B4B9-73576CEBE1B5}" type="presParOf" srcId="{FF118384-CD5E-49D6-A97D-DD18DDE407EC}" destId="{56802638-9F9A-430B-9BB9-7F509AECAFCD}" srcOrd="1" destOrd="0" presId="urn:microsoft.com/office/officeart/2005/8/layout/default"/>
    <dgm:cxn modelId="{C3356542-E070-45F9-BE5F-247F0C3C2097}" type="presParOf" srcId="{FF118384-CD5E-49D6-A97D-DD18DDE407EC}" destId="{9EB4E390-DA10-4512-8F29-86C0633F8F26}" srcOrd="2" destOrd="0" presId="urn:microsoft.com/office/officeart/2005/8/layout/default"/>
    <dgm:cxn modelId="{DC911AEF-7766-45B3-9CE6-DB08D98CC49A}" type="presParOf" srcId="{FF118384-CD5E-49D6-A97D-DD18DDE407EC}" destId="{4B6FC245-EFB1-4EC0-B73F-5131E4247A23}" srcOrd="3" destOrd="0" presId="urn:microsoft.com/office/officeart/2005/8/layout/default"/>
    <dgm:cxn modelId="{D27E9A8F-AE0F-4E9A-923F-5A368BBB430B}" type="presParOf" srcId="{FF118384-CD5E-49D6-A97D-DD18DDE407EC}" destId="{892F119A-FD8D-4F41-AD39-ED04002B44ED}" srcOrd="4" destOrd="0" presId="urn:microsoft.com/office/officeart/2005/8/layout/default"/>
    <dgm:cxn modelId="{17630B3E-7011-44B6-BB7E-5615C174FC9E}" type="presParOf" srcId="{FF118384-CD5E-49D6-A97D-DD18DDE407EC}" destId="{446047D9-DE55-495A-8BE3-B1D4CA8E8D67}" srcOrd="5" destOrd="0" presId="urn:microsoft.com/office/officeart/2005/8/layout/default"/>
    <dgm:cxn modelId="{34F1DEF3-DC5B-46B7-AB4A-ADC0B58B92BA}" type="presParOf" srcId="{FF118384-CD5E-49D6-A97D-DD18DDE407EC}" destId="{7BC71804-DFE6-464D-B602-44FCB841F6EC}" srcOrd="6" destOrd="0" presId="urn:microsoft.com/office/officeart/2005/8/layout/default"/>
    <dgm:cxn modelId="{B35ECF01-C466-4715-872F-84B6933334CD}" type="presParOf" srcId="{FF118384-CD5E-49D6-A97D-DD18DDE407EC}" destId="{F66513BB-D379-4D18-9F37-4AFF2C07CBA8}" srcOrd="7" destOrd="0" presId="urn:microsoft.com/office/officeart/2005/8/layout/default"/>
    <dgm:cxn modelId="{995D0D56-2760-47FF-85E0-15A4CE323B1D}" type="presParOf" srcId="{FF118384-CD5E-49D6-A97D-DD18DDE407EC}" destId="{8F6A081A-C80B-4CD6-AD5A-CF3E5E9B14E6}" srcOrd="8" destOrd="0" presId="urn:microsoft.com/office/officeart/2005/8/layout/default"/>
    <dgm:cxn modelId="{07A54C9F-95EB-4365-BBC0-D73B7193F76D}" type="presParOf" srcId="{FF118384-CD5E-49D6-A97D-DD18DDE407EC}" destId="{EB75258F-CA77-42FF-B7D8-CA33A523D525}" srcOrd="9" destOrd="0" presId="urn:microsoft.com/office/officeart/2005/8/layout/default"/>
    <dgm:cxn modelId="{6F9C3242-65A3-4365-A63A-16E84ECD3849}" type="presParOf" srcId="{FF118384-CD5E-49D6-A97D-DD18DDE407EC}" destId="{520304A0-2602-4539-9E3B-BF3F48B84966}" srcOrd="10" destOrd="0" presId="urn:microsoft.com/office/officeart/2005/8/layout/default"/>
    <dgm:cxn modelId="{861FA76D-00B6-4DC0-8B73-CF1AF819FD95}" type="presParOf" srcId="{FF118384-CD5E-49D6-A97D-DD18DDE407EC}" destId="{00EAC75F-6D02-4748-855B-8DDCAA7C7DEC}" srcOrd="11" destOrd="0" presId="urn:microsoft.com/office/officeart/2005/8/layout/default"/>
    <dgm:cxn modelId="{06B0511B-86F6-4D1F-AF6F-66422EEE1D90}" type="presParOf" srcId="{FF118384-CD5E-49D6-A97D-DD18DDE407EC}" destId="{42812024-D36B-4723-A081-1BA5CA7A34A3}" srcOrd="12" destOrd="0" presId="urn:microsoft.com/office/officeart/2005/8/layout/default"/>
    <dgm:cxn modelId="{F48C5C32-55DC-4A05-9403-BC45A5A64C95}" type="presParOf" srcId="{FF118384-CD5E-49D6-A97D-DD18DDE407EC}" destId="{1815DDE6-7A3A-4ABB-8A4B-050C98DD8A5D}" srcOrd="13" destOrd="0" presId="urn:microsoft.com/office/officeart/2005/8/layout/default"/>
    <dgm:cxn modelId="{67CADC7E-02DE-4F9F-B0A5-282C60F53530}" type="presParOf" srcId="{FF118384-CD5E-49D6-A97D-DD18DDE407EC}" destId="{46AC6304-20F5-4178-9A5B-34789617D6A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790A-B3A8-4F2A-AB0E-D6C454DF1290}">
      <dsp:nvSpPr>
        <dsp:cNvPr id="0" name=""/>
        <dsp:cNvSpPr/>
      </dsp:nvSpPr>
      <dsp:spPr>
        <a:xfrm>
          <a:off x="0" y="602015"/>
          <a:ext cx="6089650" cy="536827"/>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711200">
            <a:lnSpc>
              <a:spcPct val="90000"/>
            </a:lnSpc>
            <a:spcBef>
              <a:spcPct val="0"/>
            </a:spcBef>
            <a:spcAft>
              <a:spcPct val="35000"/>
            </a:spcAft>
            <a:buNone/>
          </a:pPr>
          <a:r>
            <a:rPr lang="en-US" sz="2000" b="1" kern="1200" dirty="0"/>
            <a:t>How we will lead with equity</a:t>
          </a:r>
        </a:p>
      </dsp:txBody>
      <dsp:txXfrm>
        <a:off x="26206" y="628221"/>
        <a:ext cx="6037238" cy="484415"/>
      </dsp:txXfrm>
    </dsp:sp>
    <dsp:sp modelId="{188BE1C8-36C1-9248-A5DD-8E647AFB5F57}">
      <dsp:nvSpPr>
        <dsp:cNvPr id="0" name=""/>
        <dsp:cNvSpPr/>
      </dsp:nvSpPr>
      <dsp:spPr>
        <a:xfrm>
          <a:off x="0" y="1698858"/>
          <a:ext cx="6089650" cy="539833"/>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711200">
            <a:lnSpc>
              <a:spcPct val="90000"/>
            </a:lnSpc>
            <a:spcBef>
              <a:spcPct val="0"/>
            </a:spcBef>
            <a:spcAft>
              <a:spcPct val="35000"/>
            </a:spcAft>
            <a:buNone/>
          </a:pPr>
          <a:r>
            <a:rPr lang="en-US" sz="2000" b="1" kern="1200" dirty="0"/>
            <a:t>A starting point for a community conversation</a:t>
          </a:r>
        </a:p>
      </dsp:txBody>
      <dsp:txXfrm>
        <a:off x="26352" y="1725210"/>
        <a:ext cx="6036946" cy="487129"/>
      </dsp:txXfrm>
    </dsp:sp>
    <dsp:sp modelId="{0F0AC3B3-0DB8-42C2-A4A3-99AF4AD1D2B9}">
      <dsp:nvSpPr>
        <dsp:cNvPr id="0" name=""/>
        <dsp:cNvSpPr/>
      </dsp:nvSpPr>
      <dsp:spPr>
        <a:xfrm>
          <a:off x="0" y="2803566"/>
          <a:ext cx="6089650" cy="543179"/>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Silo-busting, cross-agency, nationally-recognized work</a:t>
          </a:r>
        </a:p>
      </dsp:txBody>
      <dsp:txXfrm>
        <a:off x="26516" y="2830082"/>
        <a:ext cx="6036618" cy="490147"/>
      </dsp:txXfrm>
    </dsp:sp>
    <dsp:sp modelId="{B7075E26-1D47-4571-8174-79FC1F3BC51E}">
      <dsp:nvSpPr>
        <dsp:cNvPr id="0" name=""/>
        <dsp:cNvSpPr/>
      </dsp:nvSpPr>
      <dsp:spPr>
        <a:xfrm>
          <a:off x="0" y="3885454"/>
          <a:ext cx="6089650" cy="539602"/>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 acknowledgement that resources are limited</a:t>
          </a:r>
        </a:p>
      </dsp:txBody>
      <dsp:txXfrm>
        <a:off x="26341" y="3911795"/>
        <a:ext cx="6036968" cy="486920"/>
      </dsp:txXfrm>
    </dsp:sp>
    <dsp:sp modelId="{8DB4309E-D5A8-4110-9898-B704D00BC52E}">
      <dsp:nvSpPr>
        <dsp:cNvPr id="0" name=""/>
        <dsp:cNvSpPr/>
      </dsp:nvSpPr>
      <dsp:spPr>
        <a:xfrm>
          <a:off x="0" y="4930412"/>
          <a:ext cx="6089650" cy="547730"/>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Us trying to learn from the past</a:t>
          </a:r>
        </a:p>
      </dsp:txBody>
      <dsp:txXfrm>
        <a:off x="26738" y="4957150"/>
        <a:ext cx="6036174" cy="494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790A-B3A8-4F2A-AB0E-D6C454DF1290}">
      <dsp:nvSpPr>
        <dsp:cNvPr id="0" name=""/>
        <dsp:cNvSpPr/>
      </dsp:nvSpPr>
      <dsp:spPr>
        <a:xfrm>
          <a:off x="0" y="1333009"/>
          <a:ext cx="6089650" cy="536827"/>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711200">
            <a:lnSpc>
              <a:spcPct val="90000"/>
            </a:lnSpc>
            <a:spcBef>
              <a:spcPct val="0"/>
            </a:spcBef>
            <a:spcAft>
              <a:spcPct val="35000"/>
            </a:spcAft>
            <a:buNone/>
          </a:pPr>
          <a:r>
            <a:rPr lang="en-US" sz="2000" b="1" kern="1200" dirty="0"/>
            <a:t>Applicable to everything we do with data &amp; technology</a:t>
          </a:r>
        </a:p>
      </dsp:txBody>
      <dsp:txXfrm>
        <a:off x="26206" y="1359215"/>
        <a:ext cx="6037238" cy="484415"/>
      </dsp:txXfrm>
    </dsp:sp>
    <dsp:sp modelId="{0F0AC3B3-0DB8-42C2-A4A3-99AF4AD1D2B9}">
      <dsp:nvSpPr>
        <dsp:cNvPr id="0" name=""/>
        <dsp:cNvSpPr/>
      </dsp:nvSpPr>
      <dsp:spPr>
        <a:xfrm>
          <a:off x="0" y="2525444"/>
          <a:ext cx="6089650" cy="543179"/>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 implementation or engagement strategy</a:t>
          </a:r>
        </a:p>
      </dsp:txBody>
      <dsp:txXfrm>
        <a:off x="26516" y="2551960"/>
        <a:ext cx="6036618" cy="490147"/>
      </dsp:txXfrm>
    </dsp:sp>
    <dsp:sp modelId="{B7075E26-1D47-4571-8174-79FC1F3BC51E}">
      <dsp:nvSpPr>
        <dsp:cNvPr id="0" name=""/>
        <dsp:cNvSpPr/>
      </dsp:nvSpPr>
      <dsp:spPr>
        <a:xfrm>
          <a:off x="0" y="3732458"/>
          <a:ext cx="6089650" cy="539602"/>
        </a:xfrm>
        <a:prstGeom prst="roundRect">
          <a:avLst/>
        </a:prstGeom>
        <a:solidFill>
          <a:srgbClr val="00BE8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Marketing of technology, PR</a:t>
          </a:r>
        </a:p>
      </dsp:txBody>
      <dsp:txXfrm>
        <a:off x="26341" y="3758799"/>
        <a:ext cx="6036968" cy="486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08883-4B39-40CB-8CD3-216C7C20D53A}">
      <dsp:nvSpPr>
        <dsp:cNvPr id="0" name=""/>
        <dsp:cNvSpPr/>
      </dsp:nvSpPr>
      <dsp:spPr>
        <a:xfrm>
          <a:off x="1267" y="1312544"/>
          <a:ext cx="2385949" cy="2891043"/>
        </a:xfrm>
        <a:prstGeom prst="roundRect">
          <a:avLst>
            <a:gd name="adj" fmla="val 10000"/>
          </a:avLst>
        </a:prstGeom>
        <a:gradFill rotWithShape="0">
          <a:gsLst>
            <a:gs pos="0">
              <a:srgbClr val="3A547C"/>
            </a:gs>
            <a:gs pos="51000">
              <a:srgbClr val="3A547C"/>
            </a:gs>
            <a:gs pos="100000">
              <a:srgbClr val="3A547C"/>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 explicit and intentional focus on communities of color and communities with disabilities</a:t>
          </a:r>
        </a:p>
      </dsp:txBody>
      <dsp:txXfrm>
        <a:off x="71149" y="1382426"/>
        <a:ext cx="2246185" cy="2751279"/>
      </dsp:txXfrm>
    </dsp:sp>
    <dsp:sp modelId="{1FACB18C-E5B4-4CAA-BA3E-1BAC2F6AC5BA}">
      <dsp:nvSpPr>
        <dsp:cNvPr id="0" name=""/>
        <dsp:cNvSpPr/>
      </dsp:nvSpPr>
      <dsp:spPr>
        <a:xfrm rot="26955">
          <a:off x="2650657" y="2444999"/>
          <a:ext cx="558528" cy="653352"/>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650660" y="2575012"/>
        <a:ext cx="390970" cy="392012"/>
      </dsp:txXfrm>
    </dsp:sp>
    <dsp:sp modelId="{C3C28C1C-D4CF-4B0E-823E-DF4D3E34382D}">
      <dsp:nvSpPr>
        <dsp:cNvPr id="0" name=""/>
        <dsp:cNvSpPr/>
      </dsp:nvSpPr>
      <dsp:spPr>
        <a:xfrm>
          <a:off x="3441012" y="1296517"/>
          <a:ext cx="2647369" cy="2979089"/>
        </a:xfrm>
        <a:prstGeom prst="roundRect">
          <a:avLst>
            <a:gd name="adj" fmla="val 10000"/>
          </a:avLst>
        </a:prstGeom>
        <a:gradFill rotWithShape="0">
          <a:gsLst>
            <a:gs pos="0">
              <a:srgbClr val="3A547C"/>
            </a:gs>
            <a:gs pos="49000">
              <a:srgbClr val="3A547C"/>
            </a:gs>
            <a:gs pos="100000">
              <a:srgbClr val="3A547C"/>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When we design policies, programs and practices that center solutions that work for the most marginalized communities, all communities benefit</a:t>
          </a:r>
        </a:p>
      </dsp:txBody>
      <dsp:txXfrm>
        <a:off x="3518551" y="1374056"/>
        <a:ext cx="2492291" cy="2824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0CFFA-7D0D-453E-ACCC-7B2B09367B89}">
      <dsp:nvSpPr>
        <dsp:cNvPr id="0" name=""/>
        <dsp:cNvSpPr/>
      </dsp:nvSpPr>
      <dsp:spPr>
        <a:xfrm>
          <a:off x="0" y="5592817"/>
          <a:ext cx="1599829" cy="524395"/>
        </a:xfrm>
        <a:prstGeom prst="rect">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Support</a:t>
          </a:r>
        </a:p>
      </dsp:txBody>
      <dsp:txXfrm>
        <a:off x="0" y="5592817"/>
        <a:ext cx="1599829" cy="524395"/>
      </dsp:txXfrm>
    </dsp:sp>
    <dsp:sp modelId="{CDDF337B-92C7-4E25-A2BF-B81C8535C4D9}">
      <dsp:nvSpPr>
        <dsp:cNvPr id="0" name=""/>
        <dsp:cNvSpPr/>
      </dsp:nvSpPr>
      <dsp:spPr>
        <a:xfrm>
          <a:off x="1599829" y="5592817"/>
          <a:ext cx="4799489" cy="5243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Support a Smart City PDX Focus Area. </a:t>
          </a:r>
        </a:p>
      </dsp:txBody>
      <dsp:txXfrm>
        <a:off x="1599829" y="5592817"/>
        <a:ext cx="4799489" cy="524395"/>
      </dsp:txXfrm>
    </dsp:sp>
    <dsp:sp modelId="{0C0937D6-B9A1-4B8D-A694-9BA74268FB15}">
      <dsp:nvSpPr>
        <dsp:cNvPr id="0" name=""/>
        <dsp:cNvSpPr/>
      </dsp:nvSpPr>
      <dsp:spPr>
        <a:xfrm rot="10800000">
          <a:off x="0" y="4794162"/>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Provide</a:t>
          </a:r>
        </a:p>
      </dsp:txBody>
      <dsp:txXfrm rot="-10800000">
        <a:off x="0" y="4794162"/>
        <a:ext cx="1599829" cy="524238"/>
      </dsp:txXfrm>
    </dsp:sp>
    <dsp:sp modelId="{7CCEA4F5-E797-46ED-AEC6-2210F628E0B4}">
      <dsp:nvSpPr>
        <dsp:cNvPr id="0" name=""/>
        <dsp:cNvSpPr/>
      </dsp:nvSpPr>
      <dsp:spPr>
        <a:xfrm>
          <a:off x="1599829" y="4794162"/>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Provide detailed information about how data is being used and privacy is being protected. </a:t>
          </a:r>
        </a:p>
      </dsp:txBody>
      <dsp:txXfrm>
        <a:off x="1599829" y="4794162"/>
        <a:ext cx="4799489" cy="524238"/>
      </dsp:txXfrm>
    </dsp:sp>
    <dsp:sp modelId="{3E7B5DF4-5B3D-4AA5-BAC2-A52DA3DAABB4}">
      <dsp:nvSpPr>
        <dsp:cNvPr id="0" name=""/>
        <dsp:cNvSpPr/>
      </dsp:nvSpPr>
      <dsp:spPr>
        <a:xfrm rot="10800000">
          <a:off x="0" y="3995507"/>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Establish</a:t>
          </a:r>
        </a:p>
      </dsp:txBody>
      <dsp:txXfrm rot="-10800000">
        <a:off x="0" y="3995507"/>
        <a:ext cx="1599829" cy="524238"/>
      </dsp:txXfrm>
    </dsp:sp>
    <dsp:sp modelId="{B8F8C8B8-77BC-40F9-98F3-2D115B0D1C7B}">
      <dsp:nvSpPr>
        <dsp:cNvPr id="0" name=""/>
        <dsp:cNvSpPr/>
      </dsp:nvSpPr>
      <dsp:spPr>
        <a:xfrm>
          <a:off x="1599829" y="3995507"/>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39700" rIns="97356" bIns="139700" numCol="1" spcCol="1270" anchor="ctr" anchorCtr="0">
          <a:noAutofit/>
        </a:bodyPr>
        <a:lstStyle/>
        <a:p>
          <a:pPr marL="0" lvl="0" indent="0" algn="l" defTabSz="488950">
            <a:lnSpc>
              <a:spcPct val="90000"/>
            </a:lnSpc>
            <a:spcBef>
              <a:spcPct val="0"/>
            </a:spcBef>
            <a:spcAft>
              <a:spcPct val="35000"/>
            </a:spcAft>
            <a:buNone/>
          </a:pPr>
          <a:r>
            <a:rPr lang="en-US" sz="1100" kern="1200" dirty="0"/>
            <a:t>Establish tools/techniques that allow for ongoing, iterative engagement and evaluation by under-served communities, tools/techniques that account for diversity of backgrounds and needs. </a:t>
          </a:r>
        </a:p>
      </dsp:txBody>
      <dsp:txXfrm>
        <a:off x="1599829" y="3995507"/>
        <a:ext cx="4799489" cy="524238"/>
      </dsp:txXfrm>
    </dsp:sp>
    <dsp:sp modelId="{23E1A623-96FC-46BE-9BB0-2A6A9CD15615}">
      <dsp:nvSpPr>
        <dsp:cNvPr id="0" name=""/>
        <dsp:cNvSpPr/>
      </dsp:nvSpPr>
      <dsp:spPr>
        <a:xfrm rot="10800000">
          <a:off x="0" y="3196852"/>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Identify</a:t>
          </a:r>
        </a:p>
      </dsp:txBody>
      <dsp:txXfrm rot="-10800000">
        <a:off x="0" y="3196852"/>
        <a:ext cx="1599829" cy="524238"/>
      </dsp:txXfrm>
    </dsp:sp>
    <dsp:sp modelId="{9FF665EB-0634-49BC-AD73-D694517BA0F1}">
      <dsp:nvSpPr>
        <dsp:cNvPr id="0" name=""/>
        <dsp:cNvSpPr/>
      </dsp:nvSpPr>
      <dsp:spPr>
        <a:xfrm>
          <a:off x="1599829" y="3182781"/>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Identify indicators/metrics of success that have been developed based on input from under-served communities. </a:t>
          </a:r>
        </a:p>
      </dsp:txBody>
      <dsp:txXfrm>
        <a:off x="1599829" y="3182781"/>
        <a:ext cx="4799489" cy="524238"/>
      </dsp:txXfrm>
    </dsp:sp>
    <dsp:sp modelId="{7A92ECAD-9941-4060-8626-1AF6BBA97D54}">
      <dsp:nvSpPr>
        <dsp:cNvPr id="0" name=""/>
        <dsp:cNvSpPr/>
      </dsp:nvSpPr>
      <dsp:spPr>
        <a:xfrm rot="10800000">
          <a:off x="0" y="2398197"/>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Use</a:t>
          </a:r>
        </a:p>
      </dsp:txBody>
      <dsp:txXfrm rot="-10800000">
        <a:off x="0" y="2398197"/>
        <a:ext cx="1599829" cy="524238"/>
      </dsp:txXfrm>
    </dsp:sp>
    <dsp:sp modelId="{4EF8C23D-E88D-4A06-A9A5-F56C1521D250}">
      <dsp:nvSpPr>
        <dsp:cNvPr id="0" name=""/>
        <dsp:cNvSpPr/>
      </dsp:nvSpPr>
      <dsp:spPr>
        <a:xfrm>
          <a:off x="1599829" y="2398197"/>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Use data from/about under-served communities in the design of the policy/plan/project. </a:t>
          </a:r>
        </a:p>
      </dsp:txBody>
      <dsp:txXfrm>
        <a:off x="1599829" y="2398197"/>
        <a:ext cx="4799489" cy="524238"/>
      </dsp:txXfrm>
    </dsp:sp>
    <dsp:sp modelId="{782174DA-A377-485F-97A1-38CA6BB42F97}">
      <dsp:nvSpPr>
        <dsp:cNvPr id="0" name=""/>
        <dsp:cNvSpPr/>
      </dsp:nvSpPr>
      <dsp:spPr>
        <a:xfrm rot="10800000">
          <a:off x="0" y="1599542"/>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Solve</a:t>
          </a:r>
        </a:p>
      </dsp:txBody>
      <dsp:txXfrm rot="-10800000">
        <a:off x="0" y="1599542"/>
        <a:ext cx="1599829" cy="524238"/>
      </dsp:txXfrm>
    </dsp:sp>
    <dsp:sp modelId="{343877DD-E83F-4E80-91FD-2B20C1A98CEE}">
      <dsp:nvSpPr>
        <dsp:cNvPr id="0" name=""/>
        <dsp:cNvSpPr/>
      </dsp:nvSpPr>
      <dsp:spPr>
        <a:xfrm>
          <a:off x="1599829" y="1599542"/>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52400" rIns="97356" bIns="152400" numCol="1" spcCol="1270" anchor="ctr" anchorCtr="0">
          <a:noAutofit/>
        </a:bodyPr>
        <a:lstStyle/>
        <a:p>
          <a:pPr marL="0" lvl="0" indent="0" algn="l" defTabSz="533400">
            <a:lnSpc>
              <a:spcPct val="90000"/>
            </a:lnSpc>
            <a:spcBef>
              <a:spcPct val="0"/>
            </a:spcBef>
            <a:spcAft>
              <a:spcPct val="35000"/>
            </a:spcAft>
            <a:buNone/>
          </a:pPr>
          <a:r>
            <a:rPr lang="en-US" sz="1200" kern="1200" dirty="0"/>
            <a:t>Solve a problem and define who may be burdened and who benefits (e.g. understand what unintended consequences may occur in order to identify mitigation strategies). </a:t>
          </a:r>
        </a:p>
      </dsp:txBody>
      <dsp:txXfrm>
        <a:off x="1599829" y="1599542"/>
        <a:ext cx="4799489" cy="524238"/>
      </dsp:txXfrm>
    </dsp:sp>
    <dsp:sp modelId="{6C713AB0-F535-4A23-9486-B3EE5E4B8F50}">
      <dsp:nvSpPr>
        <dsp:cNvPr id="0" name=""/>
        <dsp:cNvSpPr/>
      </dsp:nvSpPr>
      <dsp:spPr>
        <a:xfrm rot="10800000">
          <a:off x="0" y="800887"/>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Acknowledge</a:t>
          </a:r>
        </a:p>
      </dsp:txBody>
      <dsp:txXfrm rot="-10800000">
        <a:off x="0" y="800887"/>
        <a:ext cx="1599829" cy="524238"/>
      </dsp:txXfrm>
    </dsp:sp>
    <dsp:sp modelId="{B1218ECB-8CF4-46BF-8DD1-864A29985767}">
      <dsp:nvSpPr>
        <dsp:cNvPr id="0" name=""/>
        <dsp:cNvSpPr/>
      </dsp:nvSpPr>
      <dsp:spPr>
        <a:xfrm>
          <a:off x="1599829" y="800887"/>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Acknowledge that one size does not fit all. </a:t>
          </a:r>
        </a:p>
      </dsp:txBody>
      <dsp:txXfrm>
        <a:off x="1599829" y="800887"/>
        <a:ext cx="4799489" cy="524238"/>
      </dsp:txXfrm>
    </dsp:sp>
    <dsp:sp modelId="{920371CC-1B3B-432B-A849-5F4971EFD327}">
      <dsp:nvSpPr>
        <dsp:cNvPr id="0" name=""/>
        <dsp:cNvSpPr/>
      </dsp:nvSpPr>
      <dsp:spPr>
        <a:xfrm rot="10800000">
          <a:off x="0" y="2232"/>
          <a:ext cx="1599829" cy="806520"/>
        </a:xfrm>
        <a:prstGeom prst="upArrowCallout">
          <a:avLst>
            <a:gd name="adj1" fmla="val 5000"/>
            <a:gd name="adj2" fmla="val 10000"/>
            <a:gd name="adj3" fmla="val 15000"/>
            <a:gd name="adj4" fmla="val 64977"/>
          </a:avLst>
        </a:prstGeom>
        <a:gradFill rotWithShape="0">
          <a:gsLst>
            <a:gs pos="0">
              <a:srgbClr val="FF7546"/>
            </a:gs>
            <a:gs pos="100000">
              <a:srgbClr val="FF7546"/>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80" tIns="128016" rIns="113780" bIns="128016" numCol="1" spcCol="1270" anchor="ctr" anchorCtr="0">
          <a:noAutofit/>
        </a:bodyPr>
        <a:lstStyle/>
        <a:p>
          <a:pPr marL="0" lvl="0" indent="0" algn="ctr" defTabSz="800100">
            <a:lnSpc>
              <a:spcPct val="90000"/>
            </a:lnSpc>
            <a:spcBef>
              <a:spcPct val="0"/>
            </a:spcBef>
            <a:spcAft>
              <a:spcPct val="35000"/>
            </a:spcAft>
            <a:buNone/>
          </a:pPr>
          <a:r>
            <a:rPr lang="en-US" sz="1800" kern="1200"/>
            <a:t>Address</a:t>
          </a:r>
        </a:p>
      </dsp:txBody>
      <dsp:txXfrm rot="-10800000">
        <a:off x="0" y="2232"/>
        <a:ext cx="1599829" cy="524238"/>
      </dsp:txXfrm>
    </dsp:sp>
    <dsp:sp modelId="{34DDE8CA-495D-4F30-A326-803D9DACE4BE}">
      <dsp:nvSpPr>
        <dsp:cNvPr id="0" name=""/>
        <dsp:cNvSpPr/>
      </dsp:nvSpPr>
      <dsp:spPr>
        <a:xfrm>
          <a:off x="1599829" y="2232"/>
          <a:ext cx="4799489" cy="5242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7356" tIns="177800" rIns="97356" bIns="177800" numCol="1" spcCol="1270" anchor="ctr" anchorCtr="0">
          <a:noAutofit/>
        </a:bodyPr>
        <a:lstStyle/>
        <a:p>
          <a:pPr marL="0" lvl="0" indent="0" algn="l" defTabSz="622300">
            <a:lnSpc>
              <a:spcPct val="90000"/>
            </a:lnSpc>
            <a:spcBef>
              <a:spcPct val="0"/>
            </a:spcBef>
            <a:spcAft>
              <a:spcPct val="35000"/>
            </a:spcAft>
            <a:buNone/>
          </a:pPr>
          <a:r>
            <a:rPr lang="en-US" sz="1400" kern="1200" dirty="0"/>
            <a:t>Address an inequity/disparity (supported by data and/or information identified by under-served communities). </a:t>
          </a:r>
        </a:p>
      </dsp:txBody>
      <dsp:txXfrm>
        <a:off x="1599829" y="2232"/>
        <a:ext cx="4799489" cy="524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196C-09F6-47EF-954F-9D8B5F0C5260}">
      <dsp:nvSpPr>
        <dsp:cNvPr id="0" name=""/>
        <dsp:cNvSpPr/>
      </dsp:nvSpPr>
      <dsp:spPr>
        <a:xfrm>
          <a:off x="909329" y="3227"/>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Economic Prosperity </a:t>
          </a:r>
        </a:p>
      </dsp:txBody>
      <dsp:txXfrm>
        <a:off x="909329" y="3227"/>
        <a:ext cx="2137062" cy="1282237"/>
      </dsp:txXfrm>
    </dsp:sp>
    <dsp:sp modelId="{9EB4E390-DA10-4512-8F29-86C0633F8F26}">
      <dsp:nvSpPr>
        <dsp:cNvPr id="0" name=""/>
        <dsp:cNvSpPr/>
      </dsp:nvSpPr>
      <dsp:spPr>
        <a:xfrm>
          <a:off x="3260097" y="3227"/>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Public Safety </a:t>
          </a:r>
        </a:p>
      </dsp:txBody>
      <dsp:txXfrm>
        <a:off x="3260097" y="3227"/>
        <a:ext cx="2137062" cy="1282237"/>
      </dsp:txXfrm>
    </dsp:sp>
    <dsp:sp modelId="{892F119A-FD8D-4F41-AD39-ED04002B44ED}">
      <dsp:nvSpPr>
        <dsp:cNvPr id="0" name=""/>
        <dsp:cNvSpPr/>
      </dsp:nvSpPr>
      <dsp:spPr>
        <a:xfrm>
          <a:off x="909329" y="1499171"/>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Human Health </a:t>
          </a:r>
        </a:p>
      </dsp:txBody>
      <dsp:txXfrm>
        <a:off x="909329" y="1499171"/>
        <a:ext cx="2137062" cy="1282237"/>
      </dsp:txXfrm>
    </dsp:sp>
    <dsp:sp modelId="{7BC71804-DFE6-464D-B602-44FCB841F6EC}">
      <dsp:nvSpPr>
        <dsp:cNvPr id="0" name=""/>
        <dsp:cNvSpPr/>
      </dsp:nvSpPr>
      <dsp:spPr>
        <a:xfrm>
          <a:off x="3260097" y="1499171"/>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Environmental Health </a:t>
          </a:r>
        </a:p>
      </dsp:txBody>
      <dsp:txXfrm>
        <a:off x="3260097" y="1499171"/>
        <a:ext cx="2137062" cy="1282237"/>
      </dsp:txXfrm>
    </dsp:sp>
    <dsp:sp modelId="{8F6A081A-C80B-4CD6-AD5A-CF3E5E9B14E6}">
      <dsp:nvSpPr>
        <dsp:cNvPr id="0" name=""/>
        <dsp:cNvSpPr/>
      </dsp:nvSpPr>
      <dsp:spPr>
        <a:xfrm>
          <a:off x="909329" y="2995114"/>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Transportation/ Mobility </a:t>
          </a:r>
        </a:p>
      </dsp:txBody>
      <dsp:txXfrm>
        <a:off x="909329" y="2995114"/>
        <a:ext cx="2137062" cy="1282237"/>
      </dsp:txXfrm>
    </dsp:sp>
    <dsp:sp modelId="{520304A0-2602-4539-9E3B-BF3F48B84966}">
      <dsp:nvSpPr>
        <dsp:cNvPr id="0" name=""/>
        <dsp:cNvSpPr/>
      </dsp:nvSpPr>
      <dsp:spPr>
        <a:xfrm>
          <a:off x="3260097" y="2995114"/>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 </a:t>
          </a:r>
        </a:p>
      </dsp:txBody>
      <dsp:txXfrm>
        <a:off x="3260097" y="2995114"/>
        <a:ext cx="2137062" cy="1282237"/>
      </dsp:txXfrm>
    </dsp:sp>
    <dsp:sp modelId="{42812024-D36B-4723-A081-1BA5CA7A34A3}">
      <dsp:nvSpPr>
        <dsp:cNvPr id="0" name=""/>
        <dsp:cNvSpPr/>
      </dsp:nvSpPr>
      <dsp:spPr>
        <a:xfrm>
          <a:off x="909329" y="4491058"/>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 </a:t>
          </a:r>
        </a:p>
      </dsp:txBody>
      <dsp:txXfrm>
        <a:off x="909329" y="4491058"/>
        <a:ext cx="2137062" cy="1282237"/>
      </dsp:txXfrm>
    </dsp:sp>
    <dsp:sp modelId="{46AC6304-20F5-4178-9A5B-34789617D6A5}">
      <dsp:nvSpPr>
        <dsp:cNvPr id="0" name=""/>
        <dsp:cNvSpPr/>
      </dsp:nvSpPr>
      <dsp:spPr>
        <a:xfrm>
          <a:off x="3260097" y="4491058"/>
          <a:ext cx="2137062" cy="1282237"/>
        </a:xfrm>
        <a:prstGeom prst="rect">
          <a:avLst/>
        </a:prstGeom>
        <a:solidFill>
          <a:srgbClr val="3A54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Resiliency</a:t>
          </a:r>
        </a:p>
      </dsp:txBody>
      <dsp:txXfrm>
        <a:off x="3260097" y="4491058"/>
        <a:ext cx="2137062" cy="12822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57F06-6CC7-4708-8D40-E98F7879752D}"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CE5C7-96E2-4652-B3BD-A031965C2C2C}" type="slidenum">
              <a:rPr lang="en-US" smtClean="0"/>
              <a:t>‹#›</a:t>
            </a:fld>
            <a:endParaRPr lang="en-US"/>
          </a:p>
        </p:txBody>
      </p:sp>
    </p:spTree>
    <p:extLst>
      <p:ext uri="{BB962C8B-B14F-4D97-AF65-F5344CB8AC3E}">
        <p14:creationId xmlns:p14="http://schemas.microsoft.com/office/powerpoint/2010/main" val="51081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a:t>
            </a:r>
          </a:p>
        </p:txBody>
      </p:sp>
      <p:sp>
        <p:nvSpPr>
          <p:cNvPr id="4" name="Slide Number Placeholder 3"/>
          <p:cNvSpPr>
            <a:spLocks noGrp="1"/>
          </p:cNvSpPr>
          <p:nvPr>
            <p:ph type="sldNum" sz="quarter" idx="10"/>
          </p:nvPr>
        </p:nvSpPr>
        <p:spPr/>
        <p:txBody>
          <a:bodyPr/>
          <a:lstStyle/>
          <a:p>
            <a:fld id="{1F4CE5C7-96E2-4652-B3BD-A031965C2C2C}" type="slidenum">
              <a:rPr lang="en-US" smtClean="0"/>
              <a:t>1</a:t>
            </a:fld>
            <a:endParaRPr lang="en-US"/>
          </a:p>
        </p:txBody>
      </p:sp>
    </p:spTree>
    <p:extLst>
      <p:ext uri="{BB962C8B-B14F-4D97-AF65-F5344CB8AC3E}">
        <p14:creationId xmlns:p14="http://schemas.microsoft.com/office/powerpoint/2010/main" val="355020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adopted, framework creates a city-wide coordinated approach for deciding how and if to engage in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Implements equity values and strategies across an entire initiative, not as something separate or an overlay.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think imbedding this thought process from the very beginning can spur more innovative approaches to projects and result in increased, measurable community benefits. </a:t>
            </a: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10</a:t>
            </a:fld>
            <a:endParaRPr lang="en-US"/>
          </a:p>
        </p:txBody>
      </p:sp>
    </p:spTree>
    <p:extLst>
      <p:ext uri="{BB962C8B-B14F-4D97-AF65-F5344CB8AC3E}">
        <p14:creationId xmlns:p14="http://schemas.microsoft.com/office/powerpoint/2010/main" val="1913908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Adopting the Priorities Framework is only the first step. </a:t>
            </a:r>
          </a:p>
          <a:p>
            <a:pPr marL="171450" indent="-171450">
              <a:buFont typeface="Arial" panose="020B0604020202020204" pitchFamily="34" charset="0"/>
              <a:buChar char="•"/>
            </a:pPr>
            <a:r>
              <a:rPr lang="en-US" dirty="0"/>
              <a:t>Next we need to </a:t>
            </a:r>
            <a:r>
              <a:rPr lang="en-US" sz="1200" kern="1200" dirty="0">
                <a:solidFill>
                  <a:schemeClr val="tx1"/>
                </a:solidFill>
                <a:effectLst/>
                <a:latin typeface="+mn-lt"/>
                <a:ea typeface="+mn-ea"/>
                <a:cs typeface="+mn-cs"/>
              </a:rPr>
              <a:t>work with our community partners to implement and evaluate our success in meeting the Framework’s Criteria</a:t>
            </a:r>
            <a:endParaRPr lang="en-US" dirty="0"/>
          </a:p>
          <a:p>
            <a:pPr marL="171450" indent="-171450">
              <a:buFont typeface="Arial" panose="020B0604020202020204" pitchFamily="34" charset="0"/>
              <a:buChar char="•"/>
            </a:pPr>
            <a:r>
              <a:rPr lang="en-US" dirty="0"/>
              <a:t>Example of old project- City IQ sensors, how we share data and involve community. Open data too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Currently exploring strategies for community partnership and means to support community involvement in Smart City PDX. One potential option is to create an Equity Advisory Committee which could help us evaluate how well we are doing centering and upholding equity.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are also looking for other types of innovative community engagement that would allow us to create true partnerships and not only transactional engagement interactions and strategies to be agile and responsive to the iterative nature of technology and experimentation.</a:t>
            </a:r>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11</a:t>
            </a:fld>
            <a:endParaRPr lang="en-US"/>
          </a:p>
        </p:txBody>
      </p:sp>
    </p:spTree>
    <p:extLst>
      <p:ext uri="{BB962C8B-B14F-4D97-AF65-F5344CB8AC3E}">
        <p14:creationId xmlns:p14="http://schemas.microsoft.com/office/powerpoint/2010/main" val="198827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KEVIN</a:t>
            </a: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2</a:t>
            </a:fld>
            <a:endParaRPr lang="en-US"/>
          </a:p>
        </p:txBody>
      </p:sp>
    </p:spTree>
    <p:extLst>
      <p:ext uri="{BB962C8B-B14F-4D97-AF65-F5344CB8AC3E}">
        <p14:creationId xmlns:p14="http://schemas.microsoft.com/office/powerpoint/2010/main" val="422720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KEVIN</a:t>
            </a: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3</a:t>
            </a:fld>
            <a:endParaRPr lang="en-US"/>
          </a:p>
        </p:txBody>
      </p:sp>
    </p:spTree>
    <p:extLst>
      <p:ext uri="{BB962C8B-B14F-4D97-AF65-F5344CB8AC3E}">
        <p14:creationId xmlns:p14="http://schemas.microsoft.com/office/powerpoint/2010/main" val="71116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KEVIN</a:t>
            </a:r>
          </a:p>
        </p:txBody>
      </p:sp>
      <p:sp>
        <p:nvSpPr>
          <p:cNvPr id="4" name="Slide Number Placeholder 3"/>
          <p:cNvSpPr>
            <a:spLocks noGrp="1"/>
          </p:cNvSpPr>
          <p:nvPr>
            <p:ph type="sldNum" sz="quarter" idx="10"/>
          </p:nvPr>
        </p:nvSpPr>
        <p:spPr/>
        <p:txBody>
          <a:bodyPr/>
          <a:lstStyle/>
          <a:p>
            <a:fld id="{1F4CE5C7-96E2-4652-B3BD-A031965C2C2C}" type="slidenum">
              <a:rPr lang="en-US" smtClean="0"/>
              <a:t>4</a:t>
            </a:fld>
            <a:endParaRPr lang="en-US"/>
          </a:p>
        </p:txBody>
      </p:sp>
    </p:spTree>
    <p:extLst>
      <p:ext uri="{BB962C8B-B14F-4D97-AF65-F5344CB8AC3E}">
        <p14:creationId xmlns:p14="http://schemas.microsoft.com/office/powerpoint/2010/main" val="206129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Smart City PDX Initiative is focused on learning how data, information, and technology can better support our City goals.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Portland Plan, Comp Plan, Digital Equity Action Plan, Racial Equity Toolkit, etc. clearly establish our commitment to equity and implementation of strategies to address disparities.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Priorities Framework uses language and values from these plans to set a goal, process, and criteria for centering and upholding equity in the Smart City PDX Initiative tailored to data, information and technology strategies. </a:t>
            </a: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5</a:t>
            </a:fld>
            <a:endParaRPr lang="en-US"/>
          </a:p>
        </p:txBody>
      </p:sp>
    </p:spTree>
    <p:extLst>
      <p:ext uri="{BB962C8B-B14F-4D97-AF65-F5344CB8AC3E}">
        <p14:creationId xmlns:p14="http://schemas.microsoft.com/office/powerpoint/2010/main" val="151393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Shape 1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Section 1 describes a process to guide how data, integrated with community engagement, will be collected and used for decision-making within Smart City PDX projects and to determine investments in Smart City PDX projects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85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most persistent and detrimental disparities are starkest when we look at race and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Defined underserved and underrepresented as an explicit focus on race and disabilities—as the Mayor stated, when the City designs policies, programs and practices that work for the most marginalized communities, all communities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7</a:t>
            </a:fld>
            <a:endParaRPr lang="en-US"/>
          </a:p>
        </p:txBody>
      </p:sp>
    </p:spTree>
    <p:extLst>
      <p:ext uri="{BB962C8B-B14F-4D97-AF65-F5344CB8AC3E}">
        <p14:creationId xmlns:p14="http://schemas.microsoft.com/office/powerpoint/2010/main" val="111674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For vetting and evaluating Smart City PDX projects, plans, policies. If a community partner, private sector, and/or academic partner proposes a project that does not meet these criteria the project will not be pursued as Smart City PDX project.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criteria will help us vet multiple (and often competing) opportunities, better allocate resources, coordinate and standardize our values into decision-making processes and now gives us a clear starting place for evaluating projects in this initiative.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framework helps us filter through the various emerging opportunities to focus on our equity goals and be thoughtful about how we use resources. </a:t>
            </a:r>
          </a:p>
          <a:p>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8</a:t>
            </a:fld>
            <a:endParaRPr lang="en-US"/>
          </a:p>
        </p:txBody>
      </p:sp>
    </p:spTree>
    <p:extLst>
      <p:ext uri="{BB962C8B-B14F-4D97-AF65-F5344CB8AC3E}">
        <p14:creationId xmlns:p14="http://schemas.microsoft.com/office/powerpoint/2010/main" val="389350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identified 8 focus areas based on our existing citywide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Currently working on a strategy map to help broaden our Smart City PDX work beyond transportation, make connections between existing and upcoming projects across multiple bureaus and offices and identify gaps between projects and community identified needs, issues, and solutions. </a:t>
            </a:r>
            <a:endParaRPr lang="en-US" dirty="0"/>
          </a:p>
        </p:txBody>
      </p:sp>
      <p:sp>
        <p:nvSpPr>
          <p:cNvPr id="4" name="Slide Number Placeholder 3"/>
          <p:cNvSpPr>
            <a:spLocks noGrp="1"/>
          </p:cNvSpPr>
          <p:nvPr>
            <p:ph type="sldNum" sz="quarter" idx="10"/>
          </p:nvPr>
        </p:nvSpPr>
        <p:spPr/>
        <p:txBody>
          <a:bodyPr/>
          <a:lstStyle/>
          <a:p>
            <a:fld id="{1F4CE5C7-96E2-4652-B3BD-A031965C2C2C}" type="slidenum">
              <a:rPr lang="en-US" smtClean="0"/>
              <a:t>9</a:t>
            </a:fld>
            <a:endParaRPr lang="en-US"/>
          </a:p>
        </p:txBody>
      </p:sp>
    </p:spTree>
    <p:extLst>
      <p:ext uri="{BB962C8B-B14F-4D97-AF65-F5344CB8AC3E}">
        <p14:creationId xmlns:p14="http://schemas.microsoft.com/office/powerpoint/2010/main" val="249970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3592-1684-42C5-BD9E-89D109DAE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61F03-173D-4F7E-A82F-DE3407BEB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05B44C-1129-47CE-8154-DAD6C81F9E9C}"/>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15F01F54-CC3B-4868-AC60-F865C31A4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7C39B-5F4A-43D1-A8C4-7C147A195D0D}"/>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192146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BF03-35E1-4CAD-A360-4717000F7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F1BC6-49D3-4165-B611-FC1962A56A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827E5-48D5-487D-B396-AAA826FB467B}"/>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352434D0-46FF-45C2-8B99-E8426FA10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463C-F90C-4441-833B-EDA66EF959A6}"/>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191344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5FFB8-70F0-47DF-845C-E6E83846A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66BDC-1900-4646-A854-7391837280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D6C30-E715-4EFF-BDF2-468D30EE8EDD}"/>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F99DC401-D6F6-412D-9A02-D298BF27B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6EED5-37D8-4EC7-B21C-7ED19910450B}"/>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40955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5EE2-2038-4D5D-A157-70EF6562B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F6F06-F2DE-44BD-979D-2863A536E0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D408C-B038-47CF-9D5D-6F7CB9866DA4}"/>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142DCE6E-A9C0-4A8D-8B1C-44F188A71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41A0-7C9B-45AA-BCC9-A61077BE9481}"/>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225713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FB30-2F76-4BC8-8576-CAA364033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AFF36-4ECE-4FA5-8DDB-375439AC9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D0D638-10B1-4E00-975D-301E5EB20C32}"/>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34E9DFBC-153D-4908-9F1D-0D3362EC3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4A35D-7CB4-45F2-8042-79589F8D5224}"/>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330843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F5E5-CA59-4552-B6AF-C2AEED0B8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2DADF-1FBA-4FAA-B859-B21247538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9FA1F5-C487-4F5D-8A7E-88EAEED82F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646630-5C49-4EB0-B63C-6302B548D81A}"/>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6" name="Footer Placeholder 5">
            <a:extLst>
              <a:ext uri="{FF2B5EF4-FFF2-40B4-BE49-F238E27FC236}">
                <a16:creationId xmlns:a16="http://schemas.microsoft.com/office/drawing/2014/main" id="{DC84CD55-E6FD-46BD-BB82-19794FB25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6008D-BA2A-4690-B92D-CEE198D12DE0}"/>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10093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D5B0-D56D-46C1-B9D9-37918B5BCD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E36EF5-55F0-41BC-97A2-5A2E3E005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955CEE-560E-4FFA-9E14-5C6C045F0C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F03D6-CD90-4882-94FE-E083B11F7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75496D-4666-4186-89BC-56A0E6C353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1F9272-DA89-41EE-93E4-2FC4455D26B9}"/>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8" name="Footer Placeholder 7">
            <a:extLst>
              <a:ext uri="{FF2B5EF4-FFF2-40B4-BE49-F238E27FC236}">
                <a16:creationId xmlns:a16="http://schemas.microsoft.com/office/drawing/2014/main" id="{056CF0C4-189E-478F-A6DE-56C1D2831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33BE71-4DA9-4FBC-A94B-53CF4B67A3B0}"/>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362518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1F97-363B-4ED9-A415-3AFA5FBC48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9F8626-19C7-4E7E-990C-CAE8FE53AEAB}"/>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4" name="Footer Placeholder 3">
            <a:extLst>
              <a:ext uri="{FF2B5EF4-FFF2-40B4-BE49-F238E27FC236}">
                <a16:creationId xmlns:a16="http://schemas.microsoft.com/office/drawing/2014/main" id="{E3636BF3-FFC2-4433-8511-DC4F0B9E4B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C4FD34-A1F6-4FDF-96AA-19DED3974EC5}"/>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31022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77AD1-17E9-48D9-922E-12F1CEC0F077}"/>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3" name="Footer Placeholder 2">
            <a:extLst>
              <a:ext uri="{FF2B5EF4-FFF2-40B4-BE49-F238E27FC236}">
                <a16:creationId xmlns:a16="http://schemas.microsoft.com/office/drawing/2014/main" id="{2F52B91D-12CA-4C7E-B5C8-911EE3A037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D42066-0944-4C4D-8A68-07B19D915731}"/>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303133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E0B3-CCA3-4918-9A05-3E2140ECE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93D916-8E1D-4251-8133-AB8CB5D21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83F7A5-9198-4E13-9D88-5FE245446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4245C2-929B-4452-8264-29C037F0E01F}"/>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6" name="Footer Placeholder 5">
            <a:extLst>
              <a:ext uri="{FF2B5EF4-FFF2-40B4-BE49-F238E27FC236}">
                <a16:creationId xmlns:a16="http://schemas.microsoft.com/office/drawing/2014/main" id="{0ECAF2BB-D384-41E0-893D-E65D9C3C4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8F350-627D-4517-A622-927B067A6C0A}"/>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31600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5737-4EF5-4149-BCC9-C3C566EE3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31FF2-6295-4AD9-8CDE-DB42DC07F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EC4572-1D2A-44FD-895F-57F09FAD4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CE809-F01D-4A6F-A21F-45D649EF581B}"/>
              </a:ext>
            </a:extLst>
          </p:cNvPr>
          <p:cNvSpPr>
            <a:spLocks noGrp="1"/>
          </p:cNvSpPr>
          <p:nvPr>
            <p:ph type="dt" sz="half" idx="10"/>
          </p:nvPr>
        </p:nvSpPr>
        <p:spPr/>
        <p:txBody>
          <a:bodyPr/>
          <a:lstStyle/>
          <a:p>
            <a:fld id="{CF3D80E3-F7F1-4568-959A-E19D8D9A1310}" type="datetimeFigureOut">
              <a:rPr lang="en-US" smtClean="0"/>
              <a:t>6/21/2018</a:t>
            </a:fld>
            <a:endParaRPr lang="en-US"/>
          </a:p>
        </p:txBody>
      </p:sp>
      <p:sp>
        <p:nvSpPr>
          <p:cNvPr id="6" name="Footer Placeholder 5">
            <a:extLst>
              <a:ext uri="{FF2B5EF4-FFF2-40B4-BE49-F238E27FC236}">
                <a16:creationId xmlns:a16="http://schemas.microsoft.com/office/drawing/2014/main" id="{2FD98644-9928-4A72-B97D-17743D00A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E25B4-C125-401D-BEE9-3D83C5803DA9}"/>
              </a:ext>
            </a:extLst>
          </p:cNvPr>
          <p:cNvSpPr>
            <a:spLocks noGrp="1"/>
          </p:cNvSpPr>
          <p:nvPr>
            <p:ph type="sldNum" sz="quarter" idx="12"/>
          </p:nvPr>
        </p:nvSpPr>
        <p:spPr/>
        <p:txBody>
          <a:bodyPr/>
          <a:lstStyle/>
          <a:p>
            <a:fld id="{11A25E23-E75D-4F2F-86AF-5368930E7AB4}" type="slidenum">
              <a:rPr lang="en-US" smtClean="0"/>
              <a:t>‹#›</a:t>
            </a:fld>
            <a:endParaRPr lang="en-US"/>
          </a:p>
        </p:txBody>
      </p:sp>
    </p:spTree>
    <p:extLst>
      <p:ext uri="{BB962C8B-B14F-4D97-AF65-F5344CB8AC3E}">
        <p14:creationId xmlns:p14="http://schemas.microsoft.com/office/powerpoint/2010/main" val="260733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B0890-2EF6-4CD2-8D1A-142038F2F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6B926-80FD-4FB3-B114-0CA295FEC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DA09E-378D-48FE-BBCE-825CB6C62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D80E3-F7F1-4568-959A-E19D8D9A1310}" type="datetimeFigureOut">
              <a:rPr lang="en-US" smtClean="0"/>
              <a:t>6/21/2018</a:t>
            </a:fld>
            <a:endParaRPr lang="en-US"/>
          </a:p>
        </p:txBody>
      </p:sp>
      <p:sp>
        <p:nvSpPr>
          <p:cNvPr id="5" name="Footer Placeholder 4">
            <a:extLst>
              <a:ext uri="{FF2B5EF4-FFF2-40B4-BE49-F238E27FC236}">
                <a16:creationId xmlns:a16="http://schemas.microsoft.com/office/drawing/2014/main" id="{3002E0C8-F88C-44A2-87E0-0131E68F3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C2924-F905-4766-A955-F7BC17A9B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25E23-E75D-4F2F-86AF-5368930E7AB4}" type="slidenum">
              <a:rPr lang="en-US" smtClean="0"/>
              <a:t>‹#›</a:t>
            </a:fld>
            <a:endParaRPr lang="en-US"/>
          </a:p>
        </p:txBody>
      </p:sp>
    </p:spTree>
    <p:extLst>
      <p:ext uri="{BB962C8B-B14F-4D97-AF65-F5344CB8AC3E}">
        <p14:creationId xmlns:p14="http://schemas.microsoft.com/office/powerpoint/2010/main" val="156273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martcitypdx.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5A2C-8FE0-4EB3-9A03-CAF0D81AADB8}"/>
              </a:ext>
            </a:extLst>
          </p:cNvPr>
          <p:cNvSpPr>
            <a:spLocks noGrp="1"/>
          </p:cNvSpPr>
          <p:nvPr>
            <p:ph type="ctrTitle"/>
          </p:nvPr>
        </p:nvSpPr>
        <p:spPr>
          <a:xfrm>
            <a:off x="4356410" y="1841500"/>
            <a:ext cx="9144000" cy="2387600"/>
          </a:xfrm>
        </p:spPr>
        <p:txBody>
          <a:bodyPr/>
          <a:lstStyle/>
          <a:p>
            <a:pPr algn="l"/>
            <a:r>
              <a:rPr lang="en-US" dirty="0"/>
              <a:t>Smart City PDX</a:t>
            </a:r>
            <a:br>
              <a:rPr lang="en-US" dirty="0"/>
            </a:br>
            <a:r>
              <a:rPr lang="en-US" dirty="0"/>
              <a:t>Priorities Framework</a:t>
            </a:r>
          </a:p>
        </p:txBody>
      </p:sp>
      <p:pic>
        <p:nvPicPr>
          <p:cNvPr id="5" name="Picture 4">
            <a:extLst>
              <a:ext uri="{FF2B5EF4-FFF2-40B4-BE49-F238E27FC236}">
                <a16:creationId xmlns:a16="http://schemas.microsoft.com/office/drawing/2014/main" id="{054AD438-ED0D-DE4A-AE85-73B7EA1FA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41500"/>
            <a:ext cx="2743200" cy="2743200"/>
          </a:xfrm>
          <a:prstGeom prst="rect">
            <a:avLst/>
          </a:prstGeom>
        </p:spPr>
      </p:pic>
      <p:sp>
        <p:nvSpPr>
          <p:cNvPr id="6" name="TextBox 5">
            <a:extLst>
              <a:ext uri="{FF2B5EF4-FFF2-40B4-BE49-F238E27FC236}">
                <a16:creationId xmlns:a16="http://schemas.microsoft.com/office/drawing/2014/main" id="{F3CA0554-03D4-7B4A-8F95-94C2E683C570}"/>
              </a:ext>
            </a:extLst>
          </p:cNvPr>
          <p:cNvSpPr txBox="1"/>
          <p:nvPr/>
        </p:nvSpPr>
        <p:spPr>
          <a:xfrm>
            <a:off x="8116155" y="5950803"/>
            <a:ext cx="3835922" cy="707886"/>
          </a:xfrm>
          <a:prstGeom prst="rect">
            <a:avLst/>
          </a:prstGeom>
          <a:noFill/>
          <a:effectLst>
            <a:glow>
              <a:schemeClr val="accent1">
                <a:satMod val="175000"/>
                <a:alpha val="40000"/>
              </a:schemeClr>
            </a:glow>
          </a:effectLst>
        </p:spPr>
        <p:txBody>
          <a:bodyPr wrap="none" rtlCol="0">
            <a:spAutoFit/>
          </a:bodyPr>
          <a:lstStyle/>
          <a:p>
            <a:pPr algn="r"/>
            <a:r>
              <a:rPr lang="en-US" sz="2000" dirty="0">
                <a:hlinkClick r:id="rId4"/>
              </a:rPr>
              <a:t>www.smartcitypdx.com</a:t>
            </a:r>
            <a:endParaRPr lang="en-US" sz="2000" dirty="0"/>
          </a:p>
          <a:p>
            <a:pPr algn="r"/>
            <a:r>
              <a:rPr lang="en-US" sz="2000" dirty="0" err="1"/>
              <a:t>smartcitypdx@portlandoregon.gov</a:t>
            </a:r>
            <a:endParaRPr lang="en-US" sz="2000" dirty="0"/>
          </a:p>
        </p:txBody>
      </p:sp>
    </p:spTree>
    <p:extLst>
      <p:ext uri="{BB962C8B-B14F-4D97-AF65-F5344CB8AC3E}">
        <p14:creationId xmlns:p14="http://schemas.microsoft.com/office/powerpoint/2010/main" val="100138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AE4143-802D-457E-BC96-EE81E75DC37D}"/>
              </a:ext>
            </a:extLst>
          </p:cNvPr>
          <p:cNvSpPr>
            <a:spLocks noGrp="1"/>
          </p:cNvSpPr>
          <p:nvPr>
            <p:ph type="title"/>
          </p:nvPr>
        </p:nvSpPr>
        <p:spPr>
          <a:xfrm>
            <a:off x="838200" y="963877"/>
            <a:ext cx="3494362" cy="4930246"/>
          </a:xfrm>
        </p:spPr>
        <p:txBody>
          <a:bodyPr>
            <a:normAutofit/>
          </a:bodyPr>
          <a:lstStyle/>
          <a:p>
            <a:pPr algn="r"/>
            <a:r>
              <a:rPr lang="en-US" dirty="0">
                <a:solidFill>
                  <a:srgbClr val="00BE8C"/>
                </a:solidFill>
              </a:rPr>
              <a:t>Endorsement</a:t>
            </a:r>
          </a:p>
        </p:txBody>
      </p:sp>
      <p:sp>
        <p:nvSpPr>
          <p:cNvPr id="3" name="Content Placeholder 2">
            <a:extLst>
              <a:ext uri="{FF2B5EF4-FFF2-40B4-BE49-F238E27FC236}">
                <a16:creationId xmlns:a16="http://schemas.microsoft.com/office/drawing/2014/main" id="{6CB0361B-3302-4115-AE70-ADB0A2D8F0FB}"/>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The Smart Cities Steering Committee (SCSC) endorses the goal, processes, criteria and focus areas in the Smart City PDX Initiative Priorities Framework. </a:t>
            </a:r>
          </a:p>
        </p:txBody>
      </p:sp>
    </p:spTree>
    <p:extLst>
      <p:ext uri="{BB962C8B-B14F-4D97-AF65-F5344CB8AC3E}">
        <p14:creationId xmlns:p14="http://schemas.microsoft.com/office/powerpoint/2010/main" val="56583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4B3725-F7D0-4001-8CAB-C910CD89E0C7}"/>
              </a:ext>
            </a:extLst>
          </p:cNvPr>
          <p:cNvSpPr>
            <a:spLocks noGrp="1"/>
          </p:cNvSpPr>
          <p:nvPr>
            <p:ph type="title"/>
          </p:nvPr>
        </p:nvSpPr>
        <p:spPr>
          <a:xfrm>
            <a:off x="838200" y="811161"/>
            <a:ext cx="3335594" cy="5403370"/>
          </a:xfrm>
        </p:spPr>
        <p:txBody>
          <a:bodyPr>
            <a:normAutofit/>
          </a:bodyPr>
          <a:lstStyle/>
          <a:p>
            <a:r>
              <a:rPr lang="en-US">
                <a:solidFill>
                  <a:srgbClr val="FFFFFF"/>
                </a:solidFill>
              </a:rPr>
              <a:t>Priorities Framework Build Out</a:t>
            </a:r>
          </a:p>
        </p:txBody>
      </p:sp>
      <p:grpSp>
        <p:nvGrpSpPr>
          <p:cNvPr id="11" name="Group 10">
            <a:extLst>
              <a:ext uri="{FF2B5EF4-FFF2-40B4-BE49-F238E27FC236}">
                <a16:creationId xmlns:a16="http://schemas.microsoft.com/office/drawing/2014/main" id="{8E30D3F1-CBBC-4FA3-B383-42CCCCD82455}"/>
              </a:ext>
            </a:extLst>
          </p:cNvPr>
          <p:cNvGrpSpPr/>
          <p:nvPr/>
        </p:nvGrpSpPr>
        <p:grpSpPr>
          <a:xfrm>
            <a:off x="5650091" y="1436914"/>
            <a:ext cx="2530976" cy="1856792"/>
            <a:chOff x="909329" y="3227"/>
            <a:chExt cx="2137062" cy="1282237"/>
          </a:xfrm>
          <a:solidFill>
            <a:srgbClr val="00BE8C"/>
          </a:solidFill>
        </p:grpSpPr>
        <p:sp>
          <p:nvSpPr>
            <p:cNvPr id="13" name="Rectangle 12">
              <a:extLst>
                <a:ext uri="{FF2B5EF4-FFF2-40B4-BE49-F238E27FC236}">
                  <a16:creationId xmlns:a16="http://schemas.microsoft.com/office/drawing/2014/main" id="{8BA49C66-66C5-4CBD-A758-45DE1AAF4E9C}"/>
                </a:ext>
              </a:extLst>
            </p:cNvPr>
            <p:cNvSpPr/>
            <p:nvPr/>
          </p:nvSpPr>
          <p:spPr>
            <a:xfrm>
              <a:off x="909329" y="3227"/>
              <a:ext cx="2137062" cy="1282237"/>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529FD74C-C5E6-4875-8A41-5721C76BD97E}"/>
                </a:ext>
              </a:extLst>
            </p:cNvPr>
            <p:cNvSpPr txBox="1"/>
            <p:nvPr/>
          </p:nvSpPr>
          <p:spPr>
            <a:xfrm>
              <a:off x="1051697" y="218629"/>
              <a:ext cx="1718790" cy="851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US" sz="2000" b="1" dirty="0"/>
                <a:t>Apply to existing Smart City PDX projects</a:t>
              </a:r>
            </a:p>
          </p:txBody>
        </p:sp>
      </p:grpSp>
      <p:grpSp>
        <p:nvGrpSpPr>
          <p:cNvPr id="19" name="Group 18">
            <a:extLst>
              <a:ext uri="{FF2B5EF4-FFF2-40B4-BE49-F238E27FC236}">
                <a16:creationId xmlns:a16="http://schemas.microsoft.com/office/drawing/2014/main" id="{3E24BFEB-6744-4E2B-8924-1105B9ECE234}"/>
              </a:ext>
            </a:extLst>
          </p:cNvPr>
          <p:cNvGrpSpPr/>
          <p:nvPr/>
        </p:nvGrpSpPr>
        <p:grpSpPr>
          <a:xfrm>
            <a:off x="5650092" y="3652871"/>
            <a:ext cx="5438718" cy="1895637"/>
            <a:chOff x="909329" y="3226"/>
            <a:chExt cx="2137062" cy="1282238"/>
          </a:xfrm>
        </p:grpSpPr>
        <p:sp>
          <p:nvSpPr>
            <p:cNvPr id="20" name="Rectangle 19">
              <a:extLst>
                <a:ext uri="{FF2B5EF4-FFF2-40B4-BE49-F238E27FC236}">
                  <a16:creationId xmlns:a16="http://schemas.microsoft.com/office/drawing/2014/main" id="{CE54397D-E2E9-4544-9821-1563F38CF0B6}"/>
                </a:ext>
              </a:extLst>
            </p:cNvPr>
            <p:cNvSpPr/>
            <p:nvPr/>
          </p:nvSpPr>
          <p:spPr>
            <a:xfrm>
              <a:off x="909329" y="3227"/>
              <a:ext cx="2137062" cy="1282237"/>
            </a:xfrm>
            <a:prstGeom prst="rect">
              <a:avLst/>
            </a:prstGeom>
            <a:solidFill>
              <a:srgbClr val="00BE8C"/>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A9DEA5C2-D62C-453C-A70E-7C557369C7D2}"/>
                </a:ext>
              </a:extLst>
            </p:cNvPr>
            <p:cNvSpPr txBox="1"/>
            <p:nvPr/>
          </p:nvSpPr>
          <p:spPr>
            <a:xfrm>
              <a:off x="990444" y="3226"/>
              <a:ext cx="1974831" cy="1176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US" sz="2000" b="1" dirty="0"/>
                <a:t>Work with community partners to implement and evaluate success in meeting the Framework’s Criteria</a:t>
              </a:r>
            </a:p>
          </p:txBody>
        </p:sp>
      </p:grpSp>
      <p:grpSp>
        <p:nvGrpSpPr>
          <p:cNvPr id="22" name="Group 21">
            <a:extLst>
              <a:ext uri="{FF2B5EF4-FFF2-40B4-BE49-F238E27FC236}">
                <a16:creationId xmlns:a16="http://schemas.microsoft.com/office/drawing/2014/main" id="{82411092-63CA-4252-86DA-9FC71DC0D5C2}"/>
              </a:ext>
            </a:extLst>
          </p:cNvPr>
          <p:cNvGrpSpPr/>
          <p:nvPr/>
        </p:nvGrpSpPr>
        <p:grpSpPr>
          <a:xfrm>
            <a:off x="8535130" y="1436913"/>
            <a:ext cx="2530976" cy="1856792"/>
            <a:chOff x="909329" y="3227"/>
            <a:chExt cx="2137062" cy="1282237"/>
          </a:xfrm>
          <a:solidFill>
            <a:srgbClr val="00BE8C"/>
          </a:solidFill>
        </p:grpSpPr>
        <p:sp>
          <p:nvSpPr>
            <p:cNvPr id="23" name="Rectangle 22">
              <a:extLst>
                <a:ext uri="{FF2B5EF4-FFF2-40B4-BE49-F238E27FC236}">
                  <a16:creationId xmlns:a16="http://schemas.microsoft.com/office/drawing/2014/main" id="{BB868FCC-A57C-4875-BCFE-77FA2D192723}"/>
                </a:ext>
              </a:extLst>
            </p:cNvPr>
            <p:cNvSpPr/>
            <p:nvPr/>
          </p:nvSpPr>
          <p:spPr>
            <a:xfrm>
              <a:off x="909329" y="3227"/>
              <a:ext cx="2137062" cy="1282237"/>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1FAD199E-9164-4799-B835-6CE12E870567}"/>
                </a:ext>
              </a:extLst>
            </p:cNvPr>
            <p:cNvSpPr txBox="1"/>
            <p:nvPr/>
          </p:nvSpPr>
          <p:spPr>
            <a:xfrm>
              <a:off x="965939" y="141712"/>
              <a:ext cx="2023842" cy="1005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a:r>
                <a:rPr lang="en-US" sz="2000" b="1" dirty="0"/>
                <a:t>Use to identify and prioritize future Smart City PDX projects, policies, plans</a:t>
              </a:r>
            </a:p>
          </p:txBody>
        </p:sp>
      </p:grpSp>
    </p:spTree>
    <p:extLst>
      <p:ext uri="{BB962C8B-B14F-4D97-AF65-F5344CB8AC3E}">
        <p14:creationId xmlns:p14="http://schemas.microsoft.com/office/powerpoint/2010/main" val="267637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9CB3-A156-4F43-ACC5-935B95F02A8C}"/>
              </a:ext>
            </a:extLst>
          </p:cNvPr>
          <p:cNvSpPr>
            <a:spLocks noGrp="1"/>
          </p:cNvSpPr>
          <p:nvPr>
            <p:ph type="title"/>
          </p:nvPr>
        </p:nvSpPr>
        <p:spPr>
          <a:xfrm>
            <a:off x="838200" y="631825"/>
            <a:ext cx="10515600" cy="1325563"/>
          </a:xfrm>
        </p:spPr>
        <p:txBody>
          <a:bodyPr>
            <a:normAutofit/>
          </a:bodyPr>
          <a:lstStyle/>
          <a:p>
            <a:r>
              <a:rPr lang="en-US" dirty="0"/>
              <a:t>Goal </a:t>
            </a:r>
          </a:p>
        </p:txBody>
      </p:sp>
      <p:sp>
        <p:nvSpPr>
          <p:cNvPr id="3" name="Content Placeholder 2">
            <a:extLst>
              <a:ext uri="{FF2B5EF4-FFF2-40B4-BE49-F238E27FC236}">
                <a16:creationId xmlns:a16="http://schemas.microsoft.com/office/drawing/2014/main" id="{0B2AB076-8532-41BF-9439-05E2DEAFE82D}"/>
              </a:ext>
            </a:extLst>
          </p:cNvPr>
          <p:cNvSpPr>
            <a:spLocks noGrp="1"/>
          </p:cNvSpPr>
          <p:nvPr>
            <p:ph idx="1"/>
          </p:nvPr>
        </p:nvSpPr>
        <p:spPr>
          <a:xfrm>
            <a:off x="838200" y="2057400"/>
            <a:ext cx="10515600" cy="3871762"/>
          </a:xfrm>
        </p:spPr>
        <p:txBody>
          <a:bodyPr>
            <a:normAutofit/>
          </a:bodyPr>
          <a:lstStyle/>
          <a:p>
            <a:pPr marL="0" indent="0">
              <a:buNone/>
            </a:pPr>
            <a:r>
              <a:rPr lang="en-US" sz="3200" dirty="0"/>
              <a:t>The City of Portland’s Smart City PDX Initiative goal is to address inequities and disparities using data and investing in technology-driven projects that improve people’s lives. </a:t>
            </a:r>
          </a:p>
        </p:txBody>
      </p:sp>
    </p:spTree>
    <p:extLst>
      <p:ext uri="{BB962C8B-B14F-4D97-AF65-F5344CB8AC3E}">
        <p14:creationId xmlns:p14="http://schemas.microsoft.com/office/powerpoint/2010/main" val="196136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902F65-3541-4E70-A547-3A898B1B7DC2}"/>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This Priorities Framework </a:t>
            </a:r>
            <a:r>
              <a:rPr lang="en-US" u="sng" dirty="0">
                <a:solidFill>
                  <a:srgbClr val="FFFFFF"/>
                </a:solidFill>
              </a:rPr>
              <a:t>is</a:t>
            </a:r>
            <a:r>
              <a:rPr lang="en-US" dirty="0">
                <a:solidFill>
                  <a:srgbClr val="FFFFFF"/>
                </a:solidFill>
              </a:rPr>
              <a:t>: </a:t>
            </a:r>
          </a:p>
        </p:txBody>
      </p:sp>
      <p:graphicFrame>
        <p:nvGraphicFramePr>
          <p:cNvPr id="16" name="Content Placeholder 2">
            <a:extLst>
              <a:ext uri="{FF2B5EF4-FFF2-40B4-BE49-F238E27FC236}">
                <a16:creationId xmlns:a16="http://schemas.microsoft.com/office/drawing/2014/main" id="{E3669CD3-F414-4CC2-8203-34CB7D1E6C98}"/>
              </a:ext>
            </a:extLst>
          </p:cNvPr>
          <p:cNvGraphicFramePr>
            <a:graphicFrameLocks noGrp="1"/>
          </p:cNvGraphicFramePr>
          <p:nvPr>
            <p:ph idx="1"/>
            <p:extLst>
              <p:ext uri="{D42A27DB-BD31-4B8C-83A1-F6EECF244321}">
                <p14:modId xmlns:p14="http://schemas.microsoft.com/office/powerpoint/2010/main" val="4135395022"/>
              </p:ext>
            </p:extLst>
          </p:nvPr>
        </p:nvGraphicFramePr>
        <p:xfrm>
          <a:off x="5459413" y="415638"/>
          <a:ext cx="6089650" cy="624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5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902F65-3541-4E70-A547-3A898B1B7DC2}"/>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This Priorities Framework </a:t>
            </a:r>
            <a:r>
              <a:rPr lang="en-US" u="sng" dirty="0">
                <a:solidFill>
                  <a:srgbClr val="FFFFFF"/>
                </a:solidFill>
              </a:rPr>
              <a:t>is not</a:t>
            </a:r>
            <a:r>
              <a:rPr lang="en-US" dirty="0">
                <a:solidFill>
                  <a:srgbClr val="FFFFFF"/>
                </a:solidFill>
              </a:rPr>
              <a:t>: </a:t>
            </a:r>
          </a:p>
        </p:txBody>
      </p:sp>
      <p:graphicFrame>
        <p:nvGraphicFramePr>
          <p:cNvPr id="16" name="Content Placeholder 2">
            <a:extLst>
              <a:ext uri="{FF2B5EF4-FFF2-40B4-BE49-F238E27FC236}">
                <a16:creationId xmlns:a16="http://schemas.microsoft.com/office/drawing/2014/main" id="{E3669CD3-F414-4CC2-8203-34CB7D1E6C98}"/>
              </a:ext>
            </a:extLst>
          </p:cNvPr>
          <p:cNvGraphicFramePr>
            <a:graphicFrameLocks noGrp="1"/>
          </p:cNvGraphicFramePr>
          <p:nvPr>
            <p:ph idx="1"/>
            <p:extLst>
              <p:ext uri="{D42A27DB-BD31-4B8C-83A1-F6EECF244321}">
                <p14:modId xmlns:p14="http://schemas.microsoft.com/office/powerpoint/2010/main" val="2531641780"/>
              </p:ext>
            </p:extLst>
          </p:nvPr>
        </p:nvGraphicFramePr>
        <p:xfrm>
          <a:off x="5459413" y="415638"/>
          <a:ext cx="6089650" cy="624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96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6F8F5A-EAFE-459F-8F54-9D86D539F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DFA2231-FFDF-4250-983C-D460855A3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18DD249-7BAF-43E4-96D2-897DF8277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3709A93-4FBF-496D-9228-3D3DBCF50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D405F1D-8E32-4861-A02C-DA8CFF94E836}"/>
              </a:ext>
            </a:extLst>
          </p:cNvPr>
          <p:cNvPicPr>
            <a:picLocks noChangeAspect="1"/>
          </p:cNvPicPr>
          <p:nvPr/>
        </p:nvPicPr>
        <p:blipFill>
          <a:blip r:embed="rId3"/>
          <a:stretch>
            <a:fillRect/>
          </a:stretch>
        </p:blipFill>
        <p:spPr>
          <a:xfrm>
            <a:off x="6539586" y="321734"/>
            <a:ext cx="2126960" cy="2739814"/>
          </a:xfrm>
          <a:prstGeom prst="rect">
            <a:avLst/>
          </a:prstGeom>
        </p:spPr>
      </p:pic>
      <p:sp>
        <p:nvSpPr>
          <p:cNvPr id="20" name="Rectangle 19">
            <a:extLst>
              <a:ext uri="{FF2B5EF4-FFF2-40B4-BE49-F238E27FC236}">
                <a16:creationId xmlns:a16="http://schemas.microsoft.com/office/drawing/2014/main" id="{FDF57CB1-214E-425B-96B6-75E40F166F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733BA9B-3AE4-42EC-88C9-2366A32F7302}"/>
              </a:ext>
            </a:extLst>
          </p:cNvPr>
          <p:cNvPicPr>
            <a:picLocks noChangeAspect="1"/>
          </p:cNvPicPr>
          <p:nvPr/>
        </p:nvPicPr>
        <p:blipFill>
          <a:blip r:embed="rId4"/>
          <a:stretch>
            <a:fillRect/>
          </a:stretch>
        </p:blipFill>
        <p:spPr>
          <a:xfrm>
            <a:off x="9624360" y="321734"/>
            <a:ext cx="2121146" cy="2739814"/>
          </a:xfrm>
          <a:prstGeom prst="rect">
            <a:avLst/>
          </a:prstGeom>
        </p:spPr>
      </p:pic>
      <p:pic>
        <p:nvPicPr>
          <p:cNvPr id="5" name="Picture 4">
            <a:extLst>
              <a:ext uri="{FF2B5EF4-FFF2-40B4-BE49-F238E27FC236}">
                <a16:creationId xmlns:a16="http://schemas.microsoft.com/office/drawing/2014/main" id="{82E0BCDF-B45D-43D6-A0D6-70550F3BD65E}"/>
              </a:ext>
            </a:extLst>
          </p:cNvPr>
          <p:cNvPicPr>
            <a:picLocks noChangeAspect="1"/>
          </p:cNvPicPr>
          <p:nvPr/>
        </p:nvPicPr>
        <p:blipFill>
          <a:blip r:embed="rId5"/>
          <a:stretch>
            <a:fillRect/>
          </a:stretch>
        </p:blipFill>
        <p:spPr>
          <a:xfrm>
            <a:off x="9691288" y="3705014"/>
            <a:ext cx="1987289" cy="2559898"/>
          </a:xfrm>
          <a:prstGeom prst="rect">
            <a:avLst/>
          </a:prstGeom>
        </p:spPr>
      </p:pic>
      <p:pic>
        <p:nvPicPr>
          <p:cNvPr id="6" name="Picture 5">
            <a:extLst>
              <a:ext uri="{FF2B5EF4-FFF2-40B4-BE49-F238E27FC236}">
                <a16:creationId xmlns:a16="http://schemas.microsoft.com/office/drawing/2014/main" id="{49D4B066-92FD-4B72-BA7E-E976BF0F9D21}"/>
              </a:ext>
            </a:extLst>
          </p:cNvPr>
          <p:cNvPicPr>
            <a:picLocks noChangeAspect="1"/>
          </p:cNvPicPr>
          <p:nvPr/>
        </p:nvPicPr>
        <p:blipFill>
          <a:blip r:embed="rId6"/>
          <a:stretch>
            <a:fillRect/>
          </a:stretch>
        </p:blipFill>
        <p:spPr>
          <a:xfrm>
            <a:off x="6609421" y="3705014"/>
            <a:ext cx="1987289" cy="2559898"/>
          </a:xfrm>
          <a:prstGeom prst="rect">
            <a:avLst/>
          </a:prstGeom>
        </p:spPr>
      </p:pic>
      <p:sp>
        <p:nvSpPr>
          <p:cNvPr id="2" name="Title 1">
            <a:extLst>
              <a:ext uri="{FF2B5EF4-FFF2-40B4-BE49-F238E27FC236}">
                <a16:creationId xmlns:a16="http://schemas.microsoft.com/office/drawing/2014/main" id="{4C7280FD-1A72-4C42-998A-8A2AC3142502}"/>
              </a:ext>
            </a:extLst>
          </p:cNvPr>
          <p:cNvSpPr>
            <a:spLocks noGrp="1"/>
          </p:cNvSpPr>
          <p:nvPr>
            <p:ph type="title"/>
          </p:nvPr>
        </p:nvSpPr>
        <p:spPr>
          <a:xfrm>
            <a:off x="968377" y="965200"/>
            <a:ext cx="4474140" cy="3082501"/>
          </a:xfrm>
        </p:spPr>
        <p:txBody>
          <a:bodyPr vert="horz" lIns="91440" tIns="45720" rIns="91440" bIns="45720" rtlCol="0" anchor="b">
            <a:normAutofit/>
          </a:bodyPr>
          <a:lstStyle/>
          <a:p>
            <a:r>
              <a:rPr lang="en-US" sz="5100" dirty="0"/>
              <a:t>An equity focus tailored to data, information, and technology. </a:t>
            </a:r>
          </a:p>
        </p:txBody>
      </p:sp>
    </p:spTree>
    <p:extLst>
      <p:ext uri="{BB962C8B-B14F-4D97-AF65-F5344CB8AC3E}">
        <p14:creationId xmlns:p14="http://schemas.microsoft.com/office/powerpoint/2010/main" val="40500882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p:nvPr/>
        </p:nvSpPr>
        <p:spPr>
          <a:xfrm>
            <a:off x="0" y="0"/>
            <a:ext cx="4654293"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Shape 155"/>
          <p:cNvSpPr/>
          <p:nvPr/>
        </p:nvSpPr>
        <p:spPr>
          <a:xfrm>
            <a:off x="4654293" y="0"/>
            <a:ext cx="142074"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6" name="Shape 156"/>
          <p:cNvSpPr txBox="1">
            <a:spLocks noGrp="1"/>
          </p:cNvSpPr>
          <p:nvPr>
            <p:ph type="title"/>
          </p:nvPr>
        </p:nvSpPr>
        <p:spPr>
          <a:xfrm>
            <a:off x="838200" y="811161"/>
            <a:ext cx="3335594" cy="540337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The City will: </a:t>
            </a:r>
            <a:endParaRPr/>
          </a:p>
        </p:txBody>
      </p:sp>
      <p:grpSp>
        <p:nvGrpSpPr>
          <p:cNvPr id="157" name="Shape 157"/>
          <p:cNvGrpSpPr/>
          <p:nvPr/>
        </p:nvGrpSpPr>
        <p:grpSpPr>
          <a:xfrm>
            <a:off x="5011994" y="381741"/>
            <a:ext cx="6663650" cy="6015670"/>
            <a:chOff x="0" y="673825"/>
            <a:chExt cx="6099156" cy="4839154"/>
          </a:xfrm>
        </p:grpSpPr>
        <p:sp>
          <p:nvSpPr>
            <p:cNvPr id="158" name="Shape 158"/>
            <p:cNvSpPr/>
            <p:nvPr/>
          </p:nvSpPr>
          <p:spPr>
            <a:xfrm>
              <a:off x="0" y="673825"/>
              <a:ext cx="6089650" cy="1492346"/>
            </a:xfrm>
            <a:prstGeom prst="roundRect">
              <a:avLst>
                <a:gd name="adj" fmla="val 16667"/>
              </a:avLst>
            </a:prstGeom>
            <a:solidFill>
              <a:srgbClr val="00BE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txBox="1"/>
            <p:nvPr/>
          </p:nvSpPr>
          <p:spPr>
            <a:xfrm>
              <a:off x="72850" y="746675"/>
              <a:ext cx="6016800" cy="134664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buClr>
                  <a:schemeClr val="lt1"/>
                </a:buClr>
                <a:buSzPts val="1600"/>
                <a:buFont typeface="Calibri"/>
                <a:buNone/>
              </a:pPr>
              <a:r>
                <a:rPr lang="en-US" sz="1800" b="1" i="0" u="none" strike="noStrike" cap="none" dirty="0">
                  <a:solidFill>
                    <a:schemeClr val="lt1"/>
                  </a:solidFill>
                  <a:latin typeface="Calibri"/>
                  <a:ea typeface="Calibri"/>
                  <a:cs typeface="Calibri"/>
                  <a:sym typeface="Calibri"/>
                </a:rPr>
                <a:t>1</a:t>
              </a:r>
              <a:r>
                <a:rPr lang="en-US" sz="2000" b="1" i="0" u="none" strike="noStrike" cap="none" dirty="0">
                  <a:solidFill>
                    <a:schemeClr val="lt1"/>
                  </a:solidFill>
                  <a:latin typeface="Calibri"/>
                  <a:ea typeface="Calibri"/>
                  <a:cs typeface="Calibri"/>
                  <a:sym typeface="Calibri"/>
                </a:rPr>
                <a:t>. Engage under-served &amp; under-represented populations to:</a:t>
              </a:r>
              <a:endParaRPr lang="en-US" sz="2000" dirty="0">
                <a:ea typeface="Calibri"/>
              </a:endParaRPr>
            </a:p>
            <a:p>
              <a:pPr marL="0" marR="0" lvl="0" indent="0" algn="l" rtl="0">
                <a:lnSpc>
                  <a:spcPct val="90000"/>
                </a:lnSpc>
                <a:spcBef>
                  <a:spcPts val="560"/>
                </a:spcBef>
                <a:buClr>
                  <a:schemeClr val="lt1"/>
                </a:buClr>
                <a:buSzPts val="1600"/>
                <a:buFont typeface="Calibri"/>
                <a:buNone/>
              </a:pPr>
              <a:r>
                <a:rPr lang="en-US" sz="2000" b="1" i="0" u="none" strike="noStrike" cap="none" dirty="0">
                  <a:solidFill>
                    <a:schemeClr val="lt1"/>
                  </a:solidFill>
                  <a:latin typeface="Calibri"/>
                  <a:ea typeface="Calibri"/>
                  <a:cs typeface="Calibri"/>
                  <a:sym typeface="Calibri"/>
                </a:rPr>
                <a:t>    inform data collection design;</a:t>
              </a:r>
              <a:endParaRPr lang="en-US" sz="2000" dirty="0">
                <a:ea typeface="Calibri"/>
              </a:endParaRPr>
            </a:p>
            <a:p>
              <a:pPr marL="0" marR="0" lvl="0" indent="0" algn="l" rtl="0">
                <a:lnSpc>
                  <a:spcPct val="90000"/>
                </a:lnSpc>
                <a:spcBef>
                  <a:spcPts val="560"/>
                </a:spcBef>
                <a:buClr>
                  <a:schemeClr val="lt1"/>
                </a:buClr>
                <a:buSzPts val="1600"/>
                <a:buFont typeface="Calibri"/>
                <a:buNone/>
              </a:pPr>
              <a:r>
                <a:rPr lang="en-US" sz="2000" b="1" i="0" u="none" strike="noStrike" cap="none" dirty="0">
                  <a:solidFill>
                    <a:schemeClr val="lt1"/>
                  </a:solidFill>
                  <a:latin typeface="Calibri"/>
                  <a:ea typeface="Calibri"/>
                  <a:cs typeface="Calibri"/>
                  <a:sym typeface="Calibri"/>
                </a:rPr>
                <a:t>    lead identification of needs, priorities and solutions; and</a:t>
              </a:r>
              <a:endParaRPr sz="2000" dirty="0"/>
            </a:p>
            <a:p>
              <a:pPr marL="0" marR="0" lvl="0" indent="0" algn="l" defTabSz="274320" rtl="0">
                <a:lnSpc>
                  <a:spcPct val="90000"/>
                </a:lnSpc>
                <a:spcBef>
                  <a:spcPts val="560"/>
                </a:spcBef>
                <a:buClr>
                  <a:schemeClr val="lt1"/>
                </a:buClr>
                <a:buSzPts val="1600"/>
                <a:buFont typeface="Calibri"/>
                <a:buNone/>
              </a:pPr>
              <a:r>
                <a:rPr lang="en-US" sz="2000" b="1" i="0" u="none" strike="noStrike" cap="none" dirty="0">
                  <a:solidFill>
                    <a:schemeClr val="lt1"/>
                  </a:solidFill>
                  <a:latin typeface="Calibri"/>
                  <a:ea typeface="Calibri"/>
                  <a:cs typeface="Calibri"/>
                  <a:sym typeface="Calibri"/>
                </a:rPr>
                <a:t>    participate in implementation of solutions &amp; iterative     	assessment. </a:t>
              </a:r>
              <a:r>
                <a:rPr lang="en-US" sz="1800" b="1" i="0" u="none" strike="noStrike" cap="none" dirty="0">
                  <a:solidFill>
                    <a:schemeClr val="lt1"/>
                  </a:solidFill>
                  <a:latin typeface="Calibri"/>
                  <a:ea typeface="Calibri"/>
                  <a:cs typeface="Calibri"/>
                  <a:sym typeface="Calibri"/>
                </a:rPr>
                <a:t>        </a:t>
              </a:r>
              <a:endParaRPr sz="1800" dirty="0"/>
            </a:p>
          </p:txBody>
        </p:sp>
        <p:sp>
          <p:nvSpPr>
            <p:cNvPr id="160" name="Shape 160"/>
            <p:cNvSpPr/>
            <p:nvPr/>
          </p:nvSpPr>
          <p:spPr>
            <a:xfrm>
              <a:off x="0" y="2372024"/>
              <a:ext cx="6089650" cy="927404"/>
            </a:xfrm>
            <a:prstGeom prst="roundRect">
              <a:avLst>
                <a:gd name="adj" fmla="val 16667"/>
              </a:avLst>
            </a:prstGeom>
            <a:solidFill>
              <a:srgbClr val="00BE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txBox="1"/>
            <p:nvPr/>
          </p:nvSpPr>
          <p:spPr>
            <a:xfrm>
              <a:off x="45272" y="2437015"/>
              <a:ext cx="5999106" cy="836860"/>
            </a:xfrm>
            <a:prstGeom prst="rect">
              <a:avLst/>
            </a:prstGeom>
            <a:noFill/>
            <a:ln>
              <a:noFill/>
            </a:ln>
          </p:spPr>
          <p:txBody>
            <a:bodyPr spcFirstLastPara="1" wrap="square" lIns="60950" tIns="60950" rIns="60950" bIns="60950" anchor="ctr" anchorCtr="0">
              <a:noAutofit/>
            </a:bodyPr>
            <a:lstStyle/>
            <a:p>
              <a:pPr marL="0" marR="0" lvl="0" indent="0" algn="l" defTabSz="274320" rtl="0">
                <a:lnSpc>
                  <a:spcPct val="90000"/>
                </a:lnSpc>
                <a:spcBef>
                  <a:spcPts val="0"/>
                </a:spcBef>
                <a:spcAft>
                  <a:spcPts val="0"/>
                </a:spcAft>
                <a:buClr>
                  <a:schemeClr val="lt1"/>
                </a:buClr>
                <a:buSzPts val="1600"/>
                <a:buFont typeface="Calibri"/>
                <a:buNone/>
              </a:pPr>
              <a:r>
                <a:rPr lang="en-US" sz="2000" b="1" i="0" u="none" strike="noStrike" cap="none" dirty="0">
                  <a:solidFill>
                    <a:schemeClr val="lt1"/>
                  </a:solidFill>
                  <a:latin typeface="Calibri"/>
                  <a:ea typeface="Calibri"/>
                  <a:cs typeface="Calibri"/>
                  <a:sym typeface="Calibri"/>
                </a:rPr>
                <a:t>2. Design data collection to uncover and learn about the </a:t>
              </a:r>
              <a:r>
                <a:rPr lang="en-US" sz="2000" b="1"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barriers that create inequities and disparities and to 	identify solutions to overcoming those barriers;</a:t>
              </a:r>
              <a:endParaRPr sz="2000" dirty="0"/>
            </a:p>
          </p:txBody>
        </p:sp>
        <p:sp>
          <p:nvSpPr>
            <p:cNvPr id="162" name="Shape 162"/>
            <p:cNvSpPr/>
            <p:nvPr/>
          </p:nvSpPr>
          <p:spPr>
            <a:xfrm>
              <a:off x="0" y="3467437"/>
              <a:ext cx="6089650" cy="1142956"/>
            </a:xfrm>
            <a:prstGeom prst="roundRect">
              <a:avLst>
                <a:gd name="adj" fmla="val 16667"/>
              </a:avLst>
            </a:prstGeom>
            <a:solidFill>
              <a:srgbClr val="00BE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p:nvPr/>
          </p:nvSpPr>
          <p:spPr>
            <a:xfrm>
              <a:off x="99518" y="3528116"/>
              <a:ext cx="5999638" cy="1256713"/>
            </a:xfrm>
            <a:prstGeom prst="rect">
              <a:avLst/>
            </a:prstGeom>
            <a:noFill/>
            <a:ln>
              <a:noFill/>
            </a:ln>
          </p:spPr>
          <p:txBody>
            <a:bodyPr spcFirstLastPara="1" wrap="square" lIns="60950" tIns="60950" rIns="60950" bIns="60950" anchor="ctr" anchorCtr="0">
              <a:noAutofit/>
            </a:bodyPr>
            <a:lstStyle/>
            <a:p>
              <a:pPr defTabSz="274320"/>
              <a:r>
                <a:rPr lang="en-US" sz="2000" b="1" i="0" u="none" strike="noStrike" cap="none" dirty="0">
                  <a:solidFill>
                    <a:schemeClr val="lt1"/>
                  </a:solidFill>
                  <a:latin typeface="Calibri"/>
                  <a:ea typeface="Calibri"/>
                  <a:cs typeface="Calibri"/>
                  <a:sym typeface="Calibri"/>
                </a:rPr>
                <a:t>3. Use data to understand how solutions benefit and/or 	</a:t>
              </a:r>
              <a:r>
                <a:rPr lang="en-US" sz="2000" b="1" i="0" u="none" strike="noStrike" cap="none" dirty="0">
                  <a:solidFill>
                    <a:schemeClr val="bg1"/>
                  </a:solidFill>
                  <a:latin typeface="Calibri" panose="020F0502020204030204" pitchFamily="34" charset="0"/>
                  <a:ea typeface="Calibri"/>
                  <a:cs typeface="Calibri" panose="020F0502020204030204" pitchFamily="34" charset="0"/>
                  <a:sym typeface="Calibri"/>
                </a:rPr>
                <a:t>further burden underserved communities; </a:t>
              </a:r>
              <a:r>
                <a:rPr lang="en-US" sz="2000" b="1" dirty="0">
                  <a:solidFill>
                    <a:schemeClr val="bg1"/>
                  </a:solidFill>
                  <a:latin typeface="Calibri" panose="020F0502020204030204" pitchFamily="34" charset="0"/>
                  <a:cs typeface="Calibri" panose="020F0502020204030204" pitchFamily="34" charset="0"/>
                </a:rPr>
                <a:t>specifically 	consider the balance between collecting information to 	implement solutions and protecting privacy. </a:t>
              </a:r>
            </a:p>
            <a:p>
              <a:pPr marL="0" marR="0" lvl="0" indent="0" algn="l" rtl="0">
                <a:lnSpc>
                  <a:spcPct val="90000"/>
                </a:lnSpc>
                <a:spcBef>
                  <a:spcPts val="0"/>
                </a:spcBef>
                <a:spcAft>
                  <a:spcPts val="0"/>
                </a:spcAft>
                <a:buClr>
                  <a:schemeClr val="lt1"/>
                </a:buClr>
                <a:buSzPts val="1600"/>
                <a:buFont typeface="Calibri"/>
                <a:buNone/>
              </a:pPr>
              <a:endParaRPr sz="2000" dirty="0"/>
            </a:p>
          </p:txBody>
        </p:sp>
        <p:sp>
          <p:nvSpPr>
            <p:cNvPr id="164" name="Shape 164"/>
            <p:cNvSpPr/>
            <p:nvPr/>
          </p:nvSpPr>
          <p:spPr>
            <a:xfrm>
              <a:off x="0" y="4762196"/>
              <a:ext cx="6089650" cy="750783"/>
            </a:xfrm>
            <a:prstGeom prst="roundRect">
              <a:avLst>
                <a:gd name="adj" fmla="val 16667"/>
              </a:avLst>
            </a:prstGeom>
            <a:solidFill>
              <a:srgbClr val="00BE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txBox="1"/>
            <p:nvPr/>
          </p:nvSpPr>
          <p:spPr>
            <a:xfrm>
              <a:off x="36650" y="4798846"/>
              <a:ext cx="6016350" cy="677483"/>
            </a:xfrm>
            <a:prstGeom prst="rect">
              <a:avLst/>
            </a:prstGeom>
            <a:noFill/>
            <a:ln>
              <a:noFill/>
            </a:ln>
          </p:spPr>
          <p:txBody>
            <a:bodyPr spcFirstLastPara="1" wrap="square" lIns="60950" tIns="60950" rIns="60950" bIns="60950" anchor="ctr" anchorCtr="0">
              <a:noAutofit/>
            </a:bodyPr>
            <a:lstStyle/>
            <a:p>
              <a:pPr marL="0" marR="0" lvl="0" indent="0" algn="l" defTabSz="274320" rtl="0">
                <a:lnSpc>
                  <a:spcPct val="90000"/>
                </a:lnSpc>
                <a:spcBef>
                  <a:spcPts val="0"/>
                </a:spcBef>
                <a:spcAft>
                  <a:spcPts val="0"/>
                </a:spcAft>
                <a:buClr>
                  <a:schemeClr val="lt1"/>
                </a:buClr>
                <a:buSzPts val="1600"/>
                <a:buFont typeface="Calibri"/>
                <a:buNone/>
              </a:pPr>
              <a:r>
                <a:rPr lang="en-US" sz="2000" b="1" i="0" u="none" strike="noStrike" cap="none" dirty="0">
                  <a:solidFill>
                    <a:schemeClr val="lt1"/>
                  </a:solidFill>
                  <a:latin typeface="Calibri"/>
                  <a:ea typeface="Calibri"/>
                  <a:cs typeface="Calibri"/>
                  <a:sym typeface="Calibri"/>
                </a:rPr>
                <a:t>4. Leverage and/or invest city resources in these data-driven </a:t>
              </a:r>
              <a:r>
                <a:rPr lang="en-US" sz="2000" b="1" dirty="0">
                  <a:solidFill>
                    <a:schemeClr val="lt1"/>
                  </a:solidFill>
                  <a:latin typeface="Calibri"/>
                  <a:ea typeface="Calibri"/>
                  <a:cs typeface="Calibri"/>
                  <a:sym typeface="Calibri"/>
                </a:rPr>
                <a:t>	</a:t>
              </a:r>
              <a:r>
                <a:rPr lang="en-US" sz="2000" b="1" i="0" u="none" strike="noStrike" cap="none" dirty="0">
                  <a:solidFill>
                    <a:schemeClr val="lt1"/>
                  </a:solidFill>
                  <a:latin typeface="Calibri"/>
                  <a:ea typeface="Calibri"/>
                  <a:cs typeface="Calibri"/>
                  <a:sym typeface="Calibri"/>
                </a:rPr>
                <a:t>solutions.</a:t>
              </a:r>
              <a:endParaRPr sz="2000" dirty="0"/>
            </a:p>
          </p:txBody>
        </p:sp>
      </p:grpSp>
    </p:spTree>
    <p:extLst>
      <p:ext uri="{BB962C8B-B14F-4D97-AF65-F5344CB8AC3E}">
        <p14:creationId xmlns:p14="http://schemas.microsoft.com/office/powerpoint/2010/main" val="237711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6FCBC-2B53-4A49-8006-C7386F9D754B}"/>
              </a:ext>
            </a:extLst>
          </p:cNvPr>
          <p:cNvSpPr>
            <a:spLocks noGrp="1"/>
          </p:cNvSpPr>
          <p:nvPr>
            <p:ph type="title"/>
          </p:nvPr>
        </p:nvSpPr>
        <p:spPr>
          <a:xfrm>
            <a:off x="90311" y="811693"/>
            <a:ext cx="5542843" cy="5403370"/>
          </a:xfrm>
        </p:spPr>
        <p:txBody>
          <a:bodyPr>
            <a:normAutofit/>
          </a:bodyPr>
          <a:lstStyle/>
          <a:p>
            <a:r>
              <a:rPr lang="en-US" dirty="0">
                <a:solidFill>
                  <a:srgbClr val="FFFFFF"/>
                </a:solidFill>
              </a:rPr>
              <a:t>Under-served + </a:t>
            </a:r>
            <a:br>
              <a:rPr lang="en-US" dirty="0">
                <a:solidFill>
                  <a:srgbClr val="FFFFFF"/>
                </a:solidFill>
              </a:rPr>
            </a:br>
            <a:r>
              <a:rPr lang="en-US" dirty="0">
                <a:solidFill>
                  <a:srgbClr val="FFFFFF"/>
                </a:solidFill>
              </a:rPr>
              <a:t>Under-represented</a:t>
            </a:r>
          </a:p>
        </p:txBody>
      </p:sp>
      <p:graphicFrame>
        <p:nvGraphicFramePr>
          <p:cNvPr id="16" name="Content Placeholder 2">
            <a:extLst>
              <a:ext uri="{FF2B5EF4-FFF2-40B4-BE49-F238E27FC236}">
                <a16:creationId xmlns:a16="http://schemas.microsoft.com/office/drawing/2014/main" id="{64017263-B304-4805-BDE2-BD68E9D41B57}"/>
              </a:ext>
            </a:extLst>
          </p:cNvPr>
          <p:cNvGraphicFramePr>
            <a:graphicFrameLocks noGrp="1"/>
          </p:cNvGraphicFramePr>
          <p:nvPr>
            <p:ph idx="1"/>
            <p:extLst>
              <p:ext uri="{D42A27DB-BD31-4B8C-83A1-F6EECF244321}">
                <p14:modId xmlns:p14="http://schemas.microsoft.com/office/powerpoint/2010/main" val="348686643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40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D8828A-6EDC-49B9-A629-42E6F419E45E}"/>
              </a:ext>
            </a:extLst>
          </p:cNvPr>
          <p:cNvSpPr>
            <a:spLocks noGrp="1"/>
          </p:cNvSpPr>
          <p:nvPr>
            <p:ph type="title"/>
          </p:nvPr>
        </p:nvSpPr>
        <p:spPr>
          <a:xfrm>
            <a:off x="838200" y="811161"/>
            <a:ext cx="3335594" cy="5403370"/>
          </a:xfrm>
        </p:spPr>
        <p:txBody>
          <a:bodyPr>
            <a:normAutofit/>
          </a:bodyPr>
          <a:lstStyle/>
          <a:p>
            <a:r>
              <a:rPr lang="en-US">
                <a:solidFill>
                  <a:srgbClr val="FFFFFF"/>
                </a:solidFill>
              </a:rPr>
              <a:t>To receive City support: </a:t>
            </a:r>
          </a:p>
        </p:txBody>
      </p:sp>
      <p:graphicFrame>
        <p:nvGraphicFramePr>
          <p:cNvPr id="7" name="Text Placeholder 2">
            <a:extLst>
              <a:ext uri="{FF2B5EF4-FFF2-40B4-BE49-F238E27FC236}">
                <a16:creationId xmlns:a16="http://schemas.microsoft.com/office/drawing/2014/main" id="{91FFD515-9A05-4DE8-A2DB-8CC144852D71}"/>
              </a:ext>
            </a:extLst>
          </p:cNvPr>
          <p:cNvGraphicFramePr/>
          <p:nvPr>
            <p:extLst>
              <p:ext uri="{D42A27DB-BD31-4B8C-83A1-F6EECF244321}">
                <p14:modId xmlns:p14="http://schemas.microsoft.com/office/powerpoint/2010/main" val="898552398"/>
              </p:ext>
            </p:extLst>
          </p:nvPr>
        </p:nvGraphicFramePr>
        <p:xfrm>
          <a:off x="5276866" y="422031"/>
          <a:ext cx="6399319" cy="611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69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CBA6A8-9693-4725-87DD-24B19F0E39B8}"/>
              </a:ext>
            </a:extLst>
          </p:cNvPr>
          <p:cNvSpPr>
            <a:spLocks noGrp="1"/>
          </p:cNvSpPr>
          <p:nvPr>
            <p:ph type="title"/>
          </p:nvPr>
        </p:nvSpPr>
        <p:spPr>
          <a:xfrm>
            <a:off x="838200" y="811161"/>
            <a:ext cx="3335594" cy="5403370"/>
          </a:xfrm>
        </p:spPr>
        <p:txBody>
          <a:bodyPr>
            <a:normAutofit/>
          </a:bodyPr>
          <a:lstStyle/>
          <a:p>
            <a:r>
              <a:rPr lang="en-US">
                <a:solidFill>
                  <a:srgbClr val="FFFFFF"/>
                </a:solidFill>
              </a:rPr>
              <a:t>Focus Areas</a:t>
            </a:r>
          </a:p>
        </p:txBody>
      </p:sp>
      <p:graphicFrame>
        <p:nvGraphicFramePr>
          <p:cNvPr id="5" name="Content Placeholder 2">
            <a:extLst>
              <a:ext uri="{FF2B5EF4-FFF2-40B4-BE49-F238E27FC236}">
                <a16:creationId xmlns:a16="http://schemas.microsoft.com/office/drawing/2014/main" id="{1B241FDA-FE6D-40ED-AE4E-42F993AED612}"/>
              </a:ext>
            </a:extLst>
          </p:cNvPr>
          <p:cNvGraphicFramePr>
            <a:graphicFrameLocks noGrp="1"/>
          </p:cNvGraphicFramePr>
          <p:nvPr>
            <p:ph idx="1"/>
            <p:extLst>
              <p:ext uri="{D42A27DB-BD31-4B8C-83A1-F6EECF244321}">
                <p14:modId xmlns:p14="http://schemas.microsoft.com/office/powerpoint/2010/main" val="3357231740"/>
              </p:ext>
            </p:extLst>
          </p:nvPr>
        </p:nvGraphicFramePr>
        <p:xfrm>
          <a:off x="5366106" y="596285"/>
          <a:ext cx="6306489" cy="577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48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1026</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Smart City PDX Priorities Framework</vt:lpstr>
      <vt:lpstr>Goal </vt:lpstr>
      <vt:lpstr>This Priorities Framework is: </vt:lpstr>
      <vt:lpstr>This Priorities Framework is not: </vt:lpstr>
      <vt:lpstr>An equity focus tailored to data, information, and technology. </vt:lpstr>
      <vt:lpstr>The City will: </vt:lpstr>
      <vt:lpstr>Under-served +  Under-represented</vt:lpstr>
      <vt:lpstr>To receive City support: </vt:lpstr>
      <vt:lpstr>Focus Areas</vt:lpstr>
      <vt:lpstr>Endorsement</vt:lpstr>
      <vt:lpstr>Priorities Framework Build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PDX Priorities Framework</dc:title>
  <dc:creator>Kendrick, Christine</dc:creator>
  <cp:lastModifiedBy>Kendrick, Christine</cp:lastModifiedBy>
  <cp:revision>22</cp:revision>
  <dcterms:created xsi:type="dcterms:W3CDTF">2018-06-13T02:47:28Z</dcterms:created>
  <dcterms:modified xsi:type="dcterms:W3CDTF">2018-06-21T21:02:14Z</dcterms:modified>
</cp:coreProperties>
</file>