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23"/>
  </p:notesMasterIdLst>
  <p:handoutMasterIdLst>
    <p:handoutMasterId r:id="rId24"/>
  </p:handoutMasterIdLst>
  <p:sldIdLst>
    <p:sldId id="256" r:id="rId2"/>
    <p:sldId id="364" r:id="rId3"/>
    <p:sldId id="380" r:id="rId4"/>
    <p:sldId id="365" r:id="rId5"/>
    <p:sldId id="384" r:id="rId6"/>
    <p:sldId id="385" r:id="rId7"/>
    <p:sldId id="368" r:id="rId8"/>
    <p:sldId id="382" r:id="rId9"/>
    <p:sldId id="381" r:id="rId10"/>
    <p:sldId id="370" r:id="rId11"/>
    <p:sldId id="383" r:id="rId12"/>
    <p:sldId id="376" r:id="rId13"/>
    <p:sldId id="366" r:id="rId14"/>
    <p:sldId id="372" r:id="rId15"/>
    <p:sldId id="371" r:id="rId16"/>
    <p:sldId id="373" r:id="rId17"/>
    <p:sldId id="374" r:id="rId18"/>
    <p:sldId id="375" r:id="rId19"/>
    <p:sldId id="377" r:id="rId20"/>
    <p:sldId id="379" r:id="rId21"/>
    <p:sldId id="37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1D23"/>
    <a:srgbClr val="655E57"/>
    <a:srgbClr val="FDCC57"/>
    <a:srgbClr val="264564"/>
    <a:srgbClr val="F38655"/>
    <a:srgbClr val="4BB3AC"/>
    <a:srgbClr val="FCD640"/>
    <a:srgbClr val="F0533B"/>
    <a:srgbClr val="5E544E"/>
    <a:srgbClr val="5756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3" autoAdjust="0"/>
    <p:restoredTop sz="89198" autoAdjust="0"/>
  </p:normalViewPr>
  <p:slideViewPr>
    <p:cSldViewPr snapToGrid="0">
      <p:cViewPr varScale="1">
        <p:scale>
          <a:sx n="47" d="100"/>
          <a:sy n="47" d="100"/>
        </p:scale>
        <p:origin x="768" y="48"/>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40" d="100"/>
          <a:sy n="40" d="100"/>
        </p:scale>
        <p:origin x="2366" y="4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9E534E-ABA1-46E1-BF7F-4B941A270986}" type="datetimeFigureOut">
              <a:rPr lang="en-US" smtClean="0"/>
              <a:t>6/13/2018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DE7B52-2351-4303-BCC7-623800A20929}" type="slidenum">
              <a:rPr lang="en-US" smtClean="0"/>
              <a:t>‹#›</a:t>
            </a:fld>
            <a:endParaRPr lang="en-US"/>
          </a:p>
        </p:txBody>
      </p:sp>
    </p:spTree>
    <p:extLst>
      <p:ext uri="{BB962C8B-B14F-4D97-AF65-F5344CB8AC3E}">
        <p14:creationId xmlns:p14="http://schemas.microsoft.com/office/powerpoint/2010/main" val="9398174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EE3E08-3717-47F4-A87D-F8FDA8834332}" type="datetimeFigureOut">
              <a:rPr lang="en-US" smtClean="0"/>
              <a:t>6/13/2018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1CCCA1-7762-45C0-AD2D-CD554BBDC987}" type="slidenum">
              <a:rPr lang="en-US" smtClean="0"/>
              <a:t>‹#›</a:t>
            </a:fld>
            <a:endParaRPr lang="en-US"/>
          </a:p>
        </p:txBody>
      </p:sp>
    </p:spTree>
    <p:extLst>
      <p:ext uri="{BB962C8B-B14F-4D97-AF65-F5344CB8AC3E}">
        <p14:creationId xmlns:p14="http://schemas.microsoft.com/office/powerpoint/2010/main" val="1685663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them this is a resolution to bring back implementation language; NOT final language.  </a:t>
            </a:r>
          </a:p>
        </p:txBody>
      </p:sp>
      <p:sp>
        <p:nvSpPr>
          <p:cNvPr id="4" name="Slide Number Placeholder 3"/>
          <p:cNvSpPr>
            <a:spLocks noGrp="1"/>
          </p:cNvSpPr>
          <p:nvPr>
            <p:ph type="sldNum" sz="quarter" idx="10"/>
          </p:nvPr>
        </p:nvSpPr>
        <p:spPr/>
        <p:txBody>
          <a:bodyPr/>
          <a:lstStyle/>
          <a:p>
            <a:fld id="{991CCCA1-7762-45C0-AD2D-CD554BBDC987}" type="slidenum">
              <a:rPr lang="en-US" smtClean="0"/>
              <a:t>2</a:t>
            </a:fld>
            <a:endParaRPr lang="en-US"/>
          </a:p>
        </p:txBody>
      </p:sp>
    </p:spTree>
    <p:extLst>
      <p:ext uri="{BB962C8B-B14F-4D97-AF65-F5344CB8AC3E}">
        <p14:creationId xmlns:p14="http://schemas.microsoft.com/office/powerpoint/2010/main" val="4260202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THIS IS STAFF RECOMMENDATION</a:t>
            </a:r>
          </a:p>
        </p:txBody>
      </p:sp>
      <p:sp>
        <p:nvSpPr>
          <p:cNvPr id="4" name="Slide Number Placeholder 3"/>
          <p:cNvSpPr>
            <a:spLocks noGrp="1"/>
          </p:cNvSpPr>
          <p:nvPr>
            <p:ph type="sldNum" sz="quarter" idx="10"/>
          </p:nvPr>
        </p:nvSpPr>
        <p:spPr/>
        <p:txBody>
          <a:bodyPr/>
          <a:lstStyle/>
          <a:p>
            <a:fld id="{991CCCA1-7762-45C0-AD2D-CD554BBDC987}" type="slidenum">
              <a:rPr lang="en-US" smtClean="0"/>
              <a:t>20</a:t>
            </a:fld>
            <a:endParaRPr lang="en-US"/>
          </a:p>
        </p:txBody>
      </p:sp>
    </p:spTree>
    <p:extLst>
      <p:ext uri="{BB962C8B-B14F-4D97-AF65-F5344CB8AC3E}">
        <p14:creationId xmlns:p14="http://schemas.microsoft.com/office/powerpoint/2010/main" val="1142552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endParaRPr lang="en-US" sz="1100" dirty="0"/>
          </a:p>
        </p:txBody>
      </p:sp>
      <p:sp>
        <p:nvSpPr>
          <p:cNvPr id="4" name="Slide Number Placeholder 3"/>
          <p:cNvSpPr>
            <a:spLocks noGrp="1"/>
          </p:cNvSpPr>
          <p:nvPr>
            <p:ph type="sldNum" sz="quarter" idx="10"/>
          </p:nvPr>
        </p:nvSpPr>
        <p:spPr/>
        <p:txBody>
          <a:bodyPr/>
          <a:lstStyle/>
          <a:p>
            <a:fld id="{C51237F6-3049-4B07-B765-1B5F7FD856B2}" type="slidenum">
              <a:rPr lang="en-US" smtClean="0"/>
              <a:t>21</a:t>
            </a:fld>
            <a:endParaRPr lang="en-US"/>
          </a:p>
        </p:txBody>
      </p:sp>
    </p:spTree>
    <p:extLst>
      <p:ext uri="{BB962C8B-B14F-4D97-AF65-F5344CB8AC3E}">
        <p14:creationId xmlns:p14="http://schemas.microsoft.com/office/powerpoint/2010/main" val="1481304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1CCCA1-7762-45C0-AD2D-CD554BBDC987}" type="slidenum">
              <a:rPr lang="en-US" smtClean="0"/>
              <a:t>10</a:t>
            </a:fld>
            <a:endParaRPr lang="en-US"/>
          </a:p>
        </p:txBody>
      </p:sp>
    </p:spTree>
    <p:extLst>
      <p:ext uri="{BB962C8B-B14F-4D97-AF65-F5344CB8AC3E}">
        <p14:creationId xmlns:p14="http://schemas.microsoft.com/office/powerpoint/2010/main" val="3844293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1CCCA1-7762-45C0-AD2D-CD554BBDC987}" type="slidenum">
              <a:rPr lang="en-US" smtClean="0"/>
              <a:t>11</a:t>
            </a:fld>
            <a:endParaRPr lang="en-US"/>
          </a:p>
        </p:txBody>
      </p:sp>
    </p:spTree>
    <p:extLst>
      <p:ext uri="{BB962C8B-B14F-4D97-AF65-F5344CB8AC3E}">
        <p14:creationId xmlns:p14="http://schemas.microsoft.com/office/powerpoint/2010/main" val="653245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237F6-3049-4B07-B765-1B5F7FD856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537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p:spPr>
        <p:txBody>
          <a:bodyPr/>
          <a:lstStyle/>
          <a:p>
            <a:r>
              <a:rPr lang="en-US" altLang="en-US" dirty="0"/>
              <a:t>1,650 citywide, 9% of our building stock. </a:t>
            </a:r>
          </a:p>
          <a:p>
            <a:r>
              <a:rPr lang="en-US" altLang="en-US" dirty="0"/>
              <a:t>FEMA says they are most dangerous buildings in an earthquake.</a:t>
            </a:r>
          </a:p>
          <a:p>
            <a:r>
              <a:rPr lang="en-US" altLang="en-US" dirty="0"/>
              <a:t>82% of them are commercial buildings, 14% are residential (7,200 residential units). </a:t>
            </a:r>
          </a:p>
          <a:p>
            <a:r>
              <a:rPr lang="en-US" altLang="en-US" dirty="0"/>
              <a:t>9% partially retrofitted and 5% fully retrofitted since 1990s</a:t>
            </a:r>
          </a:p>
        </p:txBody>
      </p:sp>
      <p:sp>
        <p:nvSpPr>
          <p:cNvPr id="23556" name="Slide Number Placeholder 3"/>
          <p:cNvSpPr>
            <a:spLocks noGrp="1"/>
          </p:cNvSpPr>
          <p:nvPr>
            <p:ph type="sldNum" sz="quarter" idx="5"/>
          </p:nvPr>
        </p:nvSpPr>
        <p:spPr>
          <a:noFill/>
        </p:spPr>
        <p:txBody>
          <a:bodyPr/>
          <a:lstStyle>
            <a:lvl1pPr defTabSz="930159">
              <a:spcBef>
                <a:spcPct val="30000"/>
              </a:spcBef>
              <a:defRPr sz="1200">
                <a:solidFill>
                  <a:schemeClr val="tx1"/>
                </a:solidFill>
                <a:latin typeface="Calibri" panose="020F0502020204030204" pitchFamily="34" charset="0"/>
                <a:cs typeface="Arial" panose="020B0604020202020204" pitchFamily="34" charset="0"/>
              </a:defRPr>
            </a:lvl1pPr>
            <a:lvl2pPr marL="742858" indent="-285715" defTabSz="930159">
              <a:spcBef>
                <a:spcPct val="30000"/>
              </a:spcBef>
              <a:defRPr sz="1200">
                <a:solidFill>
                  <a:schemeClr val="tx1"/>
                </a:solidFill>
                <a:latin typeface="Calibri" panose="020F0502020204030204" pitchFamily="34" charset="0"/>
                <a:cs typeface="Arial" panose="020B0604020202020204" pitchFamily="34" charset="0"/>
              </a:defRPr>
            </a:lvl2pPr>
            <a:lvl3pPr marL="1142858" indent="-228572" defTabSz="930159">
              <a:spcBef>
                <a:spcPct val="30000"/>
              </a:spcBef>
              <a:defRPr sz="1200">
                <a:solidFill>
                  <a:schemeClr val="tx1"/>
                </a:solidFill>
                <a:latin typeface="Calibri" panose="020F0502020204030204" pitchFamily="34" charset="0"/>
                <a:cs typeface="Arial" panose="020B0604020202020204" pitchFamily="34" charset="0"/>
              </a:defRPr>
            </a:lvl3pPr>
            <a:lvl4pPr marL="1600001" indent="-228572" defTabSz="930159">
              <a:spcBef>
                <a:spcPct val="30000"/>
              </a:spcBef>
              <a:defRPr sz="1200">
                <a:solidFill>
                  <a:schemeClr val="tx1"/>
                </a:solidFill>
                <a:latin typeface="Calibri" panose="020F0502020204030204" pitchFamily="34" charset="0"/>
                <a:cs typeface="Arial" panose="020B0604020202020204" pitchFamily="34" charset="0"/>
              </a:defRPr>
            </a:lvl4pPr>
            <a:lvl5pPr marL="2057145" indent="-228572" defTabSz="930159">
              <a:spcBef>
                <a:spcPct val="30000"/>
              </a:spcBef>
              <a:defRPr sz="1200">
                <a:solidFill>
                  <a:schemeClr val="tx1"/>
                </a:solidFill>
                <a:latin typeface="Calibri" panose="020F0502020204030204" pitchFamily="34" charset="0"/>
                <a:cs typeface="Arial" panose="020B0604020202020204" pitchFamily="34" charset="0"/>
              </a:defRPr>
            </a:lvl5pPr>
            <a:lvl6pPr marL="2514288" indent="-228572" defTabSz="930159"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431" indent="-228572" defTabSz="930159"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8574" indent="-228572" defTabSz="930159"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5717" indent="-228572" defTabSz="930159"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7D2D89C5-A23C-47D4-81D2-D75BF99C1450}" type="slidenum">
              <a:rPr lang="en-US" altLang="en-US" smtClean="0">
                <a:latin typeface="Arial" panose="020B0604020202020204" pitchFamily="34" charset="0"/>
              </a:rPr>
              <a:pPr>
                <a:spcBef>
                  <a:spcPct val="0"/>
                </a:spcBef>
              </a:pPr>
              <a:t>15</a:t>
            </a:fld>
            <a:endParaRPr lang="en-US" altLang="en-US" dirty="0">
              <a:latin typeface="Arial" panose="020B0604020202020204" pitchFamily="34" charset="0"/>
            </a:endParaRPr>
          </a:p>
        </p:txBody>
      </p:sp>
    </p:spTree>
    <p:extLst>
      <p:ext uri="{BB962C8B-B14F-4D97-AF65-F5344CB8AC3E}">
        <p14:creationId xmlns:p14="http://schemas.microsoft.com/office/powerpoint/2010/main" val="2252114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Class 1 estimated cost: </a:t>
            </a:r>
            <a:r>
              <a:rPr lang="en-US" sz="1200" dirty="0">
                <a:latin typeface="Arial" panose="020B0604020202020204" pitchFamily="34" charset="0"/>
                <a:cs typeface="Arial" panose="020B0604020202020204" pitchFamily="34" charset="0"/>
              </a:rPr>
              <a:t>Est. cost $70 - $110 SF.  There are 6 critical URMs.  This IS an engineered standard from American Society of Civil Engineers.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Class 2 estimated cost:  </a:t>
            </a:r>
            <a:r>
              <a:rPr lang="en-US" sz="1200" dirty="0">
                <a:latin typeface="Arial" panose="020B0604020202020204" pitchFamily="34" charset="0"/>
                <a:cs typeface="Arial" panose="020B0604020202020204" pitchFamily="34" charset="0"/>
              </a:rPr>
              <a:t>Est. cost $48 - 81 SF.  There are 44 schools and 13 other public assembly spaces like community centers.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237F6-3049-4B07-B765-1B5F7FD856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851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an engineered standard – not from American Society of Civil Engineers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237F6-3049-4B07-B765-1B5F7FD856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404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200 buildings in this category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237F6-3049-4B07-B765-1B5F7FD856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184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237F6-3049-4B07-B765-1B5F7FD856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603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p:nvPr userDrawn="1"/>
        </p:nvSpPr>
        <p:spPr>
          <a:xfrm>
            <a:off x="122547" y="103695"/>
            <a:ext cx="11962615" cy="6608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122548" y="103695"/>
            <a:ext cx="11962614" cy="2466509"/>
          </a:xfrm>
          <a:prstGeom prst="rect">
            <a:avLst/>
          </a:prstGeom>
        </p:spPr>
        <p:txBody>
          <a:bodyPr anchor="ctr">
            <a:normAutofit/>
          </a:bodyPr>
          <a:lstStyle>
            <a:lvl1pPr algn="ctr">
              <a:defRPr sz="4400">
                <a:ln>
                  <a:noFill/>
                </a:ln>
                <a:solidFill>
                  <a:schemeClr val="tx1"/>
                </a:solidFill>
                <a:effectLst/>
                <a:latin typeface="Swis721 Cn BT" panose="020B0706030502030204" pitchFamily="34" charset="0"/>
              </a:defRPr>
            </a:lvl1pPr>
          </a:lstStyle>
          <a:p>
            <a:r>
              <a:rPr lang="en-US" dirty="0"/>
              <a:t>Click to edit Master title style</a:t>
            </a:r>
          </a:p>
        </p:txBody>
      </p:sp>
      <p:sp>
        <p:nvSpPr>
          <p:cNvPr id="4" name="Rectangle 3"/>
          <p:cNvSpPr/>
          <p:nvPr userDrawn="1"/>
        </p:nvSpPr>
        <p:spPr>
          <a:xfrm>
            <a:off x="0" y="2570204"/>
            <a:ext cx="12192000" cy="109309"/>
          </a:xfrm>
          <a:prstGeom prst="rect">
            <a:avLst/>
          </a:prstGeom>
          <a:solidFill>
            <a:srgbClr val="655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8891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Background">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655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3503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6" name="Rectangle 5"/>
          <p:cNvSpPr/>
          <p:nvPr userDrawn="1"/>
        </p:nvSpPr>
        <p:spPr>
          <a:xfrm>
            <a:off x="0" y="2973945"/>
            <a:ext cx="12192000" cy="3884055"/>
          </a:xfrm>
          <a:prstGeom prst="rect">
            <a:avLst/>
          </a:prstGeom>
          <a:solidFill>
            <a:srgbClr val="655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1"/>
            <a:ext cx="12192000" cy="1341289"/>
          </a:xfrm>
          <a:prstGeom prst="rect">
            <a:avLst/>
          </a:prstGeom>
          <a:solidFill>
            <a:srgbClr val="655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94268" y="1341290"/>
            <a:ext cx="11999101" cy="1632655"/>
          </a:xfrm>
          <a:prstGeom prst="rect">
            <a:avLst/>
          </a:prstGeom>
          <a:solidFill>
            <a:schemeClr val="bg1"/>
          </a:solidFill>
          <a:ln>
            <a:noFill/>
          </a:ln>
        </p:spPr>
        <p:txBody>
          <a:bodyPr anchor="ctr"/>
          <a:lstStyle>
            <a:lvl1pPr algn="ctr">
              <a:defRPr>
                <a:ln>
                  <a:solidFill>
                    <a:schemeClr val="tx1">
                      <a:lumMod val="85000"/>
                      <a:lumOff val="15000"/>
                      <a:alpha val="50000"/>
                    </a:schemeClr>
                  </a:solidFill>
                </a:ln>
                <a:solidFill>
                  <a:schemeClr val="tx1"/>
                </a:solidFill>
                <a:effectLst/>
                <a:latin typeface="Swis721 Cn BT" panose="020B0706030502030204" pitchFamily="34" charset="0"/>
              </a:defRPr>
            </a:lvl1pPr>
          </a:lstStyle>
          <a:p>
            <a:r>
              <a:rPr lang="en-US" dirty="0"/>
              <a:t>CLICK TO EDIT MASTER TITLE STYLE</a:t>
            </a:r>
          </a:p>
        </p:txBody>
      </p:sp>
      <p:sp>
        <p:nvSpPr>
          <p:cNvPr id="8" name="Rectangle 7"/>
          <p:cNvSpPr/>
          <p:nvPr userDrawn="1"/>
        </p:nvSpPr>
        <p:spPr>
          <a:xfrm>
            <a:off x="10349773" y="4693628"/>
            <a:ext cx="1743596" cy="72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userDrawn="1"/>
        </p:nvGrpSpPr>
        <p:grpSpPr>
          <a:xfrm>
            <a:off x="10376459" y="4790268"/>
            <a:ext cx="1634856" cy="498169"/>
            <a:chOff x="5079220" y="5696209"/>
            <a:chExt cx="2884475" cy="878953"/>
          </a:xfrm>
        </p:grpSpPr>
        <p:pic>
          <p:nvPicPr>
            <p:cNvPr id="11" name="Picture 10">
              <a:extLst>
                <a:ext uri="{FF2B5EF4-FFF2-40B4-BE49-F238E27FC236}">
                  <a16:creationId xmlns:a16="http://schemas.microsoft.com/office/drawing/2014/main" id="{01E4F141-9010-41EB-A889-C17083770E0B}"/>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37755"/>
            <a:stretch/>
          </p:blipFill>
          <p:spPr>
            <a:xfrm>
              <a:off x="5079220" y="5696209"/>
              <a:ext cx="1223815" cy="848428"/>
            </a:xfrm>
            <a:prstGeom prst="rect">
              <a:avLst/>
            </a:prstGeom>
          </p:spPr>
        </p:pic>
        <p:pic>
          <p:nvPicPr>
            <p:cNvPr id="12" name="Picture 11">
              <a:extLst>
                <a:ext uri="{FF2B5EF4-FFF2-40B4-BE49-F238E27FC236}">
                  <a16:creationId xmlns:a16="http://schemas.microsoft.com/office/drawing/2014/main" id="{01E4F141-9010-41EB-A889-C17083770E0B}"/>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048" t="62245" r="5366" b="2640"/>
            <a:stretch/>
          </p:blipFill>
          <p:spPr>
            <a:xfrm>
              <a:off x="6306535" y="5835193"/>
              <a:ext cx="1657160" cy="739969"/>
            </a:xfrm>
            <a:prstGeom prst="rect">
              <a:avLst/>
            </a:prstGeom>
          </p:spPr>
        </p:pic>
      </p:grpSp>
      <p:sp>
        <p:nvSpPr>
          <p:cNvPr id="13" name="Rectangle 12"/>
          <p:cNvSpPr/>
          <p:nvPr userDrawn="1"/>
        </p:nvSpPr>
        <p:spPr>
          <a:xfrm>
            <a:off x="11271370" y="5530407"/>
            <a:ext cx="821999" cy="399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10349773" y="6030114"/>
            <a:ext cx="1743596" cy="72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43E3D02-16C2-4007-B5B9-9A29EB67B48E}"/>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32982" y="6149172"/>
            <a:ext cx="1518621" cy="516329"/>
          </a:xfrm>
          <a:prstGeom prst="rect">
            <a:avLst/>
          </a:prstGeom>
        </p:spPr>
      </p:pic>
      <p:sp>
        <p:nvSpPr>
          <p:cNvPr id="16" name="Rectangle 15"/>
          <p:cNvSpPr/>
          <p:nvPr userDrawn="1"/>
        </p:nvSpPr>
        <p:spPr>
          <a:xfrm>
            <a:off x="8494282" y="6030114"/>
            <a:ext cx="1742006" cy="72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50155B0-CF76-415C-87FB-80754AB487A5}"/>
              </a:ext>
            </a:extLst>
          </p:cNvPr>
          <p:cNvPicPr>
            <a:picLocks noChangeAspect="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9738" y="6113366"/>
            <a:ext cx="1588843" cy="570989"/>
          </a:xfrm>
          <a:prstGeom prst="rect">
            <a:avLst/>
          </a:prstGeom>
        </p:spPr>
      </p:pic>
      <p:sp>
        <p:nvSpPr>
          <p:cNvPr id="18" name="Rectangle 17"/>
          <p:cNvSpPr/>
          <p:nvPr userDrawn="1"/>
        </p:nvSpPr>
        <p:spPr>
          <a:xfrm>
            <a:off x="10349408" y="5530407"/>
            <a:ext cx="823330" cy="399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10349774" y="3073852"/>
            <a:ext cx="1743596" cy="1522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9CAD358-3CB1-42FB-9E96-3CD8987D0B23}"/>
              </a:ext>
            </a:extLst>
          </p:cNvPr>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39697" y="3170772"/>
            <a:ext cx="1403503" cy="1331879"/>
          </a:xfrm>
          <a:prstGeom prst="rect">
            <a:avLst/>
          </a:prstGeom>
        </p:spPr>
      </p:pic>
      <p:sp>
        <p:nvSpPr>
          <p:cNvPr id="5" name="Rectangle 4"/>
          <p:cNvSpPr/>
          <p:nvPr userDrawn="1"/>
        </p:nvSpPr>
        <p:spPr>
          <a:xfrm>
            <a:off x="1436018" y="4693629"/>
            <a:ext cx="8800270" cy="12365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3"/>
          <p:cNvSpPr>
            <a:spLocks noGrp="1"/>
          </p:cNvSpPr>
          <p:nvPr>
            <p:ph sz="half" idx="10"/>
          </p:nvPr>
        </p:nvSpPr>
        <p:spPr>
          <a:xfrm>
            <a:off x="94267" y="4700317"/>
            <a:ext cx="11999101" cy="1236579"/>
          </a:xfrm>
          <a:prstGeom prst="rect">
            <a:avLst/>
          </a:prstGeom>
          <a:noFill/>
        </p:spPr>
        <p:txBody>
          <a:bodyPr anchor="ctr"/>
          <a:lstStyle>
            <a:lvl1pPr marL="0" indent="0" algn="ctr">
              <a:buNone/>
              <a:defRPr sz="2400">
                <a:solidFill>
                  <a:schemeClr val="tx1"/>
                </a:solidFill>
                <a:latin typeface="Arial" panose="020B0604020202020204" pitchFamily="34" charset="0"/>
                <a:cs typeface="Arial" panose="020B0604020202020204" pitchFamily="34" charset="0"/>
              </a:defRPr>
            </a:lvl1pPr>
          </a:lstStyle>
          <a:p>
            <a:pPr lvl="0"/>
            <a:r>
              <a:rPr lang="en-US" dirty="0"/>
              <a:t>Click to edit Master text style</a:t>
            </a:r>
          </a:p>
        </p:txBody>
      </p:sp>
    </p:spTree>
    <p:extLst>
      <p:ext uri="{BB962C8B-B14F-4D97-AF65-F5344CB8AC3E}">
        <p14:creationId xmlns:p14="http://schemas.microsoft.com/office/powerpoint/2010/main" val="1843659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7128" y="94269"/>
            <a:ext cx="9876197" cy="848411"/>
          </a:xfrm>
          <a:prstGeom prst="rect">
            <a:avLst/>
          </a:prstGeom>
        </p:spPr>
        <p:txBody>
          <a:bodyPr anchor="ctr"/>
          <a:lstStyle>
            <a:lvl1pPr algn="l">
              <a:defRPr sz="4000">
                <a:ln>
                  <a:noFill/>
                </a:ln>
                <a:solidFill>
                  <a:schemeClr val="tx1"/>
                </a:solidFill>
                <a:effectLst/>
                <a:latin typeface="Swis721 Cn BT" panose="020B0706030502030204" pitchFamily="34" charset="0"/>
                <a:ea typeface="Yu Gothic UI Light" panose="020B0300000000000000" pitchFamily="34" charset="-128"/>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217129" y="1213381"/>
            <a:ext cx="11849179" cy="5517357"/>
          </a:xfrm>
          <a:prstGeom prst="rect">
            <a:avLst/>
          </a:prstGeom>
        </p:spPr>
        <p:txBody>
          <a:bodyPr/>
          <a:lstStyle>
            <a:lvl1pPr>
              <a:defRPr>
                <a:solidFill>
                  <a:schemeClr val="tx1">
                    <a:lumMod val="85000"/>
                    <a:lumOff val="15000"/>
                  </a:schemeClr>
                </a:solidFill>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85000"/>
                    <a:lumOff val="15000"/>
                  </a:schemeClr>
                </a:solidFill>
                <a:latin typeface="Arial" panose="020B0604020202020204" pitchFamily="34" charset="0"/>
                <a:cs typeface="Arial" panose="020B0604020202020204" pitchFamily="34" charset="0"/>
              </a:defRPr>
            </a:lvl3pPr>
            <a:lvl4pPr>
              <a:defRPr>
                <a:solidFill>
                  <a:schemeClr val="tx1">
                    <a:lumMod val="85000"/>
                    <a:lumOff val="15000"/>
                  </a:schemeClr>
                </a:solidFill>
                <a:latin typeface="Arial" panose="020B0604020202020204" pitchFamily="34" charset="0"/>
                <a:cs typeface="Arial" panose="020B0604020202020204" pitchFamily="34" charset="0"/>
              </a:defRPr>
            </a:lvl4pPr>
            <a:lvl5pP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10093325" y="0"/>
            <a:ext cx="114982" cy="942679"/>
          </a:xfrm>
          <a:prstGeom prst="rect">
            <a:avLst/>
          </a:prstGeom>
          <a:solidFill>
            <a:srgbClr val="655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1"/>
          </p:nvPr>
        </p:nvSpPr>
        <p:spPr>
          <a:xfrm>
            <a:off x="10208307" y="94270"/>
            <a:ext cx="1858001" cy="848410"/>
          </a:xfrm>
          <a:prstGeom prst="rect">
            <a:avLst/>
          </a:prstGeom>
        </p:spPr>
        <p:txBody>
          <a:bodyPr anchor="ctr"/>
          <a:lstStyle>
            <a:lvl1pPr marL="0" indent="0" algn="ctr">
              <a:buNone/>
              <a:defRPr sz="2400">
                <a:latin typeface="Swis721 Cn BT" panose="020B0706030502030204" pitchFamily="34" charset="0"/>
              </a:defRPr>
            </a:lvl1pPr>
          </a:lstStyle>
          <a:p>
            <a:pPr lvl="0"/>
            <a:r>
              <a:rPr lang="en-US" dirty="0"/>
              <a:t>Click to edit</a:t>
            </a:r>
          </a:p>
        </p:txBody>
      </p:sp>
    </p:spTree>
    <p:extLst>
      <p:ext uri="{BB962C8B-B14F-4D97-AF65-F5344CB8AC3E}">
        <p14:creationId xmlns:p14="http://schemas.microsoft.com/office/powerpoint/2010/main" val="4162188768"/>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7129" y="94269"/>
            <a:ext cx="11868034" cy="848411"/>
          </a:xfrm>
          <a:prstGeom prst="rect">
            <a:avLst/>
          </a:prstGeom>
        </p:spPr>
        <p:txBody>
          <a:bodyPr anchor="ctr"/>
          <a:lstStyle>
            <a:lvl1pPr algn="l">
              <a:defRPr sz="4000">
                <a:ln>
                  <a:noFill/>
                </a:ln>
                <a:solidFill>
                  <a:schemeClr val="tx1"/>
                </a:solidFill>
                <a:effectLst/>
                <a:latin typeface="Swis721 Cn BT" panose="020B0706030502030204" pitchFamily="34" charset="0"/>
                <a:ea typeface="Yu Gothic UI Light" panose="020B0300000000000000" pitchFamily="34" charset="-128"/>
                <a:cs typeface="Arial" panose="020B0604020202020204" pitchFamily="34" charset="0"/>
              </a:defRPr>
            </a:lvl1pPr>
          </a:lstStyle>
          <a:p>
            <a:r>
              <a:rPr lang="en-US" dirty="0"/>
              <a:t>Click to edit Master title style</a:t>
            </a:r>
          </a:p>
        </p:txBody>
      </p:sp>
      <p:sp>
        <p:nvSpPr>
          <p:cNvPr id="8" name="Shape 7"/>
          <p:cNvSpPr/>
          <p:nvPr/>
        </p:nvSpPr>
        <p:spPr>
          <a:xfrm rot="14795104">
            <a:off x="6041739" y="2105708"/>
            <a:ext cx="3390778" cy="3390778"/>
          </a:xfrm>
          <a:prstGeom prst="leftCircularArrow">
            <a:avLst>
              <a:gd name="adj1" fmla="val 4668"/>
              <a:gd name="adj2" fmla="val 272909"/>
              <a:gd name="adj3" fmla="val 19265497"/>
              <a:gd name="adj4" fmla="val 16151978"/>
              <a:gd name="adj5" fmla="val 4847"/>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5329484" y="3267728"/>
            <a:ext cx="2079130" cy="1039565"/>
          </a:xfrm>
          <a:custGeom>
            <a:avLst/>
            <a:gdLst>
              <a:gd name="connsiteX0" fmla="*/ 0 w 2079130"/>
              <a:gd name="connsiteY0" fmla="*/ 173264 h 1039565"/>
              <a:gd name="connsiteX1" fmla="*/ 173264 w 2079130"/>
              <a:gd name="connsiteY1" fmla="*/ 0 h 1039565"/>
              <a:gd name="connsiteX2" fmla="*/ 1905866 w 2079130"/>
              <a:gd name="connsiteY2" fmla="*/ 0 h 1039565"/>
              <a:gd name="connsiteX3" fmla="*/ 2079130 w 2079130"/>
              <a:gd name="connsiteY3" fmla="*/ 173264 h 1039565"/>
              <a:gd name="connsiteX4" fmla="*/ 2079130 w 2079130"/>
              <a:gd name="connsiteY4" fmla="*/ 866301 h 1039565"/>
              <a:gd name="connsiteX5" fmla="*/ 1905866 w 2079130"/>
              <a:gd name="connsiteY5" fmla="*/ 1039565 h 1039565"/>
              <a:gd name="connsiteX6" fmla="*/ 173264 w 2079130"/>
              <a:gd name="connsiteY6" fmla="*/ 1039565 h 1039565"/>
              <a:gd name="connsiteX7" fmla="*/ 0 w 2079130"/>
              <a:gd name="connsiteY7" fmla="*/ 866301 h 1039565"/>
              <a:gd name="connsiteX8" fmla="*/ 0 w 2079130"/>
              <a:gd name="connsiteY8" fmla="*/ 173264 h 103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130" h="1039565">
                <a:moveTo>
                  <a:pt x="0" y="173264"/>
                </a:moveTo>
                <a:cubicBezTo>
                  <a:pt x="0" y="77573"/>
                  <a:pt x="77573" y="0"/>
                  <a:pt x="173264" y="0"/>
                </a:cubicBezTo>
                <a:lnTo>
                  <a:pt x="1905866" y="0"/>
                </a:lnTo>
                <a:cubicBezTo>
                  <a:pt x="2001557" y="0"/>
                  <a:pt x="2079130" y="77573"/>
                  <a:pt x="2079130" y="173264"/>
                </a:cubicBezTo>
                <a:lnTo>
                  <a:pt x="2079130" y="866301"/>
                </a:lnTo>
                <a:cubicBezTo>
                  <a:pt x="2079130" y="961992"/>
                  <a:pt x="2001557" y="1039565"/>
                  <a:pt x="1905866" y="1039565"/>
                </a:cubicBezTo>
                <a:lnTo>
                  <a:pt x="173264" y="1039565"/>
                </a:lnTo>
                <a:cubicBezTo>
                  <a:pt x="77573" y="1039565"/>
                  <a:pt x="0" y="961992"/>
                  <a:pt x="0" y="866301"/>
                </a:cubicBezTo>
                <a:lnTo>
                  <a:pt x="0" y="17326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57427" tIns="157427" rIns="157427" bIns="157427" numCol="1" spcCol="1270" anchor="ctr" anchorCtr="0">
            <a:noAutofit/>
          </a:bodyPr>
          <a:lstStyle/>
          <a:p>
            <a:pPr lvl="0" algn="ctr" defTabSz="12446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City Staff</a:t>
            </a:r>
          </a:p>
        </p:txBody>
      </p:sp>
      <p:sp>
        <p:nvSpPr>
          <p:cNvPr id="10" name="Freeform 9"/>
          <p:cNvSpPr/>
          <p:nvPr/>
        </p:nvSpPr>
        <p:spPr>
          <a:xfrm>
            <a:off x="6697563" y="4516059"/>
            <a:ext cx="2079130" cy="1039565"/>
          </a:xfrm>
          <a:custGeom>
            <a:avLst/>
            <a:gdLst>
              <a:gd name="connsiteX0" fmla="*/ 0 w 2079130"/>
              <a:gd name="connsiteY0" fmla="*/ 173264 h 1039565"/>
              <a:gd name="connsiteX1" fmla="*/ 173264 w 2079130"/>
              <a:gd name="connsiteY1" fmla="*/ 0 h 1039565"/>
              <a:gd name="connsiteX2" fmla="*/ 1905866 w 2079130"/>
              <a:gd name="connsiteY2" fmla="*/ 0 h 1039565"/>
              <a:gd name="connsiteX3" fmla="*/ 2079130 w 2079130"/>
              <a:gd name="connsiteY3" fmla="*/ 173264 h 1039565"/>
              <a:gd name="connsiteX4" fmla="*/ 2079130 w 2079130"/>
              <a:gd name="connsiteY4" fmla="*/ 866301 h 1039565"/>
              <a:gd name="connsiteX5" fmla="*/ 1905866 w 2079130"/>
              <a:gd name="connsiteY5" fmla="*/ 1039565 h 1039565"/>
              <a:gd name="connsiteX6" fmla="*/ 173264 w 2079130"/>
              <a:gd name="connsiteY6" fmla="*/ 1039565 h 1039565"/>
              <a:gd name="connsiteX7" fmla="*/ 0 w 2079130"/>
              <a:gd name="connsiteY7" fmla="*/ 866301 h 1039565"/>
              <a:gd name="connsiteX8" fmla="*/ 0 w 2079130"/>
              <a:gd name="connsiteY8" fmla="*/ 173264 h 103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130" h="1039565">
                <a:moveTo>
                  <a:pt x="0" y="173264"/>
                </a:moveTo>
                <a:cubicBezTo>
                  <a:pt x="0" y="77573"/>
                  <a:pt x="77573" y="0"/>
                  <a:pt x="173264" y="0"/>
                </a:cubicBezTo>
                <a:lnTo>
                  <a:pt x="1905866" y="0"/>
                </a:lnTo>
                <a:cubicBezTo>
                  <a:pt x="2001557" y="0"/>
                  <a:pt x="2079130" y="77573"/>
                  <a:pt x="2079130" y="173264"/>
                </a:cubicBezTo>
                <a:lnTo>
                  <a:pt x="2079130" y="866301"/>
                </a:lnTo>
                <a:cubicBezTo>
                  <a:pt x="2079130" y="961992"/>
                  <a:pt x="2001557" y="1039565"/>
                  <a:pt x="1905866" y="1039565"/>
                </a:cubicBezTo>
                <a:lnTo>
                  <a:pt x="173264" y="1039565"/>
                </a:lnTo>
                <a:cubicBezTo>
                  <a:pt x="77573" y="1039565"/>
                  <a:pt x="0" y="961992"/>
                  <a:pt x="0" y="866301"/>
                </a:cubicBezTo>
                <a:lnTo>
                  <a:pt x="0" y="17326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53617" tIns="153617" rIns="153617" bIns="153617" numCol="1" spcCol="1270" anchor="ctr" anchorCtr="0">
            <a:noAutofit/>
          </a:bodyPr>
          <a:lstStyle/>
          <a:p>
            <a:pPr lvl="0" algn="ctr" defTabSz="120015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Retrofit Standards Committee</a:t>
            </a:r>
          </a:p>
        </p:txBody>
      </p:sp>
      <p:sp>
        <p:nvSpPr>
          <p:cNvPr id="11" name="Freeform 10"/>
          <p:cNvSpPr/>
          <p:nvPr/>
        </p:nvSpPr>
        <p:spPr>
          <a:xfrm>
            <a:off x="8094828" y="3267729"/>
            <a:ext cx="2079130" cy="1039565"/>
          </a:xfrm>
          <a:custGeom>
            <a:avLst/>
            <a:gdLst>
              <a:gd name="connsiteX0" fmla="*/ 0 w 2079130"/>
              <a:gd name="connsiteY0" fmla="*/ 173264 h 1039565"/>
              <a:gd name="connsiteX1" fmla="*/ 173264 w 2079130"/>
              <a:gd name="connsiteY1" fmla="*/ 0 h 1039565"/>
              <a:gd name="connsiteX2" fmla="*/ 1905866 w 2079130"/>
              <a:gd name="connsiteY2" fmla="*/ 0 h 1039565"/>
              <a:gd name="connsiteX3" fmla="*/ 2079130 w 2079130"/>
              <a:gd name="connsiteY3" fmla="*/ 173264 h 1039565"/>
              <a:gd name="connsiteX4" fmla="*/ 2079130 w 2079130"/>
              <a:gd name="connsiteY4" fmla="*/ 866301 h 1039565"/>
              <a:gd name="connsiteX5" fmla="*/ 1905866 w 2079130"/>
              <a:gd name="connsiteY5" fmla="*/ 1039565 h 1039565"/>
              <a:gd name="connsiteX6" fmla="*/ 173264 w 2079130"/>
              <a:gd name="connsiteY6" fmla="*/ 1039565 h 1039565"/>
              <a:gd name="connsiteX7" fmla="*/ 0 w 2079130"/>
              <a:gd name="connsiteY7" fmla="*/ 866301 h 1039565"/>
              <a:gd name="connsiteX8" fmla="*/ 0 w 2079130"/>
              <a:gd name="connsiteY8" fmla="*/ 173264 h 103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130" h="1039565">
                <a:moveTo>
                  <a:pt x="0" y="173264"/>
                </a:moveTo>
                <a:cubicBezTo>
                  <a:pt x="0" y="77573"/>
                  <a:pt x="77573" y="0"/>
                  <a:pt x="173264" y="0"/>
                </a:cubicBezTo>
                <a:lnTo>
                  <a:pt x="1905866" y="0"/>
                </a:lnTo>
                <a:cubicBezTo>
                  <a:pt x="2001557" y="0"/>
                  <a:pt x="2079130" y="77573"/>
                  <a:pt x="2079130" y="173264"/>
                </a:cubicBezTo>
                <a:lnTo>
                  <a:pt x="2079130" y="866301"/>
                </a:lnTo>
                <a:cubicBezTo>
                  <a:pt x="2079130" y="961992"/>
                  <a:pt x="2001557" y="1039565"/>
                  <a:pt x="1905866" y="1039565"/>
                </a:cubicBezTo>
                <a:lnTo>
                  <a:pt x="173264" y="1039565"/>
                </a:lnTo>
                <a:cubicBezTo>
                  <a:pt x="77573" y="1039565"/>
                  <a:pt x="0" y="961992"/>
                  <a:pt x="0" y="866301"/>
                </a:cubicBezTo>
                <a:lnTo>
                  <a:pt x="0" y="17326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9807" tIns="149807" rIns="149807" bIns="149807" numCol="1" spcCol="1270" anchor="ctr" anchorCtr="0">
            <a:noAutofit/>
          </a:bodyPr>
          <a:lstStyle/>
          <a:p>
            <a:pPr lvl="0" algn="ctr" defTabSz="11557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Support Committee</a:t>
            </a:r>
          </a:p>
        </p:txBody>
      </p:sp>
      <p:sp>
        <p:nvSpPr>
          <p:cNvPr id="12" name="Freeform 11"/>
          <p:cNvSpPr/>
          <p:nvPr/>
        </p:nvSpPr>
        <p:spPr>
          <a:xfrm>
            <a:off x="6697563" y="1933183"/>
            <a:ext cx="2079130" cy="1039565"/>
          </a:xfrm>
          <a:custGeom>
            <a:avLst/>
            <a:gdLst>
              <a:gd name="connsiteX0" fmla="*/ 0 w 2079130"/>
              <a:gd name="connsiteY0" fmla="*/ 173264 h 1039565"/>
              <a:gd name="connsiteX1" fmla="*/ 173264 w 2079130"/>
              <a:gd name="connsiteY1" fmla="*/ 0 h 1039565"/>
              <a:gd name="connsiteX2" fmla="*/ 1905866 w 2079130"/>
              <a:gd name="connsiteY2" fmla="*/ 0 h 1039565"/>
              <a:gd name="connsiteX3" fmla="*/ 2079130 w 2079130"/>
              <a:gd name="connsiteY3" fmla="*/ 173264 h 1039565"/>
              <a:gd name="connsiteX4" fmla="*/ 2079130 w 2079130"/>
              <a:gd name="connsiteY4" fmla="*/ 866301 h 1039565"/>
              <a:gd name="connsiteX5" fmla="*/ 1905866 w 2079130"/>
              <a:gd name="connsiteY5" fmla="*/ 1039565 h 1039565"/>
              <a:gd name="connsiteX6" fmla="*/ 173264 w 2079130"/>
              <a:gd name="connsiteY6" fmla="*/ 1039565 h 1039565"/>
              <a:gd name="connsiteX7" fmla="*/ 0 w 2079130"/>
              <a:gd name="connsiteY7" fmla="*/ 866301 h 1039565"/>
              <a:gd name="connsiteX8" fmla="*/ 0 w 2079130"/>
              <a:gd name="connsiteY8" fmla="*/ 173264 h 103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130" h="1039565">
                <a:moveTo>
                  <a:pt x="0" y="173264"/>
                </a:moveTo>
                <a:cubicBezTo>
                  <a:pt x="0" y="77573"/>
                  <a:pt x="77573" y="0"/>
                  <a:pt x="173264" y="0"/>
                </a:cubicBezTo>
                <a:lnTo>
                  <a:pt x="1905866" y="0"/>
                </a:lnTo>
                <a:cubicBezTo>
                  <a:pt x="2001557" y="0"/>
                  <a:pt x="2079130" y="77573"/>
                  <a:pt x="2079130" y="173264"/>
                </a:cubicBezTo>
                <a:lnTo>
                  <a:pt x="2079130" y="866301"/>
                </a:lnTo>
                <a:cubicBezTo>
                  <a:pt x="2079130" y="961992"/>
                  <a:pt x="2001557" y="1039565"/>
                  <a:pt x="1905866" y="1039565"/>
                </a:cubicBezTo>
                <a:lnTo>
                  <a:pt x="173264" y="1039565"/>
                </a:lnTo>
                <a:cubicBezTo>
                  <a:pt x="77573" y="1039565"/>
                  <a:pt x="0" y="961992"/>
                  <a:pt x="0" y="866301"/>
                </a:cubicBezTo>
                <a:lnTo>
                  <a:pt x="0" y="17326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9807" tIns="149807" rIns="149807" bIns="149807" numCol="1" spcCol="1270" anchor="ctr" anchorCtr="0">
            <a:noAutofit/>
          </a:bodyPr>
          <a:lstStyle/>
          <a:p>
            <a:pPr lvl="0" algn="ctr" defTabSz="11557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Policy Committee</a:t>
            </a:r>
          </a:p>
        </p:txBody>
      </p:sp>
      <p:sp>
        <p:nvSpPr>
          <p:cNvPr id="6" name="Rounded Rectangle 5"/>
          <p:cNvSpPr/>
          <p:nvPr/>
        </p:nvSpPr>
        <p:spPr>
          <a:xfrm>
            <a:off x="1734412" y="3267728"/>
            <a:ext cx="2022049" cy="989814"/>
          </a:xfrm>
          <a:prstGeom prst="roundRect">
            <a:avLst/>
          </a:prstGeom>
          <a:solidFill>
            <a:schemeClr val="bg2">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City Council </a:t>
            </a:r>
          </a:p>
        </p:txBody>
      </p:sp>
      <p:sp>
        <p:nvSpPr>
          <p:cNvPr id="7" name="Left-Right Arrow 6"/>
          <p:cNvSpPr/>
          <p:nvPr/>
        </p:nvSpPr>
        <p:spPr>
          <a:xfrm>
            <a:off x="3803961" y="3573565"/>
            <a:ext cx="1457456" cy="378140"/>
          </a:xfrm>
          <a:prstGeom prst="lef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5344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810" y="1905000"/>
            <a:ext cx="9146382" cy="2667000"/>
          </a:xfrm>
        </p:spPr>
        <p:txBody>
          <a:bodyPr>
            <a:no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1522810" y="5105400"/>
            <a:ext cx="9146381" cy="10668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grpSp>
        <p:nvGrpSpPr>
          <p:cNvPr id="256" name="line"/>
          <p:cNvGrpSpPr/>
          <p:nvPr/>
        </p:nvGrpSpPr>
        <p:grpSpPr bwMode="invGray">
          <a:xfrm>
            <a:off x="1585309" y="4724400"/>
            <a:ext cx="8634184" cy="64008"/>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grpSp>
    </p:spTree>
    <p:extLst>
      <p:ext uri="{BB962C8B-B14F-4D97-AF65-F5344CB8AC3E}">
        <p14:creationId xmlns:p14="http://schemas.microsoft.com/office/powerpoint/2010/main" val="240306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rgbClr val="655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22548" y="101203"/>
            <a:ext cx="11953188" cy="8320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122548" y="1043885"/>
            <a:ext cx="11953188" cy="566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4228300"/>
      </p:ext>
    </p:extLst>
  </p:cSld>
  <p:clrMap bg1="lt1" tx1="dk1" bg2="lt2" tx2="dk2" accent1="accent1" accent2="accent2" accent3="accent3" accent4="accent4" accent5="accent5" accent6="accent6" hlink="hlink" folHlink="folHlink"/>
  <p:sldLayoutIdLst>
    <p:sldLayoutId id="2147483653" r:id="rId1"/>
    <p:sldLayoutId id="2147483664" r:id="rId2"/>
    <p:sldLayoutId id="2147483657" r:id="rId3"/>
    <p:sldLayoutId id="2147483654" r:id="rId4"/>
    <p:sldLayoutId id="2147483666" r:id="rId5"/>
    <p:sldLayoutId id="214748369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US" dirty="0"/>
              <a:t>Unreinforced Masonry Building </a:t>
            </a:r>
            <a:br>
              <a:rPr lang="en-US" dirty="0"/>
            </a:br>
            <a:r>
              <a:rPr lang="en-US" dirty="0"/>
              <a:t>Seismic Retrofit Policy</a:t>
            </a:r>
          </a:p>
        </p:txBody>
      </p:sp>
      <p:sp>
        <p:nvSpPr>
          <p:cNvPr id="3" name="TextBox 2"/>
          <p:cNvSpPr txBox="1"/>
          <p:nvPr/>
        </p:nvSpPr>
        <p:spPr>
          <a:xfrm>
            <a:off x="1141252" y="5301732"/>
            <a:ext cx="10105534"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Jonna Papaefthimiou, PBEM     |     Amit Kumar, BDS     |     Shelly Haack, Prosper Portland</a:t>
            </a:r>
          </a:p>
        </p:txBody>
      </p:sp>
      <p:sp>
        <p:nvSpPr>
          <p:cNvPr id="6" name="TextBox 5"/>
          <p:cNvSpPr txBox="1"/>
          <p:nvPr/>
        </p:nvSpPr>
        <p:spPr>
          <a:xfrm>
            <a:off x="122548" y="6150144"/>
            <a:ext cx="11962614"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June 13, 2018</a:t>
            </a:r>
          </a:p>
        </p:txBody>
      </p:sp>
      <p:pic>
        <p:nvPicPr>
          <p:cNvPr id="2" name="Picture 1"/>
          <p:cNvPicPr>
            <a:picLocks noChangeAspect="1"/>
          </p:cNvPicPr>
          <p:nvPr/>
        </p:nvPicPr>
        <p:blipFill rotWithShape="1">
          <a:blip r:embed="rId2"/>
          <a:srcRect b="22272"/>
          <a:stretch/>
        </p:blipFill>
        <p:spPr>
          <a:xfrm>
            <a:off x="1563053" y="3363029"/>
            <a:ext cx="3167974" cy="1733586"/>
          </a:xfrm>
          <a:prstGeom prst="rect">
            <a:avLst/>
          </a:prstGeom>
        </p:spPr>
      </p:pic>
      <p:pic>
        <p:nvPicPr>
          <p:cNvPr id="4" name="Picture 3"/>
          <p:cNvPicPr>
            <a:picLocks noChangeAspect="1"/>
          </p:cNvPicPr>
          <p:nvPr/>
        </p:nvPicPr>
        <p:blipFill rotWithShape="1">
          <a:blip r:embed="rId3"/>
          <a:srcRect t="4696"/>
          <a:stretch/>
        </p:blipFill>
        <p:spPr>
          <a:xfrm>
            <a:off x="4939749" y="3374794"/>
            <a:ext cx="2882348" cy="1721821"/>
          </a:xfrm>
          <a:prstGeom prst="rect">
            <a:avLst/>
          </a:prstGeom>
        </p:spPr>
      </p:pic>
      <p:pic>
        <p:nvPicPr>
          <p:cNvPr id="5" name="Picture 4"/>
          <p:cNvPicPr>
            <a:picLocks noChangeAspect="1"/>
          </p:cNvPicPr>
          <p:nvPr/>
        </p:nvPicPr>
        <p:blipFill>
          <a:blip r:embed="rId4"/>
          <a:stretch>
            <a:fillRect/>
          </a:stretch>
        </p:blipFill>
        <p:spPr>
          <a:xfrm>
            <a:off x="8030819" y="3329089"/>
            <a:ext cx="2801970" cy="1767526"/>
          </a:xfrm>
          <a:prstGeom prst="rect">
            <a:avLst/>
          </a:prstGeom>
        </p:spPr>
      </p:pic>
    </p:spTree>
    <p:extLst>
      <p:ext uri="{BB962C8B-B14F-4D97-AF65-F5344CB8AC3E}">
        <p14:creationId xmlns:p14="http://schemas.microsoft.com/office/powerpoint/2010/main" val="3469937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6503F-05B7-4914-A09D-93FB0184A9A6}"/>
              </a:ext>
            </a:extLst>
          </p:cNvPr>
          <p:cNvSpPr>
            <a:spLocks noGrp="1"/>
          </p:cNvSpPr>
          <p:nvPr>
            <p:ph type="title"/>
          </p:nvPr>
        </p:nvSpPr>
        <p:spPr/>
        <p:txBody>
          <a:bodyPr/>
          <a:lstStyle/>
          <a:p>
            <a:r>
              <a:rPr lang="en-US" dirty="0"/>
              <a:t>Proposed Amendment</a:t>
            </a:r>
          </a:p>
        </p:txBody>
      </p:sp>
      <p:sp>
        <p:nvSpPr>
          <p:cNvPr id="3" name="Content Placeholder 2">
            <a:extLst>
              <a:ext uri="{FF2B5EF4-FFF2-40B4-BE49-F238E27FC236}">
                <a16:creationId xmlns:a16="http://schemas.microsoft.com/office/drawing/2014/main" id="{76CA04E6-CDCF-45D1-9682-28D22A4554B6}"/>
              </a:ext>
            </a:extLst>
          </p:cNvPr>
          <p:cNvSpPr>
            <a:spLocks noGrp="1"/>
          </p:cNvSpPr>
          <p:nvPr>
            <p:ph idx="1"/>
          </p:nvPr>
        </p:nvSpPr>
        <p:spPr/>
        <p:txBody>
          <a:bodyPr/>
          <a:lstStyle/>
          <a:p>
            <a:pPr marL="0" indent="0">
              <a:buNone/>
            </a:pPr>
            <a:r>
              <a:rPr lang="en-US" dirty="0"/>
              <a:t>Add a resolution to form another committee:</a:t>
            </a:r>
          </a:p>
          <a:p>
            <a:pPr marL="0" indent="0">
              <a:buNone/>
            </a:pPr>
            <a:r>
              <a:rPr lang="en-US" b="1" i="1" dirty="0">
                <a:solidFill>
                  <a:srgbClr val="C41D23"/>
                </a:solidFill>
              </a:rPr>
              <a:t>City Council directs City staff from the Bureau of Development Services, Prosper Portland, and Bureau of Emergency Management, to formulate a working group comprised of URM building owners, URM building tenants, and other subject matter experts, charged with further evaluating reasonable seismic retrofit requirements, support, incentives, and timelines, for Class 3 and Class 4 URM buildings, and return to Council within a year to report on their findings. This includes identifying specific strategies to achieve wall-floor ties including incentives, financing options, tax strategies, and hardship options. This also includes an evaluation of the impacts on insurances rates for seismically retrofitted buildings, including wall-floor ties. </a:t>
            </a:r>
            <a:r>
              <a:rPr lang="en-US" b="1" i="1" dirty="0">
                <a:solidFill>
                  <a:schemeClr val="tx1"/>
                </a:solidFill>
              </a:rPr>
              <a:t>[WHEELER 1]</a:t>
            </a:r>
          </a:p>
        </p:txBody>
      </p:sp>
      <p:sp>
        <p:nvSpPr>
          <p:cNvPr id="4" name="Text Placeholder 3">
            <a:extLst>
              <a:ext uri="{FF2B5EF4-FFF2-40B4-BE49-F238E27FC236}">
                <a16:creationId xmlns:a16="http://schemas.microsoft.com/office/drawing/2014/main" id="{2F8E5B95-D03D-490D-BDBD-0C5C3CCC97E4}"/>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633861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6503F-05B7-4914-A09D-93FB0184A9A6}"/>
              </a:ext>
            </a:extLst>
          </p:cNvPr>
          <p:cNvSpPr>
            <a:spLocks noGrp="1"/>
          </p:cNvSpPr>
          <p:nvPr>
            <p:ph type="title"/>
          </p:nvPr>
        </p:nvSpPr>
        <p:spPr/>
        <p:txBody>
          <a:bodyPr/>
          <a:lstStyle/>
          <a:p>
            <a:r>
              <a:rPr lang="en-US" dirty="0"/>
              <a:t>Proposed Amendment</a:t>
            </a:r>
          </a:p>
        </p:txBody>
      </p:sp>
      <p:sp>
        <p:nvSpPr>
          <p:cNvPr id="3" name="Content Placeholder 2">
            <a:extLst>
              <a:ext uri="{FF2B5EF4-FFF2-40B4-BE49-F238E27FC236}">
                <a16:creationId xmlns:a16="http://schemas.microsoft.com/office/drawing/2014/main" id="{76CA04E6-CDCF-45D1-9682-28D22A4554B6}"/>
              </a:ext>
            </a:extLst>
          </p:cNvPr>
          <p:cNvSpPr>
            <a:spLocks noGrp="1"/>
          </p:cNvSpPr>
          <p:nvPr>
            <p:ph idx="1"/>
          </p:nvPr>
        </p:nvSpPr>
        <p:spPr/>
        <p:txBody>
          <a:bodyPr/>
          <a:lstStyle/>
          <a:p>
            <a:pPr marL="0" indent="0">
              <a:buNone/>
            </a:pPr>
            <a:r>
              <a:rPr lang="en-US" dirty="0"/>
              <a:t>Add a resolution to shape the committee:</a:t>
            </a:r>
          </a:p>
          <a:p>
            <a:pPr marL="0" indent="0">
              <a:buNone/>
            </a:pPr>
            <a:r>
              <a:rPr lang="en-US" b="1" i="1" dirty="0">
                <a:solidFill>
                  <a:srgbClr val="C41D23"/>
                </a:solidFill>
              </a:rPr>
              <a:t>The working group shall be subject to the boards and commissions reforms adopted on November 8, 2017 via resolution no. 37328, including mandatory conflict of interest disclosure. </a:t>
            </a:r>
            <a:r>
              <a:rPr lang="en-US" b="1" i="1" dirty="0">
                <a:solidFill>
                  <a:schemeClr val="tx1"/>
                </a:solidFill>
              </a:rPr>
              <a:t>[FISH 3]</a:t>
            </a:r>
          </a:p>
        </p:txBody>
      </p:sp>
      <p:sp>
        <p:nvSpPr>
          <p:cNvPr id="4" name="Text Placeholder 3">
            <a:extLst>
              <a:ext uri="{FF2B5EF4-FFF2-40B4-BE49-F238E27FC236}">
                <a16:creationId xmlns:a16="http://schemas.microsoft.com/office/drawing/2014/main" id="{2F8E5B95-D03D-490D-BDBD-0C5C3CCC97E4}"/>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567003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AE7EA0-D7D9-426C-BD04-2045E2ADAFE6}"/>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7289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Resolution before Council </a:t>
            </a:r>
            <a:endParaRPr lang="en-US" dirty="0"/>
          </a:p>
        </p:txBody>
      </p:sp>
      <p:sp>
        <p:nvSpPr>
          <p:cNvPr id="3" name="Content Placeholder 2"/>
          <p:cNvSpPr>
            <a:spLocks noGrp="1"/>
          </p:cNvSpPr>
          <p:nvPr>
            <p:ph idx="1"/>
          </p:nvPr>
        </p:nvSpPr>
        <p:spPr/>
        <p:txBody>
          <a:bodyPr/>
          <a:lstStyle/>
          <a:p>
            <a:pPr marL="0" indent="0">
              <a:buNone/>
            </a:pPr>
            <a:r>
              <a:rPr lang="en-US" dirty="0">
                <a:solidFill>
                  <a:srgbClr val="C41D23"/>
                </a:solidFill>
              </a:rPr>
              <a:t>Ordinance effective March 1, 2019:</a:t>
            </a:r>
          </a:p>
          <a:p>
            <a:r>
              <a:rPr lang="en-US" dirty="0">
                <a:solidFill>
                  <a:schemeClr val="tx1"/>
                </a:solidFill>
              </a:rPr>
              <a:t>Ordinance for </a:t>
            </a:r>
            <a:r>
              <a:rPr lang="en-US" b="1" dirty="0">
                <a:solidFill>
                  <a:schemeClr val="tx1"/>
                </a:solidFill>
              </a:rPr>
              <a:t>placarding</a:t>
            </a:r>
            <a:r>
              <a:rPr lang="en-US" dirty="0">
                <a:solidFill>
                  <a:schemeClr val="tx1"/>
                </a:solidFill>
              </a:rPr>
              <a:t> of non-residential URM buildings not retrofitted to prevent collapse:</a:t>
            </a:r>
          </a:p>
          <a:p>
            <a:pPr lvl="1"/>
            <a:r>
              <a:rPr lang="en-US" dirty="0">
                <a:solidFill>
                  <a:srgbClr val="C41D23"/>
                </a:solidFill>
              </a:rPr>
              <a:t>8 x 10 sign with 30-point font. </a:t>
            </a:r>
          </a:p>
          <a:p>
            <a:pPr lvl="1"/>
            <a:r>
              <a:rPr lang="en-US" dirty="0">
                <a:solidFill>
                  <a:srgbClr val="C41D23"/>
                </a:solidFill>
              </a:rPr>
              <a:t>Reads: </a:t>
            </a:r>
            <a:r>
              <a:rPr lang="en-US" i="1" dirty="0">
                <a:solidFill>
                  <a:srgbClr val="C41D23"/>
                </a:solidFill>
              </a:rPr>
              <a:t>This is an unreinforced masonry building.  Unreinforced masonry buildings may be unsafe in the event of a major earthquake.</a:t>
            </a:r>
          </a:p>
          <a:p>
            <a:r>
              <a:rPr lang="en-US" dirty="0">
                <a:solidFill>
                  <a:schemeClr val="tx1"/>
                </a:solidFill>
              </a:rPr>
              <a:t>Ordinance requiring URM building owners to </a:t>
            </a:r>
            <a:r>
              <a:rPr lang="en-US" b="1" dirty="0">
                <a:solidFill>
                  <a:schemeClr val="tx1"/>
                </a:solidFill>
              </a:rPr>
              <a:t>disclose URM status to renters</a:t>
            </a:r>
            <a:r>
              <a:rPr lang="en-US" dirty="0">
                <a:solidFill>
                  <a:schemeClr val="tx1"/>
                </a:solidFill>
              </a:rPr>
              <a:t>, for buildings not retrofitted to prevent collapse. </a:t>
            </a:r>
          </a:p>
          <a:p>
            <a:pPr lvl="1"/>
            <a:r>
              <a:rPr lang="en-US" dirty="0">
                <a:solidFill>
                  <a:srgbClr val="C41D23"/>
                </a:solidFill>
              </a:rPr>
              <a:t>Reads: </a:t>
            </a:r>
            <a:r>
              <a:rPr lang="en-US" i="1" dirty="0">
                <a:solidFill>
                  <a:srgbClr val="C41D23"/>
                </a:solidFill>
              </a:rPr>
              <a:t>This building, which you are renting or leasing, is an unreinforced masonry building.  Unreinforced masonry buildings have proven to be unsafe in the event of an earthquake.</a:t>
            </a:r>
          </a:p>
          <a:p>
            <a:r>
              <a:rPr lang="en-US" dirty="0">
                <a:solidFill>
                  <a:srgbClr val="C41D23"/>
                </a:solidFill>
              </a:rPr>
              <a:t>This is binding City policy. </a:t>
            </a:r>
          </a:p>
        </p:txBody>
      </p:sp>
      <p:sp>
        <p:nvSpPr>
          <p:cNvPr id="9" name="Text Placeholder 8"/>
          <p:cNvSpPr>
            <a:spLocks noGrp="1"/>
          </p:cNvSpPr>
          <p:nvPr>
            <p:ph type="body" sz="quarter" idx="11"/>
          </p:nvPr>
        </p:nvSpPr>
        <p:spPr/>
        <p:txBody>
          <a:bodyPr/>
          <a:lstStyle/>
          <a:p>
            <a:r>
              <a:rPr lang="en-US" dirty="0"/>
              <a:t>Next Steps</a:t>
            </a:r>
          </a:p>
        </p:txBody>
      </p:sp>
      <p:cxnSp>
        <p:nvCxnSpPr>
          <p:cNvPr id="5" name="Straight Connector 4">
            <a:extLst>
              <a:ext uri="{FF2B5EF4-FFF2-40B4-BE49-F238E27FC236}">
                <a16:creationId xmlns:a16="http://schemas.microsoft.com/office/drawing/2014/main" id="{F9012E20-E063-48CD-B889-599B53A60C8C}"/>
              </a:ext>
            </a:extLst>
          </p:cNvPr>
          <p:cNvCxnSpPr>
            <a:cxnSpLocks/>
          </p:cNvCxnSpPr>
          <p:nvPr/>
        </p:nvCxnSpPr>
        <p:spPr>
          <a:xfrm>
            <a:off x="5116749" y="1964988"/>
            <a:ext cx="2324910" cy="0"/>
          </a:xfrm>
          <a:prstGeom prst="line">
            <a:avLst/>
          </a:prstGeom>
          <a:ln w="28575">
            <a:solidFill>
              <a:srgbClr val="C41D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17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A1CE24-977E-0248-A883-EC229777F7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272" y="1231392"/>
            <a:ext cx="7963759" cy="5295900"/>
          </a:xfrm>
          <a:prstGeom prst="rect">
            <a:avLst/>
          </a:prstGeom>
        </p:spPr>
      </p:pic>
      <p:sp>
        <p:nvSpPr>
          <p:cNvPr id="3" name="Title 2"/>
          <p:cNvSpPr>
            <a:spLocks noGrp="1"/>
          </p:cNvSpPr>
          <p:nvPr>
            <p:ph type="title"/>
          </p:nvPr>
        </p:nvSpPr>
        <p:spPr/>
        <p:txBody>
          <a:bodyPr/>
          <a:lstStyle/>
          <a:p>
            <a:r>
              <a:rPr lang="en-US"/>
              <a:t>Key Elements of a URM Retrofit </a:t>
            </a:r>
            <a:endParaRPr lang="en-US" dirty="0"/>
          </a:p>
        </p:txBody>
      </p:sp>
      <p:sp>
        <p:nvSpPr>
          <p:cNvPr id="10" name="Text Placeholder 9"/>
          <p:cNvSpPr>
            <a:spLocks noGrp="1"/>
          </p:cNvSpPr>
          <p:nvPr>
            <p:ph type="body" sz="quarter" idx="11"/>
          </p:nvPr>
        </p:nvSpPr>
        <p:spPr/>
        <p:txBody>
          <a:bodyPr/>
          <a:lstStyle/>
          <a:p>
            <a:endParaRPr lang="en-US" b="1" dirty="0"/>
          </a:p>
        </p:txBody>
      </p:sp>
      <p:sp>
        <p:nvSpPr>
          <p:cNvPr id="41988" name="Slide Number Placeholder 3"/>
          <p:cNvSpPr>
            <a:spLocks noGrp="1"/>
          </p:cNvSpPr>
          <p:nvPr>
            <p:ph type="sldNum" sz="quarter" idx="4294967295"/>
          </p:nvPr>
        </p:nvSpPr>
        <p:spPr>
          <a:xfrm>
            <a:off x="0" y="6265863"/>
            <a:ext cx="4410075" cy="365125"/>
          </a:xfrm>
          <a:prstGeom prst="rect">
            <a:avLst/>
          </a:prstGeom>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 name="TextBox 10"/>
          <p:cNvSpPr txBox="1"/>
          <p:nvPr/>
        </p:nvSpPr>
        <p:spPr>
          <a:xfrm>
            <a:off x="6158754" y="2008304"/>
            <a:ext cx="5526741" cy="523220"/>
          </a:xfrm>
          <a:prstGeom prst="rect">
            <a:avLst/>
          </a:prstGeom>
          <a:noFill/>
        </p:spPr>
        <p:txBody>
          <a:bodyPr wrap="square" rtlCol="0">
            <a:spAutoFit/>
          </a:bodyPr>
          <a:lstStyle/>
          <a:p>
            <a:r>
              <a:rPr lang="en-US" sz="2800" b="1" dirty="0">
                <a:solidFill>
                  <a:srgbClr val="C41D23"/>
                </a:solidFill>
                <a:latin typeface="Arial" panose="020B0604020202020204" pitchFamily="34" charset="0"/>
                <a:cs typeface="Arial" panose="020B0604020202020204" pitchFamily="34" charset="0"/>
              </a:rPr>
              <a:t>A</a:t>
            </a:r>
            <a:r>
              <a:rPr lang="en-US" sz="28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Brace parapets</a:t>
            </a:r>
          </a:p>
        </p:txBody>
      </p:sp>
      <p:pic>
        <p:nvPicPr>
          <p:cNvPr id="22" name="Picture 21">
            <a:extLst>
              <a:ext uri="{FF2B5EF4-FFF2-40B4-BE49-F238E27FC236}">
                <a16:creationId xmlns:a16="http://schemas.microsoft.com/office/drawing/2014/main" id="{234FF5AB-9C24-F84F-8075-8EFC58DE4B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 y="-257751"/>
            <a:ext cx="6423761" cy="7078985"/>
          </a:xfrm>
          <a:prstGeom prst="rect">
            <a:avLst/>
          </a:prstGeom>
        </p:spPr>
      </p:pic>
      <p:pic>
        <p:nvPicPr>
          <p:cNvPr id="8" name="Picture 7">
            <a:extLst>
              <a:ext uri="{FF2B5EF4-FFF2-40B4-BE49-F238E27FC236}">
                <a16:creationId xmlns:a16="http://schemas.microsoft.com/office/drawing/2014/main" id="{75A9CA5C-7B3F-F74C-BE44-93951A7E15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1831" y="1446001"/>
            <a:ext cx="2459664" cy="2115311"/>
          </a:xfrm>
          <a:prstGeom prst="rect">
            <a:avLst/>
          </a:prstGeom>
        </p:spPr>
      </p:pic>
      <p:pic>
        <p:nvPicPr>
          <p:cNvPr id="12" name="Picture 11">
            <a:extLst>
              <a:ext uri="{FF2B5EF4-FFF2-40B4-BE49-F238E27FC236}">
                <a16:creationId xmlns:a16="http://schemas.microsoft.com/office/drawing/2014/main" id="{A358F7CD-2AAD-1A4C-BE69-BECE2FE4EA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1075" y="1771953"/>
            <a:ext cx="458564" cy="458564"/>
          </a:xfrm>
          <a:prstGeom prst="rect">
            <a:avLst/>
          </a:prstGeom>
        </p:spPr>
      </p:pic>
      <p:sp>
        <p:nvSpPr>
          <p:cNvPr id="15" name="TextBox 14">
            <a:extLst>
              <a:ext uri="{FF2B5EF4-FFF2-40B4-BE49-F238E27FC236}">
                <a16:creationId xmlns:a16="http://schemas.microsoft.com/office/drawing/2014/main" id="{CD87E6AD-89CF-3542-91EE-5BBB45E3B15C}"/>
              </a:ext>
            </a:extLst>
          </p:cNvPr>
          <p:cNvSpPr txBox="1"/>
          <p:nvPr/>
        </p:nvSpPr>
        <p:spPr>
          <a:xfrm>
            <a:off x="6158754" y="2580620"/>
            <a:ext cx="5526741" cy="523220"/>
          </a:xfrm>
          <a:prstGeom prst="rect">
            <a:avLst/>
          </a:prstGeom>
          <a:noFill/>
        </p:spPr>
        <p:txBody>
          <a:bodyPr wrap="square" rtlCol="0">
            <a:spAutoFit/>
          </a:bodyPr>
          <a:lstStyle/>
          <a:p>
            <a:r>
              <a:rPr lang="en-US" sz="2800" b="1" dirty="0">
                <a:solidFill>
                  <a:srgbClr val="C41D23"/>
                </a:solidFill>
                <a:latin typeface="Arial" panose="020B0604020202020204" pitchFamily="34" charset="0"/>
                <a:cs typeface="Arial" panose="020B0604020202020204" pitchFamily="34" charset="0"/>
              </a:rPr>
              <a:t>B</a:t>
            </a:r>
            <a:r>
              <a:rPr lang="en-US" sz="28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Attach wall to roof</a:t>
            </a:r>
          </a:p>
        </p:txBody>
      </p:sp>
      <p:pic>
        <p:nvPicPr>
          <p:cNvPr id="16" name="Picture 15">
            <a:extLst>
              <a:ext uri="{FF2B5EF4-FFF2-40B4-BE49-F238E27FC236}">
                <a16:creationId xmlns:a16="http://schemas.microsoft.com/office/drawing/2014/main" id="{43A2C8A3-CFD1-D240-8A2C-479E63570489}"/>
              </a:ext>
            </a:extLst>
          </p:cNvPr>
          <p:cNvPicPr>
            <a:picLocks noChangeAspect="1"/>
          </p:cNvPicPr>
          <p:nvPr/>
        </p:nvPicPr>
        <p:blipFill>
          <a:blip r:embed="rId7" cstate="print">
            <a:alphaModFix amt="70000"/>
            <a:extLst>
              <a:ext uri="{28A0092B-C50C-407E-A947-70E740481C1C}">
                <a14:useLocalDpi xmlns:a14="http://schemas.microsoft.com/office/drawing/2010/main" val="0"/>
              </a:ext>
            </a:extLst>
          </a:blip>
          <a:stretch>
            <a:fillRect/>
          </a:stretch>
        </p:blipFill>
        <p:spPr>
          <a:xfrm>
            <a:off x="4479945" y="3651098"/>
            <a:ext cx="1135329" cy="272479"/>
          </a:xfrm>
          <a:prstGeom prst="rect">
            <a:avLst/>
          </a:prstGeom>
        </p:spPr>
      </p:pic>
      <p:pic>
        <p:nvPicPr>
          <p:cNvPr id="18" name="Picture 17">
            <a:extLst>
              <a:ext uri="{FF2B5EF4-FFF2-40B4-BE49-F238E27FC236}">
                <a16:creationId xmlns:a16="http://schemas.microsoft.com/office/drawing/2014/main" id="{26210DA1-1CD5-784E-A229-03B9E2370AA2}"/>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3193410" y="3085429"/>
            <a:ext cx="1135329" cy="272479"/>
          </a:xfrm>
          <a:prstGeom prst="rect">
            <a:avLst/>
          </a:prstGeom>
        </p:spPr>
      </p:pic>
      <p:pic>
        <p:nvPicPr>
          <p:cNvPr id="19" name="Picture 18">
            <a:extLst>
              <a:ext uri="{FF2B5EF4-FFF2-40B4-BE49-F238E27FC236}">
                <a16:creationId xmlns:a16="http://schemas.microsoft.com/office/drawing/2014/main" id="{D8B8EC56-8D3E-C34B-98A6-5226780B0019}"/>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2271850" y="2528204"/>
            <a:ext cx="1135329" cy="272479"/>
          </a:xfrm>
          <a:prstGeom prst="rect">
            <a:avLst/>
          </a:prstGeom>
        </p:spPr>
      </p:pic>
      <p:pic>
        <p:nvPicPr>
          <p:cNvPr id="34" name="Picture 33">
            <a:extLst>
              <a:ext uri="{FF2B5EF4-FFF2-40B4-BE49-F238E27FC236}">
                <a16:creationId xmlns:a16="http://schemas.microsoft.com/office/drawing/2014/main" id="{276F014B-744C-1445-A9B4-5B399F4A15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79090" y="3926752"/>
            <a:ext cx="2153115" cy="2562208"/>
          </a:xfrm>
          <a:prstGeom prst="rect">
            <a:avLst/>
          </a:prstGeom>
        </p:spPr>
      </p:pic>
      <p:pic>
        <p:nvPicPr>
          <p:cNvPr id="20" name="Picture 19">
            <a:extLst>
              <a:ext uri="{FF2B5EF4-FFF2-40B4-BE49-F238E27FC236}">
                <a16:creationId xmlns:a16="http://schemas.microsoft.com/office/drawing/2014/main" id="{25D36527-C746-2949-85C2-4F4C5D524B9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26051" y="3548849"/>
            <a:ext cx="476975" cy="476975"/>
          </a:xfrm>
          <a:prstGeom prst="rect">
            <a:avLst/>
          </a:prstGeom>
        </p:spPr>
      </p:pic>
      <p:pic>
        <p:nvPicPr>
          <p:cNvPr id="24" name="Picture 23">
            <a:extLst>
              <a:ext uri="{FF2B5EF4-FFF2-40B4-BE49-F238E27FC236}">
                <a16:creationId xmlns:a16="http://schemas.microsoft.com/office/drawing/2014/main" id="{04839142-7EFA-0C40-B6A5-5E0069981F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04302" y="2775378"/>
            <a:ext cx="482698" cy="458564"/>
          </a:xfrm>
          <a:prstGeom prst="rect">
            <a:avLst/>
          </a:prstGeom>
        </p:spPr>
      </p:pic>
      <p:sp>
        <p:nvSpPr>
          <p:cNvPr id="26" name="TextBox 25">
            <a:extLst>
              <a:ext uri="{FF2B5EF4-FFF2-40B4-BE49-F238E27FC236}">
                <a16:creationId xmlns:a16="http://schemas.microsoft.com/office/drawing/2014/main" id="{5EAAE432-B91D-E443-87F8-49F7AB55627D}"/>
              </a:ext>
            </a:extLst>
          </p:cNvPr>
          <p:cNvSpPr txBox="1"/>
          <p:nvPr/>
        </p:nvSpPr>
        <p:spPr>
          <a:xfrm>
            <a:off x="6158754" y="3103840"/>
            <a:ext cx="5907554" cy="954107"/>
          </a:xfrm>
          <a:prstGeom prst="rect">
            <a:avLst/>
          </a:prstGeom>
          <a:noFill/>
        </p:spPr>
        <p:txBody>
          <a:bodyPr wrap="square" rtlCol="0">
            <a:spAutoFit/>
          </a:bodyPr>
          <a:lstStyle/>
          <a:p>
            <a:r>
              <a:rPr lang="en-US" sz="2800" b="1" dirty="0">
                <a:solidFill>
                  <a:srgbClr val="C41D23"/>
                </a:solidFill>
                <a:latin typeface="Arial" panose="020B0604020202020204" pitchFamily="34" charset="0"/>
                <a:cs typeface="Arial" panose="020B0604020202020204" pitchFamily="34" charset="0"/>
              </a:rPr>
              <a:t>C </a:t>
            </a:r>
            <a:r>
              <a:rPr lang="en-US" sz="2800" dirty="0">
                <a:latin typeface="Arial" panose="020B0604020202020204" pitchFamily="34" charset="0"/>
                <a:cs typeface="Arial" panose="020B0604020202020204" pitchFamily="34" charset="0"/>
              </a:rPr>
              <a:t>In-plane shear attachments and roof sheathing, ties and cross ties</a:t>
            </a:r>
          </a:p>
        </p:txBody>
      </p:sp>
      <p:sp>
        <p:nvSpPr>
          <p:cNvPr id="27" name="TextBox 26">
            <a:extLst>
              <a:ext uri="{FF2B5EF4-FFF2-40B4-BE49-F238E27FC236}">
                <a16:creationId xmlns:a16="http://schemas.microsoft.com/office/drawing/2014/main" id="{64A4E838-5E9E-C845-A145-1A8F86C27438}"/>
              </a:ext>
            </a:extLst>
          </p:cNvPr>
          <p:cNvSpPr txBox="1"/>
          <p:nvPr/>
        </p:nvSpPr>
        <p:spPr>
          <a:xfrm>
            <a:off x="6158754" y="4057947"/>
            <a:ext cx="5526741" cy="523220"/>
          </a:xfrm>
          <a:prstGeom prst="rect">
            <a:avLst/>
          </a:prstGeom>
          <a:noFill/>
        </p:spPr>
        <p:txBody>
          <a:bodyPr wrap="square" rtlCol="0">
            <a:spAutoFit/>
          </a:bodyPr>
          <a:lstStyle/>
          <a:p>
            <a:r>
              <a:rPr lang="en-US" sz="2800" b="1" dirty="0">
                <a:solidFill>
                  <a:srgbClr val="C41D23"/>
                </a:solidFill>
                <a:latin typeface="Arial" panose="020B0604020202020204" pitchFamily="34" charset="0"/>
                <a:cs typeface="Arial" panose="020B0604020202020204" pitchFamily="34" charset="0"/>
              </a:rPr>
              <a:t>D</a:t>
            </a:r>
            <a:r>
              <a:rPr lang="en-US" sz="28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Attach wall to floor</a:t>
            </a:r>
          </a:p>
        </p:txBody>
      </p:sp>
      <p:pic>
        <p:nvPicPr>
          <p:cNvPr id="30" name="Picture 29">
            <a:extLst>
              <a:ext uri="{FF2B5EF4-FFF2-40B4-BE49-F238E27FC236}">
                <a16:creationId xmlns:a16="http://schemas.microsoft.com/office/drawing/2014/main" id="{D620CEE4-631D-9A41-B3C1-A57B1C675274}"/>
              </a:ext>
            </a:extLst>
          </p:cNvPr>
          <p:cNvPicPr>
            <a:picLocks noChangeAspect="1"/>
          </p:cNvPicPr>
          <p:nvPr/>
        </p:nvPicPr>
        <p:blipFill>
          <a:blip r:embed="rId7" cstate="print">
            <a:alphaModFix amt="70000"/>
            <a:extLst>
              <a:ext uri="{28A0092B-C50C-407E-A947-70E740481C1C}">
                <a14:useLocalDpi xmlns:a14="http://schemas.microsoft.com/office/drawing/2010/main" val="0"/>
              </a:ext>
            </a:extLst>
          </a:blip>
          <a:stretch>
            <a:fillRect/>
          </a:stretch>
        </p:blipFill>
        <p:spPr>
          <a:xfrm>
            <a:off x="4479945" y="5651886"/>
            <a:ext cx="1135329" cy="272479"/>
          </a:xfrm>
          <a:prstGeom prst="rect">
            <a:avLst/>
          </a:prstGeom>
        </p:spPr>
      </p:pic>
      <p:pic>
        <p:nvPicPr>
          <p:cNvPr id="28" name="Picture 27">
            <a:extLst>
              <a:ext uri="{FF2B5EF4-FFF2-40B4-BE49-F238E27FC236}">
                <a16:creationId xmlns:a16="http://schemas.microsoft.com/office/drawing/2014/main" id="{A71C97EC-B2B2-3741-9F12-C3B75F62E64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18327" y="5569892"/>
            <a:ext cx="458564" cy="458564"/>
          </a:xfrm>
          <a:prstGeom prst="rect">
            <a:avLst/>
          </a:prstGeom>
        </p:spPr>
      </p:pic>
      <p:sp>
        <p:nvSpPr>
          <p:cNvPr id="36" name="TextBox 35">
            <a:extLst>
              <a:ext uri="{FF2B5EF4-FFF2-40B4-BE49-F238E27FC236}">
                <a16:creationId xmlns:a16="http://schemas.microsoft.com/office/drawing/2014/main" id="{2C185A03-59C6-E541-B586-6C2FE0C9AEF8}"/>
              </a:ext>
            </a:extLst>
          </p:cNvPr>
          <p:cNvSpPr txBox="1"/>
          <p:nvPr/>
        </p:nvSpPr>
        <p:spPr>
          <a:xfrm>
            <a:off x="6158754" y="4581167"/>
            <a:ext cx="5526741" cy="523220"/>
          </a:xfrm>
          <a:prstGeom prst="rect">
            <a:avLst/>
          </a:prstGeom>
          <a:noFill/>
        </p:spPr>
        <p:txBody>
          <a:bodyPr wrap="square" rtlCol="0">
            <a:spAutoFit/>
          </a:bodyPr>
          <a:lstStyle/>
          <a:p>
            <a:r>
              <a:rPr lang="en-US" sz="2800" b="1" dirty="0">
                <a:solidFill>
                  <a:srgbClr val="C41D23"/>
                </a:solidFill>
                <a:latin typeface="Arial" panose="020B0604020202020204" pitchFamily="34" charset="0"/>
                <a:cs typeface="Arial" panose="020B0604020202020204" pitchFamily="34" charset="0"/>
              </a:rPr>
              <a:t>E</a:t>
            </a:r>
            <a:r>
              <a:rPr lang="en-US" sz="28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Out-of-plane wall bracing</a:t>
            </a:r>
          </a:p>
        </p:txBody>
      </p:sp>
      <p:pic>
        <p:nvPicPr>
          <p:cNvPr id="37" name="Picture 36">
            <a:extLst>
              <a:ext uri="{FF2B5EF4-FFF2-40B4-BE49-F238E27FC236}">
                <a16:creationId xmlns:a16="http://schemas.microsoft.com/office/drawing/2014/main" id="{2E2907A5-A9A9-8842-8FD8-4FF110DABF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17265" y="4025824"/>
            <a:ext cx="458564" cy="458564"/>
          </a:xfrm>
          <a:prstGeom prst="rect">
            <a:avLst/>
          </a:prstGeom>
        </p:spPr>
      </p:pic>
      <p:pic>
        <p:nvPicPr>
          <p:cNvPr id="41" name="Picture 40">
            <a:extLst>
              <a:ext uri="{FF2B5EF4-FFF2-40B4-BE49-F238E27FC236}">
                <a16:creationId xmlns:a16="http://schemas.microsoft.com/office/drawing/2014/main" id="{E0D19FA3-59A4-674C-A222-DA2DD3E94F9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59125" y="4496683"/>
            <a:ext cx="1438276" cy="963645"/>
          </a:xfrm>
          <a:prstGeom prst="rect">
            <a:avLst/>
          </a:prstGeom>
        </p:spPr>
      </p:pic>
      <p:sp>
        <p:nvSpPr>
          <p:cNvPr id="45" name="TextBox 44">
            <a:extLst>
              <a:ext uri="{FF2B5EF4-FFF2-40B4-BE49-F238E27FC236}">
                <a16:creationId xmlns:a16="http://schemas.microsoft.com/office/drawing/2014/main" id="{58DA9816-32AD-7748-B502-A2DAF7FC3029}"/>
              </a:ext>
            </a:extLst>
          </p:cNvPr>
          <p:cNvSpPr txBox="1"/>
          <p:nvPr/>
        </p:nvSpPr>
        <p:spPr>
          <a:xfrm>
            <a:off x="6158754" y="5104387"/>
            <a:ext cx="5526741" cy="523220"/>
          </a:xfrm>
          <a:prstGeom prst="rect">
            <a:avLst/>
          </a:prstGeom>
          <a:noFill/>
        </p:spPr>
        <p:txBody>
          <a:bodyPr wrap="square" rtlCol="0">
            <a:spAutoFit/>
          </a:bodyPr>
          <a:lstStyle/>
          <a:p>
            <a:r>
              <a:rPr lang="en-US" sz="2800" b="1" dirty="0">
                <a:solidFill>
                  <a:srgbClr val="C41D23"/>
                </a:solidFill>
                <a:latin typeface="Arial" panose="020B0604020202020204" pitchFamily="34" charset="0"/>
                <a:cs typeface="Arial" panose="020B0604020202020204" pitchFamily="34" charset="0"/>
              </a:rPr>
              <a:t>F</a:t>
            </a:r>
            <a:r>
              <a:rPr lang="en-US" sz="2800" b="1" dirty="0">
                <a:solidFill>
                  <a:schemeClr val="bg1">
                    <a:lumMod val="75000"/>
                  </a:schemeClr>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Other upgrades as required</a:t>
            </a:r>
          </a:p>
        </p:txBody>
      </p:sp>
      <p:pic>
        <p:nvPicPr>
          <p:cNvPr id="46" name="Picture 45">
            <a:extLst>
              <a:ext uri="{FF2B5EF4-FFF2-40B4-BE49-F238E27FC236}">
                <a16:creationId xmlns:a16="http://schemas.microsoft.com/office/drawing/2014/main" id="{7C08BB0E-93D3-914D-88D7-4BA95CDA4C3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39941" y="3787336"/>
            <a:ext cx="684991" cy="657591"/>
          </a:xfrm>
          <a:prstGeom prst="rect">
            <a:avLst/>
          </a:prstGeom>
        </p:spPr>
      </p:pic>
      <p:pic>
        <p:nvPicPr>
          <p:cNvPr id="29" name="Picture 28">
            <a:extLst>
              <a:ext uri="{FF2B5EF4-FFF2-40B4-BE49-F238E27FC236}">
                <a16:creationId xmlns:a16="http://schemas.microsoft.com/office/drawing/2014/main" id="{0D9EFAE9-D033-4454-A22B-6938638D55C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877" y="1822265"/>
            <a:ext cx="6296438" cy="6899323"/>
          </a:xfrm>
          <a:prstGeom prst="rect">
            <a:avLst/>
          </a:prstGeom>
        </p:spPr>
      </p:pic>
    </p:spTree>
    <p:extLst>
      <p:ext uri="{BB962C8B-B14F-4D97-AF65-F5344CB8AC3E}">
        <p14:creationId xmlns:p14="http://schemas.microsoft.com/office/powerpoint/2010/main" val="1633074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Portland’s URM Buildings</a:t>
            </a:r>
          </a:p>
        </p:txBody>
      </p:sp>
      <p:sp>
        <p:nvSpPr>
          <p:cNvPr id="9" name="Text Placeholder 8"/>
          <p:cNvSpPr>
            <a:spLocks noGrp="1"/>
          </p:cNvSpPr>
          <p:nvPr>
            <p:ph type="body" sz="quarter" idx="11"/>
          </p:nvPr>
        </p:nvSpPr>
        <p:spPr/>
        <p:txBody>
          <a:bodyPr/>
          <a:lstStyle/>
          <a:p>
            <a:r>
              <a:rPr lang="en-US" dirty="0"/>
              <a:t>Inventory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5610" y="1145107"/>
            <a:ext cx="7187356" cy="5553866"/>
          </a:xfrm>
          <a:prstGeom prst="rect">
            <a:avLst/>
          </a:prstGeom>
        </p:spPr>
      </p:pic>
    </p:spTree>
    <p:extLst>
      <p:ext uri="{BB962C8B-B14F-4D97-AF65-F5344CB8AC3E}">
        <p14:creationId xmlns:p14="http://schemas.microsoft.com/office/powerpoint/2010/main" val="2117769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Critical buildings, schools + community centers</a:t>
            </a:r>
          </a:p>
        </p:txBody>
      </p:sp>
      <p:sp>
        <p:nvSpPr>
          <p:cNvPr id="12" name="Text Placeholder 11"/>
          <p:cNvSpPr>
            <a:spLocks noGrp="1"/>
          </p:cNvSpPr>
          <p:nvPr>
            <p:ph type="body" sz="quarter" idx="11"/>
          </p:nvPr>
        </p:nvSpPr>
        <p:spPr/>
        <p:txBody>
          <a:bodyPr/>
          <a:lstStyle/>
          <a:p>
            <a:r>
              <a:rPr lang="en-US" dirty="0"/>
              <a:t>Proposed Standard</a:t>
            </a:r>
          </a:p>
        </p:txBody>
      </p:sp>
      <p:sp>
        <p:nvSpPr>
          <p:cNvPr id="41988" name="Slide Number Placeholder 3"/>
          <p:cNvSpPr>
            <a:spLocks noGrp="1"/>
          </p:cNvSpPr>
          <p:nvPr>
            <p:ph type="sldNum" sz="quarter" idx="4294967295"/>
          </p:nvPr>
        </p:nvSpPr>
        <p:spPr>
          <a:xfrm>
            <a:off x="0" y="6265863"/>
            <a:ext cx="4410075" cy="365125"/>
          </a:xfrm>
          <a:prstGeom prst="rect">
            <a:avLst/>
          </a:prstGeom>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972D4A4D-6E58-4D0F-A9DA-DB2635C8C6B0}"/>
              </a:ext>
            </a:extLst>
          </p:cNvPr>
          <p:cNvPicPr>
            <a:picLocks noChangeAspect="1"/>
          </p:cNvPicPr>
          <p:nvPr/>
        </p:nvPicPr>
        <p:blipFill rotWithShape="1">
          <a:blip r:embed="rId3"/>
          <a:srcRect l="22267" t="12308" r="19683" b="47103"/>
          <a:stretch/>
        </p:blipFill>
        <p:spPr>
          <a:xfrm>
            <a:off x="7048500" y="3161654"/>
            <a:ext cx="4532123" cy="3469334"/>
          </a:xfrm>
          <a:prstGeom prst="rect">
            <a:avLst/>
          </a:prstGeom>
        </p:spPr>
      </p:pic>
      <p:sp>
        <p:nvSpPr>
          <p:cNvPr id="5" name="TextBox 4">
            <a:extLst>
              <a:ext uri="{FF2B5EF4-FFF2-40B4-BE49-F238E27FC236}">
                <a16:creationId xmlns:a16="http://schemas.microsoft.com/office/drawing/2014/main" id="{E7C5224C-726E-49DF-BCDD-2085946169E2}"/>
              </a:ext>
            </a:extLst>
          </p:cNvPr>
          <p:cNvSpPr txBox="1"/>
          <p:nvPr/>
        </p:nvSpPr>
        <p:spPr>
          <a:xfrm>
            <a:off x="217128" y="1426378"/>
            <a:ext cx="11580620" cy="3108543"/>
          </a:xfrm>
          <a:prstGeom prst="rect">
            <a:avLst/>
          </a:prstGeom>
          <a:noFill/>
        </p:spPr>
        <p:txBody>
          <a:bodyPr wrap="square" rtlCol="0">
            <a:spAutoFit/>
          </a:bodyPr>
          <a:lstStyle/>
          <a:p>
            <a:pPr marL="342900" indent="-342900">
              <a:buFont typeface="Arial" panose="020B0604020202020204" pitchFamily="34" charset="0"/>
              <a:buChar char="•"/>
            </a:pPr>
            <a:r>
              <a:rPr lang="en-US" sz="2800" b="1" dirty="0">
                <a:latin typeface="Arial" panose="020B0604020202020204" pitchFamily="34" charset="0"/>
                <a:cs typeface="Arial" panose="020B0604020202020204" pitchFamily="34" charset="0"/>
              </a:rPr>
              <a:t>Class 1 critical buildings achieve immediate occupancy:</a:t>
            </a:r>
          </a:p>
          <a:p>
            <a:pPr marL="914400" lvl="1" indent="-457200">
              <a:buFont typeface="Courier New" panose="02070309020205020404" pitchFamily="49" charset="0"/>
              <a:buChar char="o"/>
            </a:pPr>
            <a:r>
              <a:rPr lang="en-US" sz="2800" dirty="0">
                <a:latin typeface="Arial" panose="020B0604020202020204" pitchFamily="34" charset="0"/>
                <a:cs typeface="Arial" panose="020B0604020202020204" pitchFamily="34" charset="0"/>
              </a:rPr>
              <a:t>10 years to complete all steps</a:t>
            </a:r>
          </a:p>
          <a:p>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b="1" dirty="0">
                <a:latin typeface="Arial" panose="020B0604020202020204" pitchFamily="34" charset="0"/>
                <a:cs typeface="Arial" panose="020B0604020202020204" pitchFamily="34" charset="0"/>
              </a:rPr>
              <a:t>Class 2 schools and community centers achieve damage control</a:t>
            </a:r>
            <a:endParaRPr lang="en-US" sz="2800" dirty="0">
              <a:latin typeface="Arial" panose="020B0604020202020204" pitchFamily="34" charset="0"/>
              <a:cs typeface="Arial" panose="020B0604020202020204" pitchFamily="34" charset="0"/>
            </a:endParaRPr>
          </a:p>
          <a:p>
            <a:pPr marL="914400" lvl="1" indent="-457200">
              <a:buFont typeface="Courier New" panose="02070309020205020404" pitchFamily="49" charset="0"/>
              <a:buChar char="o"/>
            </a:pPr>
            <a:r>
              <a:rPr lang="en-US" sz="2800" dirty="0">
                <a:latin typeface="Arial" panose="020B0604020202020204" pitchFamily="34" charset="0"/>
                <a:cs typeface="Arial" panose="020B0604020202020204" pitchFamily="34" charset="0"/>
              </a:rPr>
              <a:t>10 years for parapets</a:t>
            </a:r>
          </a:p>
          <a:p>
            <a:pPr marL="914400" lvl="1" indent="-457200">
              <a:buFont typeface="Courier New" panose="02070309020205020404" pitchFamily="49" charset="0"/>
              <a:buChar char="o"/>
            </a:pPr>
            <a:r>
              <a:rPr lang="en-US" sz="2800" dirty="0">
                <a:latin typeface="Arial" panose="020B0604020202020204" pitchFamily="34" charset="0"/>
                <a:cs typeface="Arial" panose="020B0604020202020204" pitchFamily="34" charset="0"/>
              </a:rPr>
              <a:t>20 years for all steps</a:t>
            </a:r>
          </a:p>
          <a:p>
            <a:pPr lvl="1"/>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0557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Most commercial buildings (class 3)</a:t>
            </a:r>
          </a:p>
        </p:txBody>
      </p:sp>
      <p:sp>
        <p:nvSpPr>
          <p:cNvPr id="11" name="Text Placeholder 10"/>
          <p:cNvSpPr>
            <a:spLocks noGrp="1"/>
          </p:cNvSpPr>
          <p:nvPr>
            <p:ph type="body" sz="quarter" idx="11"/>
          </p:nvPr>
        </p:nvSpPr>
        <p:spPr/>
        <p:txBody>
          <a:bodyPr/>
          <a:lstStyle/>
          <a:p>
            <a:r>
              <a:rPr lang="en-US" dirty="0"/>
              <a:t>Proposed Standard</a:t>
            </a:r>
          </a:p>
        </p:txBody>
      </p:sp>
      <p:sp>
        <p:nvSpPr>
          <p:cNvPr id="2" name="TextBox 1">
            <a:extLst>
              <a:ext uri="{FF2B5EF4-FFF2-40B4-BE49-F238E27FC236}">
                <a16:creationId xmlns:a16="http://schemas.microsoft.com/office/drawing/2014/main" id="{691AB5F1-457B-4113-A7D2-CCE0F1713B4E}"/>
              </a:ext>
            </a:extLst>
          </p:cNvPr>
          <p:cNvSpPr txBox="1"/>
          <p:nvPr/>
        </p:nvSpPr>
        <p:spPr>
          <a:xfrm>
            <a:off x="217128" y="1398011"/>
            <a:ext cx="11471289" cy="2616101"/>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Collapse risk reduction for 85% of buildings</a:t>
            </a:r>
          </a:p>
          <a:p>
            <a:pPr marL="342900" indent="-342900">
              <a:buFont typeface="Arial" panose="020B0604020202020204" pitchFamily="34" charset="0"/>
              <a:buChar char="•"/>
            </a:pPr>
            <a:r>
              <a:rPr lang="en-US" sz="2800" b="1" dirty="0">
                <a:latin typeface="Arial" panose="020B0604020202020204" pitchFamily="34" charset="0"/>
                <a:cs typeface="Arial" panose="020B0604020202020204" pitchFamily="34" charset="0"/>
              </a:rPr>
              <a:t>10 Years </a:t>
            </a:r>
            <a:r>
              <a:rPr lang="en-US" sz="2800" dirty="0">
                <a:latin typeface="Arial" panose="020B0604020202020204" pitchFamily="34" charset="0"/>
                <a:cs typeface="Arial" panose="020B0604020202020204" pitchFamily="34" charset="0"/>
              </a:rPr>
              <a:t>for A, B, C</a:t>
            </a:r>
          </a:p>
          <a:p>
            <a:pPr marL="342900" indent="-342900">
              <a:buFont typeface="Arial" panose="020B0604020202020204" pitchFamily="34" charset="0"/>
              <a:buChar char="•"/>
            </a:pPr>
            <a:r>
              <a:rPr lang="en-US" sz="2800" b="1" dirty="0">
                <a:latin typeface="Arial" panose="020B0604020202020204" pitchFamily="34" charset="0"/>
                <a:cs typeface="Arial" panose="020B0604020202020204" pitchFamily="34" charset="0"/>
              </a:rPr>
              <a:t>15 Years </a:t>
            </a:r>
            <a:r>
              <a:rPr lang="en-US" sz="2800" dirty="0">
                <a:latin typeface="Arial" panose="020B0604020202020204" pitchFamily="34" charset="0"/>
                <a:cs typeface="Arial" panose="020B0604020202020204" pitchFamily="34" charset="0"/>
              </a:rPr>
              <a:t>for D</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16" name="Slide Number Placeholder 3">
            <a:extLst>
              <a:ext uri="{FF2B5EF4-FFF2-40B4-BE49-F238E27FC236}">
                <a16:creationId xmlns:a16="http://schemas.microsoft.com/office/drawing/2014/main" id="{7F30456E-CE4A-430E-96E9-E3526AC2D53F}"/>
              </a:ext>
            </a:extLst>
          </p:cNvPr>
          <p:cNvSpPr txBox="1">
            <a:spLocks/>
          </p:cNvSpPr>
          <p:nvPr/>
        </p:nvSpPr>
        <p:spPr>
          <a:xfrm>
            <a:off x="0" y="6265863"/>
            <a:ext cx="4410075" cy="365125"/>
          </a:xfrm>
          <a:prstGeom prst="rect">
            <a:avLst/>
          </a:prstGeom>
        </p:spPr>
        <p:txBody>
          <a:bodyPr/>
          <a:lstStyle>
            <a:defPPr>
              <a:defRPr lang="en-US"/>
            </a:defPPr>
            <a:lvl1pPr marL="0" algn="l" defTabSz="914400" rtl="0" eaLnBrk="0" latinLnBrk="0" hangingPunct="0">
              <a:defRPr sz="1800" kern="1200">
                <a:solidFill>
                  <a:schemeClr val="tx1"/>
                </a:solidFill>
                <a:latin typeface="Garamond" panose="02020404030301010803" pitchFamily="18" charset="0"/>
                <a:ea typeface="+mn-ea"/>
                <a:cs typeface="+mn-cs"/>
              </a:defRPr>
            </a:lvl1pPr>
            <a:lvl2pPr marL="742950" indent="-285750" algn="l" defTabSz="914400" rtl="0" eaLnBrk="0" latinLnBrk="0" hangingPunct="0">
              <a:defRPr sz="1800" kern="1200">
                <a:solidFill>
                  <a:schemeClr val="tx1"/>
                </a:solidFill>
                <a:latin typeface="Garamond" panose="02020404030301010803" pitchFamily="18" charset="0"/>
                <a:ea typeface="+mn-ea"/>
                <a:cs typeface="+mn-cs"/>
              </a:defRPr>
            </a:lvl2pPr>
            <a:lvl3pPr marL="1143000" indent="-228600" algn="l" defTabSz="914400" rtl="0" eaLnBrk="0" latinLnBrk="0" hangingPunct="0">
              <a:defRPr sz="1800" kern="1200">
                <a:solidFill>
                  <a:schemeClr val="tx1"/>
                </a:solidFill>
                <a:latin typeface="Garamond" panose="02020404030301010803" pitchFamily="18" charset="0"/>
                <a:ea typeface="+mn-ea"/>
                <a:cs typeface="+mn-cs"/>
              </a:defRPr>
            </a:lvl3pPr>
            <a:lvl4pPr marL="1600200" indent="-228600" algn="l" defTabSz="914400" rtl="0" eaLnBrk="0" latinLnBrk="0" hangingPunct="0">
              <a:defRPr sz="1800" kern="1200">
                <a:solidFill>
                  <a:schemeClr val="tx1"/>
                </a:solidFill>
                <a:latin typeface="Garamond" panose="02020404030301010803" pitchFamily="18" charset="0"/>
                <a:ea typeface="+mn-ea"/>
                <a:cs typeface="+mn-cs"/>
              </a:defRPr>
            </a:lvl4pPr>
            <a:lvl5pPr marL="2057400" indent="-228600" algn="l" defTabSz="914400" rtl="0" eaLnBrk="0" latinLnBrk="0" hangingPunct="0">
              <a:defRPr sz="1800" kern="1200">
                <a:solidFill>
                  <a:schemeClr val="tx1"/>
                </a:solidFill>
                <a:latin typeface="Garamond" panose="02020404030301010803" pitchFamily="18" charset="0"/>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Garamond" panose="02020404030301010803" pitchFamily="18" charset="0"/>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Garamond" panose="02020404030301010803" pitchFamily="18" charset="0"/>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Garamond" panose="02020404030301010803" pitchFamily="18" charset="0"/>
                <a:ea typeface="+mn-ea"/>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Garamond" panose="02020404030301010803" pitchFamily="18" charset="0"/>
                <a:ea typeface="+mn-ea"/>
                <a:cs typeface="+mn-cs"/>
              </a:defRPr>
            </a:lvl9pPr>
          </a:lstStyle>
          <a:p>
            <a:pPr eaLnBrk="1" hangingPunct="1">
              <a:defRPr/>
            </a:pPr>
            <a:endParaRPr lang="en-US" altLang="en-US">
              <a:solidFill>
                <a:prstClr val="black"/>
              </a:solidFill>
              <a:latin typeface="Arial" panose="020B0604020202020204" pitchFamily="34" charset="0"/>
            </a:endParaRPr>
          </a:p>
          <a:p>
            <a:pPr eaLnBrk="1" hangingPunct="1">
              <a:defRPr/>
            </a:pPr>
            <a:endParaRPr lang="en-US" altLang="en-US">
              <a:solidFill>
                <a:prstClr val="black"/>
              </a:solidFill>
              <a:latin typeface="Arial" panose="020B0604020202020204" pitchFamily="34" charset="0"/>
            </a:endParaRPr>
          </a:p>
          <a:p>
            <a:pPr eaLnBrk="1" hangingPunct="1">
              <a:defRPr/>
            </a:pPr>
            <a:endParaRPr lang="en-US" altLang="en-US" dirty="0">
              <a:solidFill>
                <a:prstClr val="black"/>
              </a:solidFill>
              <a:latin typeface="Arial" panose="020B0604020202020204" pitchFamily="34" charset="0"/>
            </a:endParaRPr>
          </a:p>
        </p:txBody>
      </p:sp>
      <p:pic>
        <p:nvPicPr>
          <p:cNvPr id="18" name="Picture 17">
            <a:extLst>
              <a:ext uri="{FF2B5EF4-FFF2-40B4-BE49-F238E27FC236}">
                <a16:creationId xmlns:a16="http://schemas.microsoft.com/office/drawing/2014/main" id="{A83A5957-B880-4D09-966F-ABD7593C82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7589" y="-220985"/>
            <a:ext cx="6423761" cy="7078985"/>
          </a:xfrm>
          <a:prstGeom prst="rect">
            <a:avLst/>
          </a:prstGeom>
        </p:spPr>
      </p:pic>
      <p:grpSp>
        <p:nvGrpSpPr>
          <p:cNvPr id="4" name="Group 3">
            <a:extLst>
              <a:ext uri="{FF2B5EF4-FFF2-40B4-BE49-F238E27FC236}">
                <a16:creationId xmlns:a16="http://schemas.microsoft.com/office/drawing/2014/main" id="{1E079564-DE5E-436C-91BE-DC1214888061}"/>
              </a:ext>
            </a:extLst>
          </p:cNvPr>
          <p:cNvGrpSpPr/>
          <p:nvPr/>
        </p:nvGrpSpPr>
        <p:grpSpPr>
          <a:xfrm>
            <a:off x="6968732" y="1275627"/>
            <a:ext cx="7963759" cy="5295900"/>
            <a:chOff x="6968732" y="1275627"/>
            <a:chExt cx="7963759" cy="5295900"/>
          </a:xfrm>
        </p:grpSpPr>
        <p:pic>
          <p:nvPicPr>
            <p:cNvPr id="14" name="Picture 13">
              <a:extLst>
                <a:ext uri="{FF2B5EF4-FFF2-40B4-BE49-F238E27FC236}">
                  <a16:creationId xmlns:a16="http://schemas.microsoft.com/office/drawing/2014/main" id="{ADD4EAB7-4C50-40CC-BAF9-166887C541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8732" y="1275627"/>
              <a:ext cx="7963759" cy="5295900"/>
            </a:xfrm>
            <a:prstGeom prst="rect">
              <a:avLst/>
            </a:prstGeom>
          </p:spPr>
        </p:pic>
        <p:pic>
          <p:nvPicPr>
            <p:cNvPr id="19" name="Picture 18">
              <a:extLst>
                <a:ext uri="{FF2B5EF4-FFF2-40B4-BE49-F238E27FC236}">
                  <a16:creationId xmlns:a16="http://schemas.microsoft.com/office/drawing/2014/main" id="{0D8CF2A2-E9B8-43BE-925A-FC1EC6E6B9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28562" y="1470548"/>
              <a:ext cx="2459664" cy="2115311"/>
            </a:xfrm>
            <a:prstGeom prst="rect">
              <a:avLst/>
            </a:prstGeom>
          </p:spPr>
        </p:pic>
        <p:pic>
          <p:nvPicPr>
            <p:cNvPr id="20" name="Picture 19">
              <a:extLst>
                <a:ext uri="{FF2B5EF4-FFF2-40B4-BE49-F238E27FC236}">
                  <a16:creationId xmlns:a16="http://schemas.microsoft.com/office/drawing/2014/main" id="{6774BD7B-6CB4-44E0-BAAB-3F030A1E4C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7756" y="1608898"/>
              <a:ext cx="458564" cy="458564"/>
            </a:xfrm>
            <a:prstGeom prst="rect">
              <a:avLst/>
            </a:prstGeom>
          </p:spPr>
        </p:pic>
        <p:pic>
          <p:nvPicPr>
            <p:cNvPr id="22" name="Picture 21">
              <a:extLst>
                <a:ext uri="{FF2B5EF4-FFF2-40B4-BE49-F238E27FC236}">
                  <a16:creationId xmlns:a16="http://schemas.microsoft.com/office/drawing/2014/main" id="{9C497919-9DF3-4DDD-9DF0-5E1B19B8D0E3}"/>
                </a:ext>
              </a:extLst>
            </p:cNvPr>
            <p:cNvPicPr>
              <a:picLocks noChangeAspect="1"/>
            </p:cNvPicPr>
            <p:nvPr/>
          </p:nvPicPr>
          <p:blipFill>
            <a:blip r:embed="rId7" cstate="print">
              <a:alphaModFix amt="70000"/>
              <a:extLst>
                <a:ext uri="{28A0092B-C50C-407E-A947-70E740481C1C}">
                  <a14:useLocalDpi xmlns:a14="http://schemas.microsoft.com/office/drawing/2010/main" val="0"/>
                </a:ext>
              </a:extLst>
            </a:blip>
            <a:stretch>
              <a:fillRect/>
            </a:stretch>
          </p:blipFill>
          <p:spPr>
            <a:xfrm>
              <a:off x="10745822" y="3651096"/>
              <a:ext cx="1135329" cy="272479"/>
            </a:xfrm>
            <a:prstGeom prst="rect">
              <a:avLst/>
            </a:prstGeom>
          </p:spPr>
        </p:pic>
        <p:pic>
          <p:nvPicPr>
            <p:cNvPr id="23" name="Picture 22">
              <a:extLst>
                <a:ext uri="{FF2B5EF4-FFF2-40B4-BE49-F238E27FC236}">
                  <a16:creationId xmlns:a16="http://schemas.microsoft.com/office/drawing/2014/main" id="{B3466B50-4EFE-4D15-9669-CF61D3C3001E}"/>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9258045" y="2915126"/>
              <a:ext cx="1135329" cy="272479"/>
            </a:xfrm>
            <a:prstGeom prst="rect">
              <a:avLst/>
            </a:prstGeom>
          </p:spPr>
        </p:pic>
        <p:pic>
          <p:nvPicPr>
            <p:cNvPr id="24" name="Picture 23">
              <a:extLst>
                <a:ext uri="{FF2B5EF4-FFF2-40B4-BE49-F238E27FC236}">
                  <a16:creationId xmlns:a16="http://schemas.microsoft.com/office/drawing/2014/main" id="{1BCCB088-4335-4E0A-8BA5-DEEFC80A5B13}"/>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8690381" y="2528203"/>
              <a:ext cx="1135329" cy="272479"/>
            </a:xfrm>
            <a:prstGeom prst="rect">
              <a:avLst/>
            </a:prstGeom>
          </p:spPr>
        </p:pic>
        <p:pic>
          <p:nvPicPr>
            <p:cNvPr id="26" name="Picture 25">
              <a:extLst>
                <a:ext uri="{FF2B5EF4-FFF2-40B4-BE49-F238E27FC236}">
                  <a16:creationId xmlns:a16="http://schemas.microsoft.com/office/drawing/2014/main" id="{20C5A81B-24A6-4470-99BB-09053A3D00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62737" y="3187207"/>
              <a:ext cx="476975" cy="476975"/>
            </a:xfrm>
            <a:prstGeom prst="rect">
              <a:avLst/>
            </a:prstGeom>
          </p:spPr>
        </p:pic>
        <p:pic>
          <p:nvPicPr>
            <p:cNvPr id="27" name="Picture 26">
              <a:extLst>
                <a:ext uri="{FF2B5EF4-FFF2-40B4-BE49-F238E27FC236}">
                  <a16:creationId xmlns:a16="http://schemas.microsoft.com/office/drawing/2014/main" id="{BCE6A702-DFD4-44F9-8BAB-DB72CFFFD99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20180" y="2893414"/>
              <a:ext cx="482698" cy="458564"/>
            </a:xfrm>
            <a:prstGeom prst="rect">
              <a:avLst/>
            </a:prstGeom>
          </p:spPr>
        </p:pic>
        <p:pic>
          <p:nvPicPr>
            <p:cNvPr id="30" name="Picture 29">
              <a:extLst>
                <a:ext uri="{FF2B5EF4-FFF2-40B4-BE49-F238E27FC236}">
                  <a16:creationId xmlns:a16="http://schemas.microsoft.com/office/drawing/2014/main" id="{3D943A37-9B28-4232-B4B6-939FD6D9CD1A}"/>
                </a:ext>
              </a:extLst>
            </p:cNvPr>
            <p:cNvPicPr>
              <a:picLocks noChangeAspect="1"/>
            </p:cNvPicPr>
            <p:nvPr/>
          </p:nvPicPr>
          <p:blipFill>
            <a:blip r:embed="rId7" cstate="print">
              <a:alphaModFix amt="70000"/>
              <a:extLst>
                <a:ext uri="{28A0092B-C50C-407E-A947-70E740481C1C}">
                  <a14:useLocalDpi xmlns:a14="http://schemas.microsoft.com/office/drawing/2010/main" val="0"/>
                </a:ext>
              </a:extLst>
            </a:blip>
            <a:stretch>
              <a:fillRect/>
            </a:stretch>
          </p:blipFill>
          <p:spPr>
            <a:xfrm>
              <a:off x="10719687" y="5658056"/>
              <a:ext cx="1135329" cy="272479"/>
            </a:xfrm>
            <a:prstGeom prst="rect">
              <a:avLst/>
            </a:prstGeom>
          </p:spPr>
        </p:pic>
        <p:pic>
          <p:nvPicPr>
            <p:cNvPr id="31" name="Picture 30">
              <a:extLst>
                <a:ext uri="{FF2B5EF4-FFF2-40B4-BE49-F238E27FC236}">
                  <a16:creationId xmlns:a16="http://schemas.microsoft.com/office/drawing/2014/main" id="{DE91B61C-4E3B-45AF-A912-6129050F9D5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72475" y="5091058"/>
              <a:ext cx="458564" cy="458564"/>
            </a:xfrm>
            <a:prstGeom prst="rect">
              <a:avLst/>
            </a:prstGeom>
          </p:spPr>
        </p:pic>
      </p:grpSp>
      <p:grpSp>
        <p:nvGrpSpPr>
          <p:cNvPr id="5" name="Group 4">
            <a:extLst>
              <a:ext uri="{FF2B5EF4-FFF2-40B4-BE49-F238E27FC236}">
                <a16:creationId xmlns:a16="http://schemas.microsoft.com/office/drawing/2014/main" id="{629B6864-425B-48EE-A742-EC63FBA0C3DC}"/>
              </a:ext>
            </a:extLst>
          </p:cNvPr>
          <p:cNvGrpSpPr/>
          <p:nvPr/>
        </p:nvGrpSpPr>
        <p:grpSpPr>
          <a:xfrm>
            <a:off x="2909026" y="4499593"/>
            <a:ext cx="4182438" cy="1641633"/>
            <a:chOff x="700847" y="3498354"/>
            <a:chExt cx="6061902" cy="1641633"/>
          </a:xfrm>
        </p:grpSpPr>
        <p:sp>
          <p:nvSpPr>
            <p:cNvPr id="38" name="TextBox 37">
              <a:extLst>
                <a:ext uri="{FF2B5EF4-FFF2-40B4-BE49-F238E27FC236}">
                  <a16:creationId xmlns:a16="http://schemas.microsoft.com/office/drawing/2014/main" id="{9C0C107B-7C38-475C-A20A-20BB3296C06A}"/>
                </a:ext>
              </a:extLst>
            </p:cNvPr>
            <p:cNvSpPr txBox="1"/>
            <p:nvPr/>
          </p:nvSpPr>
          <p:spPr>
            <a:xfrm>
              <a:off x="700847" y="3498354"/>
              <a:ext cx="5526741" cy="369332"/>
            </a:xfrm>
            <a:prstGeom prst="rect">
              <a:avLst/>
            </a:prstGeom>
            <a:noFill/>
          </p:spPr>
          <p:txBody>
            <a:bodyPr wrap="square" rtlCol="0">
              <a:spAutoFit/>
            </a:bodyPr>
            <a:lstStyle/>
            <a:p>
              <a:r>
                <a:rPr lang="en-US" b="1" dirty="0">
                  <a:solidFill>
                    <a:srgbClr val="C41D23"/>
                  </a:solidFill>
                  <a:latin typeface="Arial" panose="020B0604020202020204" pitchFamily="34" charset="0"/>
                  <a:cs typeface="Arial" panose="020B0604020202020204" pitchFamily="34" charset="0"/>
                </a:rPr>
                <a:t>A</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Brace parapets</a:t>
              </a:r>
            </a:p>
          </p:txBody>
        </p:sp>
        <p:sp>
          <p:nvSpPr>
            <p:cNvPr id="39" name="TextBox 38">
              <a:extLst>
                <a:ext uri="{FF2B5EF4-FFF2-40B4-BE49-F238E27FC236}">
                  <a16:creationId xmlns:a16="http://schemas.microsoft.com/office/drawing/2014/main" id="{8FBC2885-0051-40DA-9E5F-B4C451165C65}"/>
                </a:ext>
              </a:extLst>
            </p:cNvPr>
            <p:cNvSpPr txBox="1"/>
            <p:nvPr/>
          </p:nvSpPr>
          <p:spPr>
            <a:xfrm>
              <a:off x="700847" y="3846888"/>
              <a:ext cx="5526741" cy="369332"/>
            </a:xfrm>
            <a:prstGeom prst="rect">
              <a:avLst/>
            </a:prstGeom>
            <a:noFill/>
          </p:spPr>
          <p:txBody>
            <a:bodyPr wrap="square" rtlCol="0">
              <a:spAutoFit/>
            </a:bodyPr>
            <a:lstStyle/>
            <a:p>
              <a:r>
                <a:rPr lang="en-US" b="1" dirty="0">
                  <a:solidFill>
                    <a:srgbClr val="C41D23"/>
                  </a:solidFill>
                  <a:latin typeface="Arial" panose="020B0604020202020204" pitchFamily="34" charset="0"/>
                  <a:cs typeface="Arial" panose="020B0604020202020204" pitchFamily="34" charset="0"/>
                </a:rPr>
                <a:t>B</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Attach wall to roof</a:t>
              </a:r>
            </a:p>
          </p:txBody>
        </p:sp>
        <p:sp>
          <p:nvSpPr>
            <p:cNvPr id="40" name="TextBox 39">
              <a:extLst>
                <a:ext uri="{FF2B5EF4-FFF2-40B4-BE49-F238E27FC236}">
                  <a16:creationId xmlns:a16="http://schemas.microsoft.com/office/drawing/2014/main" id="{0950EE25-E0B2-4C6C-B59E-448CF66F89FE}"/>
                </a:ext>
              </a:extLst>
            </p:cNvPr>
            <p:cNvSpPr txBox="1"/>
            <p:nvPr/>
          </p:nvSpPr>
          <p:spPr>
            <a:xfrm>
              <a:off x="700847" y="4189752"/>
              <a:ext cx="6061902" cy="646331"/>
            </a:xfrm>
            <a:prstGeom prst="rect">
              <a:avLst/>
            </a:prstGeom>
            <a:noFill/>
          </p:spPr>
          <p:txBody>
            <a:bodyPr wrap="square" rtlCol="0">
              <a:spAutoFit/>
            </a:bodyPr>
            <a:lstStyle/>
            <a:p>
              <a:r>
                <a:rPr lang="en-US" b="1" dirty="0">
                  <a:solidFill>
                    <a:srgbClr val="C41D23"/>
                  </a:solidFill>
                  <a:latin typeface="Arial" panose="020B0604020202020204" pitchFamily="34" charset="0"/>
                  <a:cs typeface="Arial" panose="020B0604020202020204" pitchFamily="34" charset="0"/>
                </a:rPr>
                <a:t>C </a:t>
              </a:r>
              <a:r>
                <a:rPr lang="en-US" dirty="0">
                  <a:latin typeface="Arial" panose="020B0604020202020204" pitchFamily="34" charset="0"/>
                  <a:cs typeface="Arial" panose="020B0604020202020204" pitchFamily="34" charset="0"/>
                </a:rPr>
                <a:t>In-plane shear attachments and roof sheathing, ties and cross ties</a:t>
              </a:r>
            </a:p>
          </p:txBody>
        </p:sp>
        <p:sp>
          <p:nvSpPr>
            <p:cNvPr id="41" name="TextBox 40">
              <a:extLst>
                <a:ext uri="{FF2B5EF4-FFF2-40B4-BE49-F238E27FC236}">
                  <a16:creationId xmlns:a16="http://schemas.microsoft.com/office/drawing/2014/main" id="{E2760513-2399-4B12-BEF1-C31BCDF949F0}"/>
                </a:ext>
              </a:extLst>
            </p:cNvPr>
            <p:cNvSpPr txBox="1"/>
            <p:nvPr/>
          </p:nvSpPr>
          <p:spPr>
            <a:xfrm>
              <a:off x="700847" y="4770655"/>
              <a:ext cx="5526741" cy="369332"/>
            </a:xfrm>
            <a:prstGeom prst="rect">
              <a:avLst/>
            </a:prstGeom>
            <a:noFill/>
          </p:spPr>
          <p:txBody>
            <a:bodyPr wrap="square" rtlCol="0">
              <a:spAutoFit/>
            </a:bodyPr>
            <a:lstStyle/>
            <a:p>
              <a:r>
                <a:rPr lang="en-US" b="1" dirty="0">
                  <a:solidFill>
                    <a:srgbClr val="C41D23"/>
                  </a:solidFill>
                  <a:latin typeface="Arial" panose="020B0604020202020204" pitchFamily="34" charset="0"/>
                  <a:cs typeface="Arial" panose="020B0604020202020204" pitchFamily="34" charset="0"/>
                </a:rPr>
                <a:t>D</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Attach wall to floor</a:t>
              </a:r>
            </a:p>
          </p:txBody>
        </p:sp>
      </p:grpSp>
    </p:spTree>
    <p:extLst>
      <p:ext uri="{BB962C8B-B14F-4D97-AF65-F5344CB8AC3E}">
        <p14:creationId xmlns:p14="http://schemas.microsoft.com/office/powerpoint/2010/main" val="3395708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Small buildings, under 10 occupants</a:t>
            </a:r>
          </a:p>
        </p:txBody>
      </p:sp>
      <p:sp>
        <p:nvSpPr>
          <p:cNvPr id="9" name="Text Placeholder 8"/>
          <p:cNvSpPr>
            <a:spLocks noGrp="1"/>
          </p:cNvSpPr>
          <p:nvPr>
            <p:ph type="body" sz="quarter" idx="11"/>
          </p:nvPr>
        </p:nvSpPr>
        <p:spPr/>
        <p:txBody>
          <a:bodyPr/>
          <a:lstStyle/>
          <a:p>
            <a:r>
              <a:rPr lang="en-US" dirty="0"/>
              <a:t>Proposed Standard</a:t>
            </a:r>
          </a:p>
        </p:txBody>
      </p:sp>
      <p:sp>
        <p:nvSpPr>
          <p:cNvPr id="41988" name="Slide Number Placeholder 3"/>
          <p:cNvSpPr>
            <a:spLocks noGrp="1"/>
          </p:cNvSpPr>
          <p:nvPr>
            <p:ph type="sldNum" sz="quarter" idx="4294967295"/>
          </p:nvPr>
        </p:nvSpPr>
        <p:spPr>
          <a:xfrm>
            <a:off x="0" y="6265863"/>
            <a:ext cx="4410075" cy="365125"/>
          </a:xfrm>
          <a:prstGeom prst="rect">
            <a:avLst/>
          </a:prstGeom>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FF3D88EE-FA16-4C86-89A3-E929CE9B4357}"/>
              </a:ext>
            </a:extLst>
          </p:cNvPr>
          <p:cNvSpPr txBox="1"/>
          <p:nvPr/>
        </p:nvSpPr>
        <p:spPr>
          <a:xfrm>
            <a:off x="217129" y="1654979"/>
            <a:ext cx="9991178" cy="954107"/>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Brace parapets and tie roof to walls (current code).</a:t>
            </a:r>
          </a:p>
          <a:p>
            <a:pPr marL="914400" lvl="1" indent="-457200">
              <a:buFont typeface="Courier New" panose="02070309020205020404" pitchFamily="49" charset="0"/>
              <a:buChar char="o"/>
            </a:pPr>
            <a:r>
              <a:rPr lang="en-US" sz="2800" dirty="0">
                <a:latin typeface="Arial" panose="020B0604020202020204" pitchFamily="34" charset="0"/>
                <a:cs typeface="Arial" panose="020B0604020202020204" pitchFamily="34" charset="0"/>
              </a:rPr>
              <a:t>10 years to complete. </a:t>
            </a:r>
          </a:p>
        </p:txBody>
      </p:sp>
      <p:pic>
        <p:nvPicPr>
          <p:cNvPr id="6" name="Picture 5">
            <a:extLst>
              <a:ext uri="{FF2B5EF4-FFF2-40B4-BE49-F238E27FC236}">
                <a16:creationId xmlns:a16="http://schemas.microsoft.com/office/drawing/2014/main" id="{58F55164-408B-4077-A453-49EC8C5223C5}"/>
              </a:ext>
            </a:extLst>
          </p:cNvPr>
          <p:cNvPicPr>
            <a:picLocks noChangeAspect="1"/>
          </p:cNvPicPr>
          <p:nvPr/>
        </p:nvPicPr>
        <p:blipFill>
          <a:blip r:embed="rId3"/>
          <a:stretch>
            <a:fillRect/>
          </a:stretch>
        </p:blipFill>
        <p:spPr>
          <a:xfrm>
            <a:off x="5638800" y="2531460"/>
            <a:ext cx="5498507" cy="3734403"/>
          </a:xfrm>
          <a:prstGeom prst="rect">
            <a:avLst/>
          </a:prstGeom>
        </p:spPr>
      </p:pic>
    </p:spTree>
    <p:extLst>
      <p:ext uri="{BB962C8B-B14F-4D97-AF65-F5344CB8AC3E}">
        <p14:creationId xmlns:p14="http://schemas.microsoft.com/office/powerpoint/2010/main" val="2453305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Strengthen existing triggers</a:t>
            </a:r>
          </a:p>
        </p:txBody>
      </p:sp>
      <p:sp>
        <p:nvSpPr>
          <p:cNvPr id="5" name="Content Placeholder 2"/>
          <p:cNvSpPr>
            <a:spLocks noGrp="1"/>
          </p:cNvSpPr>
          <p:nvPr>
            <p:ph idx="1"/>
          </p:nvPr>
        </p:nvSpPr>
        <p:spPr/>
        <p:txBody>
          <a:bodyPr/>
          <a:lstStyle/>
          <a:p>
            <a:pPr marL="0" indent="0">
              <a:buNone/>
            </a:pPr>
            <a:r>
              <a:rPr lang="en-US" dirty="0"/>
              <a:t>Triggers in existing seismic regulations (Title 24.85): </a:t>
            </a:r>
          </a:p>
          <a:p>
            <a:endParaRPr lang="en-US" dirty="0"/>
          </a:p>
          <a:p>
            <a:r>
              <a:rPr lang="en-US" altLang="en-US" b="1" dirty="0"/>
              <a:t>Roof replacement </a:t>
            </a:r>
            <a:r>
              <a:rPr lang="en-US" altLang="en-US" dirty="0"/>
              <a:t>– removal of greater than 50% of total roof area within a </a:t>
            </a:r>
            <a:r>
              <a:rPr lang="en-US" altLang="en-US" strike="sngStrike" dirty="0">
                <a:solidFill>
                  <a:srgbClr val="C41D23"/>
                </a:solidFill>
              </a:rPr>
              <a:t>5 </a:t>
            </a:r>
            <a:r>
              <a:rPr lang="en-US" altLang="en-US" dirty="0">
                <a:solidFill>
                  <a:srgbClr val="C41D23"/>
                </a:solidFill>
              </a:rPr>
              <a:t>15 </a:t>
            </a:r>
            <a:r>
              <a:rPr lang="en-US" altLang="en-US" dirty="0"/>
              <a:t>year period requires wall anchorage for both in plane and out of plane forces and parapet bracing.</a:t>
            </a:r>
          </a:p>
          <a:p>
            <a:r>
              <a:rPr lang="en-US" b="1" dirty="0"/>
              <a:t>Costs of alterations or repair </a:t>
            </a:r>
            <a:r>
              <a:rPr lang="en-US" dirty="0"/>
              <a:t>- </a:t>
            </a:r>
            <a:r>
              <a:rPr lang="en-US" altLang="en-US" dirty="0"/>
              <a:t>When costs associated with building alterations or repair in a </a:t>
            </a:r>
            <a:r>
              <a:rPr lang="en-US" altLang="en-US" strike="sngStrike" dirty="0">
                <a:solidFill>
                  <a:srgbClr val="C41D23"/>
                </a:solidFill>
              </a:rPr>
              <a:t>two</a:t>
            </a:r>
            <a:r>
              <a:rPr lang="en-US" altLang="en-US" dirty="0">
                <a:solidFill>
                  <a:srgbClr val="C41D23"/>
                </a:solidFill>
              </a:rPr>
              <a:t> five </a:t>
            </a:r>
            <a:r>
              <a:rPr lang="en-US" altLang="en-US" dirty="0"/>
              <a:t>year time period </a:t>
            </a:r>
            <a:r>
              <a:rPr lang="en-US" altLang="en-US" dirty="0">
                <a:solidFill>
                  <a:srgbClr val="C41D23"/>
                </a:solidFill>
              </a:rPr>
              <a:t>or fifteen year time period</a:t>
            </a:r>
            <a:r>
              <a:rPr lang="en-US" altLang="en-US" dirty="0"/>
              <a:t> exceeds, entire building shall be improved to resist seismic forces to meet ASCE 31 41 criteria. </a:t>
            </a:r>
            <a:endParaRPr lang="en-US" dirty="0"/>
          </a:p>
          <a:p>
            <a:endParaRPr lang="en-US" altLang="en-US" dirty="0"/>
          </a:p>
          <a:p>
            <a:endParaRPr lang="en-US" altLang="en-US" dirty="0"/>
          </a:p>
          <a:p>
            <a:endParaRPr lang="en-US" dirty="0"/>
          </a:p>
        </p:txBody>
      </p:sp>
      <p:sp>
        <p:nvSpPr>
          <p:cNvPr id="9" name="Text Placeholder 8"/>
          <p:cNvSpPr>
            <a:spLocks noGrp="1"/>
          </p:cNvSpPr>
          <p:nvPr>
            <p:ph type="body" sz="quarter" idx="11"/>
          </p:nvPr>
        </p:nvSpPr>
        <p:spPr/>
        <p:txBody>
          <a:bodyPr/>
          <a:lstStyle/>
          <a:p>
            <a:r>
              <a:rPr lang="en-US" dirty="0"/>
              <a:t>Proposed Standard</a:t>
            </a:r>
          </a:p>
        </p:txBody>
      </p:sp>
      <p:sp>
        <p:nvSpPr>
          <p:cNvPr id="41988" name="Slide Number Placeholder 3"/>
          <p:cNvSpPr>
            <a:spLocks noGrp="1"/>
          </p:cNvSpPr>
          <p:nvPr>
            <p:ph type="sldNum" sz="quarter" idx="4294967295"/>
          </p:nvPr>
        </p:nvSpPr>
        <p:spPr>
          <a:xfrm>
            <a:off x="9448800" y="6356350"/>
            <a:ext cx="2743200" cy="365125"/>
          </a:xfrm>
          <a:prstGeom prst="rect">
            <a:avLst/>
          </a:prstGeom>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3577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Resolution before Council </a:t>
            </a:r>
          </a:p>
        </p:txBody>
      </p:sp>
      <p:sp>
        <p:nvSpPr>
          <p:cNvPr id="3" name="Content Placeholder 2"/>
          <p:cNvSpPr>
            <a:spLocks noGrp="1"/>
          </p:cNvSpPr>
          <p:nvPr>
            <p:ph idx="1"/>
          </p:nvPr>
        </p:nvSpPr>
        <p:spPr/>
        <p:txBody>
          <a:bodyPr/>
          <a:lstStyle/>
          <a:p>
            <a:pPr marL="0" indent="0">
              <a:buNone/>
            </a:pPr>
            <a:r>
              <a:rPr lang="en-US" dirty="0"/>
              <a:t>Return to Council within a year with a mandatory retrofit program as described in the URM final report:</a:t>
            </a:r>
          </a:p>
          <a:p>
            <a:r>
              <a:rPr lang="en-US" b="1" dirty="0"/>
              <a:t>Stronger triggers in existing code.</a:t>
            </a:r>
          </a:p>
          <a:p>
            <a:r>
              <a:rPr lang="en-US" b="1" dirty="0"/>
              <a:t>New code to implement mandatory seismic retrofits</a:t>
            </a:r>
            <a:r>
              <a:rPr lang="en-US" dirty="0"/>
              <a:t>: </a:t>
            </a:r>
          </a:p>
          <a:p>
            <a:pPr marL="971550" lvl="1" indent="-514350">
              <a:buFont typeface="+mj-lt"/>
              <a:buAutoNum type="arabicPeriod"/>
            </a:pPr>
            <a:r>
              <a:rPr lang="en-US" sz="2800" dirty="0"/>
              <a:t>Critical buildings to immediate occupancy in 10 years.</a:t>
            </a:r>
          </a:p>
          <a:p>
            <a:pPr marL="971550" lvl="1" indent="-514350">
              <a:buFont typeface="+mj-lt"/>
              <a:buAutoNum type="arabicPeriod"/>
            </a:pPr>
            <a:r>
              <a:rPr lang="en-US" sz="2800" dirty="0"/>
              <a:t>Schools and community centers to damage control in 20 years.</a:t>
            </a:r>
          </a:p>
          <a:p>
            <a:pPr marL="971550" lvl="1" indent="-514350">
              <a:buFont typeface="+mj-lt"/>
              <a:buAutoNum type="arabicPeriod"/>
            </a:pPr>
            <a:r>
              <a:rPr lang="en-US" sz="2800" dirty="0">
                <a:solidFill>
                  <a:schemeClr val="tx1"/>
                </a:solidFill>
              </a:rPr>
              <a:t>Most commercial buildings to collapse risk reduction in 15 years:</a:t>
            </a:r>
          </a:p>
          <a:p>
            <a:pPr lvl="2"/>
            <a:r>
              <a:rPr lang="en-US" sz="2800" dirty="0">
                <a:solidFill>
                  <a:schemeClr val="tx1"/>
                </a:solidFill>
              </a:rPr>
              <a:t>Brace parapets, tie roof to walls, strengthen roof diaphragm, </a:t>
            </a:r>
          </a:p>
          <a:p>
            <a:pPr lvl="2"/>
            <a:r>
              <a:rPr lang="en-US" sz="2800" dirty="0">
                <a:solidFill>
                  <a:schemeClr val="tx1"/>
                </a:solidFill>
              </a:rPr>
              <a:t>Tie walls to floors. </a:t>
            </a:r>
          </a:p>
          <a:p>
            <a:pPr marL="971550" lvl="1" indent="-514350">
              <a:buFont typeface="+mj-lt"/>
              <a:buAutoNum type="arabicPeriod"/>
            </a:pPr>
            <a:r>
              <a:rPr lang="en-US" sz="2800" dirty="0">
                <a:solidFill>
                  <a:schemeClr val="tx1"/>
                </a:solidFill>
              </a:rPr>
              <a:t>Small buildings brace parapets in 10 years. </a:t>
            </a:r>
            <a:endParaRPr lang="en-US" dirty="0"/>
          </a:p>
          <a:p>
            <a:pPr marL="0" indent="0">
              <a:buNone/>
            </a:pPr>
            <a:endParaRPr lang="en-US" dirty="0"/>
          </a:p>
          <a:p>
            <a:pPr marL="0" indent="0">
              <a:buNone/>
            </a:pPr>
            <a:endParaRPr lang="en-US" dirty="0"/>
          </a:p>
        </p:txBody>
      </p:sp>
      <p:sp>
        <p:nvSpPr>
          <p:cNvPr id="9" name="Text Placeholder 8"/>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670108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Notification</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dirty="0"/>
              <a:t>Placard non-residential URM buildings not retrofitted to Collapse Prevention. </a:t>
            </a:r>
          </a:p>
          <a:p>
            <a:pPr marL="0" indent="0">
              <a:buNone/>
            </a:pPr>
            <a:r>
              <a:rPr lang="en-US" dirty="0"/>
              <a:t>Notify renters in the lease agreement if a URM is not retrofitted to Collapse Prevention.</a:t>
            </a:r>
          </a:p>
        </p:txBody>
      </p:sp>
      <p:sp>
        <p:nvSpPr>
          <p:cNvPr id="9" name="Text Placeholder 8"/>
          <p:cNvSpPr>
            <a:spLocks noGrp="1"/>
          </p:cNvSpPr>
          <p:nvPr>
            <p:ph type="body" sz="quarter" idx="11"/>
          </p:nvPr>
        </p:nvSpPr>
        <p:spPr/>
        <p:txBody>
          <a:bodyPr/>
          <a:lstStyle/>
          <a:p>
            <a:r>
              <a:rPr lang="en-US" dirty="0"/>
              <a:t>Proposed Policy</a:t>
            </a:r>
          </a:p>
        </p:txBody>
      </p:sp>
      <p:pic>
        <p:nvPicPr>
          <p:cNvPr id="4" name="Picture 3">
            <a:extLst>
              <a:ext uri="{FF2B5EF4-FFF2-40B4-BE49-F238E27FC236}">
                <a16:creationId xmlns:a16="http://schemas.microsoft.com/office/drawing/2014/main" id="{7A63E458-CD0F-4561-B154-ECE3DE2B5B0B}"/>
              </a:ext>
            </a:extLst>
          </p:cNvPr>
          <p:cNvPicPr>
            <a:picLocks noChangeAspect="1"/>
          </p:cNvPicPr>
          <p:nvPr/>
        </p:nvPicPr>
        <p:blipFill rotWithShape="1">
          <a:blip r:embed="rId3"/>
          <a:srcRect l="15539" r="11463"/>
          <a:stretch/>
        </p:blipFill>
        <p:spPr>
          <a:xfrm>
            <a:off x="7315201" y="3264601"/>
            <a:ext cx="4019550" cy="3093000"/>
          </a:xfrm>
          <a:prstGeom prst="rect">
            <a:avLst/>
          </a:prstGeom>
        </p:spPr>
      </p:pic>
    </p:spTree>
    <p:extLst>
      <p:ext uri="{BB962C8B-B14F-4D97-AF65-F5344CB8AC3E}">
        <p14:creationId xmlns:p14="http://schemas.microsoft.com/office/powerpoint/2010/main" val="463651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Support for URM Building Owners</a:t>
            </a:r>
          </a:p>
        </p:txBody>
      </p:sp>
      <p:sp>
        <p:nvSpPr>
          <p:cNvPr id="6" name="Content Placeholder 5"/>
          <p:cNvSpPr>
            <a:spLocks noGrp="1"/>
          </p:cNvSpPr>
          <p:nvPr>
            <p:ph idx="1"/>
          </p:nvPr>
        </p:nvSpPr>
        <p:spPr/>
        <p:txBody>
          <a:bodyPr/>
          <a:lstStyle/>
          <a:p>
            <a:pPr marL="0" indent="0">
              <a:buNone/>
            </a:pPr>
            <a:r>
              <a:rPr lang="en-US" b="1" dirty="0"/>
              <a:t>Existing</a:t>
            </a:r>
            <a:r>
              <a:rPr lang="en-US" dirty="0"/>
              <a:t>: </a:t>
            </a:r>
          </a:p>
          <a:p>
            <a:r>
              <a:rPr lang="en-US" dirty="0"/>
              <a:t>Property Fit (</a:t>
            </a:r>
            <a:r>
              <a:rPr lang="en-US"/>
              <a:t>Seismic C-PACE)</a:t>
            </a:r>
            <a:endParaRPr lang="en-US" dirty="0"/>
          </a:p>
          <a:p>
            <a:pPr marL="0" indent="0">
              <a:buNone/>
            </a:pPr>
            <a:r>
              <a:rPr lang="en-US" b="1" dirty="0"/>
              <a:t>Authorized</a:t>
            </a:r>
            <a:r>
              <a:rPr lang="en-US" dirty="0"/>
              <a:t>: </a:t>
            </a:r>
          </a:p>
          <a:p>
            <a:r>
              <a:rPr lang="en-US" dirty="0"/>
              <a:t>Property Tax Exemption (SB 311) </a:t>
            </a:r>
          </a:p>
          <a:p>
            <a:pPr marL="0" indent="0">
              <a:buNone/>
            </a:pPr>
            <a:r>
              <a:rPr lang="en-US" b="1" dirty="0"/>
              <a:t>Proposed</a:t>
            </a:r>
            <a:r>
              <a:rPr lang="en-US" dirty="0"/>
              <a:t>:</a:t>
            </a:r>
          </a:p>
          <a:p>
            <a:r>
              <a:rPr lang="en-US" dirty="0"/>
              <a:t>State historic tax credit</a:t>
            </a:r>
          </a:p>
          <a:p>
            <a:r>
              <a:rPr lang="en-US" dirty="0"/>
              <a:t>State seismic tax credit</a:t>
            </a:r>
          </a:p>
          <a:p>
            <a:r>
              <a:rPr lang="en-US" dirty="0"/>
              <a:t>Capital pool to provide financial assistance</a:t>
            </a:r>
          </a:p>
          <a:p>
            <a:r>
              <a:rPr lang="en-US" dirty="0"/>
              <a:t>City staff as advocates at BDS and Prosper Portland</a:t>
            </a:r>
          </a:p>
        </p:txBody>
      </p:sp>
      <p:sp>
        <p:nvSpPr>
          <p:cNvPr id="9" name="Text Placeholder 8"/>
          <p:cNvSpPr>
            <a:spLocks noGrp="1"/>
          </p:cNvSpPr>
          <p:nvPr>
            <p:ph type="body" sz="quarter" idx="11"/>
          </p:nvPr>
        </p:nvSpPr>
        <p:spPr/>
        <p:txBody>
          <a:bodyPr/>
          <a:lstStyle/>
          <a:p>
            <a:r>
              <a:rPr lang="en-US" dirty="0"/>
              <a:t>Proposed Support</a:t>
            </a:r>
          </a:p>
        </p:txBody>
      </p:sp>
    </p:spTree>
    <p:extLst>
      <p:ext uri="{BB962C8B-B14F-4D97-AF65-F5344CB8AC3E}">
        <p14:creationId xmlns:p14="http://schemas.microsoft.com/office/powerpoint/2010/main" val="2878146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C50EF-A416-4D42-9DCF-095F07891C01}"/>
              </a:ext>
            </a:extLst>
          </p:cNvPr>
          <p:cNvSpPr>
            <a:spLocks noGrp="1"/>
          </p:cNvSpPr>
          <p:nvPr>
            <p:ph type="title"/>
          </p:nvPr>
        </p:nvSpPr>
        <p:spPr/>
        <p:txBody>
          <a:bodyPr/>
          <a:lstStyle/>
          <a:p>
            <a:r>
              <a:rPr lang="en-US" dirty="0"/>
              <a:t>Resolution before Council </a:t>
            </a:r>
          </a:p>
        </p:txBody>
      </p:sp>
      <p:sp>
        <p:nvSpPr>
          <p:cNvPr id="3" name="Content Placeholder 2">
            <a:extLst>
              <a:ext uri="{FF2B5EF4-FFF2-40B4-BE49-F238E27FC236}">
                <a16:creationId xmlns:a16="http://schemas.microsoft.com/office/drawing/2014/main" id="{782A91F2-A150-4C5B-9879-8A7F2AECE177}"/>
              </a:ext>
            </a:extLst>
          </p:cNvPr>
          <p:cNvSpPr>
            <a:spLocks noGrp="1"/>
          </p:cNvSpPr>
          <p:nvPr>
            <p:ph idx="1"/>
          </p:nvPr>
        </p:nvSpPr>
        <p:spPr/>
        <p:txBody>
          <a:bodyPr/>
          <a:lstStyle/>
          <a:p>
            <a:pPr marL="0" indent="0">
              <a:buNone/>
            </a:pPr>
            <a:r>
              <a:rPr lang="en-US" dirty="0"/>
              <a:t>Return to Council within a year with proposed financial supports including:</a:t>
            </a:r>
          </a:p>
          <a:p>
            <a:r>
              <a:rPr lang="en-US" b="1" dirty="0"/>
              <a:t>Property tax exemption </a:t>
            </a:r>
            <a:r>
              <a:rPr lang="en-US" dirty="0"/>
              <a:t>program to offset retrofit costs</a:t>
            </a:r>
          </a:p>
          <a:p>
            <a:r>
              <a:rPr lang="en-US" dirty="0"/>
              <a:t>Proposal to capitalize and administer a </a:t>
            </a:r>
            <a:r>
              <a:rPr lang="en-US" b="1" dirty="0"/>
              <a:t>pool of funds (revolving loan)</a:t>
            </a:r>
          </a:p>
          <a:p>
            <a:r>
              <a:rPr lang="en-US" dirty="0"/>
              <a:t>Program of </a:t>
            </a:r>
            <a:r>
              <a:rPr lang="en-US" b="1" dirty="0"/>
              <a:t>staff assistance </a:t>
            </a:r>
            <a:r>
              <a:rPr lang="en-US" dirty="0"/>
              <a:t>at BDS and Prosper Portland</a:t>
            </a:r>
          </a:p>
          <a:p>
            <a:r>
              <a:rPr lang="en-US" b="1" dirty="0"/>
              <a:t>Legislative agenda </a:t>
            </a:r>
            <a:r>
              <a:rPr lang="en-US" dirty="0"/>
              <a:t>for state tax credits:</a:t>
            </a:r>
          </a:p>
          <a:p>
            <a:pPr lvl="1"/>
            <a:r>
              <a:rPr lang="en-US" sz="2800" dirty="0"/>
              <a:t>Seismic tax credit</a:t>
            </a:r>
          </a:p>
          <a:p>
            <a:pPr lvl="1"/>
            <a:r>
              <a:rPr lang="en-US" sz="2800" dirty="0"/>
              <a:t>Historic tax credit.</a:t>
            </a:r>
          </a:p>
          <a:p>
            <a:pPr marL="0" indent="0">
              <a:buNone/>
            </a:pPr>
            <a:endParaRPr lang="en-US" dirty="0"/>
          </a:p>
        </p:txBody>
      </p:sp>
      <p:sp>
        <p:nvSpPr>
          <p:cNvPr id="4" name="Text Placeholder 3">
            <a:extLst>
              <a:ext uri="{FF2B5EF4-FFF2-40B4-BE49-F238E27FC236}">
                <a16:creationId xmlns:a16="http://schemas.microsoft.com/office/drawing/2014/main" id="{D6FF7C29-1EB2-4CE8-9DBA-F3CE973F0FE2}"/>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231714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Resolution before Council </a:t>
            </a:r>
          </a:p>
        </p:txBody>
      </p:sp>
      <p:sp>
        <p:nvSpPr>
          <p:cNvPr id="3" name="Content Placeholder 2"/>
          <p:cNvSpPr>
            <a:spLocks noGrp="1"/>
          </p:cNvSpPr>
          <p:nvPr>
            <p:ph idx="1"/>
          </p:nvPr>
        </p:nvSpPr>
        <p:spPr/>
        <p:txBody>
          <a:bodyPr/>
          <a:lstStyle/>
          <a:p>
            <a:pPr marL="0" indent="0">
              <a:buNone/>
            </a:pPr>
            <a:r>
              <a:rPr lang="en-US" dirty="0"/>
              <a:t>Return to Council within a year with: </a:t>
            </a:r>
          </a:p>
          <a:p>
            <a:r>
              <a:rPr lang="en-US" b="1" dirty="0"/>
              <a:t>Assessment of City-owned URM buildings</a:t>
            </a:r>
          </a:p>
        </p:txBody>
      </p:sp>
      <p:sp>
        <p:nvSpPr>
          <p:cNvPr id="9" name="Text Placeholder 8"/>
          <p:cNvSpPr>
            <a:spLocks noGrp="1"/>
          </p:cNvSpPr>
          <p:nvPr>
            <p:ph type="body" sz="quarter" idx="11"/>
          </p:nvPr>
        </p:nvSpPr>
        <p:spPr/>
        <p:txBody>
          <a:bodyPr/>
          <a:lstStyle/>
          <a:p>
            <a:r>
              <a:rPr lang="en-US" dirty="0"/>
              <a:t>Next Steps</a:t>
            </a:r>
          </a:p>
        </p:txBody>
      </p:sp>
    </p:spTree>
    <p:extLst>
      <p:ext uri="{BB962C8B-B14F-4D97-AF65-F5344CB8AC3E}">
        <p14:creationId xmlns:p14="http://schemas.microsoft.com/office/powerpoint/2010/main" val="277903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Resolution before Council </a:t>
            </a:r>
            <a:endParaRPr lang="en-US" dirty="0"/>
          </a:p>
        </p:txBody>
      </p:sp>
      <p:sp>
        <p:nvSpPr>
          <p:cNvPr id="3" name="Content Placeholder 2"/>
          <p:cNvSpPr>
            <a:spLocks noGrp="1"/>
          </p:cNvSpPr>
          <p:nvPr>
            <p:ph idx="1"/>
          </p:nvPr>
        </p:nvSpPr>
        <p:spPr/>
        <p:txBody>
          <a:bodyPr/>
          <a:lstStyle/>
          <a:p>
            <a:pPr marL="0" indent="0">
              <a:buNone/>
            </a:pPr>
            <a:r>
              <a:rPr lang="en-US" dirty="0">
                <a:solidFill>
                  <a:schemeClr val="tx1"/>
                </a:solidFill>
              </a:rPr>
              <a:t>Return to Council within a year with:</a:t>
            </a:r>
          </a:p>
          <a:p>
            <a:r>
              <a:rPr lang="en-US" dirty="0">
                <a:solidFill>
                  <a:schemeClr val="tx1"/>
                </a:solidFill>
              </a:rPr>
              <a:t>Ordinance for </a:t>
            </a:r>
            <a:r>
              <a:rPr lang="en-US" b="1" dirty="0">
                <a:solidFill>
                  <a:schemeClr val="tx1"/>
                </a:solidFill>
              </a:rPr>
              <a:t>placarding</a:t>
            </a:r>
            <a:r>
              <a:rPr lang="en-US" dirty="0">
                <a:solidFill>
                  <a:schemeClr val="tx1"/>
                </a:solidFill>
              </a:rPr>
              <a:t> of non-residential URM buildings not retrofitted to prevent collapse:</a:t>
            </a:r>
          </a:p>
          <a:p>
            <a:r>
              <a:rPr lang="en-US" dirty="0">
                <a:solidFill>
                  <a:schemeClr val="tx1"/>
                </a:solidFill>
              </a:rPr>
              <a:t>Ordinance requiring URM building owners to </a:t>
            </a:r>
            <a:r>
              <a:rPr lang="en-US" b="1" dirty="0">
                <a:solidFill>
                  <a:schemeClr val="tx1"/>
                </a:solidFill>
              </a:rPr>
              <a:t>disclose URM status to renters</a:t>
            </a:r>
            <a:r>
              <a:rPr lang="en-US" dirty="0">
                <a:solidFill>
                  <a:schemeClr val="tx1"/>
                </a:solidFill>
              </a:rPr>
              <a:t>, for buildings not retrofitted to prevent collapse. </a:t>
            </a:r>
          </a:p>
        </p:txBody>
      </p:sp>
      <p:sp>
        <p:nvSpPr>
          <p:cNvPr id="9" name="Text Placeholder 8"/>
          <p:cNvSpPr>
            <a:spLocks noGrp="1"/>
          </p:cNvSpPr>
          <p:nvPr>
            <p:ph type="body" sz="quarter" idx="11"/>
          </p:nvPr>
        </p:nvSpPr>
        <p:spPr/>
        <p:txBody>
          <a:bodyPr/>
          <a:lstStyle/>
          <a:p>
            <a:r>
              <a:rPr lang="en-US" dirty="0"/>
              <a:t>Next Steps</a:t>
            </a:r>
          </a:p>
        </p:txBody>
      </p:sp>
    </p:spTree>
    <p:extLst>
      <p:ext uri="{BB962C8B-B14F-4D97-AF65-F5344CB8AC3E}">
        <p14:creationId xmlns:p14="http://schemas.microsoft.com/office/powerpoint/2010/main" val="903452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CB0BAC-6F6A-4521-A855-C4B86D276137}"/>
              </a:ext>
            </a:extLst>
          </p:cNvPr>
          <p:cNvSpPr/>
          <p:nvPr/>
        </p:nvSpPr>
        <p:spPr>
          <a:xfrm>
            <a:off x="3048000" y="2207765"/>
            <a:ext cx="6096000" cy="1569660"/>
          </a:xfrm>
          <a:prstGeom prst="rect">
            <a:avLst/>
          </a:prstGeom>
        </p:spPr>
        <p:txBody>
          <a:bodyPr>
            <a:spAutoFit/>
          </a:bodyPr>
          <a:lstStyle/>
          <a:p>
            <a:pPr algn="ctr"/>
            <a:r>
              <a:rPr lang="en-US" sz="4800" dirty="0">
                <a:solidFill>
                  <a:schemeClr val="bg1"/>
                </a:solidFill>
              </a:rPr>
              <a:t>Amendments to the Resolution</a:t>
            </a:r>
          </a:p>
        </p:txBody>
      </p:sp>
    </p:spTree>
    <p:extLst>
      <p:ext uri="{BB962C8B-B14F-4D97-AF65-F5344CB8AC3E}">
        <p14:creationId xmlns:p14="http://schemas.microsoft.com/office/powerpoint/2010/main" val="3591399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6503F-05B7-4914-A09D-93FB0184A9A6}"/>
              </a:ext>
            </a:extLst>
          </p:cNvPr>
          <p:cNvSpPr>
            <a:spLocks noGrp="1"/>
          </p:cNvSpPr>
          <p:nvPr>
            <p:ph type="title"/>
          </p:nvPr>
        </p:nvSpPr>
        <p:spPr/>
        <p:txBody>
          <a:bodyPr/>
          <a:lstStyle/>
          <a:p>
            <a:r>
              <a:rPr lang="en-US" dirty="0"/>
              <a:t>Proposed Amendment</a:t>
            </a:r>
          </a:p>
        </p:txBody>
      </p:sp>
      <p:sp>
        <p:nvSpPr>
          <p:cNvPr id="3" name="Content Placeholder 2">
            <a:extLst>
              <a:ext uri="{FF2B5EF4-FFF2-40B4-BE49-F238E27FC236}">
                <a16:creationId xmlns:a16="http://schemas.microsoft.com/office/drawing/2014/main" id="{76CA04E6-CDCF-45D1-9682-28D22A4554B6}"/>
              </a:ext>
            </a:extLst>
          </p:cNvPr>
          <p:cNvSpPr>
            <a:spLocks noGrp="1"/>
          </p:cNvSpPr>
          <p:nvPr>
            <p:ph idx="1"/>
          </p:nvPr>
        </p:nvSpPr>
        <p:spPr/>
        <p:txBody>
          <a:bodyPr/>
          <a:lstStyle/>
          <a:p>
            <a:pPr marL="0" indent="0">
              <a:buNone/>
            </a:pPr>
            <a:r>
              <a:rPr lang="en-US" dirty="0"/>
              <a:t>Add whereas clause to the resolution:</a:t>
            </a:r>
          </a:p>
          <a:p>
            <a:endParaRPr lang="en-US" dirty="0"/>
          </a:p>
          <a:p>
            <a:pPr marL="0" indent="0">
              <a:buNone/>
            </a:pPr>
            <a:r>
              <a:rPr lang="en-US" b="1" i="1" dirty="0">
                <a:solidFill>
                  <a:srgbClr val="C41D23"/>
                </a:solidFill>
              </a:rPr>
              <a:t>WHEREAS, the City of Portland is experiencing a housing crisis, and therefore has an interest in ensuring that all options to preserve affordability have been explored, especially in URM buildings where public dollars have been invested to guarantee long-term affordable housing. </a:t>
            </a:r>
            <a:r>
              <a:rPr lang="en-US" b="1" i="1" dirty="0">
                <a:solidFill>
                  <a:schemeClr val="tx1"/>
                </a:solidFill>
              </a:rPr>
              <a:t>[FISH 1]</a:t>
            </a:r>
            <a:endParaRPr lang="en-US" i="1" dirty="0">
              <a:solidFill>
                <a:schemeClr val="tx1"/>
              </a:solidFill>
            </a:endParaRPr>
          </a:p>
        </p:txBody>
      </p:sp>
      <p:sp>
        <p:nvSpPr>
          <p:cNvPr id="4" name="Text Placeholder 3">
            <a:extLst>
              <a:ext uri="{FF2B5EF4-FFF2-40B4-BE49-F238E27FC236}">
                <a16:creationId xmlns:a16="http://schemas.microsoft.com/office/drawing/2014/main" id="{2F8E5B95-D03D-490D-BDBD-0C5C3CCC97E4}"/>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30339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Proposed Amendment</a:t>
            </a:r>
          </a:p>
        </p:txBody>
      </p:sp>
      <p:sp>
        <p:nvSpPr>
          <p:cNvPr id="3" name="Content Placeholder 2"/>
          <p:cNvSpPr>
            <a:spLocks noGrp="1"/>
          </p:cNvSpPr>
          <p:nvPr>
            <p:ph idx="1"/>
          </p:nvPr>
        </p:nvSpPr>
        <p:spPr/>
        <p:txBody>
          <a:bodyPr/>
          <a:lstStyle/>
          <a:p>
            <a:pPr marL="0" indent="0">
              <a:buNone/>
            </a:pPr>
            <a:r>
              <a:rPr lang="en-US" dirty="0"/>
              <a:t>Return to Council within a year with: </a:t>
            </a:r>
          </a:p>
          <a:p>
            <a:r>
              <a:rPr lang="en-US" b="1" dirty="0"/>
              <a:t>Assessment of City-owned URM buildings </a:t>
            </a:r>
          </a:p>
          <a:p>
            <a:r>
              <a:rPr lang="en-US" b="1" i="1" dirty="0">
                <a:solidFill>
                  <a:srgbClr val="C41D23"/>
                </a:solidFill>
              </a:rPr>
              <a:t>A financial plan to bring City-owned buildings into compliance with the adopted mandatory seismic retrofitting standards based on the assessed costs. </a:t>
            </a:r>
            <a:r>
              <a:rPr lang="en-US" b="1" i="1" dirty="0">
                <a:solidFill>
                  <a:schemeClr val="tx1"/>
                </a:solidFill>
              </a:rPr>
              <a:t>[FRITZ]</a:t>
            </a:r>
          </a:p>
        </p:txBody>
      </p:sp>
      <p:sp>
        <p:nvSpPr>
          <p:cNvPr id="9" name="Text Placeholder 8"/>
          <p:cNvSpPr>
            <a:spLocks noGrp="1"/>
          </p:cNvSpPr>
          <p:nvPr>
            <p:ph type="body" sz="quarter" idx="11"/>
          </p:nvPr>
        </p:nvSpPr>
        <p:spPr/>
        <p:txBody>
          <a:bodyPr/>
          <a:lstStyle/>
          <a:p>
            <a:r>
              <a:rPr lang="en-US" dirty="0"/>
              <a:t>Next Steps</a:t>
            </a:r>
          </a:p>
        </p:txBody>
      </p:sp>
    </p:spTree>
    <p:extLst>
      <p:ext uri="{BB962C8B-B14F-4D97-AF65-F5344CB8AC3E}">
        <p14:creationId xmlns:p14="http://schemas.microsoft.com/office/powerpoint/2010/main" val="416165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Proposed Amendment</a:t>
            </a:r>
          </a:p>
        </p:txBody>
      </p:sp>
      <p:sp>
        <p:nvSpPr>
          <p:cNvPr id="3" name="Content Placeholder 2"/>
          <p:cNvSpPr>
            <a:spLocks noGrp="1"/>
          </p:cNvSpPr>
          <p:nvPr>
            <p:ph idx="1"/>
          </p:nvPr>
        </p:nvSpPr>
        <p:spPr/>
        <p:txBody>
          <a:bodyPr/>
          <a:lstStyle/>
          <a:p>
            <a:pPr marL="0" indent="0">
              <a:buNone/>
            </a:pPr>
            <a:r>
              <a:rPr lang="en-US" dirty="0"/>
              <a:t>Return to Council within a year with a mandatory retrofit program as described in the URM final report:</a:t>
            </a:r>
          </a:p>
          <a:p>
            <a:r>
              <a:rPr lang="en-US" b="1" dirty="0"/>
              <a:t>Stronger triggers in existing code.</a:t>
            </a:r>
          </a:p>
          <a:p>
            <a:r>
              <a:rPr lang="en-US" b="1" dirty="0"/>
              <a:t>New code to implement mandatory seismic retrofits</a:t>
            </a:r>
            <a:r>
              <a:rPr lang="en-US" dirty="0"/>
              <a:t>: </a:t>
            </a:r>
          </a:p>
          <a:p>
            <a:pPr marL="971550" lvl="1" indent="-514350">
              <a:buFont typeface="+mj-lt"/>
              <a:buAutoNum type="arabicPeriod"/>
            </a:pPr>
            <a:r>
              <a:rPr lang="en-US" sz="2800" dirty="0"/>
              <a:t>Critical buildings to immediate occupancy in 10 years.</a:t>
            </a:r>
          </a:p>
          <a:p>
            <a:pPr marL="971550" lvl="1" indent="-514350">
              <a:buFont typeface="+mj-lt"/>
              <a:buAutoNum type="arabicPeriod"/>
            </a:pPr>
            <a:r>
              <a:rPr lang="en-US" sz="2800" dirty="0"/>
              <a:t>Schools and community centers to damage control in 20 years.</a:t>
            </a:r>
          </a:p>
          <a:p>
            <a:pPr marL="971550" lvl="1" indent="-514350">
              <a:buFont typeface="+mj-lt"/>
              <a:buAutoNum type="arabicPeriod"/>
            </a:pPr>
            <a:r>
              <a:rPr lang="en-US" sz="2800" dirty="0">
                <a:solidFill>
                  <a:schemeClr val="tx1"/>
                </a:solidFill>
              </a:rPr>
              <a:t>Most commercial buildings to collapse risk reduction </a:t>
            </a:r>
            <a:br>
              <a:rPr lang="en-US" sz="2800" dirty="0">
                <a:solidFill>
                  <a:schemeClr val="tx1"/>
                </a:solidFill>
              </a:rPr>
            </a:br>
            <a:r>
              <a:rPr lang="en-US" sz="2800" dirty="0">
                <a:solidFill>
                  <a:schemeClr val="tx1"/>
                </a:solidFill>
              </a:rPr>
              <a:t>in 15 years:</a:t>
            </a:r>
          </a:p>
          <a:p>
            <a:pPr lvl="2"/>
            <a:r>
              <a:rPr lang="en-US" sz="2800" dirty="0">
                <a:solidFill>
                  <a:schemeClr val="tx1"/>
                </a:solidFill>
              </a:rPr>
              <a:t>Brace parapets, tie roof to walls, strengthen roof diaphragm, </a:t>
            </a:r>
          </a:p>
          <a:p>
            <a:pPr lvl="2"/>
            <a:r>
              <a:rPr lang="en-US" sz="2800" dirty="0">
                <a:solidFill>
                  <a:schemeClr val="tx1"/>
                </a:solidFill>
              </a:rPr>
              <a:t>Tie walls to floors. </a:t>
            </a:r>
          </a:p>
          <a:p>
            <a:pPr marL="971550" lvl="1" indent="-514350">
              <a:buFont typeface="+mj-lt"/>
              <a:buAutoNum type="arabicPeriod"/>
            </a:pPr>
            <a:r>
              <a:rPr lang="en-US" sz="2800" dirty="0">
                <a:solidFill>
                  <a:schemeClr val="tx1"/>
                </a:solidFill>
              </a:rPr>
              <a:t>Class 4 (small) buildings brace parapets in 10 years. </a:t>
            </a:r>
            <a:endParaRPr lang="en-US" sz="2800" dirty="0"/>
          </a:p>
        </p:txBody>
      </p:sp>
      <p:sp>
        <p:nvSpPr>
          <p:cNvPr id="9" name="Text Placeholder 8"/>
          <p:cNvSpPr>
            <a:spLocks noGrp="1"/>
          </p:cNvSpPr>
          <p:nvPr>
            <p:ph type="body" sz="quarter" idx="11"/>
          </p:nvPr>
        </p:nvSpPr>
        <p:spPr/>
        <p:txBody>
          <a:bodyPr/>
          <a:lstStyle/>
          <a:p>
            <a:r>
              <a:rPr lang="en-US" dirty="0"/>
              <a:t>Next Steps</a:t>
            </a:r>
          </a:p>
        </p:txBody>
      </p:sp>
      <p:cxnSp>
        <p:nvCxnSpPr>
          <p:cNvPr id="13" name="Straight Connector 12">
            <a:extLst>
              <a:ext uri="{FF2B5EF4-FFF2-40B4-BE49-F238E27FC236}">
                <a16:creationId xmlns:a16="http://schemas.microsoft.com/office/drawing/2014/main" id="{65D118E2-9AB9-490D-8BDD-A57675D79141}"/>
              </a:ext>
            </a:extLst>
          </p:cNvPr>
          <p:cNvCxnSpPr>
            <a:cxnSpLocks/>
          </p:cNvCxnSpPr>
          <p:nvPr/>
        </p:nvCxnSpPr>
        <p:spPr>
          <a:xfrm>
            <a:off x="1235412" y="5493296"/>
            <a:ext cx="3054486" cy="0"/>
          </a:xfrm>
          <a:prstGeom prst="line">
            <a:avLst/>
          </a:prstGeom>
          <a:ln w="28575">
            <a:solidFill>
              <a:srgbClr val="C41D23"/>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0858CEC5-B648-4E6D-BA52-89390E7AC4DC}"/>
              </a:ext>
            </a:extLst>
          </p:cNvPr>
          <p:cNvGrpSpPr/>
          <p:nvPr/>
        </p:nvGrpSpPr>
        <p:grpSpPr>
          <a:xfrm>
            <a:off x="1693654" y="4292806"/>
            <a:ext cx="9732574" cy="1889754"/>
            <a:chOff x="1693654" y="4292806"/>
            <a:chExt cx="9732574" cy="1889754"/>
          </a:xfrm>
        </p:grpSpPr>
        <p:cxnSp>
          <p:nvCxnSpPr>
            <p:cNvPr id="7" name="Straight Connector 6">
              <a:extLst>
                <a:ext uri="{FF2B5EF4-FFF2-40B4-BE49-F238E27FC236}">
                  <a16:creationId xmlns:a16="http://schemas.microsoft.com/office/drawing/2014/main" id="{D72A5A15-5B2B-48CD-859E-F677626A0F6E}"/>
                </a:ext>
              </a:extLst>
            </p:cNvPr>
            <p:cNvCxnSpPr>
              <a:cxnSpLocks/>
            </p:cNvCxnSpPr>
            <p:nvPr/>
          </p:nvCxnSpPr>
          <p:spPr>
            <a:xfrm>
              <a:off x="1693654" y="4574203"/>
              <a:ext cx="1352146" cy="0"/>
            </a:xfrm>
            <a:prstGeom prst="line">
              <a:avLst/>
            </a:prstGeom>
            <a:ln w="28575">
              <a:solidFill>
                <a:srgbClr val="C41D23"/>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C416637-E47B-47F6-A6F8-CA8E49731913}"/>
                </a:ext>
              </a:extLst>
            </p:cNvPr>
            <p:cNvSpPr txBox="1"/>
            <p:nvPr/>
          </p:nvSpPr>
          <p:spPr>
            <a:xfrm>
              <a:off x="3175990" y="4292806"/>
              <a:ext cx="1799617" cy="641491"/>
            </a:xfrm>
            <a:prstGeom prst="rect">
              <a:avLst/>
            </a:prstGeom>
            <a:noFill/>
          </p:spPr>
          <p:txBody>
            <a:bodyPr wrap="square" rtlCol="0">
              <a:spAutoFit/>
            </a:bodyPr>
            <a:lstStyle/>
            <a:p>
              <a:r>
                <a:rPr lang="en-US" sz="2800" dirty="0">
                  <a:solidFill>
                    <a:srgbClr val="C41D23"/>
                  </a:solidFill>
                  <a:latin typeface="Arial" panose="020B0604020202020204" pitchFamily="34" charset="0"/>
                  <a:cs typeface="Arial" panose="020B0604020202020204" pitchFamily="34" charset="0"/>
                </a:rPr>
                <a:t>20 years:</a:t>
              </a:r>
            </a:p>
          </p:txBody>
        </p:sp>
        <p:cxnSp>
          <p:nvCxnSpPr>
            <p:cNvPr id="10" name="Straight Connector 9">
              <a:extLst>
                <a:ext uri="{FF2B5EF4-FFF2-40B4-BE49-F238E27FC236}">
                  <a16:creationId xmlns:a16="http://schemas.microsoft.com/office/drawing/2014/main" id="{993FD406-5538-4E76-9EFB-30799EC66491}"/>
                </a:ext>
              </a:extLst>
            </p:cNvPr>
            <p:cNvCxnSpPr>
              <a:cxnSpLocks/>
            </p:cNvCxnSpPr>
            <p:nvPr/>
          </p:nvCxnSpPr>
          <p:spPr>
            <a:xfrm>
              <a:off x="8117731" y="5917847"/>
              <a:ext cx="1329448" cy="0"/>
            </a:xfrm>
            <a:prstGeom prst="line">
              <a:avLst/>
            </a:prstGeom>
            <a:ln w="28575">
              <a:solidFill>
                <a:srgbClr val="C41D23"/>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A817720-5372-43C7-9434-9A5BE8ABC54F}"/>
                </a:ext>
              </a:extLst>
            </p:cNvPr>
            <p:cNvSpPr txBox="1"/>
            <p:nvPr/>
          </p:nvSpPr>
          <p:spPr>
            <a:xfrm>
              <a:off x="9626611" y="5659340"/>
              <a:ext cx="1799617" cy="523220"/>
            </a:xfrm>
            <a:prstGeom prst="rect">
              <a:avLst/>
            </a:prstGeom>
            <a:noFill/>
          </p:spPr>
          <p:txBody>
            <a:bodyPr wrap="square" rtlCol="0">
              <a:spAutoFit/>
            </a:bodyPr>
            <a:lstStyle/>
            <a:p>
              <a:r>
                <a:rPr lang="en-US" sz="2800" dirty="0">
                  <a:solidFill>
                    <a:srgbClr val="C41D23"/>
                  </a:solidFill>
                  <a:latin typeface="Arial" panose="020B0604020202020204" pitchFamily="34" charset="0"/>
                  <a:cs typeface="Arial" panose="020B0604020202020204" pitchFamily="34" charset="0"/>
                </a:rPr>
                <a:t>20 years.</a:t>
              </a:r>
            </a:p>
          </p:txBody>
        </p:sp>
      </p:grpSp>
    </p:spTree>
    <p:extLst>
      <p:ext uri="{BB962C8B-B14F-4D97-AF65-F5344CB8AC3E}">
        <p14:creationId xmlns:p14="http://schemas.microsoft.com/office/powerpoint/2010/main" val="182969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4142</TotalTime>
  <Words>1203</Words>
  <Application>Microsoft Office PowerPoint</Application>
  <PresentationFormat>Widescreen</PresentationFormat>
  <Paragraphs>148</Paragraphs>
  <Slides>21</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Yu Gothic UI Light</vt:lpstr>
      <vt:lpstr>Arial</vt:lpstr>
      <vt:lpstr>Calibri</vt:lpstr>
      <vt:lpstr>Calibri Light</vt:lpstr>
      <vt:lpstr>Courier New</vt:lpstr>
      <vt:lpstr>Swis721 Cn BT</vt:lpstr>
      <vt:lpstr>Custom Design</vt:lpstr>
      <vt:lpstr>Unreinforced Masonry Building  Seismic Retrofit Policy</vt:lpstr>
      <vt:lpstr>Resolution before Council </vt:lpstr>
      <vt:lpstr>Resolution before Council </vt:lpstr>
      <vt:lpstr>Resolution before Council </vt:lpstr>
      <vt:lpstr>Resolution before Council </vt:lpstr>
      <vt:lpstr>PowerPoint Presentation</vt:lpstr>
      <vt:lpstr>Proposed Amendment</vt:lpstr>
      <vt:lpstr>Proposed Amendment</vt:lpstr>
      <vt:lpstr>Proposed Amendment</vt:lpstr>
      <vt:lpstr>Proposed Amendment</vt:lpstr>
      <vt:lpstr>Proposed Amendment</vt:lpstr>
      <vt:lpstr>PowerPoint Presentation</vt:lpstr>
      <vt:lpstr>Resolution before Council </vt:lpstr>
      <vt:lpstr>Key Elements of a URM Retrofit </vt:lpstr>
      <vt:lpstr>Portland’s URM Buildings</vt:lpstr>
      <vt:lpstr>Critical buildings, schools + community centers</vt:lpstr>
      <vt:lpstr>Most commercial buildings (class 3)</vt:lpstr>
      <vt:lpstr>Small buildings, under 10 occupants</vt:lpstr>
      <vt:lpstr>Strengthen existing triggers</vt:lpstr>
      <vt:lpstr>Public Notification</vt:lpstr>
      <vt:lpstr>Support for URM Building Owners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Papaefthimiou, Jonna</dc:creator>
  <cp:lastModifiedBy>Papaefthimiou, Jonna</cp:lastModifiedBy>
  <cp:revision>494</cp:revision>
  <dcterms:created xsi:type="dcterms:W3CDTF">2018-04-05T21:56:11Z</dcterms:created>
  <dcterms:modified xsi:type="dcterms:W3CDTF">2018-06-13T08:31:26Z</dcterms:modified>
</cp:coreProperties>
</file>