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258" r:id="rId5"/>
    <p:sldId id="307" r:id="rId6"/>
    <p:sldId id="275" r:id="rId7"/>
    <p:sldId id="331" r:id="rId8"/>
    <p:sldId id="296" r:id="rId9"/>
    <p:sldId id="294" r:id="rId10"/>
    <p:sldId id="321" r:id="rId11"/>
    <p:sldId id="297" r:id="rId12"/>
    <p:sldId id="326" r:id="rId13"/>
    <p:sldId id="320" r:id="rId14"/>
    <p:sldId id="324" r:id="rId15"/>
    <p:sldId id="322" r:id="rId16"/>
    <p:sldId id="323" r:id="rId17"/>
    <p:sldId id="327" r:id="rId18"/>
    <p:sldId id="312" r:id="rId19"/>
    <p:sldId id="332" r:id="rId20"/>
    <p:sldId id="314"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A00"/>
    <a:srgbClr val="6CC24A"/>
    <a:srgbClr val="41B6E6"/>
    <a:srgbClr val="AC4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5204" autoAdjust="0"/>
  </p:normalViewPr>
  <p:slideViewPr>
    <p:cSldViewPr>
      <p:cViewPr>
        <p:scale>
          <a:sx n="70" d="100"/>
          <a:sy n="70" d="100"/>
        </p:scale>
        <p:origin x="-2814" y="-9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EC632BD-E5E4-40D7-A17A-1C8516525445}" type="datetimeFigureOut">
              <a:rPr lang="en-US" smtClean="0"/>
              <a:t>06/18/2018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C3430B1-AA11-46CC-A4E9-9015595204EB}" type="slidenum">
              <a:rPr lang="en-US" smtClean="0"/>
              <a:t>‹#›</a:t>
            </a:fld>
            <a:endParaRPr lang="en-US" dirty="0"/>
          </a:p>
        </p:txBody>
      </p:sp>
    </p:spTree>
    <p:extLst>
      <p:ext uri="{BB962C8B-B14F-4D97-AF65-F5344CB8AC3E}">
        <p14:creationId xmlns:p14="http://schemas.microsoft.com/office/powerpoint/2010/main" val="4130516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DEABE4-8143-4C14-8F26-D00B170D4FE6}" type="datetimeFigureOut">
              <a:rPr lang="en-US" smtClean="0"/>
              <a:t>06/18/2018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0515D9-9B54-4161-B4F6-0D6EABA9FE50}" type="slidenum">
              <a:rPr lang="en-US" smtClean="0"/>
              <a:t>‹#›</a:t>
            </a:fld>
            <a:endParaRPr lang="en-US" dirty="0"/>
          </a:p>
        </p:txBody>
      </p:sp>
    </p:spTree>
    <p:extLst>
      <p:ext uri="{BB962C8B-B14F-4D97-AF65-F5344CB8AC3E}">
        <p14:creationId xmlns:p14="http://schemas.microsoft.com/office/powerpoint/2010/main" val="258316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0" baseline="0" dirty="0"/>
          </a:p>
        </p:txBody>
      </p:sp>
      <p:sp>
        <p:nvSpPr>
          <p:cNvPr id="4" name="Slide Number Placeholder 3"/>
          <p:cNvSpPr>
            <a:spLocks noGrp="1"/>
          </p:cNvSpPr>
          <p:nvPr>
            <p:ph type="sldNum" sz="quarter" idx="10"/>
          </p:nvPr>
        </p:nvSpPr>
        <p:spPr/>
        <p:txBody>
          <a:bodyPr/>
          <a:lstStyle/>
          <a:p>
            <a:fld id="{DD0515D9-9B54-4161-B4F6-0D6EABA9FE50}" type="slidenum">
              <a:rPr lang="en-US" smtClean="0"/>
              <a:t>1</a:t>
            </a:fld>
            <a:endParaRPr lang="en-US" dirty="0"/>
          </a:p>
        </p:txBody>
      </p:sp>
    </p:spTree>
    <p:extLst>
      <p:ext uri="{BB962C8B-B14F-4D97-AF65-F5344CB8AC3E}">
        <p14:creationId xmlns:p14="http://schemas.microsoft.com/office/powerpoint/2010/main" val="1766054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Affordable Commercial Space Program</a:t>
            </a:r>
          </a:p>
          <a:p>
            <a:pPr marL="171450" indent="-171450">
              <a:buFontTx/>
              <a:buChar char="-"/>
            </a:pPr>
            <a:r>
              <a:rPr lang="en-US" baseline="0" dirty="0" smtClean="0"/>
              <a:t>Is a voluntary program</a:t>
            </a:r>
          </a:p>
          <a:p>
            <a:pPr marL="171450" indent="-171450">
              <a:buFontTx/>
              <a:buChar char="-"/>
            </a:pPr>
            <a:r>
              <a:rPr lang="en-US" baseline="0" dirty="0" smtClean="0"/>
              <a:t>Is only in commercial mixed-use zones, outside of the Central City</a:t>
            </a:r>
          </a:p>
          <a:p>
            <a:pPr marL="171450" indent="-171450">
              <a:buFontTx/>
              <a:buChar char="-"/>
            </a:pPr>
            <a:r>
              <a:rPr lang="en-US" baseline="0" dirty="0" smtClean="0"/>
              <a:t>Is only for projects with 20 or fewer residential units – so it will sit next to the Inclusionary Housing program, giving all projects an opportunity to provide an affordability component on-site. </a:t>
            </a:r>
          </a:p>
          <a:p>
            <a:pPr marL="171450" indent="-171450">
              <a:buFontTx/>
              <a:buChar char="-"/>
            </a:pPr>
            <a:r>
              <a:rPr lang="en-US" baseline="0" dirty="0" smtClean="0"/>
              <a:t>Developers can currently access the FAR Bonus through the Inclusionary Housing voluntary Fee-in-Lieu</a:t>
            </a:r>
          </a:p>
          <a:p>
            <a:pPr marL="171450" indent="-171450">
              <a:buFontTx/>
              <a:buChar char="-"/>
            </a:pPr>
            <a:r>
              <a:rPr lang="en-US" baseline="0" dirty="0" smtClean="0"/>
              <a:t>The Affordable spaces will be leased to local business, that are women-owned, minority-owned business, or non-profits that serve underserved communities. And that have financials that pass a Prosper Portland review.</a:t>
            </a:r>
          </a:p>
          <a:p>
            <a:pPr marL="0" indent="0">
              <a:buFontTx/>
              <a:buNone/>
            </a:pPr>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10</a:t>
            </a:fld>
            <a:endParaRPr lang="en-US" dirty="0"/>
          </a:p>
        </p:txBody>
      </p:sp>
    </p:spTree>
    <p:extLst>
      <p:ext uri="{BB962C8B-B14F-4D97-AF65-F5344CB8AC3E}">
        <p14:creationId xmlns:p14="http://schemas.microsoft.com/office/powerpoint/2010/main" val="353783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Administrative Rules define</a:t>
            </a:r>
          </a:p>
          <a:p>
            <a:pPr marL="171450" indent="-171450">
              <a:buFontTx/>
              <a:buChar char="-"/>
            </a:pPr>
            <a:r>
              <a:rPr lang="en-US" baseline="0" dirty="0" smtClean="0"/>
              <a:t>On-site Option</a:t>
            </a:r>
          </a:p>
          <a:p>
            <a:pPr marL="171450" indent="-171450">
              <a:buFontTx/>
              <a:buChar char="-"/>
            </a:pPr>
            <a:r>
              <a:rPr lang="en-US" baseline="0" dirty="0" smtClean="0"/>
              <a:t>Payment into the Affordable Commercial Fund Option</a:t>
            </a:r>
          </a:p>
          <a:p>
            <a:pPr marL="171450" indent="-171450">
              <a:buFontTx/>
              <a:buChar char="-"/>
            </a:pPr>
            <a:r>
              <a:rPr lang="en-US" baseline="0" dirty="0" smtClean="0"/>
              <a:t>Flexibility to combine the two if necessary</a:t>
            </a:r>
            <a:endParaRPr lang="en-US" baseline="0" dirty="0"/>
          </a:p>
          <a:p>
            <a:pPr marL="171450" indent="-171450">
              <a:buFontTx/>
              <a:buChar char="-"/>
            </a:pPr>
            <a:endParaRPr lang="en-US" baseline="0" dirty="0"/>
          </a:p>
          <a:p>
            <a:pPr marL="0" indent="0">
              <a:buFontTx/>
              <a:buNone/>
            </a:pPr>
            <a:r>
              <a:rPr lang="en-US" baseline="0" dirty="0" smtClean="0"/>
              <a:t>The On-site Option requires a high level of tenant improvements (or a “Hot Shell” – instead of a Cold or Warm Shell)</a:t>
            </a:r>
          </a:p>
          <a:p>
            <a:pPr marL="0" indent="0">
              <a:buFontTx/>
              <a:buNone/>
            </a:pPr>
            <a:r>
              <a:rPr lang="en-US" baseline="0" dirty="0" smtClean="0"/>
              <a:t>This level of tenant improvements is above and beyond what a landlord would typically buildout</a:t>
            </a:r>
          </a:p>
          <a:p>
            <a:pPr marL="0" indent="0">
              <a:buFontTx/>
              <a:buNone/>
            </a:pPr>
            <a:r>
              <a:rPr lang="en-US" baseline="0" dirty="0" smtClean="0"/>
              <a:t>The Hot Shell Landlord Work Standards are the key affordability component, which lowers the barrier of entry to new space for</a:t>
            </a:r>
          </a:p>
          <a:p>
            <a:pPr marL="0" indent="0">
              <a:buFontTx/>
              <a:buNone/>
            </a:pPr>
            <a:r>
              <a:rPr lang="en-US" baseline="0" dirty="0" smtClean="0"/>
              <a:t>Locally owned businesses, owned by women, or people of color and for non-profit organizations that serve underserved populations. </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D0515D9-9B54-4161-B4F6-0D6EABA9FE50}" type="slidenum">
              <a:rPr lang="en-US" smtClean="0"/>
              <a:t>11</a:t>
            </a:fld>
            <a:endParaRPr lang="en-US" dirty="0"/>
          </a:p>
        </p:txBody>
      </p:sp>
    </p:spTree>
    <p:extLst>
      <p:ext uri="{BB962C8B-B14F-4D97-AF65-F5344CB8AC3E}">
        <p14:creationId xmlns:p14="http://schemas.microsoft.com/office/powerpoint/2010/main" val="383256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The On-site Option requires a high level of tenant improvements (or a “Hot Shell” – instead of a Cold or Warm Shell)</a:t>
            </a:r>
          </a:p>
          <a:p>
            <a:pPr marL="0" indent="0">
              <a:buFontTx/>
              <a:buNone/>
            </a:pPr>
            <a:r>
              <a:rPr lang="en-US" baseline="0" dirty="0" smtClean="0"/>
              <a:t>This level of tenant improvements is above and beyond what a landlord would typically buildout</a:t>
            </a:r>
          </a:p>
          <a:p>
            <a:pPr marL="171450" indent="-171450">
              <a:buFontTx/>
              <a:buChar char="-"/>
            </a:pPr>
            <a:r>
              <a:rPr lang="en-US" baseline="0" dirty="0" smtClean="0"/>
              <a:t>The On-Site Option requires the developer to follow the Hot Shell Landlord Work Standards</a:t>
            </a:r>
          </a:p>
          <a:p>
            <a:pPr marL="171450" indent="-171450">
              <a:buFontTx/>
              <a:buChar char="-"/>
            </a:pPr>
            <a:r>
              <a:rPr lang="en-US" baseline="0" dirty="0" smtClean="0"/>
              <a:t>Has landlord will provide part the buildout they would not typically – including walls, electrical, HVAC, ceiling finish, fees, restrooms, flooring, and signage</a:t>
            </a:r>
          </a:p>
          <a:p>
            <a:pPr marL="171450" indent="-171450">
              <a:buFontTx/>
              <a:buChar char="-"/>
            </a:pPr>
            <a:r>
              <a:rPr lang="en-US" baseline="0" dirty="0" smtClean="0"/>
              <a:t>Adding a single restroom to a space can be a $30,000 expense for a tenant.</a:t>
            </a:r>
          </a:p>
          <a:p>
            <a:pPr marL="0" indent="0">
              <a:buFontTx/>
              <a:buNone/>
            </a:pPr>
            <a:r>
              <a:rPr lang="en-US" b="1" baseline="0" dirty="0" smtClean="0"/>
              <a:t>Leasing Requirements</a:t>
            </a:r>
          </a:p>
          <a:p>
            <a:pPr marL="171450" indent="-171450">
              <a:buFontTx/>
              <a:buChar char="-"/>
            </a:pPr>
            <a:r>
              <a:rPr lang="en-US" baseline="0" dirty="0" smtClean="0"/>
              <a:t>Include leasing to tenants that meet Prosper Portland qualified criteria </a:t>
            </a:r>
          </a:p>
          <a:p>
            <a:pPr marL="171450" indent="-171450">
              <a:buFontTx/>
              <a:buChar char="-"/>
            </a:pPr>
            <a:r>
              <a:rPr lang="en-US" baseline="0" dirty="0" smtClean="0"/>
              <a:t>A local business that is woman-owned, owned by a person-of-color, or is a non-profit organization that serves underserved communities.</a:t>
            </a:r>
          </a:p>
          <a:p>
            <a:pPr marL="171450" indent="-171450">
              <a:buFontTx/>
              <a:buChar char="-"/>
            </a:pPr>
            <a:r>
              <a:rPr lang="en-US" baseline="0" dirty="0" smtClean="0"/>
              <a:t>Pass a financial evaluation – deep look that will both drill down if a tenant is in a position to succeed in this space, and if they do not demonstrate financial need. </a:t>
            </a:r>
          </a:p>
          <a:p>
            <a:pPr marL="628650" lvl="1" indent="-171450">
              <a:buFontTx/>
              <a:buChar char="-"/>
            </a:pPr>
            <a:r>
              <a:rPr lang="en-US" baseline="0" dirty="0" smtClean="0"/>
              <a:t>Business Plan</a:t>
            </a:r>
          </a:p>
          <a:p>
            <a:pPr marL="628650" lvl="1" indent="-171450">
              <a:buFontTx/>
              <a:buChar char="-"/>
            </a:pPr>
            <a:r>
              <a:rPr lang="en-US" baseline="0" dirty="0" smtClean="0"/>
              <a:t>Profit and loss projections for two years</a:t>
            </a:r>
          </a:p>
          <a:p>
            <a:pPr marL="628650" lvl="1" indent="-171450">
              <a:buFontTx/>
              <a:buChar char="-"/>
            </a:pPr>
            <a:r>
              <a:rPr lang="en-US" baseline="0" dirty="0" smtClean="0"/>
              <a:t>Two years of historical and personal business tax returns</a:t>
            </a:r>
          </a:p>
          <a:p>
            <a:pPr marL="628650" lvl="1" indent="-171450">
              <a:buFontTx/>
              <a:buChar char="-"/>
            </a:pPr>
            <a:r>
              <a:rPr lang="en-US" baseline="0" dirty="0" smtClean="0"/>
              <a:t>Year-to-Date project and loss balance sheet</a:t>
            </a:r>
          </a:p>
          <a:p>
            <a:pPr marL="628650" lvl="1" indent="-171450">
              <a:buFontTx/>
              <a:buChar char="-"/>
            </a:pPr>
            <a:r>
              <a:rPr lang="en-US" baseline="0" dirty="0" smtClean="0"/>
              <a:t>Personal financial statement</a:t>
            </a:r>
          </a:p>
          <a:p>
            <a:pPr marL="171450" lvl="0" indent="-171450">
              <a:buFontTx/>
              <a:buChar char="-"/>
            </a:pPr>
            <a:r>
              <a:rPr lang="en-US" baseline="0" dirty="0" smtClean="0"/>
              <a:t>In addition Prosper Portland will provide a form lease, and will review leases to ensure that costs are not passed through to a tenant</a:t>
            </a:r>
          </a:p>
          <a:p>
            <a:pPr marL="171450" lvl="0" indent="-171450">
              <a:buFontTx/>
              <a:buChar char="-"/>
            </a:pPr>
            <a:r>
              <a:rPr lang="en-US" baseline="0" dirty="0" smtClean="0"/>
              <a:t>A building owner will need to re-tenant over the 10 year period with an approved tenant</a:t>
            </a:r>
          </a:p>
          <a:p>
            <a:pPr marL="0" lvl="0" indent="0">
              <a:buFontTx/>
              <a:buNone/>
            </a:pPr>
            <a:r>
              <a:rPr lang="en-US" b="1" baseline="0" dirty="0" smtClean="0"/>
              <a:t>Remedies</a:t>
            </a:r>
          </a:p>
          <a:p>
            <a:pPr marL="171450" lvl="0" indent="-171450">
              <a:buFontTx/>
              <a:buChar char="-"/>
            </a:pPr>
            <a:r>
              <a:rPr lang="en-US" baseline="0" dirty="0" smtClean="0"/>
              <a:t>Same compliance rules as the Inclusionary Housing program – require the payment paid in full for non-compliance at any time during the 10 year period. </a:t>
            </a:r>
          </a:p>
        </p:txBody>
      </p:sp>
      <p:sp>
        <p:nvSpPr>
          <p:cNvPr id="4" name="Slide Number Placeholder 3"/>
          <p:cNvSpPr>
            <a:spLocks noGrp="1"/>
          </p:cNvSpPr>
          <p:nvPr>
            <p:ph type="sldNum" sz="quarter" idx="10"/>
          </p:nvPr>
        </p:nvSpPr>
        <p:spPr/>
        <p:txBody>
          <a:bodyPr/>
          <a:lstStyle/>
          <a:p>
            <a:fld id="{DD0515D9-9B54-4161-B4F6-0D6EABA9FE50}" type="slidenum">
              <a:rPr lang="en-US" smtClean="0"/>
              <a:t>12</a:t>
            </a:fld>
            <a:endParaRPr lang="en-US" dirty="0"/>
          </a:p>
        </p:txBody>
      </p:sp>
    </p:spTree>
    <p:extLst>
      <p:ext uri="{BB962C8B-B14F-4D97-AF65-F5344CB8AC3E}">
        <p14:creationId xmlns:p14="http://schemas.microsoft.com/office/powerpoint/2010/main" val="715741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lgn="l">
              <a:buFont typeface="Arial" panose="020B0604020202020204" pitchFamily="34" charset="0"/>
              <a:buNone/>
            </a:pPr>
            <a:r>
              <a:rPr lang="en-US" sz="1200" dirty="0" smtClean="0">
                <a:solidFill>
                  <a:schemeClr val="bg1">
                    <a:lumMod val="50000"/>
                  </a:schemeClr>
                </a:solidFill>
              </a:rPr>
              <a:t>Affordable Commercial Fund</a:t>
            </a:r>
            <a:r>
              <a:rPr lang="en-US" sz="1200" baseline="0" dirty="0" smtClean="0">
                <a:solidFill>
                  <a:schemeClr val="bg1">
                    <a:lumMod val="50000"/>
                  </a:schemeClr>
                </a:solidFill>
              </a:rPr>
              <a:t> Option</a:t>
            </a:r>
            <a:endParaRPr lang="en-US" sz="1200" dirty="0" smtClean="0">
              <a:solidFill>
                <a:schemeClr val="bg1">
                  <a:lumMod val="50000"/>
                </a:schemeClr>
              </a:solidFill>
            </a:endParaRPr>
          </a:p>
          <a:p>
            <a:pPr marL="1257300" lvl="2" indent="-342900" algn="l">
              <a:buFont typeface="Arial" panose="020B0604020202020204" pitchFamily="34" charset="0"/>
              <a:buChar char="•"/>
            </a:pPr>
            <a:r>
              <a:rPr lang="en-US" sz="1200" dirty="0" smtClean="0">
                <a:solidFill>
                  <a:schemeClr val="bg1">
                    <a:lumMod val="50000"/>
                  </a:schemeClr>
                </a:solidFill>
              </a:rPr>
              <a:t>Option available for non-residential buildings and mixed use buildings with fewer than 20 dwelling units.</a:t>
            </a:r>
          </a:p>
          <a:p>
            <a:pPr marL="1257300" lvl="2" indent="-342900" algn="l">
              <a:buFont typeface="Arial" panose="020B0604020202020204" pitchFamily="34" charset="0"/>
              <a:buChar char="•"/>
            </a:pPr>
            <a:r>
              <a:rPr lang="en-US" sz="1200" dirty="0" smtClean="0">
                <a:solidFill>
                  <a:schemeClr val="bg1">
                    <a:lumMod val="50000"/>
                  </a:schemeClr>
                </a:solidFill>
              </a:rPr>
              <a:t>Fees mirror the Inclusionary Housing Fee-In-</a:t>
            </a:r>
            <a:r>
              <a:rPr lang="en-US" sz="1200" dirty="0" err="1" smtClean="0">
                <a:solidFill>
                  <a:schemeClr val="bg1">
                    <a:lumMod val="50000"/>
                  </a:schemeClr>
                </a:solidFill>
              </a:rPr>
              <a:t>Lieus</a:t>
            </a:r>
            <a:endParaRPr lang="en-US" sz="1200" dirty="0" smtClean="0">
              <a:solidFill>
                <a:schemeClr val="bg1">
                  <a:lumMod val="50000"/>
                </a:schemeClr>
              </a:solidFill>
            </a:endParaRPr>
          </a:p>
          <a:p>
            <a:pPr marL="1200150" lvl="2" indent="-285750" algn="l">
              <a:buFont typeface="Arial" panose="020B0604020202020204" pitchFamily="34" charset="0"/>
              <a:buChar char="•"/>
            </a:pPr>
            <a:r>
              <a:rPr lang="en-US" sz="1200" dirty="0" smtClean="0">
                <a:solidFill>
                  <a:schemeClr val="bg1">
                    <a:lumMod val="50000"/>
                  </a:schemeClr>
                </a:solidFill>
              </a:rPr>
              <a:t>Fee-In-Lieu is $ per SQFT of FAR while the on-site</a:t>
            </a:r>
            <a:r>
              <a:rPr lang="en-US" sz="1200" baseline="0" dirty="0" smtClean="0">
                <a:solidFill>
                  <a:schemeClr val="bg1">
                    <a:lumMod val="50000"/>
                  </a:schemeClr>
                </a:solidFill>
              </a:rPr>
              <a:t> option is 2 feet of bonus FAR or every 1 foot of Affordable Commercial space</a:t>
            </a:r>
            <a:endParaRPr lang="en-US" sz="1200" dirty="0" smtClean="0">
              <a:solidFill>
                <a:schemeClr val="bg1">
                  <a:lumMod val="50000"/>
                </a:schemeClr>
              </a:solidFill>
            </a:endParaRPr>
          </a:p>
          <a:p>
            <a:pPr marL="1200150" lvl="2" indent="-285750" algn="l">
              <a:buFont typeface="Arial" panose="020B0604020202020204" pitchFamily="34" charset="0"/>
              <a:buChar char="•"/>
            </a:pPr>
            <a:r>
              <a:rPr lang="en-US" sz="1200" dirty="0" smtClean="0">
                <a:solidFill>
                  <a:schemeClr val="bg1">
                    <a:lumMod val="50000"/>
                  </a:schemeClr>
                </a:solidFill>
              </a:rPr>
              <a:t>Per zoning code, only 50% of maximum FAR bonus is available through ACS bonus program.</a:t>
            </a:r>
          </a:p>
          <a:p>
            <a:pPr marL="1200150" lvl="2" indent="-285750" algn="l">
              <a:buFont typeface="Arial" panose="020B0604020202020204" pitchFamily="34" charset="0"/>
              <a:buChar char="•"/>
            </a:pPr>
            <a:r>
              <a:rPr lang="en-US" sz="1200" dirty="0" smtClean="0">
                <a:solidFill>
                  <a:schemeClr val="bg1">
                    <a:lumMod val="50000"/>
                  </a:schemeClr>
                </a:solidFill>
              </a:rPr>
              <a:t>Additional FAR up to available maximums available through IH program.</a:t>
            </a:r>
          </a:p>
          <a:p>
            <a:pPr marL="1200150" lvl="2" indent="-285750" algn="l">
              <a:buFont typeface="Arial" panose="020B0604020202020204" pitchFamily="34" charset="0"/>
              <a:buChar char="•"/>
            </a:pPr>
            <a:r>
              <a:rPr lang="en-US" sz="1200" smtClean="0">
                <a:solidFill>
                  <a:schemeClr val="bg1">
                    <a:lumMod val="50000"/>
                  </a:schemeClr>
                </a:solidFill>
              </a:rPr>
              <a:t>Payment </a:t>
            </a:r>
            <a:r>
              <a:rPr lang="en-US" sz="1200" dirty="0" smtClean="0">
                <a:solidFill>
                  <a:schemeClr val="bg1">
                    <a:lumMod val="50000"/>
                  </a:schemeClr>
                </a:solidFill>
              </a:rPr>
              <a:t>proceeds support Prosper Portland Affordable Commercial framework.</a:t>
            </a:r>
          </a:p>
          <a:p>
            <a:pPr marL="1200150" lvl="2" indent="-285750" algn="l">
              <a:buFont typeface="Arial" panose="020B0604020202020204" pitchFamily="34" charset="0"/>
              <a:buChar char="•"/>
            </a:pPr>
            <a:r>
              <a:rPr lang="en-US" sz="1200" dirty="0" smtClean="0">
                <a:solidFill>
                  <a:schemeClr val="bg1">
                    <a:lumMod val="50000"/>
                  </a:schemeClr>
                </a:solidFill>
              </a:rPr>
              <a:t>Any developer who</a:t>
            </a:r>
            <a:r>
              <a:rPr lang="en-US" sz="1200" baseline="0" dirty="0" smtClean="0">
                <a:solidFill>
                  <a:schemeClr val="bg1">
                    <a:lumMod val="50000"/>
                  </a:schemeClr>
                </a:solidFill>
              </a:rPr>
              <a:t> wants to maximize the bonus FAR would pay into both the AC FAR and the IH FAR</a:t>
            </a:r>
          </a:p>
          <a:p>
            <a:pPr marL="914400" lvl="2" indent="0" algn="l">
              <a:buFont typeface="Arial" panose="020B0604020202020204" pitchFamily="34" charset="0"/>
              <a:buNone/>
            </a:pPr>
            <a:endParaRPr lang="en-US" sz="2400" dirty="0" smtClean="0">
              <a:solidFill>
                <a:schemeClr val="bg1">
                  <a:lumMod val="50000"/>
                </a:schemeClr>
              </a:solidFill>
            </a:endParaRPr>
          </a:p>
          <a:p>
            <a:pPr algn="l"/>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13</a:t>
            </a:fld>
            <a:endParaRPr lang="en-US" dirty="0"/>
          </a:p>
        </p:txBody>
      </p:sp>
    </p:spTree>
    <p:extLst>
      <p:ext uri="{BB962C8B-B14F-4D97-AF65-F5344CB8AC3E}">
        <p14:creationId xmlns:p14="http://schemas.microsoft.com/office/powerpoint/2010/main" val="1892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14</a:t>
            </a:fld>
            <a:endParaRPr lang="en-US"/>
          </a:p>
        </p:txBody>
      </p:sp>
    </p:spTree>
    <p:extLst>
      <p:ext uri="{BB962C8B-B14F-4D97-AF65-F5344CB8AC3E}">
        <p14:creationId xmlns:p14="http://schemas.microsoft.com/office/powerpoint/2010/main" val="3537838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15</a:t>
            </a:fld>
            <a:endParaRPr lang="en-US" dirty="0"/>
          </a:p>
        </p:txBody>
      </p:sp>
    </p:spTree>
    <p:extLst>
      <p:ext uri="{BB962C8B-B14F-4D97-AF65-F5344CB8AC3E}">
        <p14:creationId xmlns:p14="http://schemas.microsoft.com/office/powerpoint/2010/main" val="3537838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solidFill>
                  <a:schemeClr val="bg1">
                    <a:lumMod val="50000"/>
                  </a:schemeClr>
                </a:solidFill>
              </a:rPr>
              <a:t>Why a 10 year compliance</a:t>
            </a:r>
            <a:r>
              <a:rPr lang="en-US" b="1" baseline="0" dirty="0" smtClean="0">
                <a:solidFill>
                  <a:schemeClr val="bg1">
                    <a:lumMod val="50000"/>
                  </a:schemeClr>
                </a:solidFill>
              </a:rPr>
              <a:t> period?</a:t>
            </a:r>
            <a:endParaRPr lang="en-US" b="1" dirty="0">
              <a:solidFill>
                <a:schemeClr val="bg1">
                  <a:lumMod val="50000"/>
                </a:schemeClr>
              </a:solidFill>
            </a:endParaRPr>
          </a:p>
          <a:p>
            <a:pPr marL="171450" indent="-171450">
              <a:buFontTx/>
              <a:buChar char="-"/>
            </a:pPr>
            <a:r>
              <a:rPr lang="en-US" dirty="0" smtClean="0"/>
              <a:t>The Fee-in</a:t>
            </a:r>
            <a:r>
              <a:rPr lang="en-US" baseline="0" dirty="0" smtClean="0"/>
              <a:t>-Lieu is set slightly higher than the value of the FAR.</a:t>
            </a:r>
          </a:p>
          <a:p>
            <a:pPr marL="171450" indent="-171450">
              <a:buFontTx/>
              <a:buChar char="-"/>
            </a:pPr>
            <a:r>
              <a:rPr lang="en-US" baseline="0" dirty="0" smtClean="0"/>
              <a:t>The value of the FAR equivalent to the cost of the On-Site Tenant improvements</a:t>
            </a:r>
          </a:p>
          <a:p>
            <a:pPr marL="171450" indent="-171450">
              <a:buFontTx/>
              <a:buChar char="-"/>
            </a:pPr>
            <a:r>
              <a:rPr lang="en-US" baseline="0" dirty="0" smtClean="0"/>
              <a:t>Increase in duration would further drive a developer towards the Fee-in-Lieu option</a:t>
            </a:r>
          </a:p>
          <a:p>
            <a:pPr marL="171450" indent="-171450">
              <a:buFontTx/>
              <a:buChar char="-"/>
            </a:pPr>
            <a:r>
              <a:rPr lang="en-US" baseline="0" dirty="0" smtClean="0"/>
              <a:t>The FAR Bonus will only be used by developers when it has value. The FAR will have value at the same time the neighborhood is feeling redevelopment and gentrification pressures.</a:t>
            </a:r>
          </a:p>
          <a:p>
            <a:pPr marL="171450" indent="-171450">
              <a:buFontTx/>
              <a:buChar char="-"/>
            </a:pPr>
            <a:r>
              <a:rPr lang="en-US" baseline="0" dirty="0" smtClean="0"/>
              <a:t>The Affordable Commercial Bonus Program is an anti-displacement tool that will allow </a:t>
            </a:r>
            <a:r>
              <a:rPr lang="en-US" dirty="0" smtClean="0">
                <a:solidFill>
                  <a:schemeClr val="bg1">
                    <a:lumMod val="50000"/>
                  </a:schemeClr>
                </a:solidFill>
              </a:rPr>
              <a:t>Local, women-owned, minority-owned, financially qualified business can access space and</a:t>
            </a:r>
            <a:r>
              <a:rPr lang="en-US" baseline="0" dirty="0" smtClean="0">
                <a:solidFill>
                  <a:schemeClr val="bg1">
                    <a:lumMod val="50000"/>
                  </a:schemeClr>
                </a:solidFill>
              </a:rPr>
              <a:t> participate as a neighborhood is transitions</a:t>
            </a:r>
          </a:p>
          <a:p>
            <a:pPr marL="0" indent="0">
              <a:buFontTx/>
              <a:buNone/>
            </a:pPr>
            <a:endParaRPr lang="en-US" baseline="0" dirty="0" smtClean="0">
              <a:solidFill>
                <a:schemeClr val="bg1">
                  <a:lumMod val="50000"/>
                </a:schemeClr>
              </a:solidFill>
            </a:endParaRPr>
          </a:p>
          <a:p>
            <a:r>
              <a:rPr lang="en-US" b="1" dirty="0" smtClean="0">
                <a:solidFill>
                  <a:schemeClr val="bg1">
                    <a:lumMod val="50000"/>
                  </a:schemeClr>
                </a:solidFill>
              </a:rPr>
              <a:t>Why tenant improvements instead of reduced rent rate?</a:t>
            </a:r>
          </a:p>
          <a:p>
            <a:pPr marL="285750" indent="-285750">
              <a:buFontTx/>
              <a:buChar char="-"/>
            </a:pPr>
            <a:r>
              <a:rPr lang="en-US" dirty="0" smtClean="0">
                <a:solidFill>
                  <a:schemeClr val="bg1">
                    <a:lumMod val="50000"/>
                  </a:schemeClr>
                </a:solidFill>
              </a:rPr>
              <a:t>New construction space is the most expensive space to buildout.</a:t>
            </a:r>
          </a:p>
          <a:p>
            <a:pPr marL="285750" indent="-285750">
              <a:buFontTx/>
              <a:buChar char="-"/>
            </a:pPr>
            <a:r>
              <a:rPr lang="en-US" dirty="0" smtClean="0">
                <a:solidFill>
                  <a:schemeClr val="bg1">
                    <a:lumMod val="50000"/>
                  </a:schemeClr>
                </a:solidFill>
              </a:rPr>
              <a:t>Reduced rent rate would still leave barriers for tenants to access the space.</a:t>
            </a:r>
          </a:p>
          <a:p>
            <a:pPr marL="0" indent="0">
              <a:buFontTx/>
              <a:buNone/>
            </a:pPr>
            <a:endParaRPr lang="en-US" dirty="0" smtClean="0"/>
          </a:p>
          <a:p>
            <a:r>
              <a:rPr lang="en-US" b="1" dirty="0" smtClean="0">
                <a:solidFill>
                  <a:schemeClr val="bg1">
                    <a:lumMod val="50000"/>
                  </a:schemeClr>
                </a:solidFill>
              </a:rPr>
              <a:t>Uses of the Fee-in-Lieu Funds?</a:t>
            </a:r>
          </a:p>
          <a:p>
            <a:pPr marL="285750" indent="-285750">
              <a:buFontTx/>
              <a:buChar char="-"/>
            </a:pPr>
            <a:r>
              <a:rPr lang="en-US" dirty="0" smtClean="0">
                <a:solidFill>
                  <a:schemeClr val="bg1">
                    <a:lumMod val="50000"/>
                  </a:schemeClr>
                </a:solidFill>
              </a:rPr>
              <a:t>Support Prosper Portland Affordable Commercial framework outside of URAs.</a:t>
            </a:r>
          </a:p>
          <a:p>
            <a:pPr marL="285750" indent="-285750">
              <a:buFontTx/>
              <a:buChar char="-"/>
            </a:pPr>
            <a:r>
              <a:rPr lang="en-US" dirty="0" smtClean="0">
                <a:solidFill>
                  <a:schemeClr val="bg1">
                    <a:lumMod val="50000"/>
                  </a:schemeClr>
                </a:solidFill>
              </a:rPr>
              <a:t>Prosperity Improvement Program grants for tenant improvements in existing buildings.</a:t>
            </a:r>
          </a:p>
          <a:p>
            <a:pPr marL="285750" indent="-285750">
              <a:buFontTx/>
              <a:buChar char="-"/>
            </a:pPr>
            <a:r>
              <a:rPr lang="en-US" dirty="0" smtClean="0">
                <a:solidFill>
                  <a:schemeClr val="bg1">
                    <a:lumMod val="50000"/>
                  </a:schemeClr>
                </a:solidFill>
              </a:rPr>
              <a:t>Tenant Improvement loans.</a:t>
            </a:r>
          </a:p>
          <a:p>
            <a:pPr marL="285750" indent="-285750">
              <a:buFontTx/>
              <a:buChar char="-"/>
            </a:pPr>
            <a:r>
              <a:rPr lang="en-US" dirty="0" smtClean="0">
                <a:solidFill>
                  <a:schemeClr val="bg1">
                    <a:lumMod val="50000"/>
                  </a:schemeClr>
                </a:solidFill>
              </a:rPr>
              <a:t>Small business technical assistance including business planning and leasing assistance.</a:t>
            </a:r>
          </a:p>
          <a:p>
            <a:pPr marL="0" indent="0">
              <a:buFontTx/>
              <a:buNone/>
            </a:pPr>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16</a:t>
            </a:fld>
            <a:endParaRPr lang="en-US" dirty="0"/>
          </a:p>
        </p:txBody>
      </p:sp>
    </p:spTree>
    <p:extLst>
      <p:ext uri="{BB962C8B-B14F-4D97-AF65-F5344CB8AC3E}">
        <p14:creationId xmlns:p14="http://schemas.microsoft.com/office/powerpoint/2010/main" val="257942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bg1">
                    <a:lumMod val="50000"/>
                  </a:schemeClr>
                </a:solidFill>
              </a:rPr>
              <a:t>Use this time to Thank the members</a:t>
            </a:r>
            <a:r>
              <a:rPr lang="en-US" baseline="0" dirty="0" smtClean="0">
                <a:solidFill>
                  <a:schemeClr val="bg1">
                    <a:lumMod val="50000"/>
                  </a:schemeClr>
                </a:solidFill>
              </a:rPr>
              <a:t> of the Stakeholder Advisory Committee and the members of the Planning and Sustainability Commission</a:t>
            </a:r>
          </a:p>
          <a:p>
            <a:pPr defTabSz="931774">
              <a:defRPr/>
            </a:pPr>
            <a:r>
              <a:rPr lang="en-US" baseline="0" dirty="0" smtClean="0">
                <a:solidFill>
                  <a:schemeClr val="bg1">
                    <a:lumMod val="50000"/>
                  </a:schemeClr>
                </a:solidFill>
              </a:rPr>
              <a:t>Who worked with staff and the Johnson Economics consultant team</a:t>
            </a:r>
          </a:p>
          <a:p>
            <a:pPr defTabSz="931774">
              <a:defRPr/>
            </a:pPr>
            <a:r>
              <a:rPr lang="en-US" baseline="0" dirty="0" smtClean="0">
                <a:solidFill>
                  <a:schemeClr val="bg1">
                    <a:lumMod val="50000"/>
                  </a:schemeClr>
                </a:solidFill>
              </a:rPr>
              <a:t>Who volunteered their time to build this program from zoning code language to and Administrative Rule</a:t>
            </a:r>
          </a:p>
          <a:p>
            <a:pPr defTabSz="931774">
              <a:defRPr/>
            </a:pPr>
            <a:r>
              <a:rPr lang="en-US" baseline="0" dirty="0" smtClean="0">
                <a:solidFill>
                  <a:schemeClr val="bg1">
                    <a:lumMod val="50000"/>
                  </a:schemeClr>
                </a:solidFill>
              </a:rPr>
              <a:t>The committee consisted of PSC members, brokers, business district managers, and developers</a:t>
            </a:r>
          </a:p>
          <a:p>
            <a:pPr defTabSz="931774">
              <a:defRPr/>
            </a:pPr>
            <a:endParaRPr lang="en-US" dirty="0" smtClean="0">
              <a:solidFill>
                <a:schemeClr val="bg1">
                  <a:lumMod val="50000"/>
                </a:schemeClr>
              </a:solidFill>
            </a:endParaRPr>
          </a:p>
          <a:p>
            <a:pPr defTabSz="931774">
              <a:defRPr/>
            </a:pPr>
            <a:endParaRPr lang="en-US" dirty="0">
              <a:solidFill>
                <a:schemeClr val="bg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17</a:t>
            </a:fld>
            <a:endParaRPr lang="en-US" dirty="0"/>
          </a:p>
        </p:txBody>
      </p:sp>
    </p:spTree>
    <p:extLst>
      <p:ext uri="{BB962C8B-B14F-4D97-AF65-F5344CB8AC3E}">
        <p14:creationId xmlns:p14="http://schemas.microsoft.com/office/powerpoint/2010/main" val="353783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0" dirty="0"/>
          </a:p>
          <a:p>
            <a:pPr marL="174708" indent="-174708">
              <a:buFont typeface="Arial" panose="020B0604020202020204" pitchFamily="34" charset="0"/>
              <a:buChar char="•"/>
            </a:pPr>
            <a:r>
              <a:rPr lang="en-US" b="0" dirty="0" smtClean="0"/>
              <a:t>Good afternoon</a:t>
            </a:r>
            <a:r>
              <a:rPr lang="en-US" b="0" baseline="0" dirty="0" smtClean="0"/>
              <a:t> Mayor Wheeler, Commissioners</a:t>
            </a:r>
          </a:p>
          <a:p>
            <a:endParaRPr lang="en-US" b="0" baseline="0" dirty="0" smtClean="0"/>
          </a:p>
          <a:p>
            <a:pPr marL="174708" indent="-174708">
              <a:buFont typeface="Arial" panose="020B0604020202020204" pitchFamily="34" charset="0"/>
              <a:buChar char="•"/>
            </a:pPr>
            <a:r>
              <a:rPr lang="en-US" b="0" dirty="0" smtClean="0"/>
              <a:t>Kyra </a:t>
            </a:r>
            <a:r>
              <a:rPr lang="en-US" b="0" dirty="0"/>
              <a:t>Introduction – background,</a:t>
            </a:r>
            <a:r>
              <a:rPr lang="en-US" b="0" baseline="0" dirty="0"/>
              <a:t> role at Prosper Portland </a:t>
            </a:r>
            <a:endParaRPr lang="en-US" b="0" dirty="0"/>
          </a:p>
          <a:p>
            <a:endParaRPr lang="en-US" b="0" dirty="0"/>
          </a:p>
          <a:p>
            <a:pPr marL="174708" indent="-174708">
              <a:buFont typeface="Arial" panose="020B0604020202020204" pitchFamily="34" charset="0"/>
              <a:buChar char="•"/>
            </a:pPr>
            <a:r>
              <a:rPr lang="en-US" b="0" dirty="0" smtClean="0"/>
              <a:t>Alison And I are here</a:t>
            </a:r>
            <a:r>
              <a:rPr lang="en-US" b="0" baseline="0" dirty="0" smtClean="0"/>
              <a:t> today, to provide a briefing on the Affordable Commercial Space Bonus Program and the accompanying Administrative Rules. </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We’ve received a significant amount of input in drafting the rules and are looking forward to adding this program to the suite of tools Prosper Portland is using to address issues across the city on Commercial Affordability. </a:t>
            </a:r>
          </a:p>
          <a:p>
            <a:pPr marL="174708" indent="-174708">
              <a:buFont typeface="Arial" panose="020B0604020202020204" pitchFamily="34" charset="0"/>
              <a:buChar char="•"/>
            </a:pPr>
            <a:r>
              <a:rPr lang="en-US" b="0" baseline="0" dirty="0" smtClean="0"/>
              <a:t>We’ve worked closely with the Bureau of Planning and Sustainability,  the Bureau of Development Services and the Portland Housing Bureau. </a:t>
            </a:r>
          </a:p>
          <a:p>
            <a:pPr marL="174708" indent="-174708">
              <a:buFont typeface="Arial" panose="020B0604020202020204" pitchFamily="34" charset="0"/>
              <a:buChar char="•"/>
            </a:pPr>
            <a:r>
              <a:rPr lang="en-US" b="0" baseline="0" dirty="0" smtClean="0"/>
              <a:t>As well as a Stakeholder Advisory Committee to refine zoning code language and the create the Administrative Rules for the Affordable Commercial Space Bonus. </a:t>
            </a:r>
            <a:endParaRPr lang="en-US" b="0" baseline="0" dirty="0"/>
          </a:p>
          <a:p>
            <a:pPr marL="174708" indent="-174708">
              <a:buFont typeface="Arial" panose="020B0604020202020204" pitchFamily="34" charset="0"/>
              <a:buChar char="•"/>
            </a:pPr>
            <a:endParaRPr lang="en-US" b="0" baseline="0" dirty="0"/>
          </a:p>
        </p:txBody>
      </p:sp>
      <p:sp>
        <p:nvSpPr>
          <p:cNvPr id="4" name="Slide Number Placeholder 3"/>
          <p:cNvSpPr>
            <a:spLocks noGrp="1"/>
          </p:cNvSpPr>
          <p:nvPr>
            <p:ph type="sldNum" sz="quarter" idx="10"/>
          </p:nvPr>
        </p:nvSpPr>
        <p:spPr/>
        <p:txBody>
          <a:bodyPr/>
          <a:lstStyle/>
          <a:p>
            <a:fld id="{DD0515D9-9B54-4161-B4F6-0D6EABA9FE50}" type="slidenum">
              <a:rPr lang="en-US" smtClean="0"/>
              <a:t>2</a:t>
            </a:fld>
            <a:endParaRPr lang="en-US" dirty="0"/>
          </a:p>
        </p:txBody>
      </p:sp>
    </p:spTree>
    <p:extLst>
      <p:ext uri="{BB962C8B-B14F-4D97-AF65-F5344CB8AC3E}">
        <p14:creationId xmlns:p14="http://schemas.microsoft.com/office/powerpoint/2010/main" val="176605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a:t>
            </a:r>
          </a:p>
          <a:p>
            <a:pPr marL="171450" indent="-171450">
              <a:buFontTx/>
              <a:buChar char="-"/>
            </a:pPr>
            <a:r>
              <a:rPr lang="en-US" dirty="0" smtClean="0"/>
              <a:t>Review</a:t>
            </a:r>
            <a:r>
              <a:rPr lang="en-US" baseline="0" dirty="0" smtClean="0"/>
              <a:t> the Prosper Portland Affordable Commercial Framework</a:t>
            </a:r>
          </a:p>
          <a:p>
            <a:pPr marL="171450" indent="-171450">
              <a:buFontTx/>
              <a:buChar char="-"/>
            </a:pPr>
            <a:r>
              <a:rPr lang="en-US" dirty="0" smtClean="0"/>
              <a:t>Review the Affordable</a:t>
            </a:r>
            <a:r>
              <a:rPr lang="en-US" baseline="0" dirty="0" smtClean="0"/>
              <a:t> Commercial Space Bonus Program </a:t>
            </a:r>
          </a:p>
          <a:p>
            <a:pPr marL="171450" indent="-171450">
              <a:buFontTx/>
              <a:buChar char="-"/>
            </a:pPr>
            <a:r>
              <a:rPr lang="en-US" baseline="0" dirty="0" smtClean="0"/>
              <a:t>And the Administrative Rules which will guide the program implementation</a:t>
            </a:r>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3</a:t>
            </a:fld>
            <a:endParaRPr lang="en-US" dirty="0"/>
          </a:p>
        </p:txBody>
      </p:sp>
    </p:spTree>
    <p:extLst>
      <p:ext uri="{BB962C8B-B14F-4D97-AF65-F5344CB8AC3E}">
        <p14:creationId xmlns:p14="http://schemas.microsoft.com/office/powerpoint/2010/main" val="353783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jump</a:t>
            </a:r>
            <a:r>
              <a:rPr lang="en-US" baseline="0" dirty="0" smtClean="0"/>
              <a:t> in I wanted to take a slide to review how Affordable Commercial Space Bonus Program fits into the Prosper Portland Affordable Commercial Framework.</a:t>
            </a:r>
            <a:endParaRPr lang="en-US" dirty="0" smtClean="0"/>
          </a:p>
          <a:p>
            <a:r>
              <a:rPr lang="en-US" dirty="0" smtClean="0"/>
              <a:t>Commercial</a:t>
            </a:r>
            <a:r>
              <a:rPr lang="en-US" baseline="0" dirty="0" smtClean="0"/>
              <a:t> Affordability </a:t>
            </a:r>
            <a:r>
              <a:rPr lang="en-US" dirty="0" smtClean="0"/>
              <a:t>is </a:t>
            </a:r>
            <a:r>
              <a:rPr lang="en-US" dirty="0"/>
              <a:t>not just</a:t>
            </a:r>
            <a:r>
              <a:rPr lang="en-US" baseline="0" dirty="0"/>
              <a:t> one thing – its not a reduced rent rate, or free space. </a:t>
            </a:r>
            <a:endParaRPr lang="en-US" baseline="0" dirty="0" smtClean="0"/>
          </a:p>
          <a:p>
            <a:r>
              <a:rPr lang="en-US" baseline="0" dirty="0" smtClean="0"/>
              <a:t>At Prosper Portland we are developing a comprehensive framework to address city wide issues of Commercial Affordability</a:t>
            </a:r>
          </a:p>
          <a:p>
            <a:pPr marL="0" indent="0">
              <a:buFontTx/>
              <a:buNone/>
            </a:pPr>
            <a:r>
              <a:rPr lang="en-US" baseline="0" dirty="0" smtClean="0"/>
              <a:t>The Framework is made up of three sets of tools:</a:t>
            </a:r>
          </a:p>
          <a:p>
            <a:pPr marL="0" indent="0">
              <a:buFontTx/>
              <a:buNone/>
            </a:pPr>
            <a:r>
              <a:rPr lang="en-US" baseline="0" dirty="0" smtClean="0"/>
              <a:t>	- Access to Publicly and Privately- Managed Space – we have 4 projects under way testing these tools, which include master leasing, ownership, and partnering with public and private partners</a:t>
            </a:r>
          </a:p>
          <a:p>
            <a:pPr marL="0" indent="0">
              <a:buFontTx/>
              <a:buNone/>
            </a:pPr>
            <a:r>
              <a:rPr lang="en-US" baseline="0" dirty="0" smtClean="0"/>
              <a:t>	- Business Coaching and Technical Assistance – Prosper Portland has a dozen partner organizations that provide culturally-specific business advising to underrepresented entrepreneurs and business owners</a:t>
            </a:r>
          </a:p>
          <a:p>
            <a:pPr marL="0" indent="0">
              <a:buFontTx/>
              <a:buNone/>
            </a:pPr>
            <a:r>
              <a:rPr lang="en-US" baseline="0" dirty="0" smtClean="0"/>
              <a:t>	- Existing and new financial tools to support businesses. </a:t>
            </a:r>
            <a:endParaRPr lang="en-US" baseline="0" dirty="0"/>
          </a:p>
          <a:p>
            <a:r>
              <a:rPr lang="en-US" dirty="0" smtClean="0"/>
              <a:t>ACS Bonus is one tool of</a:t>
            </a:r>
            <a:r>
              <a:rPr lang="en-US" baseline="0" dirty="0" smtClean="0"/>
              <a:t> many</a:t>
            </a:r>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4</a:t>
            </a:fld>
            <a:endParaRPr lang="en-US" dirty="0"/>
          </a:p>
        </p:txBody>
      </p:sp>
    </p:spTree>
    <p:extLst>
      <p:ext uri="{BB962C8B-B14F-4D97-AF65-F5344CB8AC3E}">
        <p14:creationId xmlns:p14="http://schemas.microsoft.com/office/powerpoint/2010/main" val="353783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pilot projects</a:t>
            </a:r>
          </a:p>
          <a:p>
            <a:r>
              <a:rPr lang="en-US" dirty="0"/>
              <a:t>Two located</a:t>
            </a:r>
            <a:r>
              <a:rPr lang="en-US" baseline="0" dirty="0"/>
              <a:t> in Lents Town Center – Oliver Station and Lents Commons</a:t>
            </a:r>
          </a:p>
          <a:p>
            <a:r>
              <a:rPr lang="en-US" baseline="0" dirty="0"/>
              <a:t>One in NE Portland – Alberta Commons</a:t>
            </a:r>
          </a:p>
          <a:p>
            <a:r>
              <a:rPr lang="en-US" baseline="0" dirty="0"/>
              <a:t>And one Downtown – 10</a:t>
            </a:r>
            <a:r>
              <a:rPr lang="en-US" baseline="30000" dirty="0"/>
              <a:t>th</a:t>
            </a:r>
            <a:r>
              <a:rPr lang="en-US" baseline="0" dirty="0"/>
              <a:t> and Yamhill Garage</a:t>
            </a:r>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5</a:t>
            </a:fld>
            <a:endParaRPr lang="en-US" dirty="0"/>
          </a:p>
        </p:txBody>
      </p:sp>
    </p:spTree>
    <p:extLst>
      <p:ext uri="{BB962C8B-B14F-4D97-AF65-F5344CB8AC3E}">
        <p14:creationId xmlns:p14="http://schemas.microsoft.com/office/powerpoint/2010/main" val="228552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4</a:t>
            </a:r>
            <a:r>
              <a:rPr lang="en-US" baseline="0" dirty="0"/>
              <a:t> pilot projects each with different tools to access space, but all include all 3 components of the framework</a:t>
            </a:r>
          </a:p>
          <a:p>
            <a:pPr marL="174708" indent="-174708">
              <a:buFont typeface="Arial" panose="020B0604020202020204" pitchFamily="34" charset="0"/>
              <a:buChar char="•"/>
            </a:pPr>
            <a:r>
              <a:rPr lang="en-US" baseline="0" dirty="0" smtClean="0"/>
              <a:t>We have been working with the Bureau </a:t>
            </a:r>
            <a:r>
              <a:rPr lang="en-US" baseline="0" dirty="0"/>
              <a:t>of Planning and Sustainability on a Mixed-Use Zones Affordable Commercial Bonus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6</a:t>
            </a:fld>
            <a:endParaRPr lang="en-US" dirty="0"/>
          </a:p>
        </p:txBody>
      </p:sp>
    </p:spTree>
    <p:extLst>
      <p:ext uri="{BB962C8B-B14F-4D97-AF65-F5344CB8AC3E}">
        <p14:creationId xmlns:p14="http://schemas.microsoft.com/office/powerpoint/2010/main" val="3537838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bg1">
                    <a:lumMod val="50000"/>
                  </a:schemeClr>
                </a:solidFill>
              </a:rPr>
              <a:t>The</a:t>
            </a:r>
            <a:r>
              <a:rPr lang="en-US" baseline="0" dirty="0" smtClean="0">
                <a:solidFill>
                  <a:schemeClr val="bg1">
                    <a:lumMod val="50000"/>
                  </a:schemeClr>
                </a:solidFill>
              </a:rPr>
              <a:t> concept of an Affordable Commercial bonus came out of an effort to consolidate available bonuses in the City of Portland 2035 Comprehensive Plan.</a:t>
            </a:r>
          </a:p>
          <a:p>
            <a:pPr defTabSz="931774">
              <a:defRPr/>
            </a:pPr>
            <a:r>
              <a:rPr lang="en-US" baseline="0" dirty="0" smtClean="0">
                <a:solidFill>
                  <a:schemeClr val="bg1">
                    <a:lumMod val="50000"/>
                  </a:schemeClr>
                </a:solidFill>
              </a:rPr>
              <a:t>And code language for the ACS Bonus was edits through the Code Reconciliation Project – which was just approved by City Council this past month.</a:t>
            </a:r>
          </a:p>
          <a:p>
            <a:pPr defTabSz="931774">
              <a:defRPr/>
            </a:pPr>
            <a:endParaRPr lang="en-US" dirty="0" smtClean="0">
              <a:solidFill>
                <a:schemeClr val="bg1">
                  <a:lumMod val="50000"/>
                </a:schemeClr>
              </a:solidFill>
            </a:endParaRPr>
          </a:p>
          <a:p>
            <a:pPr defTabSz="931774">
              <a:defRPr/>
            </a:pPr>
            <a:r>
              <a:rPr lang="en-US" baseline="0" dirty="0" smtClean="0">
                <a:solidFill>
                  <a:schemeClr val="bg1">
                    <a:lumMod val="50000"/>
                  </a:schemeClr>
                </a:solidFill>
              </a:rPr>
              <a:t>Prosper Portland staff stared working with BPS on the Affordable Commercial Space Bonus structure and Administrative Rules about a year ago</a:t>
            </a:r>
          </a:p>
          <a:p>
            <a:pPr defTabSz="931774">
              <a:defRPr/>
            </a:pPr>
            <a:endParaRPr lang="en-US" baseline="0" dirty="0" smtClean="0">
              <a:solidFill>
                <a:schemeClr val="bg1">
                  <a:lumMod val="50000"/>
                </a:schemeClr>
              </a:solidFill>
            </a:endParaRPr>
          </a:p>
          <a:p>
            <a:pPr defTabSz="931774">
              <a:defRPr/>
            </a:pPr>
            <a:r>
              <a:rPr lang="en-US" baseline="0" dirty="0" smtClean="0">
                <a:solidFill>
                  <a:schemeClr val="bg1">
                    <a:lumMod val="50000"/>
                  </a:schemeClr>
                </a:solidFill>
              </a:rPr>
              <a:t>Prosper Portland was asked to look at the original Affordable Commercial Code Language and decide if this was an Affordable Commercial tool we wanted to pursue and implement</a:t>
            </a:r>
          </a:p>
          <a:p>
            <a:pPr defTabSz="931774">
              <a:defRPr/>
            </a:pPr>
            <a:r>
              <a:rPr lang="en-US" baseline="0" dirty="0" smtClean="0">
                <a:solidFill>
                  <a:schemeClr val="bg1">
                    <a:lumMod val="50000"/>
                  </a:schemeClr>
                </a:solidFill>
              </a:rPr>
              <a:t>We convened a Stakeholder Advisory Committee which reviewed Program Options and made a recommendation</a:t>
            </a:r>
            <a:endParaRPr lang="en-US" dirty="0" smtClean="0">
              <a:solidFill>
                <a:schemeClr val="bg1">
                  <a:lumMod val="50000"/>
                </a:schemeClr>
              </a:solidFill>
            </a:endParaRPr>
          </a:p>
          <a:p>
            <a:pPr defTabSz="931774">
              <a:defRPr/>
            </a:pPr>
            <a:r>
              <a:rPr lang="en-US" baseline="0" dirty="0" smtClean="0">
                <a:solidFill>
                  <a:schemeClr val="bg1">
                    <a:lumMod val="50000"/>
                  </a:schemeClr>
                </a:solidFill>
              </a:rPr>
              <a:t>This recommendation was presented to the Planning and Sustainability Commission last fall and this spring as they worked through the Code Reconciliation Project and vetted the program.</a:t>
            </a:r>
          </a:p>
          <a:p>
            <a:pPr defTabSz="931774">
              <a:defRPr/>
            </a:pPr>
            <a:endParaRPr lang="en-US" baseline="0" dirty="0" smtClean="0">
              <a:solidFill>
                <a:schemeClr val="bg1">
                  <a:lumMod val="50000"/>
                </a:schemeClr>
              </a:solidFill>
            </a:endParaRPr>
          </a:p>
          <a:p>
            <a:pPr defTabSz="931774">
              <a:defRPr/>
            </a:pPr>
            <a:r>
              <a:rPr lang="en-US" baseline="0" dirty="0" smtClean="0">
                <a:solidFill>
                  <a:schemeClr val="bg1">
                    <a:lumMod val="50000"/>
                  </a:schemeClr>
                </a:solidFill>
              </a:rPr>
              <a:t>Today we are here to have the Prosper Portland Board of Commissioners approval the Administrative Rules to guide the Affordable Commercial Bonus Program</a:t>
            </a:r>
          </a:p>
          <a:p>
            <a:pPr defTabSz="931774">
              <a:defRPr/>
            </a:pPr>
            <a:endParaRPr lang="en-US" baseline="0" dirty="0" smtClean="0">
              <a:solidFill>
                <a:schemeClr val="bg1">
                  <a:lumMod val="50000"/>
                </a:schemeClr>
              </a:solidFill>
            </a:endParaRPr>
          </a:p>
          <a:p>
            <a:pPr defTabSz="931774">
              <a:defRPr/>
            </a:pPr>
            <a:r>
              <a:rPr lang="en-US" baseline="0" dirty="0" smtClean="0">
                <a:solidFill>
                  <a:schemeClr val="bg1">
                    <a:lumMod val="50000"/>
                  </a:schemeClr>
                </a:solidFill>
              </a:rPr>
              <a:t>Next week will present this item to City Council</a:t>
            </a:r>
          </a:p>
          <a:p>
            <a:pPr defTabSz="931774">
              <a:defRPr/>
            </a:pPr>
            <a:endParaRPr lang="en-US" dirty="0">
              <a:solidFill>
                <a:schemeClr val="bg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7</a:t>
            </a:fld>
            <a:endParaRPr lang="en-US" dirty="0"/>
          </a:p>
        </p:txBody>
      </p:sp>
    </p:spTree>
    <p:extLst>
      <p:ext uri="{BB962C8B-B14F-4D97-AF65-F5344CB8AC3E}">
        <p14:creationId xmlns:p14="http://schemas.microsoft.com/office/powerpoint/2010/main" val="3537838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chemeClr val="tx1"/>
                </a:solidFill>
              </a:rPr>
              <a:t>The</a:t>
            </a:r>
            <a:r>
              <a:rPr lang="en-US" baseline="0" dirty="0" smtClean="0">
                <a:solidFill>
                  <a:schemeClr val="tx1"/>
                </a:solidFill>
              </a:rPr>
              <a:t> Affordable Commercial Space Bonus Program has five goals-</a:t>
            </a:r>
          </a:p>
          <a:p>
            <a:pPr marL="285750" indent="-285750">
              <a:buFont typeface="Arial" panose="020B0604020202020204" pitchFamily="34" charset="0"/>
              <a:buChar char="•"/>
            </a:pPr>
            <a:r>
              <a:rPr lang="en-US" sz="1200" dirty="0" smtClean="0">
                <a:solidFill>
                  <a:schemeClr val="bg1">
                    <a:lumMod val="50000"/>
                  </a:schemeClr>
                </a:solidFill>
              </a:rPr>
              <a:t>Support businesses led by owners from communities of color and marginalized individuals that have not fully participated in, or benefited from, economic opportunities.</a:t>
            </a:r>
          </a:p>
          <a:p>
            <a:pPr marL="285750" indent="-285750">
              <a:buFont typeface="Arial" panose="020B0604020202020204" pitchFamily="34" charset="0"/>
              <a:buChar char="•"/>
            </a:pPr>
            <a:r>
              <a:rPr lang="en-US" sz="1200" dirty="0" smtClean="0">
                <a:solidFill>
                  <a:schemeClr val="bg1">
                    <a:lumMod val="50000"/>
                  </a:schemeClr>
                </a:solidFill>
              </a:rPr>
              <a:t>Increase the square footage of Affordable Commercial spaces available to businesses.</a:t>
            </a:r>
          </a:p>
          <a:p>
            <a:pPr marL="285750" indent="-285750">
              <a:buFont typeface="Arial" panose="020B0604020202020204" pitchFamily="34" charset="0"/>
              <a:buChar char="•"/>
            </a:pPr>
            <a:r>
              <a:rPr lang="en-US" sz="1200" dirty="0" smtClean="0">
                <a:solidFill>
                  <a:schemeClr val="bg1">
                    <a:lumMod val="50000"/>
                  </a:schemeClr>
                </a:solidFill>
              </a:rPr>
              <a:t>Reduce barriers of entry to new construction commercial space for those facing greatest disparities in wealth creation.</a:t>
            </a:r>
          </a:p>
          <a:p>
            <a:pPr marL="285750" indent="-285750">
              <a:buFont typeface="Arial" panose="020B0604020202020204" pitchFamily="34" charset="0"/>
              <a:buChar char="•"/>
            </a:pPr>
            <a:r>
              <a:rPr lang="en-US" sz="1200" dirty="0" smtClean="0">
                <a:solidFill>
                  <a:schemeClr val="bg1">
                    <a:lumMod val="50000"/>
                  </a:schemeClr>
                </a:solidFill>
              </a:rPr>
              <a:t>Ease the challenge of commercial gentrification and business displacement in the City of Portland’s Commercial/Mixed-Use zones areas.</a:t>
            </a:r>
          </a:p>
          <a:p>
            <a:pPr marL="285750" indent="-285750">
              <a:buFont typeface="Arial" panose="020B0604020202020204" pitchFamily="34" charset="0"/>
              <a:buChar char="•"/>
            </a:pPr>
            <a:r>
              <a:rPr lang="en-US" sz="1200" dirty="0" smtClean="0">
                <a:solidFill>
                  <a:schemeClr val="bg1">
                    <a:lumMod val="50000"/>
                  </a:schemeClr>
                </a:solidFill>
              </a:rPr>
              <a:t>Advance Prosper Portland goal to build and equitable economy.</a:t>
            </a:r>
            <a:endParaRPr lang="en-US" sz="1200"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DD0515D9-9B54-4161-B4F6-0D6EABA9FE50}" type="slidenum">
              <a:rPr lang="en-US" smtClean="0"/>
              <a:t>8</a:t>
            </a:fld>
            <a:endParaRPr lang="en-US" dirty="0"/>
          </a:p>
        </p:txBody>
      </p:sp>
    </p:spTree>
    <p:extLst>
      <p:ext uri="{BB962C8B-B14F-4D97-AF65-F5344CB8AC3E}">
        <p14:creationId xmlns:p14="http://schemas.microsoft.com/office/powerpoint/2010/main" val="353783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solidFill>
                  <a:schemeClr val="bg1">
                    <a:lumMod val="50000"/>
                  </a:schemeClr>
                </a:solidFill>
              </a:rPr>
              <a:t>The ACS Bonus is available across</a:t>
            </a:r>
            <a:r>
              <a:rPr lang="en-US" sz="1200" baseline="0" dirty="0" smtClean="0">
                <a:solidFill>
                  <a:schemeClr val="bg1">
                    <a:lumMod val="50000"/>
                  </a:schemeClr>
                </a:solidFill>
              </a:rPr>
              <a:t> the City of Portland’s mixed-use zones including – Commercial Mixed Use, Commercial Employment, and Central Commercial.</a:t>
            </a:r>
          </a:p>
          <a:p>
            <a:pPr defTabSz="931774">
              <a:defRPr/>
            </a:pPr>
            <a:r>
              <a:rPr lang="en-US" sz="1200" baseline="0" dirty="0" smtClean="0">
                <a:solidFill>
                  <a:schemeClr val="bg1">
                    <a:lumMod val="50000"/>
                  </a:schemeClr>
                </a:solidFill>
              </a:rPr>
              <a:t>The bonus is not available in the Central City, in the Gateway plan districts, or in Historic or Conversation districts. </a:t>
            </a:r>
            <a:endParaRPr lang="en-US" sz="1200"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DD0515D9-9B54-4161-B4F6-0D6EABA9FE50}" type="slidenum">
              <a:rPr lang="en-US" smtClean="0"/>
              <a:t>9</a:t>
            </a:fld>
            <a:endParaRPr lang="en-US" dirty="0"/>
          </a:p>
        </p:txBody>
      </p:sp>
    </p:spTree>
    <p:extLst>
      <p:ext uri="{BB962C8B-B14F-4D97-AF65-F5344CB8AC3E}">
        <p14:creationId xmlns:p14="http://schemas.microsoft.com/office/powerpoint/2010/main" val="3537838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July XX, 20XX</a:t>
            </a:r>
          </a:p>
        </p:txBody>
      </p:sp>
      <p:sp>
        <p:nvSpPr>
          <p:cNvPr id="5" name="Footer Placeholder 4"/>
          <p:cNvSpPr>
            <a:spLocks noGrp="1"/>
          </p:cNvSpPr>
          <p:nvPr>
            <p:ph type="ftr" sz="quarter" idx="11"/>
          </p:nvPr>
        </p:nvSpPr>
        <p:spPr/>
        <p:txBody>
          <a:bodyPr/>
          <a:lstStyle/>
          <a:p>
            <a:r>
              <a:rPr lang="en-US" dirty="0"/>
              <a:t>PORTLAND CITY COUNCIL– BRIEFING ON AFFORDABLE COMMERCIAL FRAMEWORK – NOVEMBER 8, 2017</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dirty="0"/>
          </a:p>
        </p:txBody>
      </p:sp>
    </p:spTree>
    <p:extLst>
      <p:ext uri="{BB962C8B-B14F-4D97-AF65-F5344CB8AC3E}">
        <p14:creationId xmlns:p14="http://schemas.microsoft.com/office/powerpoint/2010/main" val="274700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July XX, 20XX</a:t>
            </a:r>
          </a:p>
        </p:txBody>
      </p:sp>
      <p:sp>
        <p:nvSpPr>
          <p:cNvPr id="5" name="Footer Placeholder 4"/>
          <p:cNvSpPr>
            <a:spLocks noGrp="1"/>
          </p:cNvSpPr>
          <p:nvPr>
            <p:ph type="ftr" sz="quarter" idx="11"/>
          </p:nvPr>
        </p:nvSpPr>
        <p:spPr/>
        <p:txBody>
          <a:bodyPr/>
          <a:lstStyle/>
          <a:p>
            <a:r>
              <a:rPr lang="en-US" dirty="0"/>
              <a:t>PORTLAND CITY COUNCIL– BRIEFING ON AFFORDABLE COMMERCIAL FRAMEWORK – NOVEMBER 8, 2017</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dirty="0"/>
          </a:p>
        </p:txBody>
      </p:sp>
    </p:spTree>
    <p:extLst>
      <p:ext uri="{BB962C8B-B14F-4D97-AF65-F5344CB8AC3E}">
        <p14:creationId xmlns:p14="http://schemas.microsoft.com/office/powerpoint/2010/main" val="112650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July XX, 20XX</a:t>
            </a:r>
          </a:p>
        </p:txBody>
      </p:sp>
      <p:sp>
        <p:nvSpPr>
          <p:cNvPr id="5" name="Footer Placeholder 4"/>
          <p:cNvSpPr>
            <a:spLocks noGrp="1"/>
          </p:cNvSpPr>
          <p:nvPr>
            <p:ph type="ftr" sz="quarter" idx="11"/>
          </p:nvPr>
        </p:nvSpPr>
        <p:spPr/>
        <p:txBody>
          <a:bodyPr/>
          <a:lstStyle/>
          <a:p>
            <a:r>
              <a:rPr lang="en-US" dirty="0"/>
              <a:t>PORTLAND CITY COUNCIL– BRIEFING ON AFFORDABLE COMMERCIAL FRAMEWORK – NOVEMBER 8, 2017</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dirty="0"/>
          </a:p>
        </p:txBody>
      </p:sp>
    </p:spTree>
    <p:extLst>
      <p:ext uri="{BB962C8B-B14F-4D97-AF65-F5344CB8AC3E}">
        <p14:creationId xmlns:p14="http://schemas.microsoft.com/office/powerpoint/2010/main" val="36965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July XX, 20XX</a:t>
            </a:r>
          </a:p>
        </p:txBody>
      </p:sp>
      <p:sp>
        <p:nvSpPr>
          <p:cNvPr id="5" name="Footer Placeholder 4"/>
          <p:cNvSpPr>
            <a:spLocks noGrp="1"/>
          </p:cNvSpPr>
          <p:nvPr>
            <p:ph type="ftr" sz="quarter" idx="11"/>
          </p:nvPr>
        </p:nvSpPr>
        <p:spPr/>
        <p:txBody>
          <a:bodyPr/>
          <a:lstStyle/>
          <a:p>
            <a:r>
              <a:rPr lang="en-US" dirty="0"/>
              <a:t>PORTLAND CITY COUNCIL– BRIEFING ON AFFORDABLE COMMERCIAL FRAMEWORK – NOVEMBER 8, 2017</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dirty="0"/>
          </a:p>
        </p:txBody>
      </p:sp>
    </p:spTree>
    <p:extLst>
      <p:ext uri="{BB962C8B-B14F-4D97-AF65-F5344CB8AC3E}">
        <p14:creationId xmlns:p14="http://schemas.microsoft.com/office/powerpoint/2010/main" val="156382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July XX, 20XX</a:t>
            </a:r>
          </a:p>
        </p:txBody>
      </p:sp>
      <p:sp>
        <p:nvSpPr>
          <p:cNvPr id="5" name="Footer Placeholder 4"/>
          <p:cNvSpPr>
            <a:spLocks noGrp="1"/>
          </p:cNvSpPr>
          <p:nvPr>
            <p:ph type="ftr" sz="quarter" idx="11"/>
          </p:nvPr>
        </p:nvSpPr>
        <p:spPr/>
        <p:txBody>
          <a:bodyPr/>
          <a:lstStyle/>
          <a:p>
            <a:r>
              <a:rPr lang="en-US" dirty="0"/>
              <a:t>PORTLAND CITY COUNCIL– BRIEFING ON AFFORDABLE COMMERCIAL FRAMEWORK – NOVEMBER 8, 2017</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dirty="0"/>
          </a:p>
        </p:txBody>
      </p:sp>
    </p:spTree>
    <p:extLst>
      <p:ext uri="{BB962C8B-B14F-4D97-AF65-F5344CB8AC3E}">
        <p14:creationId xmlns:p14="http://schemas.microsoft.com/office/powerpoint/2010/main" val="124065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July XX, 20XX</a:t>
            </a:r>
          </a:p>
        </p:txBody>
      </p:sp>
      <p:sp>
        <p:nvSpPr>
          <p:cNvPr id="6" name="Footer Placeholder 5"/>
          <p:cNvSpPr>
            <a:spLocks noGrp="1"/>
          </p:cNvSpPr>
          <p:nvPr>
            <p:ph type="ftr" sz="quarter" idx="11"/>
          </p:nvPr>
        </p:nvSpPr>
        <p:spPr/>
        <p:txBody>
          <a:bodyPr/>
          <a:lstStyle/>
          <a:p>
            <a:r>
              <a:rPr lang="en-US" dirty="0"/>
              <a:t>PORTLAND CITY COUNCIL– BRIEFING ON AFFORDABLE COMMERCIAL FRAMEWORK – NOVEMBER 8, 2017</a:t>
            </a:r>
          </a:p>
        </p:txBody>
      </p:sp>
      <p:sp>
        <p:nvSpPr>
          <p:cNvPr id="7" name="Slide Number Placeholder 6"/>
          <p:cNvSpPr>
            <a:spLocks noGrp="1"/>
          </p:cNvSpPr>
          <p:nvPr>
            <p:ph type="sldNum" sz="quarter" idx="12"/>
          </p:nvPr>
        </p:nvSpPr>
        <p:spPr/>
        <p:txBody>
          <a:bodyPr/>
          <a:lstStyle/>
          <a:p>
            <a:fld id="{6BD2AA98-B86B-4C3E-8B8F-342D75AFD488}" type="slidenum">
              <a:rPr lang="en-US" smtClean="0"/>
              <a:t>‹#›</a:t>
            </a:fld>
            <a:endParaRPr lang="en-US" dirty="0"/>
          </a:p>
        </p:txBody>
      </p:sp>
    </p:spTree>
    <p:extLst>
      <p:ext uri="{BB962C8B-B14F-4D97-AF65-F5344CB8AC3E}">
        <p14:creationId xmlns:p14="http://schemas.microsoft.com/office/powerpoint/2010/main" val="393260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July XX, 20XX</a:t>
            </a:r>
          </a:p>
        </p:txBody>
      </p:sp>
      <p:sp>
        <p:nvSpPr>
          <p:cNvPr id="8" name="Footer Placeholder 7"/>
          <p:cNvSpPr>
            <a:spLocks noGrp="1"/>
          </p:cNvSpPr>
          <p:nvPr>
            <p:ph type="ftr" sz="quarter" idx="11"/>
          </p:nvPr>
        </p:nvSpPr>
        <p:spPr/>
        <p:txBody>
          <a:bodyPr/>
          <a:lstStyle/>
          <a:p>
            <a:r>
              <a:rPr lang="en-US" dirty="0"/>
              <a:t>PORTLAND CITY COUNCIL– BRIEFING ON AFFORDABLE COMMERCIAL FRAMEWORK – NOVEMBER 8, 2017</a:t>
            </a:r>
          </a:p>
        </p:txBody>
      </p:sp>
      <p:sp>
        <p:nvSpPr>
          <p:cNvPr id="9" name="Slide Number Placeholder 8"/>
          <p:cNvSpPr>
            <a:spLocks noGrp="1"/>
          </p:cNvSpPr>
          <p:nvPr>
            <p:ph type="sldNum" sz="quarter" idx="12"/>
          </p:nvPr>
        </p:nvSpPr>
        <p:spPr/>
        <p:txBody>
          <a:bodyPr/>
          <a:lstStyle/>
          <a:p>
            <a:fld id="{6BD2AA98-B86B-4C3E-8B8F-342D75AFD488}" type="slidenum">
              <a:rPr lang="en-US" smtClean="0"/>
              <a:t>‹#›</a:t>
            </a:fld>
            <a:endParaRPr lang="en-US" dirty="0"/>
          </a:p>
        </p:txBody>
      </p:sp>
    </p:spTree>
    <p:extLst>
      <p:ext uri="{BB962C8B-B14F-4D97-AF65-F5344CB8AC3E}">
        <p14:creationId xmlns:p14="http://schemas.microsoft.com/office/powerpoint/2010/main" val="210015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July XX, 20XX</a:t>
            </a:r>
          </a:p>
        </p:txBody>
      </p:sp>
      <p:sp>
        <p:nvSpPr>
          <p:cNvPr id="4" name="Footer Placeholder 3"/>
          <p:cNvSpPr>
            <a:spLocks noGrp="1"/>
          </p:cNvSpPr>
          <p:nvPr>
            <p:ph type="ftr" sz="quarter" idx="11"/>
          </p:nvPr>
        </p:nvSpPr>
        <p:spPr/>
        <p:txBody>
          <a:bodyPr/>
          <a:lstStyle/>
          <a:p>
            <a:r>
              <a:rPr lang="en-US" dirty="0"/>
              <a:t>PORTLAND CITY COUNCIL– BRIEFING ON AFFORDABLE COMMERCIAL FRAMEWORK – NOVEMBER 8, 2017</a:t>
            </a:r>
          </a:p>
        </p:txBody>
      </p:sp>
      <p:sp>
        <p:nvSpPr>
          <p:cNvPr id="5" name="Slide Number Placeholder 4"/>
          <p:cNvSpPr>
            <a:spLocks noGrp="1"/>
          </p:cNvSpPr>
          <p:nvPr>
            <p:ph type="sldNum" sz="quarter" idx="12"/>
          </p:nvPr>
        </p:nvSpPr>
        <p:spPr/>
        <p:txBody>
          <a:bodyPr/>
          <a:lstStyle/>
          <a:p>
            <a:fld id="{6BD2AA98-B86B-4C3E-8B8F-342D75AFD488}" type="slidenum">
              <a:rPr lang="en-US" smtClean="0"/>
              <a:t>‹#›</a:t>
            </a:fld>
            <a:endParaRPr lang="en-US" dirty="0"/>
          </a:p>
        </p:txBody>
      </p:sp>
    </p:spTree>
    <p:extLst>
      <p:ext uri="{BB962C8B-B14F-4D97-AF65-F5344CB8AC3E}">
        <p14:creationId xmlns:p14="http://schemas.microsoft.com/office/powerpoint/2010/main" val="193530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July XX, 20XX</a:t>
            </a:r>
          </a:p>
        </p:txBody>
      </p:sp>
      <p:sp>
        <p:nvSpPr>
          <p:cNvPr id="3" name="Footer Placeholder 2"/>
          <p:cNvSpPr>
            <a:spLocks noGrp="1"/>
          </p:cNvSpPr>
          <p:nvPr>
            <p:ph type="ftr" sz="quarter" idx="11"/>
          </p:nvPr>
        </p:nvSpPr>
        <p:spPr/>
        <p:txBody>
          <a:bodyPr/>
          <a:lstStyle/>
          <a:p>
            <a:r>
              <a:rPr lang="en-US" dirty="0"/>
              <a:t>PORTLAND CITY COUNCIL– BRIEFING ON AFFORDABLE COMMERCIAL FRAMEWORK – NOVEMBER 8, 2017</a:t>
            </a:r>
          </a:p>
        </p:txBody>
      </p:sp>
      <p:sp>
        <p:nvSpPr>
          <p:cNvPr id="4" name="Slide Number Placeholder 3"/>
          <p:cNvSpPr>
            <a:spLocks noGrp="1"/>
          </p:cNvSpPr>
          <p:nvPr>
            <p:ph type="sldNum" sz="quarter" idx="12"/>
          </p:nvPr>
        </p:nvSpPr>
        <p:spPr/>
        <p:txBody>
          <a:bodyPr/>
          <a:lstStyle/>
          <a:p>
            <a:fld id="{6BD2AA98-B86B-4C3E-8B8F-342D75AFD488}" type="slidenum">
              <a:rPr lang="en-US" smtClean="0"/>
              <a:t>‹#›</a:t>
            </a:fld>
            <a:endParaRPr lang="en-US" dirty="0"/>
          </a:p>
        </p:txBody>
      </p:sp>
    </p:spTree>
    <p:extLst>
      <p:ext uri="{BB962C8B-B14F-4D97-AF65-F5344CB8AC3E}">
        <p14:creationId xmlns:p14="http://schemas.microsoft.com/office/powerpoint/2010/main" val="301533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July XX, 20XX</a:t>
            </a:r>
          </a:p>
        </p:txBody>
      </p:sp>
      <p:sp>
        <p:nvSpPr>
          <p:cNvPr id="6" name="Footer Placeholder 5"/>
          <p:cNvSpPr>
            <a:spLocks noGrp="1"/>
          </p:cNvSpPr>
          <p:nvPr>
            <p:ph type="ftr" sz="quarter" idx="11"/>
          </p:nvPr>
        </p:nvSpPr>
        <p:spPr/>
        <p:txBody>
          <a:bodyPr/>
          <a:lstStyle/>
          <a:p>
            <a:r>
              <a:rPr lang="en-US" dirty="0"/>
              <a:t>PORTLAND CITY COUNCIL– BRIEFING ON AFFORDABLE COMMERCIAL FRAMEWORK – NOVEMBER 8, 2017</a:t>
            </a:r>
          </a:p>
        </p:txBody>
      </p:sp>
      <p:sp>
        <p:nvSpPr>
          <p:cNvPr id="7" name="Slide Number Placeholder 6"/>
          <p:cNvSpPr>
            <a:spLocks noGrp="1"/>
          </p:cNvSpPr>
          <p:nvPr>
            <p:ph type="sldNum" sz="quarter" idx="12"/>
          </p:nvPr>
        </p:nvSpPr>
        <p:spPr/>
        <p:txBody>
          <a:bodyPr/>
          <a:lstStyle/>
          <a:p>
            <a:fld id="{6BD2AA98-B86B-4C3E-8B8F-342D75AFD488}" type="slidenum">
              <a:rPr lang="en-US" smtClean="0"/>
              <a:t>‹#›</a:t>
            </a:fld>
            <a:endParaRPr lang="en-US" dirty="0"/>
          </a:p>
        </p:txBody>
      </p:sp>
    </p:spTree>
    <p:extLst>
      <p:ext uri="{BB962C8B-B14F-4D97-AF65-F5344CB8AC3E}">
        <p14:creationId xmlns:p14="http://schemas.microsoft.com/office/powerpoint/2010/main" val="207712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July XX, 20XX</a:t>
            </a:r>
          </a:p>
        </p:txBody>
      </p:sp>
      <p:sp>
        <p:nvSpPr>
          <p:cNvPr id="6" name="Footer Placeholder 5"/>
          <p:cNvSpPr>
            <a:spLocks noGrp="1"/>
          </p:cNvSpPr>
          <p:nvPr>
            <p:ph type="ftr" sz="quarter" idx="11"/>
          </p:nvPr>
        </p:nvSpPr>
        <p:spPr/>
        <p:txBody>
          <a:bodyPr/>
          <a:lstStyle/>
          <a:p>
            <a:r>
              <a:rPr lang="en-US" dirty="0"/>
              <a:t>PORTLAND CITY COUNCIL– BRIEFING ON AFFORDABLE COMMERCIAL FRAMEWORK – NOVEMBER 8, 2017</a:t>
            </a:r>
          </a:p>
        </p:txBody>
      </p:sp>
      <p:sp>
        <p:nvSpPr>
          <p:cNvPr id="7" name="Slide Number Placeholder 6"/>
          <p:cNvSpPr>
            <a:spLocks noGrp="1"/>
          </p:cNvSpPr>
          <p:nvPr>
            <p:ph type="sldNum" sz="quarter" idx="12"/>
          </p:nvPr>
        </p:nvSpPr>
        <p:spPr/>
        <p:txBody>
          <a:bodyPr/>
          <a:lstStyle/>
          <a:p>
            <a:fld id="{6BD2AA98-B86B-4C3E-8B8F-342D75AFD488}" type="slidenum">
              <a:rPr lang="en-US" smtClean="0"/>
              <a:t>‹#›</a:t>
            </a:fld>
            <a:endParaRPr lang="en-US" dirty="0"/>
          </a:p>
        </p:txBody>
      </p:sp>
    </p:spTree>
    <p:extLst>
      <p:ext uri="{BB962C8B-B14F-4D97-AF65-F5344CB8AC3E}">
        <p14:creationId xmlns:p14="http://schemas.microsoft.com/office/powerpoint/2010/main" val="349489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July XX, 20XX</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PORTLAND CITY COUNCIL– BRIEFING ON AFFORDABLE COMMERCIAL FRAMEWORK – NOVEMBER 8, 2017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2AA98-B86B-4C3E-8B8F-342D75AFD488}" type="slidenum">
              <a:rPr lang="en-US" smtClean="0"/>
              <a:t>‹#›</a:t>
            </a:fld>
            <a:endParaRPr lang="en-US" dirty="0"/>
          </a:p>
        </p:txBody>
      </p:sp>
    </p:spTree>
    <p:extLst>
      <p:ext uri="{BB962C8B-B14F-4D97-AF65-F5344CB8AC3E}">
        <p14:creationId xmlns:p14="http://schemas.microsoft.com/office/powerpoint/2010/main" val="318610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B6E6"/>
        </a:solidFill>
        <a:effectLst/>
      </p:bgPr>
    </p:bg>
    <p:spTree>
      <p:nvGrpSpPr>
        <p:cNvPr id="1" name=""/>
        <p:cNvGrpSpPr/>
        <p:nvPr/>
      </p:nvGrpSpPr>
      <p:grpSpPr>
        <a:xfrm>
          <a:off x="0" y="0"/>
          <a:ext cx="0" cy="0"/>
          <a:chOff x="0" y="0"/>
          <a:chExt cx="0" cy="0"/>
        </a:xfrm>
      </p:grpSpPr>
      <p:sp>
        <p:nvSpPr>
          <p:cNvPr id="10" name="Rectangle 9"/>
          <p:cNvSpPr/>
          <p:nvPr/>
        </p:nvSpPr>
        <p:spPr>
          <a:xfrm>
            <a:off x="0" y="5410200"/>
            <a:ext cx="9144000" cy="1447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3300" y="1219200"/>
            <a:ext cx="3257400" cy="3244362"/>
          </a:xfrm>
          <a:prstGeom prst="rect">
            <a:avLst/>
          </a:prstGeom>
        </p:spPr>
      </p:pic>
      <p:sp>
        <p:nvSpPr>
          <p:cNvPr id="7" name="Rectangle 6"/>
          <p:cNvSpPr/>
          <p:nvPr/>
        </p:nvSpPr>
        <p:spPr>
          <a:xfrm>
            <a:off x="838200" y="5410200"/>
            <a:ext cx="7467600" cy="1323439"/>
          </a:xfrm>
          <a:prstGeom prst="rect">
            <a:avLst/>
          </a:prstGeom>
        </p:spPr>
        <p:txBody>
          <a:bodyPr wrap="square">
            <a:spAutoFit/>
          </a:bodyPr>
          <a:lstStyle/>
          <a:p>
            <a:pPr algn="ctr"/>
            <a:r>
              <a:rPr lang="en-US" sz="2000" dirty="0" smtClean="0">
                <a:solidFill>
                  <a:schemeClr val="bg1"/>
                </a:solidFill>
              </a:rPr>
              <a:t>PORTLAND CITY COUNCIL</a:t>
            </a:r>
            <a:endParaRPr lang="en-US" sz="2000" dirty="0">
              <a:solidFill>
                <a:schemeClr val="bg1"/>
              </a:solidFill>
            </a:endParaRPr>
          </a:p>
          <a:p>
            <a:pPr algn="ctr"/>
            <a:r>
              <a:rPr lang="en-US" sz="2000" dirty="0" smtClean="0">
                <a:solidFill>
                  <a:schemeClr val="bg1"/>
                </a:solidFill>
              </a:rPr>
              <a:t>JUNE 21, </a:t>
            </a:r>
            <a:r>
              <a:rPr lang="en-US" sz="2000" dirty="0">
                <a:solidFill>
                  <a:schemeClr val="bg1"/>
                </a:solidFill>
              </a:rPr>
              <a:t>2018</a:t>
            </a:r>
          </a:p>
          <a:p>
            <a:pPr algn="ctr"/>
            <a:endParaRPr lang="en-US" sz="2000" dirty="0">
              <a:solidFill>
                <a:schemeClr val="bg1"/>
              </a:solidFill>
            </a:endParaRPr>
          </a:p>
          <a:p>
            <a:pPr algn="ctr"/>
            <a:r>
              <a:rPr lang="en-US" sz="2000" dirty="0" smtClean="0">
                <a:solidFill>
                  <a:schemeClr val="bg1"/>
                </a:solidFill>
              </a:rPr>
              <a:t>BRIEFING ON THE AFFORDABLE </a:t>
            </a:r>
            <a:r>
              <a:rPr lang="en-US" sz="2000" dirty="0">
                <a:solidFill>
                  <a:schemeClr val="bg1"/>
                </a:solidFill>
              </a:rPr>
              <a:t>COMMERCIAL SPACE BONUS PROGRAM</a:t>
            </a:r>
          </a:p>
        </p:txBody>
      </p:sp>
    </p:spTree>
    <p:extLst>
      <p:ext uri="{BB962C8B-B14F-4D97-AF65-F5344CB8AC3E}">
        <p14:creationId xmlns:p14="http://schemas.microsoft.com/office/powerpoint/2010/main" val="4081675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10" name="TextBox 9"/>
          <p:cNvSpPr txBox="1"/>
          <p:nvPr/>
        </p:nvSpPr>
        <p:spPr>
          <a:xfrm>
            <a:off x="76200" y="1376839"/>
            <a:ext cx="9100963" cy="4832092"/>
          </a:xfrm>
          <a:prstGeom prst="rect">
            <a:avLst/>
          </a:prstGeom>
          <a:noFill/>
        </p:spPr>
        <p:txBody>
          <a:bodyPr wrap="square" rtlCol="0">
            <a:spAutoFit/>
          </a:bodyPr>
          <a:lstStyle/>
          <a:p>
            <a:pPr marL="0" lvl="1" indent="-169862">
              <a:spcBef>
                <a:spcPts val="600"/>
              </a:spcBef>
            </a:pPr>
            <a:r>
              <a:rPr lang="en-US" sz="2800" b="1" dirty="0" smtClean="0">
                <a:solidFill>
                  <a:schemeClr val="bg1">
                    <a:lumMod val="50000"/>
                  </a:schemeClr>
                </a:solidFill>
              </a:rPr>
              <a:t>OVERVIEW</a:t>
            </a:r>
            <a:endParaRPr lang="en-US" sz="2800" dirty="0" smtClean="0">
              <a:solidFill>
                <a:schemeClr val="bg1">
                  <a:lumMod val="50000"/>
                </a:schemeClr>
              </a:solidFill>
            </a:endParaRPr>
          </a:p>
          <a:p>
            <a:pPr lvl="1" indent="-457200">
              <a:spcBef>
                <a:spcPts val="600"/>
              </a:spcBef>
              <a:buFont typeface="Arial" panose="020B0604020202020204" pitchFamily="34" charset="0"/>
              <a:buChar char="•"/>
            </a:pPr>
            <a:r>
              <a:rPr lang="en-US" sz="2400" dirty="0" smtClean="0">
                <a:solidFill>
                  <a:schemeClr val="bg1">
                    <a:lumMod val="50000"/>
                  </a:schemeClr>
                </a:solidFill>
              </a:rPr>
              <a:t>Not mandatory</a:t>
            </a:r>
          </a:p>
          <a:p>
            <a:pPr lvl="1" indent="-457200">
              <a:spcBef>
                <a:spcPts val="600"/>
              </a:spcBef>
              <a:buFont typeface="Arial" panose="020B0604020202020204" pitchFamily="34" charset="0"/>
              <a:buChar char="•"/>
            </a:pPr>
            <a:r>
              <a:rPr lang="en-US" sz="2400" dirty="0" smtClean="0">
                <a:solidFill>
                  <a:schemeClr val="bg1">
                    <a:lumMod val="50000"/>
                  </a:schemeClr>
                </a:solidFill>
              </a:rPr>
              <a:t>Only </a:t>
            </a:r>
            <a:r>
              <a:rPr lang="en-US" sz="2400" dirty="0">
                <a:solidFill>
                  <a:schemeClr val="bg1">
                    <a:lumMod val="50000"/>
                  </a:schemeClr>
                </a:solidFill>
              </a:rPr>
              <a:t>for projects with 20 or fewer residential </a:t>
            </a:r>
            <a:r>
              <a:rPr lang="en-US" sz="2400" dirty="0" smtClean="0">
                <a:solidFill>
                  <a:schemeClr val="bg1">
                    <a:lumMod val="50000"/>
                  </a:schemeClr>
                </a:solidFill>
              </a:rPr>
              <a:t>units</a:t>
            </a:r>
          </a:p>
          <a:p>
            <a:pPr lvl="1" indent="-457200">
              <a:spcBef>
                <a:spcPts val="600"/>
              </a:spcBef>
              <a:buFont typeface="Arial" panose="020B0604020202020204" pitchFamily="34" charset="0"/>
              <a:buChar char="•"/>
            </a:pPr>
            <a:r>
              <a:rPr lang="en-US" sz="2400" dirty="0">
                <a:solidFill>
                  <a:schemeClr val="bg1">
                    <a:lumMod val="50000"/>
                  </a:schemeClr>
                </a:solidFill>
              </a:rPr>
              <a:t>On-Site Option and Affordable Commercial Fund </a:t>
            </a:r>
            <a:r>
              <a:rPr lang="en-US" sz="2400" dirty="0" smtClean="0">
                <a:solidFill>
                  <a:schemeClr val="bg1">
                    <a:lumMod val="50000"/>
                  </a:schemeClr>
                </a:solidFill>
              </a:rPr>
              <a:t>Option</a:t>
            </a:r>
          </a:p>
          <a:p>
            <a:pPr lvl="1" indent="-457200">
              <a:spcBef>
                <a:spcPts val="600"/>
              </a:spcBef>
              <a:buFont typeface="Arial" panose="020B0604020202020204" pitchFamily="34" charset="0"/>
              <a:buChar char="•"/>
            </a:pPr>
            <a:r>
              <a:rPr lang="en-US" sz="2400" dirty="0" smtClean="0">
                <a:solidFill>
                  <a:schemeClr val="bg1">
                    <a:lumMod val="50000"/>
                  </a:schemeClr>
                </a:solidFill>
              </a:rPr>
              <a:t>Projects </a:t>
            </a:r>
            <a:r>
              <a:rPr lang="en-US" sz="2400" dirty="0">
                <a:solidFill>
                  <a:schemeClr val="bg1">
                    <a:lumMod val="50000"/>
                  </a:schemeClr>
                </a:solidFill>
              </a:rPr>
              <a:t>currently have access to FAR bonus via Inclusionary Housing voluntary fee-in-lieu</a:t>
            </a:r>
          </a:p>
          <a:p>
            <a:pPr lvl="1" indent="-457200">
              <a:spcBef>
                <a:spcPts val="600"/>
              </a:spcBef>
              <a:buFont typeface="Arial" panose="020B0604020202020204" pitchFamily="34" charset="0"/>
              <a:buChar char="•"/>
            </a:pPr>
            <a:r>
              <a:rPr lang="en-US" sz="2400" dirty="0" smtClean="0">
                <a:solidFill>
                  <a:schemeClr val="bg1">
                    <a:lumMod val="50000"/>
                  </a:schemeClr>
                </a:solidFill>
              </a:rPr>
              <a:t>Qualified businesses</a:t>
            </a:r>
          </a:p>
          <a:p>
            <a:pPr lvl="2" indent="-457200">
              <a:spcBef>
                <a:spcPts val="300"/>
              </a:spcBef>
              <a:buFont typeface="Arial" panose="020B0604020202020204" pitchFamily="34" charset="0"/>
              <a:buChar char="•"/>
            </a:pPr>
            <a:r>
              <a:rPr lang="en-US" sz="2400" dirty="0" smtClean="0">
                <a:solidFill>
                  <a:schemeClr val="bg1">
                    <a:lumMod val="50000"/>
                  </a:schemeClr>
                </a:solidFill>
              </a:rPr>
              <a:t>Long-time local businesses</a:t>
            </a:r>
          </a:p>
          <a:p>
            <a:pPr lvl="2" indent="-457200">
              <a:spcBef>
                <a:spcPts val="300"/>
              </a:spcBef>
              <a:buFont typeface="Arial" panose="020B0604020202020204" pitchFamily="34" charset="0"/>
              <a:buChar char="•"/>
            </a:pPr>
            <a:r>
              <a:rPr lang="en-US" sz="2400" dirty="0" smtClean="0">
                <a:solidFill>
                  <a:schemeClr val="bg1">
                    <a:lumMod val="50000"/>
                  </a:schemeClr>
                </a:solidFill>
              </a:rPr>
              <a:t>Women-owned</a:t>
            </a:r>
            <a:r>
              <a:rPr lang="en-US" sz="2400" dirty="0">
                <a:solidFill>
                  <a:schemeClr val="bg1">
                    <a:lumMod val="50000"/>
                  </a:schemeClr>
                </a:solidFill>
              </a:rPr>
              <a:t>, minority-owned, non-profits that serve underserved </a:t>
            </a:r>
            <a:r>
              <a:rPr lang="en-US" sz="2400" dirty="0" smtClean="0">
                <a:solidFill>
                  <a:schemeClr val="bg1">
                    <a:lumMod val="50000"/>
                  </a:schemeClr>
                </a:solidFill>
              </a:rPr>
              <a:t>communities</a:t>
            </a:r>
          </a:p>
          <a:p>
            <a:pPr lvl="2" indent="-457200">
              <a:spcBef>
                <a:spcPts val="300"/>
              </a:spcBef>
              <a:buFont typeface="Arial" panose="020B0604020202020204" pitchFamily="34" charset="0"/>
              <a:buChar char="•"/>
            </a:pPr>
            <a:r>
              <a:rPr lang="en-US" sz="2400" dirty="0" smtClean="0">
                <a:solidFill>
                  <a:schemeClr val="bg1">
                    <a:lumMod val="50000"/>
                  </a:schemeClr>
                </a:solidFill>
              </a:rPr>
              <a:t>Meet </a:t>
            </a:r>
            <a:r>
              <a:rPr lang="en-US" sz="2400" dirty="0">
                <a:solidFill>
                  <a:schemeClr val="bg1">
                    <a:lumMod val="50000"/>
                  </a:schemeClr>
                </a:solidFill>
              </a:rPr>
              <a:t>financial </a:t>
            </a:r>
            <a:r>
              <a:rPr lang="en-US" sz="2400" dirty="0" smtClean="0">
                <a:solidFill>
                  <a:schemeClr val="bg1">
                    <a:lumMod val="50000"/>
                  </a:schemeClr>
                </a:solidFill>
              </a:rPr>
              <a:t>standards</a:t>
            </a:r>
            <a:endParaRPr lang="en-US" sz="2400" dirty="0">
              <a:solidFill>
                <a:schemeClr val="bg1">
                  <a:lumMod val="50000"/>
                </a:schemeClr>
              </a:solidFill>
            </a:endParaRPr>
          </a:p>
        </p:txBody>
      </p:sp>
      <p:sp>
        <p:nvSpPr>
          <p:cNvPr id="11" name="Footer Placeholder 5"/>
          <p:cNvSpPr>
            <a:spLocks noGrp="1"/>
          </p:cNvSpPr>
          <p:nvPr>
            <p:ph type="ftr" sz="quarter" idx="11"/>
          </p:nvPr>
        </p:nvSpPr>
        <p:spPr>
          <a:xfrm>
            <a:off x="1371600" y="6356070"/>
            <a:ext cx="6934200" cy="365125"/>
          </a:xfrm>
        </p:spPr>
        <p:txBody>
          <a:bodyPr/>
          <a:lstStyle/>
          <a:p>
            <a:r>
              <a:rPr lang="en-US" dirty="0" smtClean="0"/>
              <a:t>CITY COUNCIL BRIEFING –AFFORDABLE </a:t>
            </a:r>
            <a:r>
              <a:rPr lang="en-US" dirty="0"/>
              <a:t>COMMERCIAL SPACE BONUS PROGRAM -  </a:t>
            </a:r>
            <a:r>
              <a:rPr lang="en-US" dirty="0" smtClean="0"/>
              <a:t>JUNE 21, 2018</a:t>
            </a:r>
            <a:endParaRPr lang="en-US" dirty="0"/>
          </a:p>
        </p:txBody>
      </p:sp>
      <p:sp>
        <p:nvSpPr>
          <p:cNvPr id="14" name="Slide Number Placeholder 3"/>
          <p:cNvSpPr>
            <a:spLocks noGrp="1"/>
          </p:cNvSpPr>
          <p:nvPr>
            <p:ph type="sldNum" sz="quarter" idx="12"/>
          </p:nvPr>
        </p:nvSpPr>
        <p:spPr>
          <a:xfrm>
            <a:off x="6553200" y="6356350"/>
            <a:ext cx="2133600" cy="365125"/>
          </a:xfrm>
        </p:spPr>
        <p:txBody>
          <a:bodyPr/>
          <a:lstStyle/>
          <a:p>
            <a:fld id="{6BD2AA98-B86B-4C3E-8B8F-342D75AFD488}" type="slidenum">
              <a:rPr lang="en-US" smtClean="0"/>
              <a:t>10</a:t>
            </a:fld>
            <a:endParaRPr lang="en-US" dirty="0"/>
          </a:p>
        </p:txBody>
      </p:sp>
      <p:sp>
        <p:nvSpPr>
          <p:cNvPr id="15" name="Rectangle 14"/>
          <p:cNvSpPr/>
          <p:nvPr/>
        </p:nvSpPr>
        <p:spPr>
          <a:xfrm>
            <a:off x="-1" y="0"/>
            <a:ext cx="9176027" cy="1323439"/>
          </a:xfrm>
          <a:prstGeom prst="rect">
            <a:avLst/>
          </a:prstGeom>
        </p:spPr>
        <p:txBody>
          <a:bodyPr wrap="square">
            <a:spAutoFit/>
          </a:bodyPr>
          <a:lstStyle/>
          <a:p>
            <a:r>
              <a:rPr lang="en-US" sz="4000" dirty="0" smtClean="0">
                <a:solidFill>
                  <a:srgbClr val="EAAA00"/>
                </a:solidFill>
                <a:latin typeface="+mj-lt"/>
              </a:rPr>
              <a:t>Affordable Commercial Floor Area and Height Bonus Program </a:t>
            </a:r>
            <a:endParaRPr lang="en-US" sz="4000" dirty="0">
              <a:solidFill>
                <a:srgbClr val="EAAA00"/>
              </a:solidFill>
              <a:latin typeface="+mj-lt"/>
            </a:endParaRPr>
          </a:p>
        </p:txBody>
      </p:sp>
    </p:spTree>
    <p:extLst>
      <p:ext uri="{BB962C8B-B14F-4D97-AF65-F5344CB8AC3E}">
        <p14:creationId xmlns:p14="http://schemas.microsoft.com/office/powerpoint/2010/main" val="3215300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15" name="TextBox 14"/>
          <p:cNvSpPr txBox="1"/>
          <p:nvPr/>
        </p:nvSpPr>
        <p:spPr>
          <a:xfrm>
            <a:off x="76200" y="1376839"/>
            <a:ext cx="9100963" cy="4585871"/>
          </a:xfrm>
          <a:prstGeom prst="rect">
            <a:avLst/>
          </a:prstGeom>
          <a:noFill/>
        </p:spPr>
        <p:txBody>
          <a:bodyPr wrap="square" rtlCol="0">
            <a:spAutoFit/>
          </a:bodyPr>
          <a:lstStyle/>
          <a:p>
            <a:pPr marL="0" lvl="1" indent="-169862">
              <a:spcBef>
                <a:spcPts val="600"/>
              </a:spcBef>
            </a:pPr>
            <a:r>
              <a:rPr lang="en-US" sz="2800" b="1" dirty="0" smtClean="0">
                <a:solidFill>
                  <a:schemeClr val="bg1">
                    <a:lumMod val="50000"/>
                  </a:schemeClr>
                </a:solidFill>
              </a:rPr>
              <a:t>ADMINISTRATIVE RULES</a:t>
            </a:r>
            <a:endParaRPr lang="en-US" sz="2800" dirty="0" smtClean="0">
              <a:solidFill>
                <a:schemeClr val="bg1">
                  <a:lumMod val="50000"/>
                </a:schemeClr>
              </a:solidFill>
            </a:endParaRPr>
          </a:p>
          <a:p>
            <a:pPr marL="285750" indent="-285750">
              <a:buFont typeface="Arial" panose="020B0604020202020204" pitchFamily="34" charset="0"/>
              <a:buChar char="•"/>
            </a:pPr>
            <a:r>
              <a:rPr lang="en-US" sz="2400" b="1" dirty="0">
                <a:solidFill>
                  <a:schemeClr val="bg1">
                    <a:lumMod val="50000"/>
                  </a:schemeClr>
                </a:solidFill>
              </a:rPr>
              <a:t>Affordable Commercial Space Program Options</a:t>
            </a:r>
            <a:endParaRPr lang="en-US" sz="2400" dirty="0">
              <a:solidFill>
                <a:schemeClr val="bg1">
                  <a:lumMod val="50000"/>
                </a:schemeClr>
              </a:solidFill>
            </a:endParaRPr>
          </a:p>
          <a:p>
            <a:pPr marL="1200150" lvl="2" indent="-285750">
              <a:buFont typeface="Arial" panose="020B0604020202020204" pitchFamily="34" charset="0"/>
              <a:buChar char="•"/>
            </a:pPr>
            <a:r>
              <a:rPr lang="en-US" sz="2400" dirty="0">
                <a:solidFill>
                  <a:schemeClr val="bg1">
                    <a:lumMod val="50000"/>
                  </a:schemeClr>
                </a:solidFill>
              </a:rPr>
              <a:t>On-Site Option</a:t>
            </a:r>
          </a:p>
          <a:p>
            <a:pPr marL="1200150" lvl="2" indent="-285750">
              <a:buFont typeface="Arial" panose="020B0604020202020204" pitchFamily="34" charset="0"/>
              <a:buChar char="•"/>
            </a:pPr>
            <a:r>
              <a:rPr lang="en-US" sz="2400" dirty="0">
                <a:solidFill>
                  <a:schemeClr val="bg1">
                    <a:lumMod val="50000"/>
                  </a:schemeClr>
                </a:solidFill>
              </a:rPr>
              <a:t>Affordable Commercial Fund Option</a:t>
            </a:r>
          </a:p>
          <a:p>
            <a:pPr marL="1200150" lvl="2" indent="-285750">
              <a:buFont typeface="Arial" panose="020B0604020202020204" pitchFamily="34" charset="0"/>
              <a:buChar char="•"/>
            </a:pPr>
            <a:r>
              <a:rPr lang="en-US" sz="2400" dirty="0">
                <a:solidFill>
                  <a:schemeClr val="bg1">
                    <a:lumMod val="50000"/>
                  </a:schemeClr>
                </a:solidFill>
              </a:rPr>
              <a:t>Combination Option</a:t>
            </a:r>
          </a:p>
          <a:p>
            <a:pPr lvl="2"/>
            <a:endParaRPr lang="en-US" sz="1200" dirty="0">
              <a:solidFill>
                <a:schemeClr val="bg1">
                  <a:lumMod val="50000"/>
                </a:schemeClr>
              </a:solidFill>
            </a:endParaRPr>
          </a:p>
          <a:p>
            <a:pPr marL="285750" lvl="0" indent="-285750">
              <a:buFont typeface="Arial" panose="020B0604020202020204" pitchFamily="34" charset="0"/>
              <a:buChar char="•"/>
            </a:pPr>
            <a:r>
              <a:rPr lang="en-US" sz="2400" b="1" dirty="0">
                <a:solidFill>
                  <a:schemeClr val="bg1">
                    <a:lumMod val="50000"/>
                  </a:schemeClr>
                </a:solidFill>
              </a:rPr>
              <a:t>Development Requirements</a:t>
            </a:r>
            <a:endParaRPr lang="en-US" sz="2400" dirty="0">
              <a:solidFill>
                <a:schemeClr val="bg1">
                  <a:lumMod val="50000"/>
                </a:schemeClr>
              </a:solidFill>
            </a:endParaRPr>
          </a:p>
          <a:p>
            <a:pPr marL="1200150" lvl="2" indent="-285750">
              <a:buFont typeface="Arial" panose="020B0604020202020204" pitchFamily="34" charset="0"/>
              <a:buChar char="•"/>
            </a:pPr>
            <a:r>
              <a:rPr lang="en-US" sz="2400" dirty="0">
                <a:solidFill>
                  <a:schemeClr val="bg1">
                    <a:lumMod val="50000"/>
                  </a:schemeClr>
                </a:solidFill>
              </a:rPr>
              <a:t>Landlord Work Standards</a:t>
            </a:r>
          </a:p>
          <a:p>
            <a:pPr lvl="2"/>
            <a:endParaRPr lang="en-US" sz="1200" dirty="0">
              <a:solidFill>
                <a:schemeClr val="bg1">
                  <a:lumMod val="50000"/>
                </a:schemeClr>
              </a:solidFill>
            </a:endParaRPr>
          </a:p>
          <a:p>
            <a:pPr marL="285750" indent="-285750">
              <a:buFont typeface="Arial" panose="020B0604020202020204" pitchFamily="34" charset="0"/>
              <a:buChar char="•"/>
            </a:pPr>
            <a:r>
              <a:rPr lang="en-US" sz="2400" b="1" dirty="0">
                <a:solidFill>
                  <a:schemeClr val="bg1">
                    <a:lumMod val="50000"/>
                  </a:schemeClr>
                </a:solidFill>
              </a:rPr>
              <a:t>Leasing Affordable Commercial Space Units</a:t>
            </a:r>
            <a:endParaRPr lang="en-US" sz="2400" dirty="0">
              <a:solidFill>
                <a:schemeClr val="bg1">
                  <a:lumMod val="50000"/>
                </a:schemeClr>
              </a:solidFill>
            </a:endParaRPr>
          </a:p>
          <a:p>
            <a:pPr marL="1200150" lvl="2" indent="-285750">
              <a:buFont typeface="Arial" panose="020B0604020202020204" pitchFamily="34" charset="0"/>
              <a:buChar char="•"/>
            </a:pPr>
            <a:r>
              <a:rPr lang="en-US" sz="2400" dirty="0">
                <a:solidFill>
                  <a:schemeClr val="bg1">
                    <a:lumMod val="50000"/>
                  </a:schemeClr>
                </a:solidFill>
              </a:rPr>
              <a:t>Qualified Businesses</a:t>
            </a:r>
          </a:p>
          <a:p>
            <a:pPr marL="1200150" lvl="2" indent="-285750">
              <a:buFont typeface="Arial" panose="020B0604020202020204" pitchFamily="34" charset="0"/>
              <a:buChar char="•"/>
            </a:pPr>
            <a:r>
              <a:rPr lang="en-US" sz="2400" dirty="0">
                <a:solidFill>
                  <a:schemeClr val="bg1">
                    <a:lumMod val="50000"/>
                  </a:schemeClr>
                </a:solidFill>
              </a:rPr>
              <a:t>Lease Standards</a:t>
            </a:r>
          </a:p>
          <a:p>
            <a:pPr marL="1200150" lvl="2" indent="-285750">
              <a:buFont typeface="Arial" panose="020B0604020202020204" pitchFamily="34" charset="0"/>
              <a:buChar char="•"/>
            </a:pPr>
            <a:r>
              <a:rPr lang="en-US" sz="2400" dirty="0">
                <a:solidFill>
                  <a:schemeClr val="bg1">
                    <a:lumMod val="50000"/>
                  </a:schemeClr>
                </a:solidFill>
              </a:rPr>
              <a:t>Duration and Re-tenanting</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312" y="1524000"/>
            <a:ext cx="280574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 y="0"/>
            <a:ext cx="9176027" cy="1323439"/>
          </a:xfrm>
          <a:prstGeom prst="rect">
            <a:avLst/>
          </a:prstGeom>
        </p:spPr>
        <p:txBody>
          <a:bodyPr wrap="square">
            <a:spAutoFit/>
          </a:bodyPr>
          <a:lstStyle/>
          <a:p>
            <a:r>
              <a:rPr lang="en-US" sz="4000" dirty="0" smtClean="0">
                <a:solidFill>
                  <a:srgbClr val="EAAA00"/>
                </a:solidFill>
                <a:latin typeface="+mj-lt"/>
              </a:rPr>
              <a:t>Affordable Commercial Floor Area and Height Bonus Program </a:t>
            </a:r>
            <a:endParaRPr lang="en-US" sz="4000" dirty="0">
              <a:solidFill>
                <a:srgbClr val="EAAA00"/>
              </a:solidFill>
              <a:latin typeface="+mj-lt"/>
            </a:endParaRPr>
          </a:p>
        </p:txBody>
      </p:sp>
      <p:sp>
        <p:nvSpPr>
          <p:cNvPr id="12" name="Footer Placeholder 5"/>
          <p:cNvSpPr>
            <a:spLocks noGrp="1"/>
          </p:cNvSpPr>
          <p:nvPr>
            <p:ph type="ftr" sz="quarter" idx="11"/>
          </p:nvPr>
        </p:nvSpPr>
        <p:spPr>
          <a:xfrm>
            <a:off x="1371600" y="6356070"/>
            <a:ext cx="6934200" cy="365125"/>
          </a:xfrm>
        </p:spPr>
        <p:txBody>
          <a:bodyPr/>
          <a:lstStyle/>
          <a:p>
            <a:r>
              <a:rPr lang="en-US" dirty="0" smtClean="0"/>
              <a:t>CITY COUNCIL BRIEFING –AFFORDABLE </a:t>
            </a:r>
            <a:r>
              <a:rPr lang="en-US" dirty="0"/>
              <a:t>COMMERCIAL SPACE BONUS PROGRAM -  </a:t>
            </a:r>
            <a:r>
              <a:rPr lang="en-US" dirty="0" smtClean="0"/>
              <a:t>JUNE 21, 2018</a:t>
            </a:r>
            <a:endParaRPr lang="en-US" dirty="0"/>
          </a:p>
        </p:txBody>
      </p:sp>
      <p:sp>
        <p:nvSpPr>
          <p:cNvPr id="13" name="Slide Number Placeholder 3"/>
          <p:cNvSpPr>
            <a:spLocks noGrp="1"/>
          </p:cNvSpPr>
          <p:nvPr>
            <p:ph type="sldNum" sz="quarter" idx="12"/>
          </p:nvPr>
        </p:nvSpPr>
        <p:spPr>
          <a:xfrm>
            <a:off x="6553200" y="6356350"/>
            <a:ext cx="2133600" cy="365125"/>
          </a:xfrm>
        </p:spPr>
        <p:txBody>
          <a:bodyPr/>
          <a:lstStyle/>
          <a:p>
            <a:fld id="{6BD2AA98-B86B-4C3E-8B8F-342D75AFD488}" type="slidenum">
              <a:rPr lang="en-US" smtClean="0"/>
              <a:t>11</a:t>
            </a:fld>
            <a:endParaRPr lang="en-US" dirty="0"/>
          </a:p>
        </p:txBody>
      </p:sp>
    </p:spTree>
    <p:extLst>
      <p:ext uri="{BB962C8B-B14F-4D97-AF65-F5344CB8AC3E}">
        <p14:creationId xmlns:p14="http://schemas.microsoft.com/office/powerpoint/2010/main" val="59922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13" name="Rectangle 12"/>
          <p:cNvSpPr/>
          <p:nvPr/>
        </p:nvSpPr>
        <p:spPr>
          <a:xfrm>
            <a:off x="-1" y="0"/>
            <a:ext cx="9176027" cy="707886"/>
          </a:xfrm>
          <a:prstGeom prst="rect">
            <a:avLst/>
          </a:prstGeom>
        </p:spPr>
        <p:txBody>
          <a:bodyPr wrap="square">
            <a:spAutoFit/>
          </a:bodyPr>
          <a:lstStyle/>
          <a:p>
            <a:r>
              <a:rPr lang="en-US" sz="4000" dirty="0" smtClean="0">
                <a:solidFill>
                  <a:srgbClr val="EAAA00"/>
                </a:solidFill>
                <a:latin typeface="+mj-lt"/>
              </a:rPr>
              <a:t>On-Site Option</a:t>
            </a:r>
            <a:endParaRPr lang="en-US" sz="4000" dirty="0">
              <a:solidFill>
                <a:srgbClr val="EAAA00"/>
              </a:solidFill>
              <a:latin typeface="+mj-lt"/>
            </a:endParaRPr>
          </a:p>
        </p:txBody>
      </p:sp>
      <p:sp>
        <p:nvSpPr>
          <p:cNvPr id="14" name="TextBox 13"/>
          <p:cNvSpPr txBox="1"/>
          <p:nvPr/>
        </p:nvSpPr>
        <p:spPr>
          <a:xfrm>
            <a:off x="76200" y="990600"/>
            <a:ext cx="9100963" cy="492442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bg1">
                    <a:lumMod val="50000"/>
                  </a:schemeClr>
                </a:solidFill>
              </a:rPr>
              <a:t>FAR bonus of 2 sq. ft. for each 1 sq. ft. of on-site affordable commercial space provided</a:t>
            </a:r>
          </a:p>
          <a:p>
            <a:pPr marL="285750" indent="-285750">
              <a:spcBef>
                <a:spcPts val="1200"/>
              </a:spcBef>
              <a:buFont typeface="Arial" panose="020B0604020202020204" pitchFamily="34" charset="0"/>
              <a:buChar char="•"/>
            </a:pPr>
            <a:r>
              <a:rPr lang="en-US" sz="2800" dirty="0" smtClean="0">
                <a:solidFill>
                  <a:schemeClr val="bg1">
                    <a:lumMod val="50000"/>
                  </a:schemeClr>
                </a:solidFill>
              </a:rPr>
              <a:t>Developer </a:t>
            </a:r>
            <a:r>
              <a:rPr lang="en-US" sz="2800" dirty="0">
                <a:solidFill>
                  <a:schemeClr val="bg1">
                    <a:lumMod val="50000"/>
                  </a:schemeClr>
                </a:solidFill>
              </a:rPr>
              <a:t>provides “Hot Shell” Tenant Improvements</a:t>
            </a:r>
          </a:p>
          <a:p>
            <a:pPr marL="285750" indent="-285750">
              <a:spcBef>
                <a:spcPts val="1200"/>
              </a:spcBef>
              <a:buFont typeface="Arial" panose="020B0604020202020204" pitchFamily="34" charset="0"/>
              <a:buChar char="•"/>
            </a:pPr>
            <a:r>
              <a:rPr lang="en-US" sz="2800" dirty="0" smtClean="0">
                <a:solidFill>
                  <a:schemeClr val="bg1">
                    <a:lumMod val="50000"/>
                  </a:schemeClr>
                </a:solidFill>
              </a:rPr>
              <a:t>Leasing </a:t>
            </a:r>
            <a:r>
              <a:rPr lang="en-US" sz="2800" dirty="0">
                <a:solidFill>
                  <a:schemeClr val="bg1">
                    <a:lumMod val="50000"/>
                  </a:schemeClr>
                </a:solidFill>
              </a:rPr>
              <a:t>Requirements </a:t>
            </a:r>
          </a:p>
          <a:p>
            <a:pPr marL="1200150" lvl="2" indent="-285750">
              <a:buFont typeface="Arial" panose="020B0604020202020204" pitchFamily="34" charset="0"/>
              <a:buChar char="•"/>
            </a:pPr>
            <a:r>
              <a:rPr lang="en-US" sz="2400" dirty="0" smtClean="0">
                <a:solidFill>
                  <a:schemeClr val="bg1">
                    <a:lumMod val="50000"/>
                  </a:schemeClr>
                </a:solidFill>
              </a:rPr>
              <a:t>Tenants meet qualifying criteria  </a:t>
            </a:r>
            <a:endParaRPr lang="en-US" sz="2400" dirty="0">
              <a:solidFill>
                <a:schemeClr val="bg1">
                  <a:lumMod val="50000"/>
                </a:schemeClr>
              </a:solidFill>
            </a:endParaRPr>
          </a:p>
          <a:p>
            <a:pPr marL="1200150" lvl="2" indent="-285750">
              <a:buFont typeface="Arial" panose="020B0604020202020204" pitchFamily="34" charset="0"/>
              <a:buChar char="•"/>
            </a:pPr>
            <a:r>
              <a:rPr lang="en-US" sz="2400" dirty="0">
                <a:solidFill>
                  <a:schemeClr val="bg1">
                    <a:lumMod val="50000"/>
                  </a:schemeClr>
                </a:solidFill>
              </a:rPr>
              <a:t>10-year </a:t>
            </a:r>
            <a:r>
              <a:rPr lang="en-US" sz="2400" dirty="0" smtClean="0">
                <a:solidFill>
                  <a:schemeClr val="bg1">
                    <a:lumMod val="50000"/>
                  </a:schemeClr>
                </a:solidFill>
              </a:rPr>
              <a:t>duration</a:t>
            </a:r>
            <a:endParaRPr lang="en-US" sz="2400" dirty="0">
              <a:solidFill>
                <a:schemeClr val="bg1">
                  <a:lumMod val="50000"/>
                </a:schemeClr>
              </a:solidFill>
            </a:endParaRPr>
          </a:p>
          <a:p>
            <a:pPr marL="1200150" lvl="2" indent="-285750">
              <a:buFont typeface="Arial" panose="020B0604020202020204" pitchFamily="34" charset="0"/>
              <a:buChar char="•"/>
            </a:pPr>
            <a:r>
              <a:rPr lang="en-US" sz="2400" dirty="0" smtClean="0">
                <a:solidFill>
                  <a:schemeClr val="bg1">
                    <a:lumMod val="50000"/>
                  </a:schemeClr>
                </a:solidFill>
              </a:rPr>
              <a:t>Lease terms reviewed</a:t>
            </a:r>
          </a:p>
          <a:p>
            <a:pPr marL="1200150" lvl="2" indent="-285750">
              <a:buFont typeface="Arial" panose="020B0604020202020204" pitchFamily="34" charset="0"/>
              <a:buChar char="•"/>
            </a:pPr>
            <a:r>
              <a:rPr lang="en-US" sz="2400" dirty="0" smtClean="0">
                <a:solidFill>
                  <a:schemeClr val="bg1">
                    <a:lumMod val="50000"/>
                  </a:schemeClr>
                </a:solidFill>
              </a:rPr>
              <a:t>Re-Tenant </a:t>
            </a:r>
            <a:r>
              <a:rPr lang="en-US" sz="2400" dirty="0">
                <a:solidFill>
                  <a:schemeClr val="bg1">
                    <a:lumMod val="50000"/>
                  </a:schemeClr>
                </a:solidFill>
              </a:rPr>
              <a:t>only with approved </a:t>
            </a:r>
            <a:r>
              <a:rPr lang="en-US" sz="2400" dirty="0" smtClean="0">
                <a:solidFill>
                  <a:schemeClr val="bg1">
                    <a:lumMod val="50000"/>
                  </a:schemeClr>
                </a:solidFill>
              </a:rPr>
              <a:t>tenants</a:t>
            </a:r>
            <a:endParaRPr lang="en-US" sz="2400" dirty="0">
              <a:solidFill>
                <a:schemeClr val="bg1">
                  <a:lumMod val="50000"/>
                </a:schemeClr>
              </a:solidFill>
            </a:endParaRPr>
          </a:p>
          <a:p>
            <a:pPr marL="1200150" lvl="2" indent="-285750">
              <a:buFont typeface="Arial" panose="020B0604020202020204" pitchFamily="34" charset="0"/>
              <a:buChar char="•"/>
            </a:pPr>
            <a:r>
              <a:rPr lang="en-US" sz="2400" dirty="0" smtClean="0">
                <a:solidFill>
                  <a:schemeClr val="bg1">
                    <a:lumMod val="50000"/>
                  </a:schemeClr>
                </a:solidFill>
              </a:rPr>
              <a:t>Annual reporting</a:t>
            </a:r>
            <a:endParaRPr lang="en-US" sz="2400" dirty="0">
              <a:solidFill>
                <a:schemeClr val="bg1">
                  <a:lumMod val="50000"/>
                </a:schemeClr>
              </a:solidFill>
            </a:endParaRPr>
          </a:p>
          <a:p>
            <a:pPr marL="285750" indent="-285750">
              <a:spcBef>
                <a:spcPts val="1200"/>
              </a:spcBef>
              <a:buFont typeface="Arial" panose="020B0604020202020204" pitchFamily="34" charset="0"/>
              <a:buChar char="•"/>
            </a:pPr>
            <a:r>
              <a:rPr lang="en-US" sz="2800" dirty="0">
                <a:solidFill>
                  <a:schemeClr val="bg1">
                    <a:lumMod val="50000"/>
                  </a:schemeClr>
                </a:solidFill>
              </a:rPr>
              <a:t>Remedies</a:t>
            </a:r>
          </a:p>
          <a:p>
            <a:pPr marL="1200150" lvl="2" indent="-285750">
              <a:buFont typeface="Arial" panose="020B0604020202020204" pitchFamily="34" charset="0"/>
              <a:buChar char="•"/>
            </a:pPr>
            <a:r>
              <a:rPr lang="en-US" sz="2400" dirty="0" smtClean="0">
                <a:solidFill>
                  <a:schemeClr val="bg1">
                    <a:lumMod val="50000"/>
                  </a:schemeClr>
                </a:solidFill>
              </a:rPr>
              <a:t>Full payment into Affordable Commercial Fund</a:t>
            </a:r>
            <a:endParaRPr lang="en-US" sz="2400" dirty="0">
              <a:solidFill>
                <a:schemeClr val="bg1">
                  <a:lumMod val="50000"/>
                </a:schemeClr>
              </a:solidFill>
            </a:endParaRPr>
          </a:p>
        </p:txBody>
      </p:sp>
      <p:sp>
        <p:nvSpPr>
          <p:cNvPr id="10" name="Footer Placeholder 5"/>
          <p:cNvSpPr>
            <a:spLocks noGrp="1"/>
          </p:cNvSpPr>
          <p:nvPr>
            <p:ph type="ftr" sz="quarter" idx="11"/>
          </p:nvPr>
        </p:nvSpPr>
        <p:spPr>
          <a:xfrm>
            <a:off x="1371600" y="6356070"/>
            <a:ext cx="6934200" cy="365125"/>
          </a:xfrm>
        </p:spPr>
        <p:txBody>
          <a:bodyPr/>
          <a:lstStyle/>
          <a:p>
            <a:r>
              <a:rPr lang="en-US" dirty="0" smtClean="0"/>
              <a:t>CITY COUNCIL BRIEFING –AFFORDABLE </a:t>
            </a:r>
            <a:r>
              <a:rPr lang="en-US" dirty="0"/>
              <a:t>COMMERCIAL SPACE BONUS PROGRAM -  </a:t>
            </a:r>
            <a:r>
              <a:rPr lang="en-US" dirty="0" smtClean="0"/>
              <a:t>JUNE 21, 2018</a:t>
            </a:r>
            <a:endParaRPr lang="en-US" dirty="0"/>
          </a:p>
        </p:txBody>
      </p:sp>
      <p:sp>
        <p:nvSpPr>
          <p:cNvPr id="11" name="Slide Number Placeholder 3"/>
          <p:cNvSpPr>
            <a:spLocks noGrp="1"/>
          </p:cNvSpPr>
          <p:nvPr>
            <p:ph type="sldNum" sz="quarter" idx="12"/>
          </p:nvPr>
        </p:nvSpPr>
        <p:spPr>
          <a:xfrm>
            <a:off x="6553200" y="6356350"/>
            <a:ext cx="2133600" cy="365125"/>
          </a:xfrm>
        </p:spPr>
        <p:txBody>
          <a:bodyPr/>
          <a:lstStyle/>
          <a:p>
            <a:fld id="{6BD2AA98-B86B-4C3E-8B8F-342D75AFD488}" type="slidenum">
              <a:rPr lang="en-US" smtClean="0"/>
              <a:t>12</a:t>
            </a:fld>
            <a:endParaRPr lang="en-US" dirty="0"/>
          </a:p>
        </p:txBody>
      </p:sp>
    </p:spTree>
    <p:extLst>
      <p:ext uri="{BB962C8B-B14F-4D97-AF65-F5344CB8AC3E}">
        <p14:creationId xmlns:p14="http://schemas.microsoft.com/office/powerpoint/2010/main" val="3548148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14" name="TextBox 13"/>
          <p:cNvSpPr txBox="1"/>
          <p:nvPr/>
        </p:nvSpPr>
        <p:spPr>
          <a:xfrm>
            <a:off x="268406" y="1066800"/>
            <a:ext cx="8077200" cy="4770537"/>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US" sz="3200" dirty="0">
                <a:solidFill>
                  <a:schemeClr val="bg1">
                    <a:lumMod val="50000"/>
                  </a:schemeClr>
                </a:solidFill>
              </a:rPr>
              <a:t>FAR bonus of 1</a:t>
            </a:r>
            <a:r>
              <a:rPr lang="en-US" sz="3200" dirty="0" smtClean="0">
                <a:solidFill>
                  <a:schemeClr val="bg1">
                    <a:lumMod val="50000"/>
                  </a:schemeClr>
                </a:solidFill>
              </a:rPr>
              <a:t> </a:t>
            </a:r>
            <a:r>
              <a:rPr lang="en-US" sz="3200" dirty="0">
                <a:solidFill>
                  <a:schemeClr val="bg1">
                    <a:lumMod val="50000"/>
                  </a:schemeClr>
                </a:solidFill>
              </a:rPr>
              <a:t>sq. ft. for each 1 sq. ft. </a:t>
            </a:r>
            <a:r>
              <a:rPr lang="en-US" sz="3200" dirty="0" smtClean="0">
                <a:solidFill>
                  <a:schemeClr val="bg1">
                    <a:lumMod val="50000"/>
                  </a:schemeClr>
                </a:solidFill>
              </a:rPr>
              <a:t>paid</a:t>
            </a:r>
            <a:r>
              <a:rPr lang="en-US" sz="3200" dirty="0" smtClean="0">
                <a:solidFill>
                  <a:schemeClr val="bg1">
                    <a:lumMod val="50000"/>
                  </a:schemeClr>
                </a:solidFill>
              </a:rPr>
              <a:t> </a:t>
            </a:r>
            <a:r>
              <a:rPr lang="en-US" sz="3200" dirty="0" smtClean="0">
                <a:solidFill>
                  <a:schemeClr val="bg1">
                    <a:lumMod val="50000"/>
                  </a:schemeClr>
                </a:solidFill>
              </a:rPr>
              <a:t>into</a:t>
            </a:r>
            <a:r>
              <a:rPr lang="en-US" sz="3200" dirty="0" smtClean="0">
                <a:solidFill>
                  <a:schemeClr val="bg1">
                    <a:lumMod val="50000"/>
                  </a:schemeClr>
                </a:solidFill>
              </a:rPr>
              <a:t> </a:t>
            </a:r>
            <a:r>
              <a:rPr lang="en-US" sz="3200" dirty="0">
                <a:solidFill>
                  <a:schemeClr val="bg1">
                    <a:lumMod val="50000"/>
                  </a:schemeClr>
                </a:solidFill>
              </a:rPr>
              <a:t>A</a:t>
            </a:r>
            <a:r>
              <a:rPr lang="en-US" sz="3200" dirty="0" smtClean="0">
                <a:solidFill>
                  <a:schemeClr val="bg1">
                    <a:lumMod val="50000"/>
                  </a:schemeClr>
                </a:solidFill>
              </a:rPr>
              <a:t>ffordable </a:t>
            </a:r>
            <a:r>
              <a:rPr lang="en-US" sz="3200" dirty="0">
                <a:solidFill>
                  <a:schemeClr val="bg1">
                    <a:lumMod val="50000"/>
                  </a:schemeClr>
                </a:solidFill>
              </a:rPr>
              <a:t>C</a:t>
            </a:r>
            <a:r>
              <a:rPr lang="en-US" sz="3200" dirty="0" smtClean="0">
                <a:solidFill>
                  <a:schemeClr val="bg1">
                    <a:lumMod val="50000"/>
                  </a:schemeClr>
                </a:solidFill>
              </a:rPr>
              <a:t>ommercial Fund</a:t>
            </a:r>
            <a:endParaRPr lang="en-US" sz="3200" dirty="0">
              <a:solidFill>
                <a:schemeClr val="bg1">
                  <a:lumMod val="50000"/>
                </a:schemeClr>
              </a:solidFill>
            </a:endParaRPr>
          </a:p>
          <a:p>
            <a:pPr marL="285750" indent="-285750">
              <a:spcBef>
                <a:spcPts val="1800"/>
              </a:spcBef>
              <a:buFont typeface="Arial" panose="020B0604020202020204" pitchFamily="34" charset="0"/>
              <a:buChar char="•"/>
            </a:pPr>
            <a:r>
              <a:rPr lang="en-US" sz="3000" dirty="0" smtClean="0">
                <a:solidFill>
                  <a:schemeClr val="bg1">
                    <a:lumMod val="50000"/>
                  </a:schemeClr>
                </a:solidFill>
              </a:rPr>
              <a:t>Calculated on Bonus FAR </a:t>
            </a:r>
          </a:p>
          <a:p>
            <a:pPr marL="285750" indent="-285750">
              <a:spcBef>
                <a:spcPts val="1800"/>
              </a:spcBef>
              <a:buFont typeface="Arial" panose="020B0604020202020204" pitchFamily="34" charset="0"/>
              <a:buChar char="•"/>
            </a:pPr>
            <a:r>
              <a:rPr lang="en-US" sz="3000" dirty="0" smtClean="0">
                <a:solidFill>
                  <a:schemeClr val="bg1">
                    <a:lumMod val="50000"/>
                  </a:schemeClr>
                </a:solidFill>
              </a:rPr>
              <a:t>Mirrors Inclusionary Housing Fee-In-Lieu</a:t>
            </a:r>
          </a:p>
          <a:p>
            <a:pPr marL="285750" indent="-285750">
              <a:spcBef>
                <a:spcPts val="1800"/>
              </a:spcBef>
              <a:buFont typeface="Arial" panose="020B0604020202020204" pitchFamily="34" charset="0"/>
              <a:buChar char="•"/>
            </a:pPr>
            <a:r>
              <a:rPr lang="en-US" sz="3000" dirty="0">
                <a:solidFill>
                  <a:schemeClr val="bg1">
                    <a:lumMod val="50000"/>
                  </a:schemeClr>
                </a:solidFill>
              </a:rPr>
              <a:t>Per zoning code, only 50% of maximum FAR bonus is </a:t>
            </a:r>
            <a:r>
              <a:rPr lang="en-US" sz="3000" dirty="0" smtClean="0">
                <a:solidFill>
                  <a:schemeClr val="bg1">
                    <a:lumMod val="50000"/>
                  </a:schemeClr>
                </a:solidFill>
              </a:rPr>
              <a:t>available</a:t>
            </a:r>
            <a:endParaRPr lang="en-US" sz="3000" dirty="0">
              <a:solidFill>
                <a:schemeClr val="bg1">
                  <a:lumMod val="50000"/>
                </a:schemeClr>
              </a:solidFill>
            </a:endParaRPr>
          </a:p>
          <a:p>
            <a:pPr marL="285750" indent="-285750">
              <a:spcBef>
                <a:spcPts val="1800"/>
              </a:spcBef>
              <a:buFont typeface="Arial" panose="020B0604020202020204" pitchFamily="34" charset="0"/>
              <a:buChar char="•"/>
            </a:pPr>
            <a:r>
              <a:rPr lang="en-US" sz="3000" dirty="0" smtClean="0">
                <a:solidFill>
                  <a:schemeClr val="bg1">
                    <a:lumMod val="50000"/>
                  </a:schemeClr>
                </a:solidFill>
              </a:rPr>
              <a:t>Payment </a:t>
            </a:r>
            <a:r>
              <a:rPr lang="en-US" sz="3000" dirty="0">
                <a:solidFill>
                  <a:schemeClr val="bg1">
                    <a:lumMod val="50000"/>
                  </a:schemeClr>
                </a:solidFill>
              </a:rPr>
              <a:t>proceeds support Prosper Portland Affordable Commercial </a:t>
            </a:r>
            <a:r>
              <a:rPr lang="en-US" sz="3000" dirty="0" smtClean="0">
                <a:solidFill>
                  <a:schemeClr val="bg1">
                    <a:lumMod val="50000"/>
                  </a:schemeClr>
                </a:solidFill>
              </a:rPr>
              <a:t>Framework</a:t>
            </a:r>
            <a:endParaRPr lang="en-US" sz="3000" dirty="0">
              <a:solidFill>
                <a:schemeClr val="bg1">
                  <a:lumMod val="50000"/>
                </a:schemeClr>
              </a:solidFill>
            </a:endParaRPr>
          </a:p>
        </p:txBody>
      </p:sp>
      <p:sp>
        <p:nvSpPr>
          <p:cNvPr id="10" name="Rectangle 9"/>
          <p:cNvSpPr/>
          <p:nvPr/>
        </p:nvSpPr>
        <p:spPr>
          <a:xfrm>
            <a:off x="-1" y="0"/>
            <a:ext cx="9176027" cy="707886"/>
          </a:xfrm>
          <a:prstGeom prst="rect">
            <a:avLst/>
          </a:prstGeom>
        </p:spPr>
        <p:txBody>
          <a:bodyPr wrap="square">
            <a:spAutoFit/>
          </a:bodyPr>
          <a:lstStyle/>
          <a:p>
            <a:r>
              <a:rPr lang="en-US" sz="4000" dirty="0" smtClean="0">
                <a:solidFill>
                  <a:srgbClr val="EAAA00"/>
                </a:solidFill>
                <a:latin typeface="+mj-lt"/>
              </a:rPr>
              <a:t>Affordable Commercial Fund Option</a:t>
            </a:r>
            <a:endParaRPr lang="en-US" sz="4000" dirty="0">
              <a:solidFill>
                <a:srgbClr val="EAAA00"/>
              </a:solidFill>
              <a:latin typeface="+mj-lt"/>
            </a:endParaRPr>
          </a:p>
        </p:txBody>
      </p:sp>
      <p:sp>
        <p:nvSpPr>
          <p:cNvPr id="11" name="Footer Placeholder 5"/>
          <p:cNvSpPr>
            <a:spLocks noGrp="1"/>
          </p:cNvSpPr>
          <p:nvPr>
            <p:ph type="ftr" sz="quarter" idx="11"/>
          </p:nvPr>
        </p:nvSpPr>
        <p:spPr>
          <a:xfrm>
            <a:off x="1371600" y="6356070"/>
            <a:ext cx="6934200" cy="365125"/>
          </a:xfrm>
        </p:spPr>
        <p:txBody>
          <a:bodyPr/>
          <a:lstStyle/>
          <a:p>
            <a:r>
              <a:rPr lang="en-US" dirty="0" smtClean="0"/>
              <a:t>CITY COUNCIL BRIEFING –AFFORDABLE </a:t>
            </a:r>
            <a:r>
              <a:rPr lang="en-US" dirty="0"/>
              <a:t>COMMERCIAL SPACE BONUS PROGRAM -  </a:t>
            </a:r>
            <a:r>
              <a:rPr lang="en-US" dirty="0" smtClean="0"/>
              <a:t>JUNE 21, 2018</a:t>
            </a:r>
            <a:endParaRPr lang="en-US" dirty="0"/>
          </a:p>
        </p:txBody>
      </p:sp>
      <p:sp>
        <p:nvSpPr>
          <p:cNvPr id="15" name="Slide Number Placeholder 3"/>
          <p:cNvSpPr>
            <a:spLocks noGrp="1"/>
          </p:cNvSpPr>
          <p:nvPr>
            <p:ph type="sldNum" sz="quarter" idx="12"/>
          </p:nvPr>
        </p:nvSpPr>
        <p:spPr>
          <a:xfrm>
            <a:off x="6553200" y="6356350"/>
            <a:ext cx="2133600" cy="365125"/>
          </a:xfrm>
        </p:spPr>
        <p:txBody>
          <a:bodyPr/>
          <a:lstStyle/>
          <a:p>
            <a:fld id="{6BD2AA98-B86B-4C3E-8B8F-342D75AFD488}" type="slidenum">
              <a:rPr lang="en-US" smtClean="0"/>
              <a:t>13</a:t>
            </a:fld>
            <a:endParaRPr lang="en-US" dirty="0"/>
          </a:p>
        </p:txBody>
      </p:sp>
    </p:spTree>
    <p:extLst>
      <p:ext uri="{BB962C8B-B14F-4D97-AF65-F5344CB8AC3E}">
        <p14:creationId xmlns:p14="http://schemas.microsoft.com/office/powerpoint/2010/main" val="2425177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7" name="Rectangle 6"/>
          <p:cNvSpPr/>
          <p:nvPr/>
        </p:nvSpPr>
        <p:spPr>
          <a:xfrm>
            <a:off x="457200" y="304800"/>
            <a:ext cx="8458200" cy="800219"/>
          </a:xfrm>
          <a:prstGeom prst="rect">
            <a:avLst/>
          </a:prstGeom>
        </p:spPr>
        <p:txBody>
          <a:bodyPr wrap="square">
            <a:spAutoFit/>
          </a:bodyPr>
          <a:lstStyle/>
          <a:p>
            <a:r>
              <a:rPr lang="en-US" sz="4600" dirty="0" smtClean="0">
                <a:solidFill>
                  <a:srgbClr val="6CC24A"/>
                </a:solidFill>
                <a:latin typeface="+mj-lt"/>
              </a:rPr>
              <a:t>Proposed Timeline &amp; Next Steps</a:t>
            </a:r>
            <a:endParaRPr lang="en-US" sz="4600" dirty="0">
              <a:solidFill>
                <a:srgbClr val="6CC24A"/>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442079355"/>
              </p:ext>
            </p:extLst>
          </p:nvPr>
        </p:nvGraphicFramePr>
        <p:xfrm>
          <a:off x="457200" y="1371598"/>
          <a:ext cx="8153400" cy="4732807"/>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xmlns="" val="20000"/>
                    </a:ext>
                  </a:extLst>
                </a:gridCol>
                <a:gridCol w="6858000">
                  <a:extLst>
                    <a:ext uri="{9D8B030D-6E8A-4147-A177-3AD203B41FA5}">
                      <a16:colId xmlns:a16="http://schemas.microsoft.com/office/drawing/2014/main" xmlns="" val="20001"/>
                    </a:ext>
                  </a:extLst>
                </a:gridCol>
              </a:tblGrid>
              <a:tr h="685802">
                <a:tc>
                  <a:txBody>
                    <a:bodyPr/>
                    <a:lstStyle/>
                    <a:p>
                      <a:endParaRPr lang="en-US" b="1" dirty="0">
                        <a:solidFill>
                          <a:srgbClr val="6CC24A"/>
                        </a:solidFill>
                      </a:endParaRPr>
                    </a:p>
                  </a:txBody>
                  <a:tcP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smtClean="0">
                          <a:solidFill>
                            <a:schemeClr val="bg1">
                              <a:lumMod val="50000"/>
                            </a:schemeClr>
                          </a:solidFill>
                        </a:rPr>
                        <a:t>Coordinate with Bureau of Planning on Sustainability  and Bureau of Development Services on implementation of the Affordable Commercial Space Bonus </a:t>
                      </a:r>
                      <a:endParaRPr lang="en-US" sz="1800" b="0" i="1" dirty="0" smtClean="0">
                        <a:solidFill>
                          <a:schemeClr val="bg1">
                            <a:lumMod val="50000"/>
                          </a:schemeClr>
                        </a:solidFill>
                      </a:endParaRPr>
                    </a:p>
                  </a:txBody>
                  <a:tcPr>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651362">
                <a:tc>
                  <a:txBody>
                    <a:bodyPr/>
                    <a:lstStyle/>
                    <a:p>
                      <a:endParaRPr lang="en-US" b="1" dirty="0">
                        <a:solidFill>
                          <a:srgbClr val="6CC24A"/>
                        </a:solidFill>
                      </a:endParaRPr>
                    </a:p>
                  </a:txBody>
                  <a:tcP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smtClean="0">
                          <a:solidFill>
                            <a:schemeClr val="bg1">
                              <a:lumMod val="50000"/>
                            </a:schemeClr>
                          </a:solidFill>
                        </a:rPr>
                        <a:t>Ongoing evaluation of pilot projects &amp; lessons learned through</a:t>
                      </a:r>
                      <a:r>
                        <a:rPr lang="en-US" sz="1800" b="0" baseline="0" dirty="0" smtClean="0">
                          <a:solidFill>
                            <a:schemeClr val="bg1">
                              <a:lumMod val="50000"/>
                            </a:schemeClr>
                          </a:solidFill>
                        </a:rPr>
                        <a:t> marketing, tenanting, tenant improvements, and operations</a:t>
                      </a:r>
                      <a:endParaRPr lang="en-US" sz="4800" b="0" dirty="0" smtClean="0">
                        <a:solidFill>
                          <a:schemeClr val="bg1">
                            <a:lumMod val="50000"/>
                          </a:schemeClr>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xmlns="" val="10001"/>
                  </a:ext>
                </a:extLst>
              </a:tr>
              <a:tr h="190463">
                <a:tc>
                  <a:txBody>
                    <a:bodyPr/>
                    <a:lstStyle/>
                    <a:p>
                      <a:endParaRPr lang="en-US" b="1" dirty="0">
                        <a:solidFill>
                          <a:srgbClr val="6CC24A"/>
                        </a:solidFill>
                      </a:endParaRPr>
                    </a:p>
                  </a:txBody>
                  <a:tcPr>
                    <a:noFill/>
                  </a:tcPr>
                </a:tc>
                <a:tc>
                  <a:txBody>
                    <a:bodyPr/>
                    <a:lstStyle/>
                    <a:p>
                      <a:pPr marL="285750" indent="-285750">
                        <a:buFont typeface="Arial" panose="020B0604020202020204" pitchFamily="34" charset="0"/>
                        <a:buChar char="•"/>
                      </a:pPr>
                      <a:r>
                        <a:rPr lang="en-US" dirty="0" smtClean="0">
                          <a:solidFill>
                            <a:schemeClr val="bg1">
                              <a:lumMod val="50000"/>
                            </a:schemeClr>
                          </a:solidFill>
                        </a:rPr>
                        <a:t>Conduct</a:t>
                      </a:r>
                      <a:r>
                        <a:rPr lang="en-US" baseline="0" dirty="0" smtClean="0">
                          <a:solidFill>
                            <a:schemeClr val="bg1">
                              <a:lumMod val="50000"/>
                            </a:schemeClr>
                          </a:solidFill>
                        </a:rPr>
                        <a:t> market analysis and o</a:t>
                      </a:r>
                      <a:r>
                        <a:rPr lang="en-US" dirty="0" smtClean="0">
                          <a:solidFill>
                            <a:schemeClr val="bg1">
                              <a:lumMod val="50000"/>
                            </a:schemeClr>
                          </a:solidFill>
                        </a:rPr>
                        <a:t>utreach </a:t>
                      </a:r>
                      <a:r>
                        <a:rPr lang="en-US" dirty="0">
                          <a:solidFill>
                            <a:schemeClr val="bg1">
                              <a:lumMod val="50000"/>
                            </a:schemeClr>
                          </a:solidFill>
                        </a:rPr>
                        <a:t>to small </a:t>
                      </a:r>
                      <a:r>
                        <a:rPr lang="en-US" dirty="0" smtClean="0">
                          <a:solidFill>
                            <a:schemeClr val="bg1">
                              <a:lumMod val="50000"/>
                            </a:schemeClr>
                          </a:solidFill>
                        </a:rPr>
                        <a:t>businesses</a:t>
                      </a:r>
                      <a:r>
                        <a:rPr lang="en-US" baseline="0" dirty="0" smtClean="0">
                          <a:solidFill>
                            <a:schemeClr val="bg1">
                              <a:lumMod val="50000"/>
                            </a:schemeClr>
                          </a:solidFill>
                        </a:rPr>
                        <a:t>/business districts to refine approach.</a:t>
                      </a:r>
                      <a:endParaRPr lang="en-US" dirty="0">
                        <a:solidFill>
                          <a:schemeClr val="bg1">
                            <a:lumMod val="50000"/>
                          </a:schemeClr>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xmlns="" val="10003"/>
                  </a:ext>
                </a:extLst>
              </a:tr>
              <a:tr h="377377">
                <a:tc>
                  <a:txBody>
                    <a:bodyPr/>
                    <a:lstStyle/>
                    <a:p>
                      <a:endParaRPr lang="en-US" dirty="0"/>
                    </a:p>
                  </a:txBody>
                  <a:tcPr>
                    <a:noFill/>
                  </a:tcPr>
                </a:tc>
                <a:tc>
                  <a:txBody>
                    <a:bodyPr/>
                    <a:lstStyle/>
                    <a:p>
                      <a:pPr marL="285750" indent="-285750">
                        <a:buFont typeface="Arial" panose="020B0604020202020204" pitchFamily="34" charset="0"/>
                        <a:buChar char="•"/>
                      </a:pPr>
                      <a:r>
                        <a:rPr lang="en-US" dirty="0" smtClean="0">
                          <a:solidFill>
                            <a:schemeClr val="bg1">
                              <a:lumMod val="50000"/>
                            </a:schemeClr>
                          </a:solidFill>
                        </a:rPr>
                        <a:t>Convene an Commercial</a:t>
                      </a:r>
                      <a:r>
                        <a:rPr lang="en-US" baseline="0" dirty="0" smtClean="0">
                          <a:solidFill>
                            <a:schemeClr val="bg1">
                              <a:lumMod val="50000"/>
                            </a:schemeClr>
                          </a:solidFill>
                        </a:rPr>
                        <a:t> Affordability Advisory </a:t>
                      </a:r>
                      <a:r>
                        <a:rPr lang="en-US" baseline="0" dirty="0">
                          <a:solidFill>
                            <a:schemeClr val="bg1">
                              <a:lumMod val="50000"/>
                            </a:schemeClr>
                          </a:solidFill>
                        </a:rPr>
                        <a:t>Committee</a:t>
                      </a:r>
                      <a:endParaRPr lang="en-US" dirty="0">
                        <a:solidFill>
                          <a:schemeClr val="bg1">
                            <a:lumMod val="50000"/>
                          </a:schemeClr>
                        </a:solidFill>
                      </a:endParaRPr>
                    </a:p>
                  </a:txBody>
                  <a:tcPr>
                    <a:lnT w="12700" cap="flat" cmpd="sng" algn="ctr">
                      <a:solidFill>
                        <a:schemeClr val="bg1"/>
                      </a:solidFill>
                      <a:prstDash val="solid"/>
                      <a:round/>
                      <a:headEnd type="none" w="med" len="med"/>
                      <a:tailEnd type="none" w="med" len="med"/>
                    </a:lnT>
                    <a:solidFill>
                      <a:schemeClr val="bg2"/>
                    </a:solidFill>
                  </a:tcPr>
                </a:tc>
                <a:extLst>
                  <a:ext uri="{0D108BD9-81ED-4DB2-BD59-A6C34878D82A}">
                    <a16:rowId xmlns:a16="http://schemas.microsoft.com/office/drawing/2014/main" xmlns="" val="10004"/>
                  </a:ext>
                </a:extLst>
              </a:tr>
              <a:tr h="377377">
                <a:tc>
                  <a:txBody>
                    <a:bodyPr/>
                    <a:lstStyle/>
                    <a:p>
                      <a:endParaRPr lang="en-US" dirty="0"/>
                    </a:p>
                  </a:txBody>
                  <a:tcPr>
                    <a:noFill/>
                  </a:tcPr>
                </a:tc>
                <a:tc>
                  <a:txBody>
                    <a:bodyPr/>
                    <a:lstStyle/>
                    <a:p>
                      <a:pPr marL="285750" indent="-285750">
                        <a:buFont typeface="Arial" panose="020B0604020202020204" pitchFamily="34" charset="0"/>
                        <a:buChar char="•"/>
                      </a:pPr>
                      <a:r>
                        <a:rPr lang="en-US" dirty="0" smtClean="0">
                          <a:solidFill>
                            <a:schemeClr val="bg1">
                              <a:lumMod val="50000"/>
                            </a:schemeClr>
                          </a:solidFill>
                        </a:rPr>
                        <a:t>Continue to explore </a:t>
                      </a:r>
                      <a:r>
                        <a:rPr lang="en-US" dirty="0">
                          <a:solidFill>
                            <a:schemeClr val="bg1">
                              <a:lumMod val="50000"/>
                            </a:schemeClr>
                          </a:solidFill>
                        </a:rPr>
                        <a:t>new resources </a:t>
                      </a:r>
                      <a:r>
                        <a:rPr lang="en-US" dirty="0" smtClean="0">
                          <a:solidFill>
                            <a:schemeClr val="bg1">
                              <a:lumMod val="50000"/>
                            </a:schemeClr>
                          </a:solidFill>
                        </a:rPr>
                        <a:t>to </a:t>
                      </a:r>
                      <a:r>
                        <a:rPr lang="en-US" dirty="0">
                          <a:solidFill>
                            <a:schemeClr val="bg1">
                              <a:lumMod val="50000"/>
                            </a:schemeClr>
                          </a:solidFill>
                        </a:rPr>
                        <a:t>fund </a:t>
                      </a:r>
                      <a:r>
                        <a:rPr lang="en-US" dirty="0" smtClean="0">
                          <a:solidFill>
                            <a:schemeClr val="bg1">
                              <a:lumMod val="50000"/>
                            </a:schemeClr>
                          </a:solidFill>
                        </a:rPr>
                        <a:t>new tools, including securing resources to launch broader</a:t>
                      </a:r>
                      <a:r>
                        <a:rPr lang="en-US" baseline="0" dirty="0" smtClean="0">
                          <a:solidFill>
                            <a:schemeClr val="bg1">
                              <a:lumMod val="50000"/>
                            </a:schemeClr>
                          </a:solidFill>
                        </a:rPr>
                        <a:t> technical assistance </a:t>
                      </a:r>
                    </a:p>
                  </a:txBody>
                  <a:tcPr>
                    <a:solidFill>
                      <a:schemeClr val="bg2"/>
                    </a:solidFill>
                  </a:tcPr>
                </a:tc>
              </a:tr>
              <a:tr h="377377">
                <a:tc>
                  <a:txBody>
                    <a:bodyPr/>
                    <a:lstStyle/>
                    <a:p>
                      <a:endParaRPr lang="en-US" dirty="0"/>
                    </a:p>
                  </a:txBody>
                  <a:tcPr>
                    <a:noFill/>
                  </a:tcPr>
                </a:tc>
                <a:tc>
                  <a:txBody>
                    <a:bodyPr/>
                    <a:lstStyle/>
                    <a:p>
                      <a:pPr marL="285750" indent="-285750">
                        <a:buFont typeface="Arial" panose="020B0604020202020204" pitchFamily="34" charset="0"/>
                        <a:buChar char="•"/>
                      </a:pPr>
                      <a:r>
                        <a:rPr lang="en-US" baseline="0" dirty="0" smtClean="0">
                          <a:solidFill>
                            <a:schemeClr val="bg1">
                              <a:lumMod val="50000"/>
                            </a:schemeClr>
                          </a:solidFill>
                        </a:rPr>
                        <a:t>Report back to Planning and Sustainability Commission</a:t>
                      </a:r>
                    </a:p>
                  </a:txBody>
                  <a:tcPr>
                    <a:solidFill>
                      <a:schemeClr val="bg2"/>
                    </a:solidFill>
                  </a:tcPr>
                </a:tc>
              </a:tr>
              <a:tr h="377377">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10005"/>
                  </a:ext>
                </a:extLst>
              </a:tr>
              <a:tr h="377377">
                <a:tc>
                  <a:txBody>
                    <a:bodyPr/>
                    <a:lstStyle/>
                    <a:p>
                      <a:endParaRPr lang="en-US"/>
                    </a:p>
                  </a:txBody>
                  <a:tcPr>
                    <a:noFill/>
                  </a:tcPr>
                </a:tc>
                <a:tc>
                  <a:txBody>
                    <a:bodyPr/>
                    <a:lstStyle/>
                    <a:p>
                      <a:endParaRPr lang="en-US" dirty="0"/>
                    </a:p>
                  </a:txBody>
                  <a:tcPr>
                    <a:noFill/>
                  </a:tcPr>
                </a:tc>
                <a:extLst>
                  <a:ext uri="{0D108BD9-81ED-4DB2-BD59-A6C34878D82A}">
                    <a16:rowId xmlns:a16="http://schemas.microsoft.com/office/drawing/2014/main" xmlns="" val="10006"/>
                  </a:ext>
                </a:extLst>
              </a:tr>
              <a:tr h="377377">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10007"/>
                  </a:ext>
                </a:extLst>
              </a:tr>
            </a:tbl>
          </a:graphicData>
        </a:graphic>
      </p:graphicFrame>
      <p:grpSp>
        <p:nvGrpSpPr>
          <p:cNvPr id="17" name="Group 16"/>
          <p:cNvGrpSpPr/>
          <p:nvPr/>
        </p:nvGrpSpPr>
        <p:grpSpPr>
          <a:xfrm>
            <a:off x="361950" y="1334346"/>
            <a:ext cx="1771650" cy="4609254"/>
            <a:chOff x="438150" y="1066800"/>
            <a:chExt cx="1543050" cy="4876800"/>
          </a:xfrm>
        </p:grpSpPr>
        <p:sp>
          <p:nvSpPr>
            <p:cNvPr id="5" name="Down Arrow 4"/>
            <p:cNvSpPr/>
            <p:nvPr/>
          </p:nvSpPr>
          <p:spPr>
            <a:xfrm>
              <a:off x="438150" y="1066800"/>
              <a:ext cx="1543050" cy="4876800"/>
            </a:xfrm>
            <a:prstGeom prst="downArrow">
              <a:avLst/>
            </a:prstGeom>
            <a:solidFill>
              <a:srgbClr val="6CC24A"/>
            </a:solidFill>
            <a:ln>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77413" y="1135798"/>
              <a:ext cx="563156" cy="411162"/>
            </a:xfrm>
            <a:prstGeom prst="rect">
              <a:avLst/>
            </a:prstGeom>
            <a:noFill/>
          </p:spPr>
          <p:txBody>
            <a:bodyPr wrap="none" rtlCol="0">
              <a:spAutoFit/>
            </a:bodyPr>
            <a:lstStyle/>
            <a:p>
              <a:r>
                <a:rPr lang="en-US" b="1" dirty="0" smtClean="0">
                  <a:solidFill>
                    <a:schemeClr val="bg1"/>
                  </a:solidFill>
                </a:rPr>
                <a:t>2018</a:t>
              </a:r>
              <a:endParaRPr lang="en-US" b="1" dirty="0">
                <a:solidFill>
                  <a:schemeClr val="bg1"/>
                </a:solidFill>
              </a:endParaRPr>
            </a:p>
          </p:txBody>
        </p:sp>
        <p:cxnSp>
          <p:nvCxnSpPr>
            <p:cNvPr id="15" name="Straight Connector 14"/>
            <p:cNvCxnSpPr/>
            <p:nvPr/>
          </p:nvCxnSpPr>
          <p:spPr>
            <a:xfrm>
              <a:off x="784429" y="3992503"/>
              <a:ext cx="8751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815746" y="4156373"/>
            <a:ext cx="645498" cy="369332"/>
          </a:xfrm>
          <a:prstGeom prst="rect">
            <a:avLst/>
          </a:prstGeom>
          <a:noFill/>
        </p:spPr>
        <p:txBody>
          <a:bodyPr wrap="none" rtlCol="0">
            <a:spAutoFit/>
          </a:bodyPr>
          <a:lstStyle/>
          <a:p>
            <a:r>
              <a:rPr lang="en-US" b="1" dirty="0" smtClean="0">
                <a:solidFill>
                  <a:schemeClr val="bg1"/>
                </a:solidFill>
              </a:rPr>
              <a:t>2019</a:t>
            </a:r>
            <a:endParaRPr lang="en-US" b="1" dirty="0">
              <a:solidFill>
                <a:schemeClr val="bg1"/>
              </a:solidFill>
            </a:endParaRPr>
          </a:p>
        </p:txBody>
      </p:sp>
      <p:sp>
        <p:nvSpPr>
          <p:cNvPr id="13" name="Footer Placeholder 5"/>
          <p:cNvSpPr>
            <a:spLocks noGrp="1"/>
          </p:cNvSpPr>
          <p:nvPr>
            <p:ph type="ftr" sz="quarter" idx="11"/>
          </p:nvPr>
        </p:nvSpPr>
        <p:spPr>
          <a:xfrm>
            <a:off x="1371600" y="6356070"/>
            <a:ext cx="6934200" cy="365125"/>
          </a:xfrm>
        </p:spPr>
        <p:txBody>
          <a:bodyPr/>
          <a:lstStyle/>
          <a:p>
            <a:r>
              <a:rPr lang="en-US" dirty="0" smtClean="0"/>
              <a:t>CITY COUNCIL BRIEFING –AFFORDABLE </a:t>
            </a:r>
            <a:r>
              <a:rPr lang="en-US" dirty="0"/>
              <a:t>COMMERCIAL SPACE BONUS PROGRAM -  </a:t>
            </a:r>
            <a:r>
              <a:rPr lang="en-US" dirty="0" smtClean="0"/>
              <a:t>JUNE 21, 2018</a:t>
            </a:r>
            <a:endParaRPr lang="en-US" dirty="0"/>
          </a:p>
        </p:txBody>
      </p:sp>
      <p:sp>
        <p:nvSpPr>
          <p:cNvPr id="18" name="Slide Number Placeholder 3"/>
          <p:cNvSpPr>
            <a:spLocks noGrp="1"/>
          </p:cNvSpPr>
          <p:nvPr>
            <p:ph type="sldNum" sz="quarter" idx="12"/>
          </p:nvPr>
        </p:nvSpPr>
        <p:spPr>
          <a:xfrm>
            <a:off x="6553200" y="6356350"/>
            <a:ext cx="2133600" cy="365125"/>
          </a:xfrm>
        </p:spPr>
        <p:txBody>
          <a:bodyPr/>
          <a:lstStyle/>
          <a:p>
            <a:fld id="{6BD2AA98-B86B-4C3E-8B8F-342D75AFD488}" type="slidenum">
              <a:rPr lang="en-US" smtClean="0"/>
              <a:t>14</a:t>
            </a:fld>
            <a:endParaRPr lang="en-US" dirty="0"/>
          </a:p>
        </p:txBody>
      </p:sp>
    </p:spTree>
    <p:extLst>
      <p:ext uri="{BB962C8B-B14F-4D97-AF65-F5344CB8AC3E}">
        <p14:creationId xmlns:p14="http://schemas.microsoft.com/office/powerpoint/2010/main" val="2946973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 r="1358" b="125"/>
          <a:stretch/>
        </p:blipFill>
        <p:spPr>
          <a:xfrm>
            <a:off x="-1" y="0"/>
            <a:ext cx="9144001" cy="6172200"/>
          </a:xfrm>
          <a:prstGeom prst="rect">
            <a:avLst/>
          </a:prstGeom>
        </p:spPr>
      </p:pic>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4" name="Slide Number Placeholder 3"/>
          <p:cNvSpPr>
            <a:spLocks noGrp="1"/>
          </p:cNvSpPr>
          <p:nvPr>
            <p:ph type="sldNum" sz="quarter" idx="12"/>
          </p:nvPr>
        </p:nvSpPr>
        <p:spPr/>
        <p:txBody>
          <a:bodyPr/>
          <a:lstStyle/>
          <a:p>
            <a:fld id="{6BD2AA98-B86B-4C3E-8B8F-342D75AFD488}" type="slidenum">
              <a:rPr lang="en-US" smtClean="0"/>
              <a:t>15</a:t>
            </a:fld>
            <a:endParaRPr lang="en-US" dirty="0"/>
          </a:p>
        </p:txBody>
      </p:sp>
      <p:sp>
        <p:nvSpPr>
          <p:cNvPr id="10" name="Rectangle 9"/>
          <p:cNvSpPr/>
          <p:nvPr/>
        </p:nvSpPr>
        <p:spPr>
          <a:xfrm>
            <a:off x="-1" y="4602540"/>
            <a:ext cx="9144001" cy="1569660"/>
          </a:xfrm>
          <a:prstGeom prst="rect">
            <a:avLst/>
          </a:prstGeom>
          <a:solidFill>
            <a:schemeClr val="tx1">
              <a:alpha val="29000"/>
            </a:schemeClr>
          </a:solidFill>
        </p:spPr>
        <p:txBody>
          <a:bodyPr wrap="square">
            <a:spAutoFit/>
          </a:bodyPr>
          <a:lstStyle/>
          <a:p>
            <a:r>
              <a:rPr lang="en-US" sz="4800" dirty="0">
                <a:solidFill>
                  <a:schemeClr val="bg1"/>
                </a:solidFill>
                <a:latin typeface="+mj-lt"/>
              </a:rPr>
              <a:t>QUESTIONS</a:t>
            </a:r>
            <a:r>
              <a:rPr lang="en-US" sz="4800" dirty="0" smtClean="0">
                <a:solidFill>
                  <a:schemeClr val="bg1"/>
                </a:solidFill>
                <a:latin typeface="+mj-lt"/>
              </a:rPr>
              <a:t>?</a:t>
            </a:r>
          </a:p>
          <a:p>
            <a:endParaRPr lang="en-US" sz="4800" dirty="0">
              <a:solidFill>
                <a:schemeClr val="bg1"/>
              </a:solidFill>
              <a:latin typeface="+mj-lt"/>
            </a:endParaRPr>
          </a:p>
        </p:txBody>
      </p:sp>
      <p:sp>
        <p:nvSpPr>
          <p:cNvPr id="13" name="Footer Placeholder 5"/>
          <p:cNvSpPr>
            <a:spLocks noGrp="1"/>
          </p:cNvSpPr>
          <p:nvPr>
            <p:ph type="ftr" sz="quarter" idx="11"/>
          </p:nvPr>
        </p:nvSpPr>
        <p:spPr>
          <a:xfrm>
            <a:off x="1371600" y="6356070"/>
            <a:ext cx="7321162" cy="365125"/>
          </a:xfrm>
        </p:spPr>
        <p:txBody>
          <a:bodyPr/>
          <a:lstStyle/>
          <a:p>
            <a:r>
              <a:rPr lang="en-US" dirty="0"/>
              <a:t>BOARD OF COMMISSIONERS </a:t>
            </a:r>
            <a:r>
              <a:rPr lang="en-US" dirty="0" smtClean="0"/>
              <a:t>MEETING –</a:t>
            </a:r>
            <a:r>
              <a:rPr lang="en-US" dirty="0"/>
              <a:t>AFFORDABLE COMMERCIAL SPACE BONUS PROGRAM -  </a:t>
            </a:r>
            <a:r>
              <a:rPr lang="en-US" dirty="0" smtClean="0"/>
              <a:t>JUNE 13, 2018</a:t>
            </a:r>
            <a:endParaRPr lang="en-US" dirty="0"/>
          </a:p>
        </p:txBody>
      </p:sp>
    </p:spTree>
    <p:extLst>
      <p:ext uri="{BB962C8B-B14F-4D97-AF65-F5344CB8AC3E}">
        <p14:creationId xmlns:p14="http://schemas.microsoft.com/office/powerpoint/2010/main" val="3365645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10" name="TextBox 9"/>
          <p:cNvSpPr txBox="1"/>
          <p:nvPr/>
        </p:nvSpPr>
        <p:spPr>
          <a:xfrm>
            <a:off x="76200" y="1218486"/>
            <a:ext cx="8643763" cy="4524315"/>
          </a:xfrm>
          <a:prstGeom prst="rect">
            <a:avLst/>
          </a:prstGeom>
          <a:noFill/>
        </p:spPr>
        <p:txBody>
          <a:bodyPr wrap="square" rtlCol="0">
            <a:spAutoFit/>
          </a:bodyPr>
          <a:lstStyle/>
          <a:p>
            <a:r>
              <a:rPr lang="en-US" b="1" dirty="0">
                <a:solidFill>
                  <a:schemeClr val="bg1">
                    <a:lumMod val="50000"/>
                  </a:schemeClr>
                </a:solidFill>
              </a:rPr>
              <a:t>Why 10 years?</a:t>
            </a:r>
          </a:p>
          <a:p>
            <a:pPr marL="285750" indent="-285750">
              <a:buFontTx/>
              <a:buChar char="-"/>
            </a:pPr>
            <a:r>
              <a:rPr lang="en-US" dirty="0">
                <a:solidFill>
                  <a:schemeClr val="bg1">
                    <a:lumMod val="50000"/>
                  </a:schemeClr>
                </a:solidFill>
              </a:rPr>
              <a:t>Equivalency between the On-Site Option and the </a:t>
            </a:r>
            <a:r>
              <a:rPr lang="en-US" dirty="0" smtClean="0">
                <a:solidFill>
                  <a:schemeClr val="bg1">
                    <a:lumMod val="50000"/>
                  </a:schemeClr>
                </a:solidFill>
              </a:rPr>
              <a:t>Fee-in-Lieu.</a:t>
            </a:r>
          </a:p>
          <a:p>
            <a:pPr marL="285750" indent="-285750">
              <a:buFontTx/>
              <a:buChar char="-"/>
            </a:pPr>
            <a:r>
              <a:rPr lang="en-US" dirty="0" smtClean="0">
                <a:solidFill>
                  <a:schemeClr val="bg1">
                    <a:lumMod val="50000"/>
                  </a:schemeClr>
                </a:solidFill>
              </a:rPr>
              <a:t>Anti-displacement </a:t>
            </a:r>
            <a:r>
              <a:rPr lang="en-US" dirty="0">
                <a:solidFill>
                  <a:schemeClr val="bg1">
                    <a:lumMod val="50000"/>
                  </a:schemeClr>
                </a:solidFill>
              </a:rPr>
              <a:t>tool – Local, women-owned, minority-owned, financially qualified business can access space while neighborhood is experiencing gentrification </a:t>
            </a:r>
            <a:r>
              <a:rPr lang="en-US" dirty="0" smtClean="0">
                <a:solidFill>
                  <a:schemeClr val="bg1">
                    <a:lumMod val="50000"/>
                  </a:schemeClr>
                </a:solidFill>
              </a:rPr>
              <a:t>pressures.</a:t>
            </a:r>
            <a:endParaRPr lang="en-US" dirty="0">
              <a:solidFill>
                <a:schemeClr val="bg1">
                  <a:lumMod val="50000"/>
                </a:schemeClr>
              </a:solidFill>
            </a:endParaRPr>
          </a:p>
          <a:p>
            <a:pPr marL="285750" indent="-285750">
              <a:buFontTx/>
              <a:buChar char="-"/>
            </a:pPr>
            <a:r>
              <a:rPr lang="en-US" dirty="0">
                <a:solidFill>
                  <a:schemeClr val="bg1">
                    <a:lumMod val="50000"/>
                  </a:schemeClr>
                </a:solidFill>
              </a:rPr>
              <a:t>Longer duration makes on-site option less </a:t>
            </a:r>
            <a:r>
              <a:rPr lang="en-US" dirty="0" smtClean="0">
                <a:solidFill>
                  <a:schemeClr val="bg1">
                    <a:lumMod val="50000"/>
                  </a:schemeClr>
                </a:solidFill>
              </a:rPr>
              <a:t>attractive.</a:t>
            </a:r>
            <a:endParaRPr lang="en-US" dirty="0">
              <a:solidFill>
                <a:schemeClr val="bg1">
                  <a:lumMod val="50000"/>
                </a:schemeClr>
              </a:solidFill>
            </a:endParaRPr>
          </a:p>
          <a:p>
            <a:endParaRPr lang="en-US" dirty="0">
              <a:solidFill>
                <a:schemeClr val="bg1">
                  <a:lumMod val="50000"/>
                </a:schemeClr>
              </a:solidFill>
            </a:endParaRPr>
          </a:p>
          <a:p>
            <a:r>
              <a:rPr lang="en-US" b="1" dirty="0">
                <a:solidFill>
                  <a:schemeClr val="bg1">
                    <a:lumMod val="50000"/>
                  </a:schemeClr>
                </a:solidFill>
              </a:rPr>
              <a:t>Why tenant improvements instead of reduced rent rate?</a:t>
            </a:r>
          </a:p>
          <a:p>
            <a:pPr marL="285750" indent="-285750">
              <a:buFontTx/>
              <a:buChar char="-"/>
            </a:pPr>
            <a:r>
              <a:rPr lang="en-US" dirty="0">
                <a:solidFill>
                  <a:schemeClr val="bg1">
                    <a:lumMod val="50000"/>
                  </a:schemeClr>
                </a:solidFill>
              </a:rPr>
              <a:t>New construction space is the most expensive space to </a:t>
            </a:r>
            <a:r>
              <a:rPr lang="en-US" dirty="0" smtClean="0">
                <a:solidFill>
                  <a:schemeClr val="bg1">
                    <a:lumMod val="50000"/>
                  </a:schemeClr>
                </a:solidFill>
              </a:rPr>
              <a:t>buildout.</a:t>
            </a:r>
            <a:endParaRPr lang="en-US" dirty="0">
              <a:solidFill>
                <a:schemeClr val="bg1">
                  <a:lumMod val="50000"/>
                </a:schemeClr>
              </a:solidFill>
            </a:endParaRPr>
          </a:p>
          <a:p>
            <a:pPr marL="285750" indent="-285750">
              <a:buFontTx/>
              <a:buChar char="-"/>
            </a:pPr>
            <a:r>
              <a:rPr lang="en-US" dirty="0">
                <a:solidFill>
                  <a:schemeClr val="bg1">
                    <a:lumMod val="50000"/>
                  </a:schemeClr>
                </a:solidFill>
              </a:rPr>
              <a:t>Reduced rent rate would still leave barriers for tenants to access the </a:t>
            </a:r>
            <a:r>
              <a:rPr lang="en-US" dirty="0" smtClean="0">
                <a:solidFill>
                  <a:schemeClr val="bg1">
                    <a:lumMod val="50000"/>
                  </a:schemeClr>
                </a:solidFill>
              </a:rPr>
              <a:t>space.</a:t>
            </a:r>
            <a:endParaRPr lang="en-US" dirty="0">
              <a:solidFill>
                <a:schemeClr val="bg1">
                  <a:lumMod val="50000"/>
                </a:schemeClr>
              </a:solidFill>
            </a:endParaRPr>
          </a:p>
          <a:p>
            <a:endParaRPr lang="en-US" dirty="0">
              <a:solidFill>
                <a:schemeClr val="bg1">
                  <a:lumMod val="50000"/>
                </a:schemeClr>
              </a:solidFill>
            </a:endParaRPr>
          </a:p>
          <a:p>
            <a:r>
              <a:rPr lang="en-US" b="1" dirty="0" smtClean="0">
                <a:solidFill>
                  <a:schemeClr val="bg1">
                    <a:lumMod val="50000"/>
                  </a:schemeClr>
                </a:solidFill>
              </a:rPr>
              <a:t>Uses of the Affordable Commercial Fund?</a:t>
            </a:r>
            <a:endParaRPr lang="en-US" b="1" dirty="0">
              <a:solidFill>
                <a:schemeClr val="bg1">
                  <a:lumMod val="50000"/>
                </a:schemeClr>
              </a:solidFill>
            </a:endParaRPr>
          </a:p>
          <a:p>
            <a:pPr marL="285750" indent="-285750">
              <a:buFontTx/>
              <a:buChar char="-"/>
            </a:pPr>
            <a:r>
              <a:rPr lang="en-US" dirty="0">
                <a:solidFill>
                  <a:schemeClr val="bg1">
                    <a:lumMod val="50000"/>
                  </a:schemeClr>
                </a:solidFill>
              </a:rPr>
              <a:t>Support Prosper Portland Affordable Commercial framework outside of </a:t>
            </a:r>
            <a:r>
              <a:rPr lang="en-US" dirty="0" smtClean="0">
                <a:solidFill>
                  <a:schemeClr val="bg1">
                    <a:lumMod val="50000"/>
                  </a:schemeClr>
                </a:solidFill>
              </a:rPr>
              <a:t>URAs.</a:t>
            </a:r>
            <a:endParaRPr lang="en-US" dirty="0">
              <a:solidFill>
                <a:schemeClr val="bg1">
                  <a:lumMod val="50000"/>
                </a:schemeClr>
              </a:solidFill>
            </a:endParaRPr>
          </a:p>
          <a:p>
            <a:pPr marL="285750" indent="-285750">
              <a:buFontTx/>
              <a:buChar char="-"/>
            </a:pPr>
            <a:r>
              <a:rPr lang="en-US" dirty="0">
                <a:solidFill>
                  <a:schemeClr val="bg1">
                    <a:lumMod val="50000"/>
                  </a:schemeClr>
                </a:solidFill>
              </a:rPr>
              <a:t>Prosperity Improvement Program grants for tenant improvements in existing </a:t>
            </a:r>
            <a:r>
              <a:rPr lang="en-US" dirty="0" smtClean="0">
                <a:solidFill>
                  <a:schemeClr val="bg1">
                    <a:lumMod val="50000"/>
                  </a:schemeClr>
                </a:solidFill>
              </a:rPr>
              <a:t>buildings.</a:t>
            </a:r>
            <a:endParaRPr lang="en-US" dirty="0">
              <a:solidFill>
                <a:schemeClr val="bg1">
                  <a:lumMod val="50000"/>
                </a:schemeClr>
              </a:solidFill>
            </a:endParaRPr>
          </a:p>
          <a:p>
            <a:pPr marL="285750" indent="-285750">
              <a:buFontTx/>
              <a:buChar char="-"/>
            </a:pPr>
            <a:r>
              <a:rPr lang="en-US" dirty="0">
                <a:solidFill>
                  <a:schemeClr val="bg1">
                    <a:lumMod val="50000"/>
                  </a:schemeClr>
                </a:solidFill>
              </a:rPr>
              <a:t>Tenant Improvement </a:t>
            </a:r>
            <a:r>
              <a:rPr lang="en-US" dirty="0" smtClean="0">
                <a:solidFill>
                  <a:schemeClr val="bg1">
                    <a:lumMod val="50000"/>
                  </a:schemeClr>
                </a:solidFill>
              </a:rPr>
              <a:t>loans.</a:t>
            </a:r>
            <a:endParaRPr lang="en-US" dirty="0">
              <a:solidFill>
                <a:schemeClr val="bg1">
                  <a:lumMod val="50000"/>
                </a:schemeClr>
              </a:solidFill>
            </a:endParaRPr>
          </a:p>
          <a:p>
            <a:pPr marL="285750" indent="-285750">
              <a:buFontTx/>
              <a:buChar char="-"/>
            </a:pPr>
            <a:r>
              <a:rPr lang="en-US" dirty="0">
                <a:solidFill>
                  <a:schemeClr val="bg1">
                    <a:lumMod val="50000"/>
                  </a:schemeClr>
                </a:solidFill>
              </a:rPr>
              <a:t>Small business technical assistance including business planning and leasing </a:t>
            </a:r>
            <a:r>
              <a:rPr lang="en-US" dirty="0" smtClean="0">
                <a:solidFill>
                  <a:schemeClr val="bg1">
                    <a:lumMod val="50000"/>
                  </a:schemeClr>
                </a:solidFill>
              </a:rPr>
              <a:t>assistance.</a:t>
            </a:r>
            <a:endParaRPr lang="en-US" dirty="0">
              <a:solidFill>
                <a:schemeClr val="bg1">
                  <a:lumMod val="50000"/>
                </a:schemeClr>
              </a:solidFill>
            </a:endParaRPr>
          </a:p>
          <a:p>
            <a:endParaRPr lang="en-US" dirty="0"/>
          </a:p>
        </p:txBody>
      </p:sp>
      <p:sp>
        <p:nvSpPr>
          <p:cNvPr id="4" name="Slide Number Placeholder 3"/>
          <p:cNvSpPr>
            <a:spLocks noGrp="1"/>
          </p:cNvSpPr>
          <p:nvPr>
            <p:ph type="sldNum" sz="quarter" idx="12"/>
          </p:nvPr>
        </p:nvSpPr>
        <p:spPr/>
        <p:txBody>
          <a:bodyPr/>
          <a:lstStyle/>
          <a:p>
            <a:fld id="{6BD2AA98-B86B-4C3E-8B8F-342D75AFD488}" type="slidenum">
              <a:rPr lang="en-US" smtClean="0"/>
              <a:t>16</a:t>
            </a:fld>
            <a:endParaRPr lang="en-US" dirty="0"/>
          </a:p>
        </p:txBody>
      </p:sp>
      <p:sp>
        <p:nvSpPr>
          <p:cNvPr id="13" name="Footer Placeholder 5"/>
          <p:cNvSpPr>
            <a:spLocks noGrp="1"/>
          </p:cNvSpPr>
          <p:nvPr>
            <p:ph type="ftr" sz="quarter" idx="11"/>
          </p:nvPr>
        </p:nvSpPr>
        <p:spPr>
          <a:xfrm>
            <a:off x="1371600" y="6356070"/>
            <a:ext cx="7321162" cy="365125"/>
          </a:xfrm>
        </p:spPr>
        <p:txBody>
          <a:bodyPr/>
          <a:lstStyle/>
          <a:p>
            <a:r>
              <a:rPr lang="en-US" dirty="0"/>
              <a:t>PLANNING AND SUSTAINABILITY COMMISSION–AFFORDABLE COMMERCIAL SPACE BONUS PROGRAM -  MARCH 27, 2018</a:t>
            </a:r>
          </a:p>
        </p:txBody>
      </p:sp>
      <p:sp>
        <p:nvSpPr>
          <p:cNvPr id="12" name="Rectangle 11"/>
          <p:cNvSpPr/>
          <p:nvPr/>
        </p:nvSpPr>
        <p:spPr>
          <a:xfrm>
            <a:off x="-1" y="0"/>
            <a:ext cx="9176027" cy="1323439"/>
          </a:xfrm>
          <a:prstGeom prst="rect">
            <a:avLst/>
          </a:prstGeom>
        </p:spPr>
        <p:txBody>
          <a:bodyPr wrap="square">
            <a:spAutoFit/>
          </a:bodyPr>
          <a:lstStyle/>
          <a:p>
            <a:r>
              <a:rPr lang="en-US" sz="4000" dirty="0" smtClean="0">
                <a:solidFill>
                  <a:srgbClr val="EAAA00"/>
                </a:solidFill>
                <a:latin typeface="+mj-lt"/>
              </a:rPr>
              <a:t>Affordable Commercial Space </a:t>
            </a:r>
          </a:p>
          <a:p>
            <a:r>
              <a:rPr lang="en-US" sz="4000" dirty="0" smtClean="0">
                <a:solidFill>
                  <a:srgbClr val="EAAA00"/>
                </a:solidFill>
                <a:latin typeface="+mj-lt"/>
              </a:rPr>
              <a:t>Bonus Program </a:t>
            </a:r>
            <a:endParaRPr lang="en-US" sz="4000" dirty="0">
              <a:solidFill>
                <a:srgbClr val="EAAA00"/>
              </a:solidFill>
              <a:latin typeface="+mj-lt"/>
            </a:endParaRPr>
          </a:p>
        </p:txBody>
      </p:sp>
    </p:spTree>
    <p:extLst>
      <p:ext uri="{BB962C8B-B14F-4D97-AF65-F5344CB8AC3E}">
        <p14:creationId xmlns:p14="http://schemas.microsoft.com/office/powerpoint/2010/main" val="1585736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4" name="Slide Number Placeholder 3"/>
          <p:cNvSpPr>
            <a:spLocks noGrp="1"/>
          </p:cNvSpPr>
          <p:nvPr>
            <p:ph type="sldNum" sz="quarter" idx="12"/>
          </p:nvPr>
        </p:nvSpPr>
        <p:spPr/>
        <p:txBody>
          <a:bodyPr/>
          <a:lstStyle/>
          <a:p>
            <a:fld id="{6BD2AA98-B86B-4C3E-8B8F-342D75AFD488}" type="slidenum">
              <a:rPr lang="en-US" smtClean="0"/>
              <a:t>17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09737415"/>
              </p:ext>
            </p:extLst>
          </p:nvPr>
        </p:nvGraphicFramePr>
        <p:xfrm>
          <a:off x="228600" y="762000"/>
          <a:ext cx="7696200" cy="3172206"/>
        </p:xfrm>
        <a:graphic>
          <a:graphicData uri="http://schemas.openxmlformats.org/drawingml/2006/table">
            <a:tbl>
              <a:tblPr firstRow="1" firstCol="1" bandRow="1">
                <a:tableStyleId>{5C22544A-7EE6-4342-B048-85BDC9FD1C3A}</a:tableStyleId>
              </a:tblPr>
              <a:tblGrid>
                <a:gridCol w="1400810">
                  <a:extLst>
                    <a:ext uri="{9D8B030D-6E8A-4147-A177-3AD203B41FA5}">
                      <a16:colId xmlns:a16="http://schemas.microsoft.com/office/drawing/2014/main" xmlns="" val="20000"/>
                    </a:ext>
                  </a:extLst>
                </a:gridCol>
                <a:gridCol w="6295390">
                  <a:extLst>
                    <a:ext uri="{9D8B030D-6E8A-4147-A177-3AD203B41FA5}">
                      <a16:colId xmlns:a16="http://schemas.microsoft.com/office/drawing/2014/main" xmlns="" val="20001"/>
                    </a:ext>
                  </a:extLst>
                </a:gridCol>
              </a:tblGrid>
              <a:tr h="190500">
                <a:tc gridSpan="2">
                  <a:txBody>
                    <a:bodyPr/>
                    <a:lstStyle/>
                    <a:p>
                      <a:pPr marL="0" marR="0" lvl="2" indent="0" algn="l" defTabSz="914400" rtl="0" eaLnBrk="1" fontAlgn="auto" latinLnBrk="0" hangingPunct="1">
                        <a:lnSpc>
                          <a:spcPct val="115000"/>
                        </a:lnSpc>
                        <a:spcBef>
                          <a:spcPts val="0"/>
                        </a:spcBef>
                        <a:spcAft>
                          <a:spcPts val="0"/>
                        </a:spcAft>
                        <a:buClrTx/>
                        <a:buSzTx/>
                        <a:buFontTx/>
                        <a:buNone/>
                        <a:tabLst/>
                        <a:defRPr/>
                      </a:pPr>
                      <a:r>
                        <a:rPr lang="en-US" sz="2000" b="0" dirty="0">
                          <a:solidFill>
                            <a:schemeClr val="bg1"/>
                          </a:solidFill>
                          <a:latin typeface="+mn-lt"/>
                        </a:rPr>
                        <a:t>Stakeholder Advisory Committee </a:t>
                      </a:r>
                      <a:r>
                        <a:rPr lang="en-US" sz="2000" b="0" dirty="0" smtClean="0">
                          <a:solidFill>
                            <a:schemeClr val="bg1"/>
                          </a:solidFill>
                          <a:latin typeface="+mn-lt"/>
                        </a:rPr>
                        <a:t> </a:t>
                      </a:r>
                      <a:endParaRPr lang="en-US" sz="2000" b="0" dirty="0">
                        <a:solidFill>
                          <a:schemeClr val="bg1"/>
                        </a:solidFill>
                        <a:latin typeface="+mn-lt"/>
                      </a:endParaRPr>
                    </a:p>
                  </a:txBody>
                  <a:tcPr marL="68580" marR="68580" marT="0" marB="0"/>
                </a:tc>
                <a:tc hMerge="1">
                  <a:txBody>
                    <a:bodyPr/>
                    <a:lstStyle/>
                    <a:p>
                      <a:pPr marL="0" marR="0" lvl="2" indent="0" algn="l" defTabSz="914400" rtl="0" eaLnBrk="1" fontAlgn="auto" latinLnBrk="0" hangingPunct="1">
                        <a:lnSpc>
                          <a:spcPct val="115000"/>
                        </a:lnSpc>
                        <a:spcBef>
                          <a:spcPts val="0"/>
                        </a:spcBef>
                        <a:spcAft>
                          <a:spcPts val="0"/>
                        </a:spcAft>
                        <a:buClrTx/>
                        <a:buSzTx/>
                        <a:buFontTx/>
                        <a:buNone/>
                        <a:tabLst/>
                        <a:defRPr/>
                      </a:pPr>
                      <a:endParaRPr lang="en-US" sz="2400" dirty="0">
                        <a:solidFill>
                          <a:schemeClr val="bg1">
                            <a:lumMod val="50000"/>
                          </a:schemeClr>
                        </a:solidFill>
                      </a:endParaRPr>
                    </a:p>
                  </a:txBody>
                  <a:tcPr marL="68580" marR="68580" marT="0" marB="0"/>
                </a:tc>
                <a:extLst>
                  <a:ext uri="{0D108BD9-81ED-4DB2-BD59-A6C34878D82A}">
                    <a16:rowId xmlns:a16="http://schemas.microsoft.com/office/drawing/2014/main" xmlns="" val="10000"/>
                  </a:ext>
                </a:extLst>
              </a:tr>
              <a:tr h="190500">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Teresa St Martin</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Planning and Sustainability Commission, Windermere / EcoBroker</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1"/>
                  </a:ext>
                </a:extLst>
              </a:tr>
              <a:tr h="190500">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Andre Baugh</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Planning and Sustainability Commission, Consultant, Groups AGB Ltd</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2"/>
                  </a:ext>
                </a:extLst>
              </a:tr>
              <a:tr h="200025">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Chris Smith</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Planning and Sustainability Commission, Interactive Marketing, Xerox</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3"/>
                  </a:ext>
                </a:extLst>
              </a:tr>
              <a:tr h="55880">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Eric Cress</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Urban Development Partners</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4"/>
                  </a:ext>
                </a:extLst>
              </a:tr>
              <a:tr h="102870">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Sara Daley</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Kidder Matthews</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5"/>
                  </a:ext>
                </a:extLst>
              </a:tr>
              <a:tr h="44450">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Michael DeMarco</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Our 42</a:t>
                      </a:r>
                      <a:r>
                        <a:rPr lang="en-US" sz="1150" b="0" baseline="30000" dirty="0">
                          <a:solidFill>
                            <a:schemeClr val="bg1">
                              <a:lumMod val="50000"/>
                            </a:schemeClr>
                          </a:solidFill>
                          <a:effectLst/>
                          <a:latin typeface="+mn-lt"/>
                        </a:rPr>
                        <a:t>nd</a:t>
                      </a:r>
                      <a:r>
                        <a:rPr lang="en-US" sz="1150" b="0" dirty="0">
                          <a:solidFill>
                            <a:schemeClr val="bg1">
                              <a:lumMod val="50000"/>
                            </a:schemeClr>
                          </a:solidFill>
                          <a:effectLst/>
                          <a:latin typeface="+mn-lt"/>
                        </a:rPr>
                        <a:t> Avenue</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6"/>
                  </a:ext>
                </a:extLst>
              </a:tr>
              <a:tr h="85725">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Lauren Golden Jones</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Capstone Partners</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7"/>
                  </a:ext>
                </a:extLst>
              </a:tr>
              <a:tr h="154305">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Charlotte Larson</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Urban Works Real Estate</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8"/>
                  </a:ext>
                </a:extLst>
              </a:tr>
              <a:tr h="38100">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Jessy Ledesma</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Beam Development</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9"/>
                  </a:ext>
                </a:extLst>
              </a:tr>
              <a:tr h="200025">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Mingus Maps</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Historic Parkrose</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10"/>
                  </a:ext>
                </a:extLst>
              </a:tr>
              <a:tr h="200025">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Heather Hoell </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Venture Portland</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11"/>
                  </a:ext>
                </a:extLst>
              </a:tr>
              <a:tr h="200025">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Michael Burch</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Equitable Contracting &amp; Purchasing Commission / Northwest Regional Council of Carpenters</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12"/>
                  </a:ext>
                </a:extLst>
              </a:tr>
              <a:tr h="200025">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Khanh Le</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The Main Street Alliance of Oregon</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13"/>
                  </a:ext>
                </a:extLst>
              </a:tr>
              <a:tr h="200025">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Sam Brooks</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Oregon Association of Minority Entrepreneurs</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1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82648260"/>
              </p:ext>
            </p:extLst>
          </p:nvPr>
        </p:nvGraphicFramePr>
        <p:xfrm>
          <a:off x="295154" y="4038600"/>
          <a:ext cx="7696200" cy="1962912"/>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xmlns="" val="20000"/>
                    </a:ext>
                  </a:extLst>
                </a:gridCol>
                <a:gridCol w="6324600">
                  <a:extLst>
                    <a:ext uri="{9D8B030D-6E8A-4147-A177-3AD203B41FA5}">
                      <a16:colId xmlns:a16="http://schemas.microsoft.com/office/drawing/2014/main" xmlns="" val="20001"/>
                    </a:ext>
                  </a:extLst>
                </a:gridCol>
              </a:tblGrid>
              <a:tr h="123825">
                <a:tc gridSpan="2">
                  <a:txBody>
                    <a:bodyPr/>
                    <a:lstStyle/>
                    <a:p>
                      <a:pPr marL="0" marR="0" lvl="2" indent="0" algn="l" defTabSz="914400" rtl="0" eaLnBrk="1" fontAlgn="auto" latinLnBrk="0" hangingPunct="1">
                        <a:lnSpc>
                          <a:spcPct val="115000"/>
                        </a:lnSpc>
                        <a:spcBef>
                          <a:spcPts val="0"/>
                        </a:spcBef>
                        <a:spcAft>
                          <a:spcPts val="0"/>
                        </a:spcAft>
                        <a:buClrTx/>
                        <a:buSzTx/>
                        <a:buFontTx/>
                        <a:buNone/>
                        <a:tabLst/>
                        <a:defRPr/>
                      </a:pPr>
                      <a:r>
                        <a:rPr lang="en-US" sz="2000" b="0" dirty="0">
                          <a:solidFill>
                            <a:schemeClr val="bg1"/>
                          </a:solidFill>
                          <a:latin typeface="+mn-lt"/>
                        </a:rPr>
                        <a:t>City</a:t>
                      </a:r>
                      <a:r>
                        <a:rPr lang="en-US" sz="2000" b="0" baseline="0" dirty="0">
                          <a:solidFill>
                            <a:schemeClr val="bg1"/>
                          </a:solidFill>
                          <a:latin typeface="+mn-lt"/>
                        </a:rPr>
                        <a:t> of Portland Staff</a:t>
                      </a:r>
                      <a:endParaRPr lang="en-US" sz="2000" b="0" dirty="0">
                        <a:solidFill>
                          <a:schemeClr val="bg1"/>
                        </a:solidFill>
                        <a:latin typeface="+mn-lt"/>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23825">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Robert Fraley</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City of Portland Bureau of Development Services</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1"/>
                  </a:ext>
                </a:extLst>
              </a:tr>
              <a:tr h="190500">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Kristin Cooper</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City of Portland Bureau of Development Services</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2"/>
                  </a:ext>
                </a:extLst>
              </a:tr>
              <a:tr h="190500">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Barry Manning</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City of Portland Bureau of Planning &amp; Sustainability</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3"/>
                  </a:ext>
                </a:extLst>
              </a:tr>
              <a:tr h="190500">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Tyler Bump</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City of Portland Bureau of Planning &amp; Sustainability</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4"/>
                  </a:ext>
                </a:extLst>
              </a:tr>
              <a:tr h="190500">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Justin Douglas</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Prosper Portland</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5"/>
                  </a:ext>
                </a:extLst>
              </a:tr>
              <a:tr h="190500">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Geraldene Moyle</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Prosper Portland</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6"/>
                  </a:ext>
                </a:extLst>
              </a:tr>
              <a:tr h="190500">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Alison Wicks</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rPr>
                        <a:t>Prosper Portland</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7"/>
                  </a:ext>
                </a:extLst>
              </a:tr>
              <a:tr h="190500">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ea typeface="Calibri"/>
                          <a:cs typeface="Times New Roman"/>
                        </a:rPr>
                        <a:t>Kyra Straussman</a:t>
                      </a:r>
                    </a:p>
                  </a:txBody>
                  <a:tcPr marL="68580" marR="68580" marT="0" marB="0">
                    <a:solidFill>
                      <a:schemeClr val="bg1"/>
                    </a:solidFill>
                  </a:tcPr>
                </a:tc>
                <a:tc>
                  <a:txBody>
                    <a:bodyPr/>
                    <a:lstStyle/>
                    <a:p>
                      <a:pPr marL="0" marR="0">
                        <a:lnSpc>
                          <a:spcPct val="115000"/>
                        </a:lnSpc>
                        <a:spcBef>
                          <a:spcPts val="0"/>
                        </a:spcBef>
                        <a:spcAft>
                          <a:spcPts val="0"/>
                        </a:spcAft>
                      </a:pPr>
                      <a:r>
                        <a:rPr lang="en-US" sz="1150" b="0" dirty="0">
                          <a:solidFill>
                            <a:schemeClr val="bg1">
                              <a:lumMod val="50000"/>
                            </a:schemeClr>
                          </a:solidFill>
                          <a:effectLst/>
                          <a:latin typeface="+mn-lt"/>
                          <a:ea typeface="Calibri"/>
                          <a:cs typeface="Times New Roman"/>
                        </a:rPr>
                        <a:t>Prosper</a:t>
                      </a:r>
                      <a:r>
                        <a:rPr lang="en-US" sz="1150" b="0" baseline="0" dirty="0">
                          <a:solidFill>
                            <a:schemeClr val="bg1">
                              <a:lumMod val="50000"/>
                            </a:schemeClr>
                          </a:solidFill>
                          <a:effectLst/>
                          <a:latin typeface="+mn-lt"/>
                          <a:ea typeface="Calibri"/>
                          <a:cs typeface="Times New Roman"/>
                        </a:rPr>
                        <a:t> Portland </a:t>
                      </a:r>
                      <a:endParaRPr lang="en-US" sz="1150" b="0" dirty="0">
                        <a:solidFill>
                          <a:schemeClr val="bg1">
                            <a:lumMod val="50000"/>
                          </a:schemeClr>
                        </a:solidFill>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xmlns="" val="10008"/>
                  </a:ext>
                </a:extLst>
              </a:tr>
            </a:tbl>
          </a:graphicData>
        </a:graphic>
      </p:graphicFrame>
      <p:sp>
        <p:nvSpPr>
          <p:cNvPr id="10" name="Rectangle 9"/>
          <p:cNvSpPr/>
          <p:nvPr/>
        </p:nvSpPr>
        <p:spPr>
          <a:xfrm>
            <a:off x="-1" y="0"/>
            <a:ext cx="9176027" cy="707886"/>
          </a:xfrm>
          <a:prstGeom prst="rect">
            <a:avLst/>
          </a:prstGeom>
        </p:spPr>
        <p:txBody>
          <a:bodyPr wrap="square">
            <a:spAutoFit/>
          </a:bodyPr>
          <a:lstStyle/>
          <a:p>
            <a:r>
              <a:rPr lang="en-US" sz="4000" dirty="0" smtClean="0">
                <a:solidFill>
                  <a:srgbClr val="EAAA00"/>
                </a:solidFill>
                <a:latin typeface="+mj-lt"/>
              </a:rPr>
              <a:t>Stakeholder Advisory Committee</a:t>
            </a:r>
            <a:endParaRPr lang="en-US" sz="4000" dirty="0">
              <a:solidFill>
                <a:srgbClr val="EAAA00"/>
              </a:solidFill>
              <a:latin typeface="+mj-lt"/>
            </a:endParaRPr>
          </a:p>
        </p:txBody>
      </p:sp>
      <p:sp>
        <p:nvSpPr>
          <p:cNvPr id="11" name="Footer Placeholder 5"/>
          <p:cNvSpPr>
            <a:spLocks noGrp="1"/>
          </p:cNvSpPr>
          <p:nvPr>
            <p:ph type="ftr" sz="quarter" idx="11"/>
          </p:nvPr>
        </p:nvSpPr>
        <p:spPr>
          <a:xfrm>
            <a:off x="1371600" y="6356070"/>
            <a:ext cx="7321162" cy="365125"/>
          </a:xfrm>
        </p:spPr>
        <p:txBody>
          <a:bodyPr/>
          <a:lstStyle/>
          <a:p>
            <a:r>
              <a:rPr lang="en-US" dirty="0"/>
              <a:t>BOARD OF COMMISSIONERS </a:t>
            </a:r>
            <a:r>
              <a:rPr lang="en-US" dirty="0" smtClean="0"/>
              <a:t>MEETING –</a:t>
            </a:r>
            <a:r>
              <a:rPr lang="en-US" dirty="0"/>
              <a:t>AFFORDABLE COMMERCIAL SPACE BONUS PROGRAM -  </a:t>
            </a:r>
            <a:r>
              <a:rPr lang="en-US" dirty="0" smtClean="0"/>
              <a:t>JUNE 13, 2018</a:t>
            </a:r>
            <a:endParaRPr lang="en-US" dirty="0"/>
          </a:p>
        </p:txBody>
      </p:sp>
    </p:spTree>
    <p:extLst>
      <p:ext uri="{BB962C8B-B14F-4D97-AF65-F5344CB8AC3E}">
        <p14:creationId xmlns:p14="http://schemas.microsoft.com/office/powerpoint/2010/main" val="3433761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410200"/>
            <a:ext cx="9144000" cy="1447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33400" y="1371600"/>
            <a:ext cx="8305800" cy="2862322"/>
          </a:xfrm>
          <a:prstGeom prst="rect">
            <a:avLst/>
          </a:prstGeom>
          <a:noFill/>
        </p:spPr>
        <p:txBody>
          <a:bodyPr wrap="square" rtlCol="0" anchor="t">
            <a:spAutoFit/>
          </a:bodyPr>
          <a:lstStyle/>
          <a:p>
            <a:r>
              <a:rPr lang="en-US" sz="3600" dirty="0">
                <a:solidFill>
                  <a:schemeClr val="bg1">
                    <a:lumMod val="50000"/>
                  </a:schemeClr>
                </a:solidFill>
              </a:rPr>
              <a:t>Kyra Straussman, Prosper Portland </a:t>
            </a:r>
          </a:p>
          <a:p>
            <a:r>
              <a:rPr lang="en-US" sz="3600" dirty="0">
                <a:solidFill>
                  <a:schemeClr val="bg1">
                    <a:lumMod val="50000"/>
                  </a:schemeClr>
                </a:solidFill>
              </a:rPr>
              <a:t>Director of Development &amp; Investment</a:t>
            </a:r>
          </a:p>
          <a:p>
            <a:endParaRPr lang="en-US" sz="3600" dirty="0">
              <a:solidFill>
                <a:schemeClr val="bg1">
                  <a:lumMod val="50000"/>
                </a:schemeClr>
              </a:solidFill>
            </a:endParaRPr>
          </a:p>
          <a:p>
            <a:r>
              <a:rPr lang="en-US" sz="3600" dirty="0">
                <a:solidFill>
                  <a:schemeClr val="bg1">
                    <a:lumMod val="50000"/>
                  </a:schemeClr>
                </a:solidFill>
              </a:rPr>
              <a:t>Alison Wicks, Prosper Portland </a:t>
            </a:r>
          </a:p>
          <a:p>
            <a:r>
              <a:rPr lang="en-US" sz="3600" dirty="0">
                <a:solidFill>
                  <a:schemeClr val="bg1">
                    <a:lumMod val="50000"/>
                  </a:schemeClr>
                </a:solidFill>
              </a:rPr>
              <a:t>Project Coordinator </a:t>
            </a:r>
            <a:r>
              <a:rPr lang="en-US" sz="3600" dirty="0" smtClean="0">
                <a:solidFill>
                  <a:schemeClr val="bg1">
                    <a:lumMod val="50000"/>
                  </a:schemeClr>
                </a:solidFill>
              </a:rPr>
              <a:t>II</a:t>
            </a:r>
            <a:endParaRPr lang="en-US" sz="3600" dirty="0">
              <a:solidFill>
                <a:schemeClr val="bg1">
                  <a:lumMod val="50000"/>
                </a:schemeClr>
              </a:solidFill>
            </a:endParaRPr>
          </a:p>
        </p:txBody>
      </p:sp>
      <p:sp>
        <p:nvSpPr>
          <p:cNvPr id="7" name="Rectangle 6"/>
          <p:cNvSpPr/>
          <p:nvPr/>
        </p:nvSpPr>
        <p:spPr>
          <a:xfrm>
            <a:off x="0" y="152400"/>
            <a:ext cx="8915400" cy="830997"/>
          </a:xfrm>
          <a:prstGeom prst="rect">
            <a:avLst/>
          </a:prstGeom>
        </p:spPr>
        <p:txBody>
          <a:bodyPr wrap="square">
            <a:spAutoFit/>
          </a:bodyPr>
          <a:lstStyle/>
          <a:p>
            <a:r>
              <a:rPr lang="en-US" sz="4800" dirty="0">
                <a:solidFill>
                  <a:srgbClr val="41B6E6"/>
                </a:solidFill>
                <a:latin typeface="+mj-lt"/>
              </a:rPr>
              <a:t>Presenters</a:t>
            </a:r>
          </a:p>
        </p:txBody>
      </p:sp>
      <p:cxnSp>
        <p:nvCxnSpPr>
          <p:cNvPr id="8" name="Straight Connector 7"/>
          <p:cNvCxnSpPr/>
          <p:nvPr/>
        </p:nvCxnSpPr>
        <p:spPr>
          <a:xfrm>
            <a:off x="0" y="845641"/>
            <a:ext cx="9144000" cy="0"/>
          </a:xfrm>
          <a:prstGeom prst="line">
            <a:avLst/>
          </a:prstGeom>
          <a:ln>
            <a:solidFill>
              <a:srgbClr val="41B6E6"/>
            </a:solidFill>
          </a:ln>
        </p:spPr>
        <p:style>
          <a:lnRef idx="1">
            <a:schemeClr val="accent2"/>
          </a:lnRef>
          <a:fillRef idx="0">
            <a:schemeClr val="accent2"/>
          </a:fillRef>
          <a:effectRef idx="0">
            <a:schemeClr val="accent2"/>
          </a:effectRef>
          <a:fontRef idx="minor">
            <a:schemeClr val="tx1"/>
          </a:fontRef>
        </p:style>
      </p:cxnSp>
      <p:sp>
        <p:nvSpPr>
          <p:cNvPr id="4" name="Slide Number Placeholder 3"/>
          <p:cNvSpPr>
            <a:spLocks noGrp="1"/>
          </p:cNvSpPr>
          <p:nvPr>
            <p:ph type="sldNum" sz="quarter" idx="12"/>
          </p:nvPr>
        </p:nvSpPr>
        <p:spPr/>
        <p:txBody>
          <a:bodyPr/>
          <a:lstStyle/>
          <a:p>
            <a:fld id="{6BD2AA98-B86B-4C3E-8B8F-342D75AFD488}" type="slidenum">
              <a:rPr lang="en-US" smtClean="0"/>
              <a:t>2</a:t>
            </a:fld>
            <a:endParaRPr lang="en-US" dirty="0"/>
          </a:p>
        </p:txBody>
      </p:sp>
      <p:sp>
        <p:nvSpPr>
          <p:cNvPr id="11" name="Rectangle 10"/>
          <p:cNvSpPr/>
          <p:nvPr/>
        </p:nvSpPr>
        <p:spPr>
          <a:xfrm>
            <a:off x="838200" y="5410200"/>
            <a:ext cx="7467600" cy="1323439"/>
          </a:xfrm>
          <a:prstGeom prst="rect">
            <a:avLst/>
          </a:prstGeom>
        </p:spPr>
        <p:txBody>
          <a:bodyPr wrap="square">
            <a:spAutoFit/>
          </a:bodyPr>
          <a:lstStyle/>
          <a:p>
            <a:pPr algn="ctr"/>
            <a:r>
              <a:rPr lang="en-US" sz="2000" dirty="0">
                <a:solidFill>
                  <a:schemeClr val="bg1"/>
                </a:solidFill>
              </a:rPr>
              <a:t>PORTLAND CITY COUNCIL</a:t>
            </a:r>
          </a:p>
          <a:p>
            <a:pPr algn="ctr"/>
            <a:r>
              <a:rPr lang="en-US" sz="2000" dirty="0">
                <a:solidFill>
                  <a:schemeClr val="bg1"/>
                </a:solidFill>
              </a:rPr>
              <a:t>JUNE 21, 2018</a:t>
            </a:r>
          </a:p>
          <a:p>
            <a:pPr algn="ctr"/>
            <a:endParaRPr lang="en-US" sz="2000" dirty="0">
              <a:solidFill>
                <a:schemeClr val="bg1"/>
              </a:solidFill>
            </a:endParaRPr>
          </a:p>
          <a:p>
            <a:pPr algn="ctr"/>
            <a:r>
              <a:rPr lang="en-US" sz="2000" dirty="0">
                <a:solidFill>
                  <a:schemeClr val="bg1"/>
                </a:solidFill>
              </a:rPr>
              <a:t>BRIEFING ON THE AFFORDABLE COMMERCIAL SPACE BONUS PROGRAM</a:t>
            </a:r>
          </a:p>
        </p:txBody>
      </p:sp>
    </p:spTree>
    <p:extLst>
      <p:ext uri="{BB962C8B-B14F-4D97-AF65-F5344CB8AC3E}">
        <p14:creationId xmlns:p14="http://schemas.microsoft.com/office/powerpoint/2010/main" val="3746738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351" b="19996"/>
          <a:stretch/>
        </p:blipFill>
        <p:spPr>
          <a:xfrm>
            <a:off x="0" y="0"/>
            <a:ext cx="9144000" cy="6172200"/>
          </a:xfrm>
          <a:prstGeom prst="rect">
            <a:avLst/>
          </a:prstGeom>
        </p:spPr>
      </p:pic>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3" name="Rectangle 2"/>
          <p:cNvSpPr/>
          <p:nvPr/>
        </p:nvSpPr>
        <p:spPr>
          <a:xfrm>
            <a:off x="1" y="4417874"/>
            <a:ext cx="9144000" cy="1754326"/>
          </a:xfrm>
          <a:prstGeom prst="rect">
            <a:avLst/>
          </a:prstGeom>
          <a:solidFill>
            <a:schemeClr val="tx1">
              <a:alpha val="29000"/>
            </a:schemeClr>
          </a:solidFill>
        </p:spPr>
        <p:txBody>
          <a:bodyPr wrap="square">
            <a:spAutoFit/>
          </a:bodyPr>
          <a:lstStyle/>
          <a:p>
            <a:pPr algn="ctr"/>
            <a:r>
              <a:rPr lang="en-US" sz="5400" dirty="0">
                <a:solidFill>
                  <a:schemeClr val="bg1"/>
                </a:solidFill>
                <a:latin typeface="+mj-lt"/>
              </a:rPr>
              <a:t>AFFORDABLE COMMERCIAL </a:t>
            </a:r>
          </a:p>
          <a:p>
            <a:pPr algn="ctr"/>
            <a:r>
              <a:rPr lang="en-US" sz="5400" dirty="0">
                <a:solidFill>
                  <a:schemeClr val="bg1"/>
                </a:solidFill>
                <a:latin typeface="+mj-lt"/>
              </a:rPr>
              <a:t>SPACE BONUS PROGRAM</a:t>
            </a:r>
            <a:endParaRPr lang="en-US" sz="2400" dirty="0">
              <a:solidFill>
                <a:schemeClr val="bg1"/>
              </a:solidFill>
              <a:latin typeface="Franklin Gothic Book" panose="020B0503020102020204" pitchFamily="34" charset="0"/>
            </a:endParaRPr>
          </a:p>
        </p:txBody>
      </p:sp>
      <p:sp>
        <p:nvSpPr>
          <p:cNvPr id="5" name="Slide Number Placeholder 4"/>
          <p:cNvSpPr>
            <a:spLocks noGrp="1"/>
          </p:cNvSpPr>
          <p:nvPr>
            <p:ph type="sldNum" sz="quarter" idx="12"/>
          </p:nvPr>
        </p:nvSpPr>
        <p:spPr/>
        <p:txBody>
          <a:bodyPr/>
          <a:lstStyle/>
          <a:p>
            <a:fld id="{6BD2AA98-B86B-4C3E-8B8F-342D75AFD488}" type="slidenum">
              <a:rPr lang="en-US" smtClean="0"/>
              <a:t>3</a:t>
            </a:fld>
            <a:endParaRPr lang="en-US" dirty="0"/>
          </a:p>
        </p:txBody>
      </p:sp>
      <p:sp>
        <p:nvSpPr>
          <p:cNvPr id="10" name="Footer Placeholder 5"/>
          <p:cNvSpPr>
            <a:spLocks noGrp="1"/>
          </p:cNvSpPr>
          <p:nvPr>
            <p:ph type="ftr" sz="quarter" idx="11"/>
          </p:nvPr>
        </p:nvSpPr>
        <p:spPr>
          <a:xfrm>
            <a:off x="1371600" y="6356070"/>
            <a:ext cx="7321162" cy="365125"/>
          </a:xfrm>
        </p:spPr>
        <p:txBody>
          <a:bodyPr/>
          <a:lstStyle/>
          <a:p>
            <a:r>
              <a:rPr lang="en-US" dirty="0" smtClean="0"/>
              <a:t>CITY COUNCIL BRIEFING –AFFORDABLE </a:t>
            </a:r>
            <a:r>
              <a:rPr lang="en-US" dirty="0"/>
              <a:t>COMMERCIAL SPACE BONUS PROGRAM -  </a:t>
            </a:r>
            <a:r>
              <a:rPr lang="en-US" dirty="0" smtClean="0"/>
              <a:t>JUNE 21, 2018</a:t>
            </a:r>
            <a:endParaRPr lang="en-US" dirty="0"/>
          </a:p>
        </p:txBody>
      </p:sp>
    </p:spTree>
    <p:extLst>
      <p:ext uri="{BB962C8B-B14F-4D97-AF65-F5344CB8AC3E}">
        <p14:creationId xmlns:p14="http://schemas.microsoft.com/office/powerpoint/2010/main" val="1863054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62400" y="4791670"/>
            <a:ext cx="4419600" cy="923330"/>
          </a:xfrm>
          <a:prstGeom prst="rect">
            <a:avLst/>
          </a:prstGeom>
          <a:solidFill>
            <a:schemeClr val="accent1">
              <a:lumMod val="20000"/>
              <a:lumOff val="80000"/>
            </a:schemeClr>
          </a:solidFill>
        </p:spPr>
        <p:txBody>
          <a:bodyPr wrap="square">
            <a:spAutoFit/>
          </a:bodyPr>
          <a:lstStyle/>
          <a:p>
            <a:pPr marL="571500" indent="-571500">
              <a:buFont typeface="Arial" panose="020B0604020202020204" pitchFamily="34" charset="0"/>
              <a:buChar char="•"/>
            </a:pPr>
            <a:r>
              <a:rPr lang="en-US" dirty="0">
                <a:solidFill>
                  <a:schemeClr val="bg1">
                    <a:lumMod val="50000"/>
                  </a:schemeClr>
                </a:solidFill>
              </a:rPr>
              <a:t>Prosperity Improvement Program (PIP) Grants </a:t>
            </a:r>
          </a:p>
          <a:p>
            <a:pPr marL="571500" indent="-571500">
              <a:buFont typeface="Arial" panose="020B0604020202020204" pitchFamily="34" charset="0"/>
              <a:buChar char="•"/>
            </a:pPr>
            <a:r>
              <a:rPr lang="en-US" dirty="0">
                <a:solidFill>
                  <a:schemeClr val="bg1">
                    <a:lumMod val="50000"/>
                  </a:schemeClr>
                </a:solidFill>
              </a:rPr>
              <a:t>Tenant Improvement Loans</a:t>
            </a:r>
          </a:p>
        </p:txBody>
      </p:sp>
      <p:sp>
        <p:nvSpPr>
          <p:cNvPr id="5" name="Rectangle 4"/>
          <p:cNvSpPr/>
          <p:nvPr/>
        </p:nvSpPr>
        <p:spPr>
          <a:xfrm>
            <a:off x="3924748" y="3103077"/>
            <a:ext cx="4457252" cy="923330"/>
          </a:xfrm>
          <a:prstGeom prst="rect">
            <a:avLst/>
          </a:prstGeom>
          <a:solidFill>
            <a:schemeClr val="accent1">
              <a:lumMod val="20000"/>
              <a:lumOff val="80000"/>
            </a:schemeClr>
          </a:solidFill>
        </p:spPr>
        <p:txBody>
          <a:bodyPr wrap="square">
            <a:spAutoFit/>
          </a:bodyPr>
          <a:lstStyle/>
          <a:p>
            <a:pPr marL="571500" indent="-571500">
              <a:buFont typeface="Arial" panose="020B0604020202020204" pitchFamily="34" charset="0"/>
              <a:buChar char="•"/>
            </a:pPr>
            <a:r>
              <a:rPr lang="en-US" dirty="0">
                <a:solidFill>
                  <a:schemeClr val="bg1">
                    <a:lumMod val="50000"/>
                  </a:schemeClr>
                </a:solidFill>
              </a:rPr>
              <a:t>Inclusive Business Resource Network (</a:t>
            </a:r>
            <a:r>
              <a:rPr lang="en-US" dirty="0" err="1">
                <a:solidFill>
                  <a:schemeClr val="bg1">
                    <a:lumMod val="50000"/>
                  </a:schemeClr>
                </a:solidFill>
              </a:rPr>
              <a:t>IBRN</a:t>
            </a:r>
            <a:r>
              <a:rPr lang="en-US" dirty="0">
                <a:solidFill>
                  <a:schemeClr val="bg1">
                    <a:lumMod val="50000"/>
                  </a:schemeClr>
                </a:solidFill>
              </a:rPr>
              <a:t>)</a:t>
            </a:r>
          </a:p>
          <a:p>
            <a:pPr marL="571500" indent="-571500">
              <a:buFont typeface="Arial" panose="020B0604020202020204" pitchFamily="34" charset="0"/>
              <a:buChar char="•"/>
            </a:pPr>
            <a:r>
              <a:rPr lang="en-US" dirty="0">
                <a:solidFill>
                  <a:schemeClr val="bg1">
                    <a:lumMod val="50000"/>
                  </a:schemeClr>
                </a:solidFill>
              </a:rPr>
              <a:t>Mercatus PDX</a:t>
            </a:r>
          </a:p>
          <a:p>
            <a:pPr marL="571500" indent="-571500">
              <a:buFont typeface="Arial" panose="020B0604020202020204" pitchFamily="34" charset="0"/>
              <a:buChar char="•"/>
            </a:pPr>
            <a:r>
              <a:rPr lang="en-US" dirty="0">
                <a:solidFill>
                  <a:schemeClr val="bg1">
                    <a:lumMod val="50000"/>
                  </a:schemeClr>
                </a:solidFill>
              </a:rPr>
              <a:t>Retail workshops and financial review </a:t>
            </a:r>
          </a:p>
        </p:txBody>
      </p:sp>
      <p:sp>
        <p:nvSpPr>
          <p:cNvPr id="2" name="Rectangle 1"/>
          <p:cNvSpPr/>
          <p:nvPr/>
        </p:nvSpPr>
        <p:spPr>
          <a:xfrm>
            <a:off x="3962400" y="1259920"/>
            <a:ext cx="4419600" cy="1200329"/>
          </a:xfrm>
          <a:prstGeom prst="rect">
            <a:avLst/>
          </a:prstGeom>
          <a:solidFill>
            <a:schemeClr val="accent1">
              <a:lumMod val="20000"/>
              <a:lumOff val="80000"/>
            </a:schemeClr>
          </a:solidFill>
        </p:spPr>
        <p:txBody>
          <a:bodyPr wrap="square">
            <a:spAutoFit/>
          </a:bodyPr>
          <a:lstStyle/>
          <a:p>
            <a:pPr marL="576263" indent="-576263">
              <a:buFont typeface="Arial" panose="020B0604020202020204" pitchFamily="34" charset="0"/>
              <a:buChar char="•"/>
            </a:pPr>
            <a:r>
              <a:rPr lang="en-US" dirty="0">
                <a:solidFill>
                  <a:schemeClr val="bg1">
                    <a:lumMod val="50000"/>
                  </a:schemeClr>
                </a:solidFill>
              </a:rPr>
              <a:t>Prosper Portland </a:t>
            </a:r>
            <a:r>
              <a:rPr lang="en-US" dirty="0" smtClean="0">
                <a:solidFill>
                  <a:schemeClr val="bg1">
                    <a:lumMod val="50000"/>
                  </a:schemeClr>
                </a:solidFill>
              </a:rPr>
              <a:t>master lease/ownership</a:t>
            </a:r>
            <a:endParaRPr lang="en-US" dirty="0">
              <a:solidFill>
                <a:schemeClr val="bg1">
                  <a:lumMod val="50000"/>
                </a:schemeClr>
              </a:solidFill>
            </a:endParaRPr>
          </a:p>
          <a:p>
            <a:pPr marL="576263" indent="-576263">
              <a:buFont typeface="Arial" panose="020B0604020202020204" pitchFamily="34" charset="0"/>
              <a:buChar char="•"/>
            </a:pPr>
            <a:r>
              <a:rPr lang="en-US" dirty="0" smtClean="0">
                <a:solidFill>
                  <a:schemeClr val="bg1">
                    <a:lumMod val="50000"/>
                  </a:schemeClr>
                </a:solidFill>
              </a:rPr>
              <a:t>Partnership </a:t>
            </a:r>
            <a:r>
              <a:rPr lang="en-US" dirty="0">
                <a:solidFill>
                  <a:schemeClr val="bg1">
                    <a:lumMod val="50000"/>
                  </a:schemeClr>
                </a:solidFill>
              </a:rPr>
              <a:t>with City Bureaus</a:t>
            </a:r>
          </a:p>
          <a:p>
            <a:pPr marL="576263" indent="-576263">
              <a:buFont typeface="Arial" panose="020B0604020202020204" pitchFamily="34" charset="0"/>
              <a:buChar char="•"/>
            </a:pPr>
            <a:r>
              <a:rPr lang="en-US" dirty="0" smtClean="0">
                <a:solidFill>
                  <a:schemeClr val="bg1">
                    <a:lumMod val="50000"/>
                  </a:schemeClr>
                </a:solidFill>
              </a:rPr>
              <a:t>Lease agreements with private developers</a:t>
            </a:r>
            <a:endParaRPr lang="en-US" dirty="0">
              <a:solidFill>
                <a:schemeClr val="bg1">
                  <a:lumMod val="50000"/>
                </a:schemeClr>
              </a:solidFill>
            </a:endParaRPr>
          </a:p>
          <a:p>
            <a:pPr marL="576263" indent="-576263">
              <a:buFont typeface="Arial" panose="020B0604020202020204" pitchFamily="34" charset="0"/>
              <a:buChar char="•"/>
            </a:pPr>
            <a:r>
              <a:rPr lang="en-US" b="1" dirty="0">
                <a:solidFill>
                  <a:srgbClr val="EAAA00"/>
                </a:solidFill>
              </a:rPr>
              <a:t>Affordable Commercial </a:t>
            </a:r>
            <a:r>
              <a:rPr lang="en-US" b="1" dirty="0" smtClean="0">
                <a:solidFill>
                  <a:srgbClr val="EAAA00"/>
                </a:solidFill>
              </a:rPr>
              <a:t>Bonus </a:t>
            </a:r>
            <a:r>
              <a:rPr lang="en-US" b="1" dirty="0">
                <a:solidFill>
                  <a:srgbClr val="EAAA00"/>
                </a:solidFill>
              </a:rPr>
              <a:t>Program </a:t>
            </a:r>
          </a:p>
        </p:txBody>
      </p:sp>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7" name="Rectangle 6"/>
          <p:cNvSpPr/>
          <p:nvPr/>
        </p:nvSpPr>
        <p:spPr>
          <a:xfrm>
            <a:off x="0" y="228600"/>
            <a:ext cx="9601200" cy="769441"/>
          </a:xfrm>
          <a:prstGeom prst="rect">
            <a:avLst/>
          </a:prstGeom>
        </p:spPr>
        <p:txBody>
          <a:bodyPr wrap="square">
            <a:spAutoFit/>
          </a:bodyPr>
          <a:lstStyle/>
          <a:p>
            <a:r>
              <a:rPr lang="en-US" sz="4400" dirty="0">
                <a:solidFill>
                  <a:srgbClr val="EAAA00"/>
                </a:solidFill>
                <a:latin typeface="+mj-lt"/>
              </a:rPr>
              <a:t>Affordable Commercial Framework </a:t>
            </a:r>
          </a:p>
        </p:txBody>
      </p:sp>
      <p:cxnSp>
        <p:nvCxnSpPr>
          <p:cNvPr id="13" name="Straight Connector 12"/>
          <p:cNvCxnSpPr/>
          <p:nvPr/>
        </p:nvCxnSpPr>
        <p:spPr>
          <a:xfrm>
            <a:off x="0" y="10668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BD2AA98-B86B-4C3E-8B8F-342D75AFD488}" type="slidenum">
              <a:rPr lang="en-US" smtClean="0"/>
              <a:t>4</a:t>
            </a:fld>
            <a:endParaRPr lang="en-US" dirty="0"/>
          </a:p>
        </p:txBody>
      </p:sp>
      <p:sp>
        <p:nvSpPr>
          <p:cNvPr id="6" name="Rectangle 5"/>
          <p:cNvSpPr/>
          <p:nvPr/>
        </p:nvSpPr>
        <p:spPr>
          <a:xfrm>
            <a:off x="152400" y="998041"/>
            <a:ext cx="8458200" cy="3416320"/>
          </a:xfrm>
          <a:prstGeom prst="rect">
            <a:avLst/>
          </a:prstGeom>
        </p:spPr>
        <p:txBody>
          <a:bodyPr wrap="square">
            <a:spAutoFit/>
          </a:bodyPr>
          <a:lstStyle/>
          <a:p>
            <a:pPr lvl="3"/>
            <a:endParaRPr lang="en-US" sz="2400" dirty="0" smtClean="0">
              <a:solidFill>
                <a:schemeClr val="bg1">
                  <a:lumMod val="50000"/>
                </a:schemeClr>
              </a:solidFill>
            </a:endParaRPr>
          </a:p>
          <a:p>
            <a:pPr marL="1947863" lvl="3" indent="-576263">
              <a:buFont typeface="Arial" panose="020B0604020202020204" pitchFamily="34" charset="0"/>
              <a:buChar char="•"/>
            </a:pPr>
            <a:endParaRPr lang="en-US" sz="2400" dirty="0" smtClean="0">
              <a:solidFill>
                <a:schemeClr val="bg1">
                  <a:lumMod val="50000"/>
                </a:schemeClr>
              </a:solidFill>
            </a:endParaRPr>
          </a:p>
          <a:p>
            <a:pPr marL="1947863" lvl="3" indent="-576263">
              <a:buFont typeface="Arial" panose="020B0604020202020204" pitchFamily="34" charset="0"/>
              <a:buChar char="•"/>
            </a:pPr>
            <a:endParaRPr lang="en-US" sz="2400" dirty="0" smtClean="0">
              <a:solidFill>
                <a:schemeClr val="bg1">
                  <a:lumMod val="50000"/>
                </a:schemeClr>
              </a:solidFill>
            </a:endParaRPr>
          </a:p>
          <a:p>
            <a:pPr marL="1947863" lvl="3" indent="-576263">
              <a:buFont typeface="Arial" panose="020B0604020202020204" pitchFamily="34" charset="0"/>
              <a:buChar char="•"/>
            </a:pPr>
            <a:endParaRPr lang="en-US" sz="2400" dirty="0" smtClean="0">
              <a:solidFill>
                <a:schemeClr val="bg1">
                  <a:lumMod val="50000"/>
                </a:schemeClr>
              </a:solidFill>
            </a:endParaRPr>
          </a:p>
          <a:p>
            <a:pPr marL="1947863" lvl="3" indent="-576263">
              <a:buFont typeface="Arial" panose="020B0604020202020204" pitchFamily="34" charset="0"/>
              <a:buChar char="•"/>
            </a:pPr>
            <a:endParaRPr lang="en-US" sz="2400" dirty="0" smtClean="0">
              <a:solidFill>
                <a:schemeClr val="bg1">
                  <a:lumMod val="50000"/>
                </a:schemeClr>
              </a:solidFill>
            </a:endParaRPr>
          </a:p>
          <a:p>
            <a:pPr marL="1947863" lvl="3" indent="-576263">
              <a:buFont typeface="Arial" panose="020B0604020202020204" pitchFamily="34" charset="0"/>
              <a:buChar char="•"/>
            </a:pPr>
            <a:endParaRPr lang="en-US" sz="2400" dirty="0" smtClean="0">
              <a:solidFill>
                <a:schemeClr val="bg1">
                  <a:lumMod val="50000"/>
                </a:schemeClr>
              </a:solidFill>
            </a:endParaRPr>
          </a:p>
          <a:p>
            <a:pPr lvl="1"/>
            <a:endParaRPr lang="en-US" sz="2400" b="1" dirty="0">
              <a:solidFill>
                <a:schemeClr val="bg1">
                  <a:lumMod val="50000"/>
                </a:schemeClr>
              </a:solidFill>
            </a:endParaRPr>
          </a:p>
          <a:p>
            <a:pPr lvl="1"/>
            <a:endParaRPr lang="en-US" sz="2400" b="1" dirty="0" smtClean="0">
              <a:solidFill>
                <a:schemeClr val="bg1">
                  <a:lumMod val="50000"/>
                </a:schemeClr>
              </a:solidFill>
            </a:endParaRPr>
          </a:p>
          <a:p>
            <a:pPr lvl="1"/>
            <a:endParaRPr lang="en-US" sz="2400" b="1" dirty="0">
              <a:solidFill>
                <a:schemeClr val="bg1">
                  <a:lumMod val="50000"/>
                </a:schemeClr>
              </a:solidFill>
            </a:endParaRPr>
          </a:p>
        </p:txBody>
      </p:sp>
      <p:sp>
        <p:nvSpPr>
          <p:cNvPr id="3" name="Rounded Rectangle 2"/>
          <p:cNvSpPr/>
          <p:nvPr/>
        </p:nvSpPr>
        <p:spPr>
          <a:xfrm>
            <a:off x="494852" y="1219200"/>
            <a:ext cx="3543748" cy="1371600"/>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400" b="1" dirty="0" smtClean="0">
                <a:solidFill>
                  <a:schemeClr val="bg1"/>
                </a:solidFill>
              </a:rPr>
              <a:t>ACCESS </a:t>
            </a:r>
            <a:r>
              <a:rPr lang="en-US" sz="2400" b="1" dirty="0">
                <a:solidFill>
                  <a:schemeClr val="bg1"/>
                </a:solidFill>
              </a:rPr>
              <a:t>TO </a:t>
            </a:r>
            <a:r>
              <a:rPr lang="en-US" sz="2400" b="1" dirty="0" smtClean="0">
                <a:solidFill>
                  <a:schemeClr val="bg1"/>
                </a:solidFill>
              </a:rPr>
              <a:t> PUBLIC &amp; PRIVATE SPACE </a:t>
            </a:r>
            <a:endParaRPr lang="en-US" sz="2400" dirty="0">
              <a:solidFill>
                <a:schemeClr val="bg1"/>
              </a:solidFill>
            </a:endParaRPr>
          </a:p>
        </p:txBody>
      </p:sp>
      <p:sp>
        <p:nvSpPr>
          <p:cNvPr id="11" name="Rounded Rectangle 10"/>
          <p:cNvSpPr/>
          <p:nvPr/>
        </p:nvSpPr>
        <p:spPr>
          <a:xfrm>
            <a:off x="467958" y="2819400"/>
            <a:ext cx="3535680" cy="1371600"/>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startAt="2"/>
            </a:pPr>
            <a:r>
              <a:rPr lang="en-US" sz="2400" b="1" dirty="0">
                <a:solidFill>
                  <a:schemeClr val="bg1"/>
                </a:solidFill>
              </a:rPr>
              <a:t>BUSINESS COACHING &amp; TECHNICAL ASSISTANCE</a:t>
            </a:r>
          </a:p>
        </p:txBody>
      </p:sp>
      <p:sp>
        <p:nvSpPr>
          <p:cNvPr id="12" name="Rounded Rectangle 11"/>
          <p:cNvSpPr/>
          <p:nvPr/>
        </p:nvSpPr>
        <p:spPr>
          <a:xfrm>
            <a:off x="494852" y="4495800"/>
            <a:ext cx="3535680" cy="1371600"/>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3"/>
            </a:pPr>
            <a:r>
              <a:rPr lang="en-US" sz="2400" b="1" dirty="0" smtClean="0">
                <a:solidFill>
                  <a:schemeClr val="bg1"/>
                </a:solidFill>
              </a:rPr>
              <a:t>FINANCIAL </a:t>
            </a:r>
            <a:r>
              <a:rPr lang="en-US" sz="2400" b="1" dirty="0">
                <a:solidFill>
                  <a:schemeClr val="bg1"/>
                </a:solidFill>
              </a:rPr>
              <a:t>SUPPORT</a:t>
            </a:r>
            <a:endParaRPr lang="en-US" sz="2400" dirty="0">
              <a:solidFill>
                <a:schemeClr val="bg1"/>
              </a:solidFill>
            </a:endParaRPr>
          </a:p>
        </p:txBody>
      </p:sp>
      <p:sp>
        <p:nvSpPr>
          <p:cNvPr id="15" name="Footer Placeholder 5"/>
          <p:cNvSpPr>
            <a:spLocks noGrp="1"/>
          </p:cNvSpPr>
          <p:nvPr>
            <p:ph type="ftr" sz="quarter" idx="11"/>
          </p:nvPr>
        </p:nvSpPr>
        <p:spPr>
          <a:xfrm>
            <a:off x="1371600" y="6356070"/>
            <a:ext cx="7321162" cy="365125"/>
          </a:xfrm>
        </p:spPr>
        <p:txBody>
          <a:bodyPr/>
          <a:lstStyle/>
          <a:p>
            <a:r>
              <a:rPr lang="en-US" dirty="0" smtClean="0"/>
              <a:t>CITY COUNCIL BRIEFING –AFFORDABLE </a:t>
            </a:r>
            <a:r>
              <a:rPr lang="en-US" dirty="0"/>
              <a:t>COMMERCIAL SPACE BONUS PROGRAM -  </a:t>
            </a:r>
            <a:r>
              <a:rPr lang="en-US" dirty="0" smtClean="0"/>
              <a:t>JUNE 21, 2018</a:t>
            </a:r>
            <a:endParaRPr lang="en-US" dirty="0"/>
          </a:p>
        </p:txBody>
      </p:sp>
    </p:spTree>
    <p:extLst>
      <p:ext uri="{BB962C8B-B14F-4D97-AF65-F5344CB8AC3E}">
        <p14:creationId xmlns:p14="http://schemas.microsoft.com/office/powerpoint/2010/main" val="3663122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dcnt56\s-drive\Administration\GIS-Shared\Maps\Basemaps\pdx_gray.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259"/>
          <a:stretch/>
        </p:blipFill>
        <p:spPr bwMode="auto">
          <a:xfrm>
            <a:off x="0" y="-549275"/>
            <a:ext cx="9144000" cy="672147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810000" y="3793123"/>
            <a:ext cx="152400" cy="152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267200" y="2760077"/>
            <a:ext cx="152400" cy="152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299509" y="4969877"/>
            <a:ext cx="152400" cy="152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299509" y="5198477"/>
            <a:ext cx="152400" cy="152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346160" y="2667000"/>
            <a:ext cx="1918539" cy="338554"/>
          </a:xfrm>
          <a:prstGeom prst="rect">
            <a:avLst/>
          </a:prstGeom>
          <a:noFill/>
        </p:spPr>
        <p:txBody>
          <a:bodyPr wrap="none" rtlCol="0">
            <a:spAutoFit/>
          </a:bodyPr>
          <a:lstStyle/>
          <a:p>
            <a:r>
              <a:rPr lang="en-US" sz="1600" dirty="0"/>
              <a:t>ALBERTA COMMONS</a:t>
            </a:r>
          </a:p>
        </p:txBody>
      </p:sp>
      <p:sp>
        <p:nvSpPr>
          <p:cNvPr id="11" name="TextBox 10"/>
          <p:cNvSpPr txBox="1"/>
          <p:nvPr/>
        </p:nvSpPr>
        <p:spPr>
          <a:xfrm>
            <a:off x="3886200" y="3700046"/>
            <a:ext cx="2384884" cy="338554"/>
          </a:xfrm>
          <a:prstGeom prst="rect">
            <a:avLst/>
          </a:prstGeom>
          <a:noFill/>
        </p:spPr>
        <p:txBody>
          <a:bodyPr wrap="none" rtlCol="0">
            <a:spAutoFit/>
          </a:bodyPr>
          <a:lstStyle/>
          <a:p>
            <a:r>
              <a:rPr lang="en-US" sz="1600" dirty="0"/>
              <a:t>10TH &amp; YAMHILL GARAGE</a:t>
            </a:r>
          </a:p>
        </p:txBody>
      </p:sp>
      <p:sp>
        <p:nvSpPr>
          <p:cNvPr id="12" name="TextBox 11"/>
          <p:cNvSpPr txBox="1"/>
          <p:nvPr/>
        </p:nvSpPr>
        <p:spPr>
          <a:xfrm>
            <a:off x="6375709" y="4876800"/>
            <a:ext cx="1701491" cy="338554"/>
          </a:xfrm>
          <a:prstGeom prst="rect">
            <a:avLst/>
          </a:prstGeom>
          <a:noFill/>
        </p:spPr>
        <p:txBody>
          <a:bodyPr wrap="none" rtlCol="0">
            <a:spAutoFit/>
          </a:bodyPr>
          <a:lstStyle/>
          <a:p>
            <a:r>
              <a:rPr lang="en-US" sz="1600" dirty="0"/>
              <a:t>LENTS COMMONS</a:t>
            </a:r>
          </a:p>
        </p:txBody>
      </p:sp>
      <p:sp>
        <p:nvSpPr>
          <p:cNvPr id="13" name="TextBox 12"/>
          <p:cNvSpPr txBox="1"/>
          <p:nvPr/>
        </p:nvSpPr>
        <p:spPr>
          <a:xfrm>
            <a:off x="6390086" y="5105400"/>
            <a:ext cx="1534587" cy="338554"/>
          </a:xfrm>
          <a:prstGeom prst="rect">
            <a:avLst/>
          </a:prstGeom>
          <a:noFill/>
        </p:spPr>
        <p:txBody>
          <a:bodyPr wrap="none" rtlCol="0">
            <a:spAutoFit/>
          </a:bodyPr>
          <a:lstStyle/>
          <a:p>
            <a:r>
              <a:rPr lang="en-US" sz="1600" dirty="0"/>
              <a:t>OLIVER STATION</a:t>
            </a:r>
          </a:p>
        </p:txBody>
      </p:sp>
      <p:sp>
        <p:nvSpPr>
          <p:cNvPr id="18" name="Rectangle 17"/>
          <p:cNvSpPr/>
          <p:nvPr/>
        </p:nvSpPr>
        <p:spPr>
          <a:xfrm>
            <a:off x="0" y="0"/>
            <a:ext cx="9144000" cy="1032301"/>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56105" y="159603"/>
            <a:ext cx="8458200" cy="830997"/>
          </a:xfrm>
          <a:prstGeom prst="rect">
            <a:avLst/>
          </a:prstGeom>
        </p:spPr>
        <p:txBody>
          <a:bodyPr wrap="square">
            <a:spAutoFit/>
          </a:bodyPr>
          <a:lstStyle/>
          <a:p>
            <a:r>
              <a:rPr lang="en-US" sz="4800" dirty="0">
                <a:solidFill>
                  <a:schemeClr val="bg1"/>
                </a:solidFill>
                <a:latin typeface="+mj-lt"/>
              </a:rPr>
              <a:t>PILOT PROJECTS</a:t>
            </a:r>
          </a:p>
        </p:txBody>
      </p:sp>
      <p:cxnSp>
        <p:nvCxnSpPr>
          <p:cNvPr id="14" name="Straight Connector 13"/>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17" name="Footer Placeholder 5"/>
          <p:cNvSpPr>
            <a:spLocks noGrp="1"/>
          </p:cNvSpPr>
          <p:nvPr>
            <p:ph type="ftr" sz="quarter" idx="11"/>
          </p:nvPr>
        </p:nvSpPr>
        <p:spPr>
          <a:xfrm>
            <a:off x="1371600" y="6356070"/>
            <a:ext cx="6934200" cy="365125"/>
          </a:xfrm>
        </p:spPr>
        <p:txBody>
          <a:bodyPr/>
          <a:lstStyle/>
          <a:p>
            <a:r>
              <a:rPr lang="en-US" dirty="0" smtClean="0"/>
              <a:t>CITY COUNCIL BRIEFING –AFFORDABLE </a:t>
            </a:r>
            <a:r>
              <a:rPr lang="en-US" dirty="0"/>
              <a:t>COMMERCIAL SPACE BONUS PROGRAM -  </a:t>
            </a:r>
            <a:r>
              <a:rPr lang="en-US" dirty="0" smtClean="0"/>
              <a:t>JUNE 21, 2018</a:t>
            </a:r>
            <a:endParaRPr lang="en-US" dirty="0"/>
          </a:p>
        </p:txBody>
      </p:sp>
      <p:sp>
        <p:nvSpPr>
          <p:cNvPr id="20" name="Slide Number Placeholder 3"/>
          <p:cNvSpPr>
            <a:spLocks noGrp="1"/>
          </p:cNvSpPr>
          <p:nvPr>
            <p:ph type="sldNum" sz="quarter" idx="12"/>
          </p:nvPr>
        </p:nvSpPr>
        <p:spPr>
          <a:xfrm>
            <a:off x="6553200" y="6356350"/>
            <a:ext cx="2133600" cy="365125"/>
          </a:xfrm>
        </p:spPr>
        <p:txBody>
          <a:bodyPr/>
          <a:lstStyle/>
          <a:p>
            <a:fld id="{6BD2AA98-B86B-4C3E-8B8F-342D75AFD488}" type="slidenum">
              <a:rPr lang="en-US" smtClean="0"/>
              <a:t>5</a:t>
            </a:fld>
            <a:endParaRPr lang="en-US" dirty="0"/>
          </a:p>
        </p:txBody>
      </p:sp>
    </p:spTree>
    <p:extLst>
      <p:ext uri="{BB962C8B-B14F-4D97-AF65-F5344CB8AC3E}">
        <p14:creationId xmlns:p14="http://schemas.microsoft.com/office/powerpoint/2010/main" val="1406017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7" name="Rectangle 6"/>
          <p:cNvSpPr/>
          <p:nvPr/>
        </p:nvSpPr>
        <p:spPr>
          <a:xfrm>
            <a:off x="0" y="228600"/>
            <a:ext cx="9144000" cy="769441"/>
          </a:xfrm>
          <a:prstGeom prst="rect">
            <a:avLst/>
          </a:prstGeom>
        </p:spPr>
        <p:txBody>
          <a:bodyPr wrap="square">
            <a:spAutoFit/>
          </a:bodyPr>
          <a:lstStyle/>
          <a:p>
            <a:r>
              <a:rPr lang="en-US" sz="4400" dirty="0">
                <a:solidFill>
                  <a:srgbClr val="EAAA00"/>
                </a:solidFill>
                <a:latin typeface="+mj-lt"/>
              </a:rPr>
              <a:t>Pilot Project Summary</a:t>
            </a: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2912445582"/>
                  </p:ext>
                </p:extLst>
              </p:nvPr>
            </p:nvGraphicFramePr>
            <p:xfrm>
              <a:off x="285750" y="1295577"/>
              <a:ext cx="8401051" cy="4038423"/>
            </p:xfrm>
            <a:graphic>
              <a:graphicData uri="http://schemas.openxmlformats.org/drawingml/2006/table">
                <a:tbl>
                  <a:tblPr firstRow="1" bandRow="1">
                    <a:tableStyleId>{5C22544A-7EE6-4342-B048-85BDC9FD1C3A}</a:tableStyleId>
                  </a:tblPr>
                  <a:tblGrid>
                    <a:gridCol w="1351659">
                      <a:extLst>
                        <a:ext uri="{9D8B030D-6E8A-4147-A177-3AD203B41FA5}">
                          <a16:colId xmlns:a16="http://schemas.microsoft.com/office/drawing/2014/main" xmlns="" val="20000"/>
                        </a:ext>
                      </a:extLst>
                    </a:gridCol>
                    <a:gridCol w="1572077">
                      <a:extLst>
                        <a:ext uri="{9D8B030D-6E8A-4147-A177-3AD203B41FA5}">
                          <a16:colId xmlns:a16="http://schemas.microsoft.com/office/drawing/2014/main" xmlns="" val="20001"/>
                        </a:ext>
                      </a:extLst>
                    </a:gridCol>
                    <a:gridCol w="1413500">
                      <a:extLst>
                        <a:ext uri="{9D8B030D-6E8A-4147-A177-3AD203B41FA5}">
                          <a16:colId xmlns:a16="http://schemas.microsoft.com/office/drawing/2014/main" xmlns="" val="20002"/>
                        </a:ext>
                      </a:extLst>
                    </a:gridCol>
                    <a:gridCol w="1354605">
                      <a:extLst>
                        <a:ext uri="{9D8B030D-6E8A-4147-A177-3AD203B41FA5}">
                          <a16:colId xmlns:a16="http://schemas.microsoft.com/office/drawing/2014/main" xmlns="" val="20003"/>
                        </a:ext>
                      </a:extLst>
                    </a:gridCol>
                    <a:gridCol w="1354605">
                      <a:extLst>
                        <a:ext uri="{9D8B030D-6E8A-4147-A177-3AD203B41FA5}">
                          <a16:colId xmlns:a16="http://schemas.microsoft.com/office/drawing/2014/main" xmlns="" val="20004"/>
                        </a:ext>
                      </a:extLst>
                    </a:gridCol>
                    <a:gridCol w="1354605">
                      <a:extLst>
                        <a:ext uri="{9D8B030D-6E8A-4147-A177-3AD203B41FA5}">
                          <a16:colId xmlns:a16="http://schemas.microsoft.com/office/drawing/2014/main" xmlns="" val="20005"/>
                        </a:ext>
                      </a:extLst>
                    </a:gridCol>
                  </a:tblGrid>
                  <a:tr h="804540">
                    <a:tc>
                      <a:txBody>
                        <a:bodyPr/>
                        <a:lstStyle/>
                        <a:p>
                          <a:endParaRPr lang="en-US"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Alberta Commons</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a:solidFill>
                                <a:schemeClr val="bg1"/>
                              </a:solidFill>
                            </a:rPr>
                            <a:t>10TH</a:t>
                          </a:r>
                          <a:r>
                            <a:rPr lang="en-US" b="1" dirty="0">
                              <a:solidFill>
                                <a:schemeClr val="bg1"/>
                              </a:solidFill>
                            </a:rPr>
                            <a:t> &amp; Yamhill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Lents</a:t>
                          </a:r>
                          <a:r>
                            <a:rPr lang="en-US" b="1" baseline="0" dirty="0">
                              <a:solidFill>
                                <a:schemeClr val="bg1"/>
                              </a:solidFill>
                            </a:rPr>
                            <a:t> Commons</a:t>
                          </a:r>
                          <a:endParaRPr lang="en-US" b="1"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Oliver Station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ACS </a:t>
                          </a:r>
                          <a:r>
                            <a:rPr lang="en-US" b="1" baseline="0" dirty="0" smtClean="0">
                              <a:solidFill>
                                <a:schemeClr val="bg1"/>
                              </a:solidFill>
                            </a:rPr>
                            <a:t>Bonus</a:t>
                          </a:r>
                          <a:endParaRPr lang="en-US" b="1" dirty="0">
                            <a:solidFill>
                              <a:schemeClr val="bg1"/>
                            </a:solidFill>
                          </a:endParaRPr>
                        </a:p>
                      </a:txBody>
                      <a:tcPr anchor="ctr"/>
                    </a:tc>
                    <a:extLst>
                      <a:ext uri="{0D108BD9-81ED-4DB2-BD59-A6C34878D82A}">
                        <a16:rowId xmlns:a16="http://schemas.microsoft.com/office/drawing/2014/main" xmlns="" val="10000"/>
                      </a:ext>
                    </a:extLst>
                  </a:tr>
                  <a:tr h="643083">
                    <a:tc rowSpan="2">
                      <a:txBody>
                        <a:bodyPr/>
                        <a:lstStyle/>
                        <a:p>
                          <a:pPr algn="ctr"/>
                          <a:r>
                            <a:rPr lang="en-US" b="1" dirty="0">
                              <a:solidFill>
                                <a:schemeClr val="bg1"/>
                              </a:solidFill>
                            </a:rPr>
                            <a:t>ACCESS</a:t>
                          </a:r>
                          <a:r>
                            <a:rPr lang="en-US" b="1" baseline="0" dirty="0">
                              <a:solidFill>
                                <a:schemeClr val="bg1"/>
                              </a:solidFill>
                            </a:rPr>
                            <a:t> TO SPACE</a:t>
                          </a:r>
                          <a:endParaRPr lang="en-US" b="1" dirty="0">
                            <a:solidFill>
                              <a:schemeClr val="bg1"/>
                            </a:solidFill>
                          </a:endParaRPr>
                        </a:p>
                      </a:txBody>
                      <a:tcPr anchor="ctr">
                        <a:solidFill>
                          <a:schemeClr val="accent1"/>
                        </a:solidFill>
                      </a:tcPr>
                    </a:tc>
                    <a:tc>
                      <a:txBody>
                        <a:bodyPr/>
                        <a:lstStyle/>
                        <a:p>
                          <a:pPr algn="l"/>
                          <a:r>
                            <a:rPr lang="en-US" sz="1800" b="0" dirty="0"/>
                            <a:t>5,100 SQFT</a:t>
                          </a:r>
                        </a:p>
                      </a:txBody>
                      <a:tcPr anchor="ctr"/>
                    </a:tc>
                    <a:tc>
                      <a:txBody>
                        <a:bodyPr/>
                        <a:lstStyle/>
                        <a:p>
                          <a:pPr algn="l"/>
                          <a:r>
                            <a:rPr lang="en-US" sz="1800" b="0" dirty="0"/>
                            <a:t>21,000 SQFT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3,725 SQFT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4,000 SQFT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Est. Up</a:t>
                          </a:r>
                          <a:r>
                            <a:rPr lang="en-US" sz="1800" b="0" baseline="0" dirty="0"/>
                            <a:t>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40,000 SQFT</a:t>
                          </a:r>
                          <a:endParaRPr lang="en-US" sz="1800" b="0" dirty="0"/>
                        </a:p>
                      </a:txBody>
                      <a:tcPr anchor="ctr"/>
                    </a:tc>
                    <a:extLst>
                      <a:ext uri="{0D108BD9-81ED-4DB2-BD59-A6C34878D82A}">
                        <a16:rowId xmlns:a16="http://schemas.microsoft.com/office/drawing/2014/main" xmlns="" val="10001"/>
                      </a:ext>
                    </a:extLst>
                  </a:tr>
                  <a:tr h="124923">
                    <a:tc vMerge="1">
                      <a:txBody>
                        <a:bodyPr/>
                        <a:lstStyle/>
                        <a:p>
                          <a:pPr algn="ctr"/>
                          <a:endParaRPr lang="en-US"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Master Lease from Private Partner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800" b="0" dirty="0" smtClean="0"/>
                                  <m:t>Master</m:t>
                                </m:r>
                                <m:r>
                                  <m:rPr>
                                    <m:nor/>
                                  </m:rPr>
                                  <a:rPr lang="en-US" sz="1800" b="0" dirty="0" smtClean="0"/>
                                  <m:t> </m:t>
                                </m:r>
                                <m:r>
                                  <m:rPr>
                                    <m:nor/>
                                  </m:rPr>
                                  <a:rPr lang="en-US" sz="1800" b="0" dirty="0" smtClean="0"/>
                                  <m:t>Lease</m:t>
                                </m:r>
                                <m:r>
                                  <m:rPr>
                                    <m:nor/>
                                  </m:rPr>
                                  <a:rPr lang="en-US" sz="1800" b="0" dirty="0" smtClean="0"/>
                                  <m:t> </m:t>
                                </m:r>
                                <m:r>
                                  <m:rPr>
                                    <m:nor/>
                                  </m:rPr>
                                  <a:rPr lang="en-US" sz="1800" b="0" dirty="0" smtClean="0"/>
                                  <m:t>from</m:t>
                                </m:r>
                                <m:r>
                                  <m:rPr>
                                    <m:nor/>
                                  </m:rPr>
                                  <a:rPr lang="en-US" sz="1800" b="0" dirty="0" smtClean="0"/>
                                  <m:t> </m:t>
                                </m:r>
                                <m:r>
                                  <m:rPr>
                                    <m:nor/>
                                  </m:rPr>
                                  <a:rPr lang="en-US" sz="1800" b="0" dirty="0" smtClean="0"/>
                                  <m:t>Public</m:t>
                                </m:r>
                                <m:r>
                                  <m:rPr>
                                    <m:nor/>
                                  </m:rPr>
                                  <a:rPr lang="en-US" sz="1800" b="0" dirty="0" smtClean="0"/>
                                  <m:t> </m:t>
                                </m:r>
                                <m:r>
                                  <m:rPr>
                                    <m:nor/>
                                  </m:rPr>
                                  <a:rPr lang="en-US" sz="1800" b="0" dirty="0" smtClean="0"/>
                                  <m:t>Partner</m:t>
                                </m:r>
                              </m:oMath>
                            </m:oMathPara>
                          </a14:m>
                          <a:endParaRPr lang="en-US"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nor/>
                                  </m:rPr>
                                  <a:rPr lang="en-US" sz="1800" b="0" dirty="0" smtClean="0"/>
                                  <m:t>Pros</m:t>
                                </m:r>
                                <m:r>
                                  <m:rPr>
                                    <m:nor/>
                                  </m:rPr>
                                  <a:rPr lang="en-US" sz="1800" b="0" baseline="0" dirty="0" smtClean="0"/>
                                  <m:t>per</m:t>
                                </m:r>
                                <m:r>
                                  <m:rPr>
                                    <m:nor/>
                                  </m:rPr>
                                  <a:rPr lang="en-US" sz="1800" b="0" baseline="0" dirty="0" smtClean="0"/>
                                  <m:t> </m:t>
                                </m:r>
                                <m:r>
                                  <m:rPr>
                                    <m:nor/>
                                  </m:rPr>
                                  <a:rPr lang="en-US" sz="1800" b="0" baseline="0" dirty="0" smtClean="0"/>
                                  <m:t>Portland</m:t>
                                </m:r>
                                <m:r>
                                  <m:rPr>
                                    <m:nor/>
                                  </m:rPr>
                                  <a:rPr lang="en-US" sz="1800" b="0" baseline="0" dirty="0" smtClean="0"/>
                                  <m:t> </m:t>
                                </m:r>
                                <m:r>
                                  <m:rPr>
                                    <m:nor/>
                                  </m:rPr>
                                  <a:rPr lang="en-US" sz="1800" b="0" baseline="0" dirty="0" smtClean="0"/>
                                  <m:t>Ownership</m:t>
                                </m:r>
                              </m:oMath>
                            </m:oMathPara>
                          </a14:m>
                          <a:endParaRPr lang="en-US"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Consent to Let from Private Partner</a:t>
                          </a:r>
                          <a:endParaRPr lang="en-US"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Covenant</a:t>
                          </a:r>
                          <a:r>
                            <a:rPr lang="en-US" sz="1800" b="0" baseline="0" dirty="0" smtClean="0"/>
                            <a:t> with Developer</a:t>
                          </a:r>
                          <a:endParaRPr lang="en-US" sz="1800" b="0" dirty="0"/>
                        </a:p>
                      </a:txBody>
                      <a:tcPr/>
                    </a:tc>
                    <a:extLst>
                      <a:ext uri="{0D108BD9-81ED-4DB2-BD59-A6C34878D82A}">
                        <a16:rowId xmlns:a16="http://schemas.microsoft.com/office/drawing/2014/main" xmlns="" val="10002"/>
                      </a:ext>
                    </a:extLst>
                  </a:tr>
                  <a:tr h="616814">
                    <a:tc>
                      <a:txBody>
                        <a:bodyPr/>
                        <a:lstStyle/>
                        <a:p>
                          <a:pPr algn="ctr"/>
                          <a:r>
                            <a:rPr lang="en-US" b="1" dirty="0">
                              <a:solidFill>
                                <a:schemeClr val="bg1"/>
                              </a:solidFill>
                            </a:rPr>
                            <a:t>TECHNICAL</a:t>
                          </a:r>
                          <a:r>
                            <a:rPr lang="en-US" b="1" baseline="0" dirty="0">
                              <a:solidFill>
                                <a:schemeClr val="bg1"/>
                              </a:solidFill>
                            </a:rPr>
                            <a:t> ASSISTANCE</a:t>
                          </a:r>
                          <a:endParaRPr lang="en-US" b="1" dirty="0">
                            <a:solidFill>
                              <a:schemeClr val="bg1"/>
                            </a:solidFill>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a:sym typeface="Wingdings"/>
                                  </a:rPr>
                                  <m:t></m:t>
                                </m:r>
                              </m:oMath>
                            </m:oMathPara>
                          </a14:m>
                          <a:endParaRPr lang="en-US" sz="40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a:sym typeface="Wingdings"/>
                                  </a:rPr>
                                  <m:t></m:t>
                                </m:r>
                              </m:oMath>
                            </m:oMathPara>
                          </a14:m>
                          <a:endParaRPr lang="en-US" sz="40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a:sym typeface="Wingdings"/>
                                  </a:rPr>
                                  <m:t></m:t>
                                </m:r>
                              </m:oMath>
                            </m:oMathPara>
                          </a14:m>
                          <a:endParaRPr lang="en-US" sz="40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a:sym typeface="Wingdings"/>
                                  </a:rPr>
                                  <m:t></m:t>
                                </m:r>
                              </m:oMath>
                            </m:oMathPara>
                          </a14:m>
                          <a:endParaRPr lang="en-US" sz="40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a:sym typeface="Wingdings"/>
                                  </a:rPr>
                                  <m:t></m:t>
                                </m:r>
                              </m:oMath>
                            </m:oMathPara>
                          </a14:m>
                          <a:endParaRPr lang="en-US" sz="4000" b="0" dirty="0"/>
                        </a:p>
                      </a:txBody>
                      <a:tcPr/>
                    </a:tc>
                    <a:extLst>
                      <a:ext uri="{0D108BD9-81ED-4DB2-BD59-A6C34878D82A}">
                        <a16:rowId xmlns:a16="http://schemas.microsoft.com/office/drawing/2014/main" xmlns="" val="10003"/>
                      </a:ext>
                    </a:extLst>
                  </a:tr>
                  <a:tr h="616814">
                    <a:tc>
                      <a:txBody>
                        <a:bodyPr/>
                        <a:lstStyle/>
                        <a:p>
                          <a:pPr algn="ctr"/>
                          <a:r>
                            <a:rPr lang="en-US" b="1" dirty="0">
                              <a:solidFill>
                                <a:schemeClr val="bg1"/>
                              </a:solidFill>
                            </a:rPr>
                            <a:t>FINANCIAL</a:t>
                          </a:r>
                          <a:r>
                            <a:rPr lang="en-US" b="1" baseline="0" dirty="0">
                              <a:solidFill>
                                <a:schemeClr val="bg1"/>
                              </a:solidFill>
                            </a:rPr>
                            <a:t> SUPPORT</a:t>
                          </a:r>
                          <a:endParaRPr lang="en-US" b="1" dirty="0">
                            <a:solidFill>
                              <a:schemeClr val="bg1"/>
                            </a:solidFill>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a:sym typeface="Wingdings"/>
                                  </a:rPr>
                                  <m:t></m:t>
                                </m:r>
                              </m:oMath>
                            </m:oMathPara>
                          </a14:m>
                          <a:endParaRPr lang="en-US" sz="40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a:sym typeface="Wingdings"/>
                                  </a:rPr>
                                  <m:t></m:t>
                                </m:r>
                              </m:oMath>
                            </m:oMathPara>
                          </a14:m>
                          <a:endParaRPr lang="en-US" sz="40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a:sym typeface="Wingdings"/>
                                  </a:rPr>
                                  <m:t></m:t>
                                </m:r>
                              </m:oMath>
                            </m:oMathPara>
                          </a14:m>
                          <a:endParaRPr lang="en-US" sz="40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a:sym typeface="Wingdings"/>
                                  </a:rPr>
                                  <m:t></m:t>
                                </m:r>
                              </m:oMath>
                            </m:oMathPara>
                          </a14:m>
                          <a:endParaRPr lang="en-US" sz="40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a:sym typeface="Wingdings"/>
                                  </a:rPr>
                                  <m:t></m:t>
                                </m:r>
                              </m:oMath>
                            </m:oMathPara>
                          </a14:m>
                          <a:endParaRPr lang="en-US" sz="4000" b="0" dirty="0"/>
                        </a:p>
                      </a:txBody>
                      <a:tcPr/>
                    </a:tc>
                    <a:extLst>
                      <a:ext uri="{0D108BD9-81ED-4DB2-BD59-A6C34878D82A}">
                        <a16:rowId xmlns:a16="http://schemas.microsoft.com/office/drawing/2014/main" xmlns="" val="10004"/>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2912445582"/>
                  </p:ext>
                </p:extLst>
              </p:nvPr>
            </p:nvGraphicFramePr>
            <p:xfrm>
              <a:off x="285750" y="1295577"/>
              <a:ext cx="8401051" cy="4038423"/>
            </p:xfrm>
            <a:graphic>
              <a:graphicData uri="http://schemas.openxmlformats.org/drawingml/2006/table">
                <a:tbl>
                  <a:tblPr firstRow="1" bandRow="1">
                    <a:tableStyleId>{5C22544A-7EE6-4342-B048-85BDC9FD1C3A}</a:tableStyleId>
                  </a:tblPr>
                  <a:tblGrid>
                    <a:gridCol w="1351659">
                      <a:extLst>
                        <a:ext uri="{9D8B030D-6E8A-4147-A177-3AD203B41FA5}">
                          <a16:colId xmlns="" xmlns:a16="http://schemas.microsoft.com/office/drawing/2014/main" xmlns:a14="http://schemas.microsoft.com/office/drawing/2010/main" val="20000"/>
                        </a:ext>
                      </a:extLst>
                    </a:gridCol>
                    <a:gridCol w="1572077">
                      <a:extLst>
                        <a:ext uri="{9D8B030D-6E8A-4147-A177-3AD203B41FA5}">
                          <a16:colId xmlns="" xmlns:a16="http://schemas.microsoft.com/office/drawing/2014/main" xmlns:a14="http://schemas.microsoft.com/office/drawing/2010/main" val="20001"/>
                        </a:ext>
                      </a:extLst>
                    </a:gridCol>
                    <a:gridCol w="1413500">
                      <a:extLst>
                        <a:ext uri="{9D8B030D-6E8A-4147-A177-3AD203B41FA5}">
                          <a16:colId xmlns="" xmlns:a16="http://schemas.microsoft.com/office/drawing/2014/main" xmlns:a14="http://schemas.microsoft.com/office/drawing/2010/main" val="20002"/>
                        </a:ext>
                      </a:extLst>
                    </a:gridCol>
                    <a:gridCol w="1354605">
                      <a:extLst>
                        <a:ext uri="{9D8B030D-6E8A-4147-A177-3AD203B41FA5}">
                          <a16:colId xmlns="" xmlns:a16="http://schemas.microsoft.com/office/drawing/2014/main" xmlns:a14="http://schemas.microsoft.com/office/drawing/2010/main" val="20003"/>
                        </a:ext>
                      </a:extLst>
                    </a:gridCol>
                    <a:gridCol w="1354605">
                      <a:extLst>
                        <a:ext uri="{9D8B030D-6E8A-4147-A177-3AD203B41FA5}">
                          <a16:colId xmlns="" xmlns:a16="http://schemas.microsoft.com/office/drawing/2014/main" xmlns:a14="http://schemas.microsoft.com/office/drawing/2010/main" val="20004"/>
                        </a:ext>
                      </a:extLst>
                    </a:gridCol>
                    <a:gridCol w="1354605">
                      <a:extLst>
                        <a:ext uri="{9D8B030D-6E8A-4147-A177-3AD203B41FA5}">
                          <a16:colId xmlns="" xmlns:a16="http://schemas.microsoft.com/office/drawing/2014/main" xmlns:a14="http://schemas.microsoft.com/office/drawing/2010/main" val="20005"/>
                        </a:ext>
                      </a:extLst>
                    </a:gridCol>
                  </a:tblGrid>
                  <a:tr h="804540">
                    <a:tc>
                      <a:txBody>
                        <a:bodyPr/>
                        <a:lstStyle/>
                        <a:p>
                          <a:endParaRPr lang="en-US"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Alberta Commons</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a:solidFill>
                                <a:schemeClr val="bg1"/>
                              </a:solidFill>
                            </a:rPr>
                            <a:t>10TH</a:t>
                          </a:r>
                          <a:r>
                            <a:rPr lang="en-US" b="1" dirty="0">
                              <a:solidFill>
                                <a:schemeClr val="bg1"/>
                              </a:solidFill>
                            </a:rPr>
                            <a:t> &amp; Yamhill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Lents</a:t>
                          </a:r>
                          <a:r>
                            <a:rPr lang="en-US" b="1" baseline="0" dirty="0">
                              <a:solidFill>
                                <a:schemeClr val="bg1"/>
                              </a:solidFill>
                            </a:rPr>
                            <a:t> Commons</a:t>
                          </a:r>
                          <a:endParaRPr lang="en-US" b="1"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Oliver Station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ACS </a:t>
                          </a:r>
                          <a:r>
                            <a:rPr lang="en-US" b="1" baseline="0" dirty="0" smtClean="0">
                              <a:solidFill>
                                <a:schemeClr val="bg1"/>
                              </a:solidFill>
                            </a:rPr>
                            <a:t>Bonus</a:t>
                          </a:r>
                          <a:endParaRPr lang="en-US" b="1" dirty="0">
                            <a:solidFill>
                              <a:schemeClr val="bg1"/>
                            </a:solidFill>
                          </a:endParaRPr>
                        </a:p>
                      </a:txBody>
                      <a:tcPr anchor="ctr"/>
                    </a:tc>
                    <a:extLst>
                      <a:ext uri="{0D108BD9-81ED-4DB2-BD59-A6C34878D82A}">
                        <a16:rowId xmlns="" xmlns:a16="http://schemas.microsoft.com/office/drawing/2014/main" xmlns:a14="http://schemas.microsoft.com/office/drawing/2010/main" val="10000"/>
                      </a:ext>
                    </a:extLst>
                  </a:tr>
                  <a:tr h="643083">
                    <a:tc rowSpan="2">
                      <a:txBody>
                        <a:bodyPr/>
                        <a:lstStyle/>
                        <a:p>
                          <a:pPr algn="ctr"/>
                          <a:r>
                            <a:rPr lang="en-US" b="1" dirty="0">
                              <a:solidFill>
                                <a:schemeClr val="bg1"/>
                              </a:solidFill>
                            </a:rPr>
                            <a:t>ACCESS</a:t>
                          </a:r>
                          <a:r>
                            <a:rPr lang="en-US" b="1" baseline="0" dirty="0">
                              <a:solidFill>
                                <a:schemeClr val="bg1"/>
                              </a:solidFill>
                            </a:rPr>
                            <a:t> TO SPACE</a:t>
                          </a:r>
                          <a:endParaRPr lang="en-US" b="1" dirty="0">
                            <a:solidFill>
                              <a:schemeClr val="bg1"/>
                            </a:solidFill>
                          </a:endParaRPr>
                        </a:p>
                      </a:txBody>
                      <a:tcPr anchor="ctr">
                        <a:solidFill>
                          <a:schemeClr val="accent1"/>
                        </a:solidFill>
                      </a:tcPr>
                    </a:tc>
                    <a:tc>
                      <a:txBody>
                        <a:bodyPr/>
                        <a:lstStyle/>
                        <a:p>
                          <a:pPr algn="l"/>
                          <a:r>
                            <a:rPr lang="en-US" sz="1800" b="0" dirty="0"/>
                            <a:t>5,100 SQFT</a:t>
                          </a:r>
                        </a:p>
                      </a:txBody>
                      <a:tcPr anchor="ctr"/>
                    </a:tc>
                    <a:tc>
                      <a:txBody>
                        <a:bodyPr/>
                        <a:lstStyle/>
                        <a:p>
                          <a:pPr algn="l"/>
                          <a:r>
                            <a:rPr lang="en-US" sz="1800" b="0" dirty="0"/>
                            <a:t>21,000 SQFT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3,725 SQFT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4,000 SQFT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Est. Up</a:t>
                          </a:r>
                          <a:r>
                            <a:rPr lang="en-US" sz="1800" b="0" baseline="0" dirty="0"/>
                            <a:t>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40,000 SQFT</a:t>
                          </a:r>
                          <a:endParaRPr lang="en-US" sz="1800" b="0" dirty="0"/>
                        </a:p>
                      </a:txBody>
                      <a:tcPr anchor="ctr"/>
                    </a:tc>
                    <a:extLst>
                      <a:ext uri="{0D108BD9-81ED-4DB2-BD59-A6C34878D82A}">
                        <a16:rowId xmlns="" xmlns:a16="http://schemas.microsoft.com/office/drawing/2014/main" xmlns:a14="http://schemas.microsoft.com/office/drawing/2010/main" val="10001"/>
                      </a:ext>
                    </a:extLst>
                  </a:tr>
                  <a:tr h="1188720">
                    <a:tc vMerge="1">
                      <a:txBody>
                        <a:bodyPr/>
                        <a:lstStyle/>
                        <a:p>
                          <a:pPr algn="ctr"/>
                          <a:endParaRPr lang="en-US" b="1" dirty="0">
                            <a:solidFill>
                              <a:schemeClr val="bg1"/>
                            </a:solidFill>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Master Lease from Private Partner</a:t>
                          </a:r>
                        </a:p>
                      </a:txBody>
                      <a:tcPr/>
                    </a:tc>
                    <a:tc>
                      <a:txBody>
                        <a:bodyPr/>
                        <a:lstStyle/>
                        <a:p>
                          <a:endParaRPr lang="en-US"/>
                        </a:p>
                      </a:txBody>
                      <a:tcPr>
                        <a:blipFill rotWithShape="1">
                          <a:blip r:embed="rId4"/>
                          <a:stretch>
                            <a:fillRect l="-208225" t="-122051" r="-288745" b="-123590"/>
                          </a:stretch>
                        </a:blipFill>
                      </a:tcPr>
                    </a:tc>
                    <a:tc>
                      <a:txBody>
                        <a:bodyPr/>
                        <a:lstStyle/>
                        <a:p>
                          <a:endParaRPr lang="en-US"/>
                        </a:p>
                      </a:txBody>
                      <a:tcPr>
                        <a:blipFill rotWithShape="1">
                          <a:blip r:embed="rId4"/>
                          <a:stretch>
                            <a:fillRect l="-319283" t="-122051" r="-199103" b="-12359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Consent to Let from Private Partner</a:t>
                          </a:r>
                          <a:endParaRPr lang="en-US" sz="1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Covenant</a:t>
                          </a:r>
                          <a:r>
                            <a:rPr lang="en-US" sz="1800" b="0" baseline="0" dirty="0" smtClean="0"/>
                            <a:t> with Developer</a:t>
                          </a:r>
                          <a:endParaRPr lang="en-US" sz="1800" b="0" dirty="0"/>
                        </a:p>
                      </a:txBody>
                      <a:tcPr/>
                    </a:tc>
                    <a:extLst>
                      <a:ext uri="{0D108BD9-81ED-4DB2-BD59-A6C34878D82A}">
                        <a16:rowId xmlns="" xmlns:a16="http://schemas.microsoft.com/office/drawing/2014/main" xmlns:a14="http://schemas.microsoft.com/office/drawing/2010/main" val="10002"/>
                      </a:ext>
                    </a:extLst>
                  </a:tr>
                  <a:tr h="701040">
                    <a:tc>
                      <a:txBody>
                        <a:bodyPr/>
                        <a:lstStyle/>
                        <a:p>
                          <a:pPr algn="ctr"/>
                          <a:r>
                            <a:rPr lang="en-US" b="1" dirty="0">
                              <a:solidFill>
                                <a:schemeClr val="bg1"/>
                              </a:solidFill>
                            </a:rPr>
                            <a:t>TECHNICAL</a:t>
                          </a:r>
                          <a:r>
                            <a:rPr lang="en-US" b="1" baseline="0" dirty="0">
                              <a:solidFill>
                                <a:schemeClr val="bg1"/>
                              </a:solidFill>
                            </a:rPr>
                            <a:t> ASSISTANCE</a:t>
                          </a:r>
                          <a:endParaRPr lang="en-US" b="1" dirty="0">
                            <a:solidFill>
                              <a:schemeClr val="bg1"/>
                            </a:solidFill>
                          </a:endParaRPr>
                        </a:p>
                      </a:txBody>
                      <a:tcPr anchor="ctr">
                        <a:solidFill>
                          <a:schemeClr val="accent1"/>
                        </a:solidFill>
                      </a:tcPr>
                    </a:tc>
                    <a:tc>
                      <a:txBody>
                        <a:bodyPr/>
                        <a:lstStyle/>
                        <a:p>
                          <a:endParaRPr lang="en-US"/>
                        </a:p>
                      </a:txBody>
                      <a:tcPr>
                        <a:blipFill rotWithShape="1">
                          <a:blip r:embed="rId4"/>
                          <a:stretch>
                            <a:fillRect l="-86434" t="-376522" r="-348062" b="-109565"/>
                          </a:stretch>
                        </a:blipFill>
                      </a:tcPr>
                    </a:tc>
                    <a:tc>
                      <a:txBody>
                        <a:bodyPr/>
                        <a:lstStyle/>
                        <a:p>
                          <a:endParaRPr lang="en-US"/>
                        </a:p>
                      </a:txBody>
                      <a:tcPr>
                        <a:blipFill rotWithShape="1">
                          <a:blip r:embed="rId4"/>
                          <a:stretch>
                            <a:fillRect l="-208225" t="-376522" r="-288745" b="-109565"/>
                          </a:stretch>
                        </a:blipFill>
                      </a:tcPr>
                    </a:tc>
                    <a:tc>
                      <a:txBody>
                        <a:bodyPr/>
                        <a:lstStyle/>
                        <a:p>
                          <a:endParaRPr lang="en-US"/>
                        </a:p>
                      </a:txBody>
                      <a:tcPr>
                        <a:blipFill rotWithShape="1">
                          <a:blip r:embed="rId4"/>
                          <a:stretch>
                            <a:fillRect l="-319283" t="-376522" r="-199103" b="-109565"/>
                          </a:stretch>
                        </a:blipFill>
                      </a:tcPr>
                    </a:tc>
                    <a:tc>
                      <a:txBody>
                        <a:bodyPr/>
                        <a:lstStyle/>
                        <a:p>
                          <a:endParaRPr lang="en-US"/>
                        </a:p>
                      </a:txBody>
                      <a:tcPr>
                        <a:blipFill rotWithShape="1">
                          <a:blip r:embed="rId4"/>
                          <a:stretch>
                            <a:fillRect l="-421171" t="-376522" r="-100000" b="-109565"/>
                          </a:stretch>
                        </a:blipFill>
                      </a:tcPr>
                    </a:tc>
                    <a:tc>
                      <a:txBody>
                        <a:bodyPr/>
                        <a:lstStyle/>
                        <a:p>
                          <a:endParaRPr lang="en-US"/>
                        </a:p>
                      </a:txBody>
                      <a:tcPr>
                        <a:blipFill rotWithShape="1">
                          <a:blip r:embed="rId4"/>
                          <a:stretch>
                            <a:fillRect l="-521171" t="-376522" b="-109565"/>
                          </a:stretch>
                        </a:blipFill>
                      </a:tcPr>
                    </a:tc>
                    <a:extLst>
                      <a:ext uri="{0D108BD9-81ED-4DB2-BD59-A6C34878D82A}">
                        <a16:rowId xmlns="" xmlns:a16="http://schemas.microsoft.com/office/drawing/2014/main" xmlns:a14="http://schemas.microsoft.com/office/drawing/2010/main" val="10003"/>
                      </a:ext>
                    </a:extLst>
                  </a:tr>
                  <a:tr h="701040">
                    <a:tc>
                      <a:txBody>
                        <a:bodyPr/>
                        <a:lstStyle/>
                        <a:p>
                          <a:pPr algn="ctr"/>
                          <a:r>
                            <a:rPr lang="en-US" b="1" dirty="0">
                              <a:solidFill>
                                <a:schemeClr val="bg1"/>
                              </a:solidFill>
                            </a:rPr>
                            <a:t>FINANCIAL</a:t>
                          </a:r>
                          <a:r>
                            <a:rPr lang="en-US" b="1" baseline="0" dirty="0">
                              <a:solidFill>
                                <a:schemeClr val="bg1"/>
                              </a:solidFill>
                            </a:rPr>
                            <a:t> SUPPORT</a:t>
                          </a:r>
                          <a:endParaRPr lang="en-US" b="1" dirty="0">
                            <a:solidFill>
                              <a:schemeClr val="bg1"/>
                            </a:solidFill>
                          </a:endParaRPr>
                        </a:p>
                      </a:txBody>
                      <a:tcPr anchor="ctr">
                        <a:solidFill>
                          <a:schemeClr val="accent1"/>
                        </a:solidFill>
                      </a:tcPr>
                    </a:tc>
                    <a:tc>
                      <a:txBody>
                        <a:bodyPr/>
                        <a:lstStyle/>
                        <a:p>
                          <a:endParaRPr lang="en-US"/>
                        </a:p>
                      </a:txBody>
                      <a:tcPr>
                        <a:blipFill rotWithShape="1">
                          <a:blip r:embed="rId4"/>
                          <a:stretch>
                            <a:fillRect l="-86434" t="-476522" r="-348062" b="-9565"/>
                          </a:stretch>
                        </a:blipFill>
                      </a:tcPr>
                    </a:tc>
                    <a:tc>
                      <a:txBody>
                        <a:bodyPr/>
                        <a:lstStyle/>
                        <a:p>
                          <a:endParaRPr lang="en-US"/>
                        </a:p>
                      </a:txBody>
                      <a:tcPr>
                        <a:blipFill rotWithShape="1">
                          <a:blip r:embed="rId4"/>
                          <a:stretch>
                            <a:fillRect l="-208225" t="-476522" r="-288745" b="-9565"/>
                          </a:stretch>
                        </a:blipFill>
                      </a:tcPr>
                    </a:tc>
                    <a:tc>
                      <a:txBody>
                        <a:bodyPr/>
                        <a:lstStyle/>
                        <a:p>
                          <a:endParaRPr lang="en-US"/>
                        </a:p>
                      </a:txBody>
                      <a:tcPr>
                        <a:blipFill rotWithShape="1">
                          <a:blip r:embed="rId4"/>
                          <a:stretch>
                            <a:fillRect l="-319283" t="-476522" r="-199103" b="-9565"/>
                          </a:stretch>
                        </a:blipFill>
                      </a:tcPr>
                    </a:tc>
                    <a:tc>
                      <a:txBody>
                        <a:bodyPr/>
                        <a:lstStyle/>
                        <a:p>
                          <a:endParaRPr lang="en-US"/>
                        </a:p>
                      </a:txBody>
                      <a:tcPr>
                        <a:blipFill rotWithShape="1">
                          <a:blip r:embed="rId4"/>
                          <a:stretch>
                            <a:fillRect l="-421171" t="-476522" r="-100000" b="-9565"/>
                          </a:stretch>
                        </a:blipFill>
                      </a:tcPr>
                    </a:tc>
                    <a:tc>
                      <a:txBody>
                        <a:bodyPr/>
                        <a:lstStyle/>
                        <a:p>
                          <a:endParaRPr lang="en-US"/>
                        </a:p>
                      </a:txBody>
                      <a:tcPr>
                        <a:blipFill rotWithShape="1">
                          <a:blip r:embed="rId4"/>
                          <a:stretch>
                            <a:fillRect l="-521171" t="-476522" b="-9565"/>
                          </a:stretch>
                        </a:blipFill>
                      </a:tcPr>
                    </a:tc>
                    <a:extLst>
                      <a:ext uri="{0D108BD9-81ED-4DB2-BD59-A6C34878D82A}">
                        <a16:rowId xmlns="" xmlns:a16="http://schemas.microsoft.com/office/drawing/2014/main" xmlns:a14="http://schemas.microsoft.com/office/drawing/2010/main" val="10004"/>
                      </a:ext>
                    </a:extLst>
                  </a:tr>
                </a:tbl>
              </a:graphicData>
            </a:graphic>
          </p:graphicFrame>
        </mc:Fallback>
      </mc:AlternateContent>
      <p:cxnSp>
        <p:nvCxnSpPr>
          <p:cNvPr id="12" name="Straight Connector 11"/>
          <p:cNvCxnSpPr/>
          <p:nvPr/>
        </p:nvCxnSpPr>
        <p:spPr>
          <a:xfrm>
            <a:off x="0" y="845641"/>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sp>
        <p:nvSpPr>
          <p:cNvPr id="15" name="Footer Placeholder 5"/>
          <p:cNvSpPr>
            <a:spLocks noGrp="1"/>
          </p:cNvSpPr>
          <p:nvPr>
            <p:ph type="ftr" sz="quarter" idx="11"/>
          </p:nvPr>
        </p:nvSpPr>
        <p:spPr>
          <a:xfrm>
            <a:off x="1371600" y="6356070"/>
            <a:ext cx="6934200" cy="365125"/>
          </a:xfrm>
        </p:spPr>
        <p:txBody>
          <a:bodyPr/>
          <a:lstStyle/>
          <a:p>
            <a:r>
              <a:rPr lang="en-US" dirty="0" smtClean="0"/>
              <a:t>CITY COUNCIL BRIEFING –AFFORDABLE </a:t>
            </a:r>
            <a:r>
              <a:rPr lang="en-US" dirty="0"/>
              <a:t>COMMERCIAL SPACE BONUS PROGRAM -  </a:t>
            </a:r>
            <a:r>
              <a:rPr lang="en-US" dirty="0" smtClean="0"/>
              <a:t>JUNE 21, 2018</a:t>
            </a:r>
            <a:endParaRPr lang="en-US" dirty="0"/>
          </a:p>
        </p:txBody>
      </p:sp>
      <p:sp>
        <p:nvSpPr>
          <p:cNvPr id="16" name="Slide Number Placeholder 3"/>
          <p:cNvSpPr>
            <a:spLocks noGrp="1"/>
          </p:cNvSpPr>
          <p:nvPr>
            <p:ph type="sldNum" sz="quarter" idx="12"/>
          </p:nvPr>
        </p:nvSpPr>
        <p:spPr>
          <a:xfrm>
            <a:off x="6553200" y="6356350"/>
            <a:ext cx="2133600" cy="365125"/>
          </a:xfrm>
        </p:spPr>
        <p:txBody>
          <a:bodyPr/>
          <a:lstStyle/>
          <a:p>
            <a:fld id="{6BD2AA98-B86B-4C3E-8B8F-342D75AFD488}" type="slidenum">
              <a:rPr lang="en-US" smtClean="0"/>
              <a:t>6</a:t>
            </a:fld>
            <a:endParaRPr lang="en-US" dirty="0"/>
          </a:p>
        </p:txBody>
      </p:sp>
    </p:spTree>
    <p:extLst>
      <p:ext uri="{BB962C8B-B14F-4D97-AF65-F5344CB8AC3E}">
        <p14:creationId xmlns:p14="http://schemas.microsoft.com/office/powerpoint/2010/main" val="3311594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11" name="Rectangle 10"/>
          <p:cNvSpPr/>
          <p:nvPr/>
        </p:nvSpPr>
        <p:spPr>
          <a:xfrm>
            <a:off x="-1" y="282714"/>
            <a:ext cx="9176027" cy="707886"/>
          </a:xfrm>
          <a:prstGeom prst="rect">
            <a:avLst/>
          </a:prstGeom>
        </p:spPr>
        <p:txBody>
          <a:bodyPr wrap="square">
            <a:spAutoFit/>
          </a:bodyPr>
          <a:lstStyle/>
          <a:p>
            <a:r>
              <a:rPr lang="en-US" sz="4000" dirty="0" smtClean="0">
                <a:solidFill>
                  <a:srgbClr val="EAAA00"/>
                </a:solidFill>
                <a:latin typeface="+mj-lt"/>
              </a:rPr>
              <a:t>Process Overview</a:t>
            </a:r>
            <a:endParaRPr lang="en-US" sz="4000" dirty="0">
              <a:solidFill>
                <a:srgbClr val="EAAA00"/>
              </a:solidFill>
              <a:latin typeface="+mj-lt"/>
            </a:endParaRPr>
          </a:p>
        </p:txBody>
      </p:sp>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234" y="3581400"/>
            <a:ext cx="1903457"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687" y="935182"/>
            <a:ext cx="1894113" cy="2602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362200" y="1002536"/>
            <a:ext cx="6096000" cy="4601260"/>
          </a:xfrm>
          <a:prstGeom prst="rect">
            <a:avLst/>
          </a:prstGeom>
          <a:noFill/>
        </p:spPr>
        <p:txBody>
          <a:bodyPr wrap="square" rtlCol="0">
            <a:spAutoFit/>
          </a:bodyPr>
          <a:lstStyle/>
          <a:p>
            <a:pPr marL="0" lvl="1" indent="-169862">
              <a:spcBef>
                <a:spcPts val="600"/>
              </a:spcBef>
            </a:pPr>
            <a:r>
              <a:rPr lang="en-US" sz="2800" b="1" dirty="0" smtClean="0">
                <a:solidFill>
                  <a:schemeClr val="bg1">
                    <a:lumMod val="50000"/>
                  </a:schemeClr>
                </a:solidFill>
              </a:rPr>
              <a:t>MAY 2017 – JUNE 2018</a:t>
            </a:r>
            <a:endParaRPr lang="en-US" sz="2800" dirty="0" smtClean="0">
              <a:solidFill>
                <a:schemeClr val="bg1">
                  <a:lumMod val="50000"/>
                </a:schemeClr>
              </a:solidFill>
            </a:endParaRPr>
          </a:p>
          <a:p>
            <a:pPr lvl="1" indent="-457200">
              <a:spcBef>
                <a:spcPts val="600"/>
              </a:spcBef>
              <a:buFont typeface="Arial" panose="020B0604020202020204" pitchFamily="34" charset="0"/>
              <a:buChar char="•"/>
            </a:pPr>
            <a:r>
              <a:rPr lang="en-US" sz="2400" dirty="0">
                <a:solidFill>
                  <a:schemeClr val="bg1">
                    <a:lumMod val="50000"/>
                  </a:schemeClr>
                </a:solidFill>
              </a:rPr>
              <a:t>Coordination with </a:t>
            </a:r>
            <a:r>
              <a:rPr lang="en-US" sz="2400" dirty="0" smtClean="0">
                <a:solidFill>
                  <a:schemeClr val="bg1">
                    <a:lumMod val="50000"/>
                  </a:schemeClr>
                </a:solidFill>
              </a:rPr>
              <a:t>Bureau of Planning &amp; Sustainability, Bureau of Development Services and Portland Housing Bureau</a:t>
            </a:r>
            <a:endParaRPr lang="en-US" sz="2400" dirty="0">
              <a:solidFill>
                <a:schemeClr val="bg1">
                  <a:lumMod val="50000"/>
                </a:schemeClr>
              </a:solidFill>
            </a:endParaRPr>
          </a:p>
          <a:p>
            <a:pPr lvl="1" indent="-457200">
              <a:spcBef>
                <a:spcPts val="600"/>
              </a:spcBef>
              <a:buFont typeface="Arial" panose="020B0604020202020204" pitchFamily="34" charset="0"/>
              <a:buChar char="•"/>
            </a:pPr>
            <a:r>
              <a:rPr lang="en-US" sz="2400" dirty="0" smtClean="0">
                <a:solidFill>
                  <a:schemeClr val="bg1">
                    <a:lumMod val="50000"/>
                  </a:schemeClr>
                </a:solidFill>
              </a:rPr>
              <a:t>Stakeholder Advisory Committee discussions &amp; recommendation</a:t>
            </a:r>
          </a:p>
          <a:p>
            <a:pPr lvl="1" indent="-457200">
              <a:spcBef>
                <a:spcPts val="600"/>
              </a:spcBef>
              <a:buFont typeface="Arial" panose="020B0604020202020204" pitchFamily="34" charset="0"/>
              <a:buChar char="•"/>
            </a:pPr>
            <a:r>
              <a:rPr lang="en-US" sz="2400" dirty="0" smtClean="0">
                <a:solidFill>
                  <a:schemeClr val="bg1">
                    <a:lumMod val="50000"/>
                  </a:schemeClr>
                </a:solidFill>
              </a:rPr>
              <a:t>Planning and Sustainability Commission review</a:t>
            </a:r>
          </a:p>
          <a:p>
            <a:pPr lvl="1" indent="-457200">
              <a:spcBef>
                <a:spcPts val="600"/>
              </a:spcBef>
              <a:buFont typeface="Arial" panose="020B0604020202020204" pitchFamily="34" charset="0"/>
              <a:buChar char="•"/>
            </a:pPr>
            <a:r>
              <a:rPr lang="en-US" sz="2400" dirty="0" smtClean="0">
                <a:solidFill>
                  <a:schemeClr val="bg1">
                    <a:lumMod val="50000"/>
                  </a:schemeClr>
                </a:solidFill>
              </a:rPr>
              <a:t>Approval of Zoning Code by Portland City Council (May 2018)</a:t>
            </a:r>
          </a:p>
          <a:p>
            <a:pPr lvl="1" indent="-457200">
              <a:spcBef>
                <a:spcPts val="600"/>
              </a:spcBef>
              <a:buFont typeface="Arial" panose="020B0604020202020204" pitchFamily="34" charset="0"/>
              <a:buChar char="•"/>
            </a:pPr>
            <a:r>
              <a:rPr lang="en-US" sz="2400" dirty="0" smtClean="0">
                <a:solidFill>
                  <a:schemeClr val="bg1">
                    <a:lumMod val="50000"/>
                  </a:schemeClr>
                </a:solidFill>
              </a:rPr>
              <a:t>Approval of Administrative Rules by Prosper Portland Board (June 2018)</a:t>
            </a:r>
            <a:endParaRPr lang="en-US" sz="2400" dirty="0">
              <a:solidFill>
                <a:schemeClr val="bg1">
                  <a:lumMod val="50000"/>
                </a:schemeClr>
              </a:solidFill>
            </a:endParaRPr>
          </a:p>
        </p:txBody>
      </p:sp>
      <p:cxnSp>
        <p:nvCxnSpPr>
          <p:cNvPr id="16" name="Straight Connector 15"/>
          <p:cNvCxnSpPr/>
          <p:nvPr/>
        </p:nvCxnSpPr>
        <p:spPr>
          <a:xfrm>
            <a:off x="0" y="845641"/>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sp>
        <p:nvSpPr>
          <p:cNvPr id="14" name="Footer Placeholder 5"/>
          <p:cNvSpPr>
            <a:spLocks noGrp="1"/>
          </p:cNvSpPr>
          <p:nvPr>
            <p:ph type="ftr" sz="quarter" idx="11"/>
          </p:nvPr>
        </p:nvSpPr>
        <p:spPr>
          <a:xfrm>
            <a:off x="1371600" y="6356070"/>
            <a:ext cx="6934200" cy="365125"/>
          </a:xfrm>
        </p:spPr>
        <p:txBody>
          <a:bodyPr/>
          <a:lstStyle/>
          <a:p>
            <a:r>
              <a:rPr lang="en-US" dirty="0" smtClean="0"/>
              <a:t>CITY COUNCIL BRIEFING –AFFORDABLE </a:t>
            </a:r>
            <a:r>
              <a:rPr lang="en-US" dirty="0"/>
              <a:t>COMMERCIAL SPACE BONUS PROGRAM -  </a:t>
            </a:r>
            <a:r>
              <a:rPr lang="en-US" dirty="0" smtClean="0"/>
              <a:t>JUNE 21, 2018</a:t>
            </a:r>
            <a:endParaRPr lang="en-US" dirty="0"/>
          </a:p>
        </p:txBody>
      </p:sp>
      <p:sp>
        <p:nvSpPr>
          <p:cNvPr id="17" name="Slide Number Placeholder 3"/>
          <p:cNvSpPr>
            <a:spLocks noGrp="1"/>
          </p:cNvSpPr>
          <p:nvPr>
            <p:ph type="sldNum" sz="quarter" idx="12"/>
          </p:nvPr>
        </p:nvSpPr>
        <p:spPr>
          <a:xfrm>
            <a:off x="6553200" y="6356350"/>
            <a:ext cx="2133600" cy="365125"/>
          </a:xfrm>
        </p:spPr>
        <p:txBody>
          <a:bodyPr/>
          <a:lstStyle/>
          <a:p>
            <a:fld id="{6BD2AA98-B86B-4C3E-8B8F-342D75AFD488}" type="slidenum">
              <a:rPr lang="en-US" smtClean="0"/>
              <a:t>7</a:t>
            </a:fld>
            <a:endParaRPr lang="en-US" dirty="0"/>
          </a:p>
        </p:txBody>
      </p:sp>
    </p:spTree>
    <p:extLst>
      <p:ext uri="{BB962C8B-B14F-4D97-AF65-F5344CB8AC3E}">
        <p14:creationId xmlns:p14="http://schemas.microsoft.com/office/powerpoint/2010/main" val="3576595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13" name="Rectangle 12"/>
          <p:cNvSpPr/>
          <p:nvPr/>
        </p:nvSpPr>
        <p:spPr>
          <a:xfrm>
            <a:off x="-1" y="0"/>
            <a:ext cx="9176027" cy="1323439"/>
          </a:xfrm>
          <a:prstGeom prst="rect">
            <a:avLst/>
          </a:prstGeom>
        </p:spPr>
        <p:txBody>
          <a:bodyPr wrap="square">
            <a:spAutoFit/>
          </a:bodyPr>
          <a:lstStyle/>
          <a:p>
            <a:r>
              <a:rPr lang="en-US" sz="4000" dirty="0" smtClean="0">
                <a:solidFill>
                  <a:srgbClr val="EAAA00"/>
                </a:solidFill>
                <a:latin typeface="+mj-lt"/>
              </a:rPr>
              <a:t>Affordable Commercial Floor Area and Height Bonus Program </a:t>
            </a:r>
            <a:endParaRPr lang="en-US" sz="4000" dirty="0">
              <a:solidFill>
                <a:srgbClr val="EAAA00"/>
              </a:solidFill>
              <a:latin typeface="+mj-lt"/>
            </a:endParaRPr>
          </a:p>
        </p:txBody>
      </p:sp>
      <p:sp>
        <p:nvSpPr>
          <p:cNvPr id="14" name="TextBox 13"/>
          <p:cNvSpPr txBox="1"/>
          <p:nvPr/>
        </p:nvSpPr>
        <p:spPr>
          <a:xfrm>
            <a:off x="76200" y="1376839"/>
            <a:ext cx="9100963" cy="3801041"/>
          </a:xfrm>
          <a:prstGeom prst="rect">
            <a:avLst/>
          </a:prstGeom>
          <a:noFill/>
        </p:spPr>
        <p:txBody>
          <a:bodyPr wrap="square" rtlCol="0">
            <a:spAutoFit/>
          </a:bodyPr>
          <a:lstStyle/>
          <a:p>
            <a:pPr marL="0" lvl="1" indent="-169862">
              <a:spcBef>
                <a:spcPts val="600"/>
              </a:spcBef>
            </a:pPr>
            <a:r>
              <a:rPr lang="en-US" sz="2800" b="1" dirty="0" smtClean="0">
                <a:solidFill>
                  <a:schemeClr val="bg1">
                    <a:lumMod val="50000"/>
                  </a:schemeClr>
                </a:solidFill>
              </a:rPr>
              <a:t>GOALS</a:t>
            </a:r>
            <a:endParaRPr lang="en-US" sz="2800" dirty="0" smtClean="0">
              <a:solidFill>
                <a:schemeClr val="bg1">
                  <a:lumMod val="50000"/>
                </a:schemeClr>
              </a:solidFill>
            </a:endParaRPr>
          </a:p>
          <a:p>
            <a:pPr marL="285750" indent="-285750">
              <a:spcBef>
                <a:spcPts val="600"/>
              </a:spcBef>
              <a:spcAft>
                <a:spcPts val="600"/>
              </a:spcAft>
              <a:buFont typeface="Arial" panose="020B0604020202020204" pitchFamily="34" charset="0"/>
              <a:buChar char="•"/>
            </a:pPr>
            <a:r>
              <a:rPr lang="en-US" sz="2400" dirty="0" smtClean="0">
                <a:solidFill>
                  <a:schemeClr val="bg1">
                    <a:lumMod val="50000"/>
                  </a:schemeClr>
                </a:solidFill>
              </a:rPr>
              <a:t>Help to </a:t>
            </a:r>
            <a:r>
              <a:rPr lang="en-US" sz="2400" b="1" dirty="0" smtClean="0">
                <a:solidFill>
                  <a:schemeClr val="bg1">
                    <a:lumMod val="50000"/>
                  </a:schemeClr>
                </a:solidFill>
              </a:rPr>
              <a:t>provide and stabilize commercial space </a:t>
            </a:r>
            <a:r>
              <a:rPr lang="en-US" sz="2400" dirty="0" smtClean="0">
                <a:solidFill>
                  <a:schemeClr val="bg1">
                    <a:lumMod val="50000"/>
                  </a:schemeClr>
                </a:solidFill>
              </a:rPr>
              <a:t>along mixed –use commercial corridors</a:t>
            </a:r>
          </a:p>
          <a:p>
            <a:pPr marL="285750" indent="-285750">
              <a:spcBef>
                <a:spcPts val="600"/>
              </a:spcBef>
              <a:spcAft>
                <a:spcPts val="600"/>
              </a:spcAft>
              <a:buFont typeface="Arial" panose="020B0604020202020204" pitchFamily="34" charset="0"/>
              <a:buChar char="•"/>
            </a:pPr>
            <a:r>
              <a:rPr lang="en-US" sz="2400" b="1" dirty="0">
                <a:solidFill>
                  <a:schemeClr val="bg1">
                    <a:lumMod val="50000"/>
                  </a:schemeClr>
                </a:solidFill>
              </a:rPr>
              <a:t>Ease the challenge </a:t>
            </a:r>
            <a:r>
              <a:rPr lang="en-US" sz="2400" dirty="0">
                <a:solidFill>
                  <a:schemeClr val="bg1">
                    <a:lumMod val="50000"/>
                  </a:schemeClr>
                </a:solidFill>
              </a:rPr>
              <a:t>of commercial </a:t>
            </a:r>
            <a:r>
              <a:rPr lang="en-US" sz="2400" b="1" dirty="0">
                <a:solidFill>
                  <a:schemeClr val="bg1">
                    <a:lumMod val="50000"/>
                  </a:schemeClr>
                </a:solidFill>
              </a:rPr>
              <a:t>gentrification</a:t>
            </a:r>
            <a:r>
              <a:rPr lang="en-US" sz="2400" dirty="0">
                <a:solidFill>
                  <a:schemeClr val="bg1">
                    <a:lumMod val="50000"/>
                  </a:schemeClr>
                </a:solidFill>
              </a:rPr>
              <a:t> and business </a:t>
            </a:r>
            <a:r>
              <a:rPr lang="en-US" sz="2400" b="1" dirty="0">
                <a:solidFill>
                  <a:schemeClr val="bg1">
                    <a:lumMod val="50000"/>
                  </a:schemeClr>
                </a:solidFill>
              </a:rPr>
              <a:t>displacement</a:t>
            </a:r>
            <a:r>
              <a:rPr lang="en-US" sz="2400" dirty="0">
                <a:solidFill>
                  <a:schemeClr val="bg1">
                    <a:lumMod val="50000"/>
                  </a:schemeClr>
                </a:solidFill>
              </a:rPr>
              <a:t> </a:t>
            </a:r>
          </a:p>
          <a:p>
            <a:pPr marL="285750" indent="-285750">
              <a:spcBef>
                <a:spcPts val="600"/>
              </a:spcBef>
              <a:spcAft>
                <a:spcPts val="600"/>
              </a:spcAft>
              <a:buFont typeface="Arial" panose="020B0604020202020204" pitchFamily="34" charset="0"/>
              <a:buChar char="•"/>
            </a:pPr>
            <a:r>
              <a:rPr lang="en-US" sz="2400" b="1" dirty="0" smtClean="0">
                <a:solidFill>
                  <a:schemeClr val="bg1">
                    <a:lumMod val="50000"/>
                  </a:schemeClr>
                </a:solidFill>
              </a:rPr>
              <a:t>Support </a:t>
            </a:r>
            <a:r>
              <a:rPr lang="en-US" sz="2400" b="1" dirty="0">
                <a:solidFill>
                  <a:schemeClr val="bg1">
                    <a:lumMod val="50000"/>
                  </a:schemeClr>
                </a:solidFill>
              </a:rPr>
              <a:t>businesses led by owners from communities of color </a:t>
            </a:r>
            <a:r>
              <a:rPr lang="en-US" sz="2400" dirty="0">
                <a:solidFill>
                  <a:schemeClr val="bg1">
                    <a:lumMod val="50000"/>
                  </a:schemeClr>
                </a:solidFill>
              </a:rPr>
              <a:t>and marginalized individuals </a:t>
            </a:r>
          </a:p>
          <a:p>
            <a:pPr marL="285750" indent="-285750">
              <a:spcBef>
                <a:spcPts val="600"/>
              </a:spcBef>
              <a:spcAft>
                <a:spcPts val="600"/>
              </a:spcAft>
              <a:buFont typeface="Arial" panose="020B0604020202020204" pitchFamily="34" charset="0"/>
              <a:buChar char="•"/>
            </a:pPr>
            <a:r>
              <a:rPr lang="en-US" sz="2400" b="1" dirty="0">
                <a:solidFill>
                  <a:schemeClr val="bg1">
                    <a:lumMod val="50000"/>
                  </a:schemeClr>
                </a:solidFill>
              </a:rPr>
              <a:t>Increase </a:t>
            </a:r>
            <a:r>
              <a:rPr lang="en-US" sz="2400" b="1" dirty="0" smtClean="0">
                <a:solidFill>
                  <a:schemeClr val="bg1">
                    <a:lumMod val="50000"/>
                  </a:schemeClr>
                </a:solidFill>
              </a:rPr>
              <a:t>availability </a:t>
            </a:r>
            <a:r>
              <a:rPr lang="en-US" sz="2400" dirty="0" smtClean="0">
                <a:solidFill>
                  <a:schemeClr val="bg1">
                    <a:lumMod val="50000"/>
                  </a:schemeClr>
                </a:solidFill>
              </a:rPr>
              <a:t>of affordable commercial space</a:t>
            </a:r>
            <a:endParaRPr lang="en-US" sz="2400" dirty="0">
              <a:solidFill>
                <a:schemeClr val="bg1">
                  <a:lumMod val="50000"/>
                </a:schemeClr>
              </a:solidFill>
            </a:endParaRPr>
          </a:p>
          <a:p>
            <a:pPr marL="285750" indent="-285750">
              <a:spcBef>
                <a:spcPts val="600"/>
              </a:spcBef>
              <a:spcAft>
                <a:spcPts val="600"/>
              </a:spcAft>
              <a:buFont typeface="Arial" panose="020B0604020202020204" pitchFamily="34" charset="0"/>
              <a:buChar char="•"/>
            </a:pPr>
            <a:r>
              <a:rPr lang="en-US" sz="2400" b="1" dirty="0">
                <a:solidFill>
                  <a:schemeClr val="bg1">
                    <a:lumMod val="50000"/>
                  </a:schemeClr>
                </a:solidFill>
              </a:rPr>
              <a:t>Reduce barriers of entry </a:t>
            </a:r>
            <a:r>
              <a:rPr lang="en-US" sz="2400" dirty="0">
                <a:solidFill>
                  <a:schemeClr val="bg1">
                    <a:lumMod val="50000"/>
                  </a:schemeClr>
                </a:solidFill>
              </a:rPr>
              <a:t>to new construction commercial space </a:t>
            </a:r>
          </a:p>
        </p:txBody>
      </p:sp>
      <p:sp>
        <p:nvSpPr>
          <p:cNvPr id="10" name="Footer Placeholder 5"/>
          <p:cNvSpPr>
            <a:spLocks noGrp="1"/>
          </p:cNvSpPr>
          <p:nvPr>
            <p:ph type="ftr" sz="quarter" idx="11"/>
          </p:nvPr>
        </p:nvSpPr>
        <p:spPr>
          <a:xfrm>
            <a:off x="1371600" y="6356070"/>
            <a:ext cx="6934200" cy="365125"/>
          </a:xfrm>
        </p:spPr>
        <p:txBody>
          <a:bodyPr/>
          <a:lstStyle/>
          <a:p>
            <a:r>
              <a:rPr lang="en-US" dirty="0" smtClean="0"/>
              <a:t>CITY COUNCIL BRIEFING –AFFORDABLE </a:t>
            </a:r>
            <a:r>
              <a:rPr lang="en-US" dirty="0"/>
              <a:t>COMMERCIAL SPACE BONUS PROGRAM -  </a:t>
            </a:r>
            <a:r>
              <a:rPr lang="en-US" dirty="0" smtClean="0"/>
              <a:t>JUNE 21, 2018</a:t>
            </a:r>
            <a:endParaRPr lang="en-US" dirty="0"/>
          </a:p>
        </p:txBody>
      </p:sp>
      <p:sp>
        <p:nvSpPr>
          <p:cNvPr id="12" name="Slide Number Placeholder 3"/>
          <p:cNvSpPr>
            <a:spLocks noGrp="1"/>
          </p:cNvSpPr>
          <p:nvPr>
            <p:ph type="sldNum" sz="quarter" idx="12"/>
          </p:nvPr>
        </p:nvSpPr>
        <p:spPr>
          <a:xfrm>
            <a:off x="6553200" y="6356350"/>
            <a:ext cx="2133600" cy="365125"/>
          </a:xfrm>
        </p:spPr>
        <p:txBody>
          <a:bodyPr/>
          <a:lstStyle/>
          <a:p>
            <a:fld id="{6BD2AA98-B86B-4C3E-8B8F-342D75AFD488}" type="slidenum">
              <a:rPr lang="en-US" smtClean="0"/>
              <a:t>8</a:t>
            </a:fld>
            <a:endParaRPr lang="en-US" dirty="0"/>
          </a:p>
        </p:txBody>
      </p:sp>
    </p:spTree>
    <p:extLst>
      <p:ext uri="{BB962C8B-B14F-4D97-AF65-F5344CB8AC3E}">
        <p14:creationId xmlns:p14="http://schemas.microsoft.com/office/powerpoint/2010/main" val="3960243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4" name="Slide Number Placeholder 3"/>
          <p:cNvSpPr>
            <a:spLocks noGrp="1"/>
          </p:cNvSpPr>
          <p:nvPr>
            <p:ph type="sldNum" sz="quarter" idx="12"/>
          </p:nvPr>
        </p:nvSpPr>
        <p:spPr/>
        <p:txBody>
          <a:bodyPr/>
          <a:lstStyle/>
          <a:p>
            <a:fld id="{6BD2AA98-B86B-4C3E-8B8F-342D75AFD488}" type="slidenum">
              <a:rPr lang="en-US" smtClean="0"/>
              <a:t>9</a:t>
            </a:fld>
            <a:endParaRPr lang="en-US" dirty="0"/>
          </a:p>
        </p:txBody>
      </p:sp>
      <p:sp>
        <p:nvSpPr>
          <p:cNvPr id="14" name="Footer Placeholder 5"/>
          <p:cNvSpPr>
            <a:spLocks noGrp="1"/>
          </p:cNvSpPr>
          <p:nvPr>
            <p:ph type="ftr" sz="quarter" idx="11"/>
          </p:nvPr>
        </p:nvSpPr>
        <p:spPr>
          <a:xfrm>
            <a:off x="1371600" y="6356070"/>
            <a:ext cx="7321162" cy="365125"/>
          </a:xfrm>
        </p:spPr>
        <p:txBody>
          <a:bodyPr/>
          <a:lstStyle/>
          <a:p>
            <a:r>
              <a:rPr lang="en-US" dirty="0"/>
              <a:t>PLANNING AND SUSTAINABILITY COMMISSION–AFFORDABLE COMMERCIAL SPACE BONUS PROGRAM -  MARCH 27, 2018</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59" y="-76200"/>
            <a:ext cx="9368118"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636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rosper Portland">
      <a:dk1>
        <a:sysClr val="windowText" lastClr="000000"/>
      </a:dk1>
      <a:lt1>
        <a:sysClr val="window" lastClr="FFFFFF"/>
      </a:lt1>
      <a:dk2>
        <a:srgbClr val="1F497D"/>
      </a:dk2>
      <a:lt2>
        <a:srgbClr val="EEECE1"/>
      </a:lt2>
      <a:accent1>
        <a:srgbClr val="F79646"/>
      </a:accent1>
      <a:accent2>
        <a:srgbClr val="00B0F0"/>
      </a:accent2>
      <a:accent3>
        <a:srgbClr val="9BBB59"/>
      </a:accent3>
      <a:accent4>
        <a:srgbClr val="8064A2"/>
      </a:accent4>
      <a:accent5>
        <a:srgbClr val="FFC000"/>
      </a:accent5>
      <a:accent6>
        <a:srgbClr val="800080"/>
      </a:accent6>
      <a:hlink>
        <a:srgbClr val="4F81BD"/>
      </a:hlink>
      <a:folHlink>
        <a:srgbClr val="4F81BD"/>
      </a:folHlink>
    </a:clrScheme>
    <a:fontScheme name="Prosper Portland">
      <a:majorFont>
        <a:latin typeface="Franklin Gothic Demi"/>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80C52020B63348BE3B7DC7AA04A686" ma:contentTypeVersion="5" ma:contentTypeDescription="Create a new document." ma:contentTypeScope="" ma:versionID="17422d5c5e1c230c98634aed39a4cf51">
  <xsd:schema xmlns:xsd="http://www.w3.org/2001/XMLSchema" xmlns:xs="http://www.w3.org/2001/XMLSchema" xmlns:p="http://schemas.microsoft.com/office/2006/metadata/properties" xmlns:ns2="60c09f7e-5c63-4ddf-9620-63587dc1b718" xmlns:ns3="37dfe30a-9921-4802-bbe7-a89140e8c579" targetNamespace="http://schemas.microsoft.com/office/2006/metadata/properties" ma:root="true" ma:fieldsID="56a9c82ea74c624f2e1465291981981a" ns2:_="" ns3:_="">
    <xsd:import namespace="60c09f7e-5c63-4ddf-9620-63587dc1b718"/>
    <xsd:import namespace="37dfe30a-9921-4802-bbe7-a89140e8c579"/>
    <xsd:element name="properties">
      <xsd:complexType>
        <xsd:sequence>
          <xsd:element name="documentManagement">
            <xsd:complexType>
              <xsd:all>
                <xsd:element ref="ns2:SharedWithUsers" minOccurs="0"/>
                <xsd:element ref="ns2:SharedWithDetails" minOccurs="0"/>
                <xsd:element ref="ns2:SharingHintHash"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09f7e-5c63-4ddf-9620-63587dc1b7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dfe30a-9921-4802-bbe7-a89140e8c57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DBFBFB-C0D8-4B08-B2B6-1A0CFA9DA84F}">
  <ds:schemaRefs>
    <ds:schemaRef ds:uri="http://schemas.microsoft.com/sharepoint/v3/contenttype/forms"/>
  </ds:schemaRefs>
</ds:datastoreItem>
</file>

<file path=customXml/itemProps2.xml><?xml version="1.0" encoding="utf-8"?>
<ds:datastoreItem xmlns:ds="http://schemas.openxmlformats.org/officeDocument/2006/customXml" ds:itemID="{08880918-288B-48C1-BDF4-9ACF0C3E2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09f7e-5c63-4ddf-9620-63587dc1b718"/>
    <ds:schemaRef ds:uri="37dfe30a-9921-4802-bbe7-a89140e8c5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F73E33-D85E-4704-8AC1-987F39DDA493}">
  <ds:schemaRefs>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60c09f7e-5c63-4ddf-9620-63587dc1b718"/>
    <ds:schemaRef ds:uri="http://schemas.microsoft.com/office/2006/metadata/properties"/>
    <ds:schemaRef ds:uri="37dfe30a-9921-4802-bbe7-a89140e8c579"/>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3709</TotalTime>
  <Words>2570</Words>
  <Application>Microsoft Office PowerPoint</Application>
  <PresentationFormat>On-screen Show (4:3)</PresentationFormat>
  <Paragraphs>357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Portland Development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Norwood, Lisa</dc:creator>
  <cp:lastModifiedBy>Wicks, Alison</cp:lastModifiedBy>
  <cp:revision>238</cp:revision>
  <cp:lastPrinted>2018-06-13T18:39:28Z</cp:lastPrinted>
  <dcterms:created xsi:type="dcterms:W3CDTF">2017-06-20T19:04:03Z</dcterms:created>
  <dcterms:modified xsi:type="dcterms:W3CDTF">2018-06-18T19:19:31Z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0x0101009580C52020B63348BE3B7DC7AA04A686</vt:lpwstr>
  </property>
</Properties>
</file>