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500" r:id="rId2"/>
    <p:sldId id="501" r:id="rId3"/>
    <p:sldId id="502" r:id="rId4"/>
    <p:sldId id="503" r:id="rId5"/>
    <p:sldId id="504" r:id="rId6"/>
    <p:sldId id="498" r:id="rId7"/>
    <p:sldId id="505" r:id="rId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jaso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FF8989"/>
    <a:srgbClr val="DFAFAF"/>
    <a:srgbClr val="7FAC00"/>
    <a:srgbClr val="99CC00"/>
    <a:srgbClr val="85B400"/>
    <a:srgbClr val="DDFF7D"/>
    <a:srgbClr val="608200"/>
    <a:srgbClr val="C0C0C0"/>
    <a:srgbClr val="80808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DB181-1FA2-634C-ACEA-552528398A3F}" v="17" dt="2018-06-07T17:46:12.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46260" autoAdjust="0"/>
  </p:normalViewPr>
  <p:slideViewPr>
    <p:cSldViewPr snapToGrid="0">
      <p:cViewPr varScale="1">
        <p:scale>
          <a:sx n="45" d="100"/>
          <a:sy n="45" d="100"/>
        </p:scale>
        <p:origin x="1788" y="3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p:scale>
          <a:sx n="130" d="100"/>
          <a:sy n="130" d="100"/>
        </p:scale>
        <p:origin x="2856" y="108"/>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09332603514943"/>
          <c:y val="2.5257301857240337E-2"/>
          <c:w val="0.54004855233783999"/>
          <c:h val="0.81007282850675999"/>
        </c:manualLayout>
      </c:layout>
      <c:pieChart>
        <c:varyColors val="1"/>
        <c:ser>
          <c:idx val="0"/>
          <c:order val="0"/>
          <c:tx>
            <c:strRef>
              <c:f>Sheet1!$B$1</c:f>
              <c:strCache>
                <c:ptCount val="1"/>
                <c:pt idx="0">
                  <c:v>Raised</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5B9A-416C-8529-647C12D4EC41}"/>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B9A-416C-8529-647C12D4EC41}"/>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5B9A-416C-8529-647C12D4EC41}"/>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5B9A-416C-8529-647C12D4EC41}"/>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B9A-416C-8529-647C12D4EC41}"/>
              </c:ext>
            </c:extLst>
          </c:dPt>
          <c:dPt>
            <c:idx val="5"/>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F1D5-7641-8F4E-1016622281CE}"/>
              </c:ext>
            </c:extLst>
          </c:dPt>
          <c:dLbls>
            <c:dLbl>
              <c:idx val="0"/>
              <c:layout>
                <c:manualLayout>
                  <c:x val="-0.16202382999555384"/>
                  <c:y val="0.13576753438091121"/>
                </c:manualLayout>
              </c:layout>
              <c:tx>
                <c:rich>
                  <a:bodyPr/>
                  <a:lstStyle/>
                  <a:p>
                    <a:fld id="{4AAC1BB0-3598-4584-A5C6-628F50290790}" type="CATEGORYNAME">
                      <a:rPr lang="en-US"/>
                      <a:pPr/>
                      <a:t>[CATEGORY NAME]</a:t>
                    </a:fld>
                    <a:r>
                      <a:rPr lang="en-US" baseline="0" dirty="0"/>
                      <a:t> </a:t>
                    </a:r>
                    <a:fld id="{F6519272-75A6-4043-840F-EA74D5EB94CD}" type="VALUE">
                      <a:rPr lang="en-US" baseline="0"/>
                      <a:pPr/>
                      <a:t>[VALUE]</a:t>
                    </a:fld>
                    <a:r>
                      <a:rPr lang="en-US" baseline="0" dirty="0"/>
                      <a:t> </a:t>
                    </a:r>
                  </a:p>
                  <a:p>
                    <a:fld id="{5C495FA5-D618-4A52-A763-EBDDFF333E29}" type="PERCENTAGE">
                      <a:rPr lang="en-US" baseline="0" smtClean="0"/>
                      <a:pPr/>
                      <a:t>[PERCENTAGE]</a:t>
                    </a:fld>
                    <a:endParaRPr lang="en-US"/>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5B9A-416C-8529-647C12D4EC41}"/>
                </c:ext>
              </c:extLst>
            </c:dLbl>
            <c:dLbl>
              <c:idx val="1"/>
              <c:layout>
                <c:manualLayout>
                  <c:x val="3.3727237318645728E-2"/>
                  <c:y val="1.7193244191612871E-2"/>
                </c:manualLayout>
              </c:layout>
              <c:tx>
                <c:rich>
                  <a:bodyPr/>
                  <a:lstStyle/>
                  <a:p>
                    <a:fld id="{3D34EDCB-AB20-4B62-9A09-B5638354BB56}" type="CATEGORYNAME">
                      <a:rPr lang="en-US"/>
                      <a:pPr/>
                      <a:t>[CATEGORY NAME]</a:t>
                    </a:fld>
                    <a:r>
                      <a:rPr lang="en-US" baseline="0" dirty="0"/>
                      <a:t> </a:t>
                    </a:r>
                    <a:fld id="{910CA43B-8DBD-4CD2-91CA-25D2E22FB368}" type="VALUE">
                      <a:rPr lang="en-US" baseline="0" smtClean="0"/>
                      <a:pPr/>
                      <a:t>[VALUE]</a:t>
                    </a:fld>
                    <a:endParaRPr lang="en-US" baseline="0" dirty="0"/>
                  </a:p>
                  <a:p>
                    <a:r>
                      <a:rPr lang="en-US" baseline="0" dirty="0"/>
                      <a:t> </a:t>
                    </a:r>
                    <a:fld id="{B522AFAD-A621-491D-B1F3-CB7DDA777D22}" type="PERCENTAGE">
                      <a:rPr lang="en-US" baseline="0"/>
                      <a:pPr/>
                      <a:t>[PERCENTAGE]</a:t>
                    </a:fld>
                    <a:endParaRPr lang="en-US"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B9A-416C-8529-647C12D4EC41}"/>
                </c:ext>
              </c:extLst>
            </c:dLbl>
            <c:dLbl>
              <c:idx val="2"/>
              <c:layout>
                <c:manualLayout>
                  <c:x val="-9.3954010920198172E-2"/>
                  <c:y val="-0.2884287726049554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B9A-416C-8529-647C12D4EC41}"/>
                </c:ext>
              </c:extLst>
            </c:dLbl>
            <c:dLbl>
              <c:idx val="3"/>
              <c:layout>
                <c:manualLayout>
                  <c:x val="-3.6640950384873784E-2"/>
                  <c:y val="4.655563765958725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fld id="{AE05BA8F-A4D3-43D9-A43E-39882630BC84}" type="CATEGORYNAME">
                      <a:rPr lang="en-US"/>
                      <a:pPr>
                        <a:defRPr sz="1600" b="1">
                          <a:solidFill>
                            <a:schemeClr val="bg1"/>
                          </a:solidFill>
                          <a:latin typeface="Calibri" panose="020F0502020204030204" pitchFamily="34" charset="0"/>
                          <a:cs typeface="Calibri" panose="020F0502020204030204" pitchFamily="34" charset="0"/>
                        </a:defRPr>
                      </a:pPr>
                      <a:t>[CATEGORY NAME]</a:t>
                    </a:fld>
                    <a:r>
                      <a:rPr lang="en-US" baseline="0" dirty="0"/>
                      <a:t> </a:t>
                    </a:r>
                    <a:fld id="{D90F5DB1-F03A-4E97-AF25-7F663EF01D09}" type="VALUE">
                      <a:rPr lang="en-US" baseline="0"/>
                      <a:pPr>
                        <a:defRPr sz="1600" b="1">
                          <a:solidFill>
                            <a:schemeClr val="bg1"/>
                          </a:solidFill>
                          <a:latin typeface="Calibri" panose="020F0502020204030204" pitchFamily="34" charset="0"/>
                          <a:cs typeface="Calibri" panose="020F0502020204030204" pitchFamily="34" charset="0"/>
                        </a:defRPr>
                      </a:pPr>
                      <a:t>[VALUE]</a:t>
                    </a:fld>
                    <a:r>
                      <a:rPr lang="en-US" baseline="0" dirty="0"/>
                      <a:t> </a:t>
                    </a:r>
                  </a:p>
                  <a:p>
                    <a:pPr>
                      <a:defRPr sz="1600" b="1">
                        <a:solidFill>
                          <a:schemeClr val="bg1"/>
                        </a:solidFill>
                        <a:latin typeface="Calibri" panose="020F0502020204030204" pitchFamily="34" charset="0"/>
                        <a:cs typeface="Calibri" panose="020F0502020204030204" pitchFamily="34" charset="0"/>
                      </a:defRPr>
                    </a:pPr>
                    <a:fld id="{6277C4B7-6F5D-4A1C-BE64-D95AD516EF67}" type="PERCENTAGE">
                      <a:rPr lang="en-US" baseline="0" smtClean="0"/>
                      <a:pPr>
                        <a:defRPr sz="1600" b="1">
                          <a:solidFill>
                            <a:schemeClr val="bg1"/>
                          </a:solidFill>
                          <a:latin typeface="Calibri" panose="020F0502020204030204" pitchFamily="34" charset="0"/>
                          <a:cs typeface="Calibri" panose="020F050202020403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538650949167702"/>
                      <c:h val="0.28367419273862515"/>
                    </c:manualLayout>
                  </c15:layout>
                  <c15:dlblFieldTable/>
                  <c15:showDataLabelsRange val="0"/>
                </c:ext>
                <c:ext xmlns:c16="http://schemas.microsoft.com/office/drawing/2014/chart" uri="{C3380CC4-5D6E-409C-BE32-E72D297353CC}">
                  <c16:uniqueId val="{00000005-5B9A-416C-8529-647C12D4EC41}"/>
                </c:ext>
              </c:extLst>
            </c:dLbl>
            <c:dLbl>
              <c:idx val="4"/>
              <c:layout>
                <c:manualLayout>
                  <c:x val="0.18457359663857989"/>
                  <c:y val="0.17118848974151371"/>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fld id="{C869C13E-D425-440E-897B-1E0EE4117237}" type="CATEGORYNAME">
                      <a:rPr lang="en-US" sz="1400"/>
                      <a:pPr>
                        <a:defRPr sz="1600" b="1">
                          <a:solidFill>
                            <a:schemeClr val="bg1"/>
                          </a:solidFill>
                          <a:latin typeface="Calibri" panose="020F0502020204030204" pitchFamily="34" charset="0"/>
                          <a:cs typeface="Calibri" panose="020F0502020204030204" pitchFamily="34" charset="0"/>
                        </a:defRPr>
                      </a:pPr>
                      <a:t>[CATEGORY NAME]</a:t>
                    </a:fld>
                    <a:r>
                      <a:rPr lang="en-US" sz="1400" baseline="0" dirty="0"/>
                      <a:t> </a:t>
                    </a:r>
                    <a:fld id="{FEC9D672-A14B-46D3-ACA6-D0FAE71D8D93}" type="VALUE">
                      <a:rPr lang="en-US" baseline="0"/>
                      <a:pPr>
                        <a:defRPr sz="1600" b="1">
                          <a:solidFill>
                            <a:schemeClr val="bg1"/>
                          </a:solidFill>
                          <a:latin typeface="Calibri" panose="020F0502020204030204" pitchFamily="34" charset="0"/>
                          <a:cs typeface="Calibri" panose="020F0502020204030204" pitchFamily="34" charset="0"/>
                        </a:defRPr>
                      </a:pPr>
                      <a:t>[VALUE]</a:t>
                    </a:fld>
                    <a:r>
                      <a:rPr lang="en-US" baseline="0" dirty="0"/>
                      <a:t> </a:t>
                    </a:r>
                  </a:p>
                  <a:p>
                    <a:pPr>
                      <a:defRPr sz="1600" b="1">
                        <a:solidFill>
                          <a:schemeClr val="bg1"/>
                        </a:solidFill>
                        <a:latin typeface="Calibri" panose="020F0502020204030204" pitchFamily="34" charset="0"/>
                        <a:cs typeface="Calibri" panose="020F0502020204030204" pitchFamily="34" charset="0"/>
                      </a:defRPr>
                    </a:pPr>
                    <a:fld id="{5F3F818F-8CF6-4613-9EB5-902548C3CBAD}" type="PERCENTAGE">
                      <a:rPr lang="en-US" baseline="0" smtClean="0"/>
                      <a:pPr>
                        <a:defRPr sz="1600" b="1">
                          <a:solidFill>
                            <a:schemeClr val="bg1"/>
                          </a:solidFill>
                          <a:latin typeface="Calibri" panose="020F0502020204030204" pitchFamily="34" charset="0"/>
                          <a:cs typeface="Calibri" panose="020F050202020403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0134124772317882"/>
                      <c:h val="0.21128005279718168"/>
                    </c:manualLayout>
                  </c15:layout>
                  <c15:dlblFieldTable/>
                  <c15:showDataLabelsRange val="0"/>
                </c:ext>
                <c:ext xmlns:c16="http://schemas.microsoft.com/office/drawing/2014/chart" uri="{C3380CC4-5D6E-409C-BE32-E72D297353CC}">
                  <c16:uniqueId val="{00000001-5B9A-416C-8529-647C12D4EC41}"/>
                </c:ext>
              </c:extLst>
            </c:dLbl>
            <c:dLbl>
              <c:idx val="5"/>
              <c:layout>
                <c:manualLayout>
                  <c:x val="0.21470002256415799"/>
                  <c:y val="0.14903805487002875"/>
                </c:manualLayout>
              </c:layout>
              <c:tx>
                <c:rich>
                  <a:bodyPr/>
                  <a:lstStyle/>
                  <a:p>
                    <a:fld id="{8750EE44-BAB2-A741-909C-CFFB0B39D7C9}" type="CATEGORYNAME">
                      <a:rPr lang="en-US" sz="1400"/>
                      <a:pPr/>
                      <a:t>[CATEGORY NAME]</a:t>
                    </a:fld>
                    <a:r>
                      <a:rPr lang="en-US" baseline="0" dirty="0"/>
                      <a:t> </a:t>
                    </a:r>
                    <a:fld id="{F6032569-FF7E-774F-BCE7-1F3F39F17564}" type="VALUE">
                      <a:rPr lang="en-US" baseline="0" smtClean="0"/>
                      <a:pPr/>
                      <a:t>[VALUE]</a:t>
                    </a:fld>
                    <a:endParaRPr lang="en-US" baseline="0" dirty="0"/>
                  </a:p>
                  <a:p>
                    <a:r>
                      <a:rPr lang="en-US" baseline="0" dirty="0"/>
                      <a:t> </a:t>
                    </a:r>
                    <a:fld id="{02AEC85E-96D8-5949-9D28-BE0186D4A618}" type="PERCENTAGE">
                      <a:rPr lang="en-US" baseline="0"/>
                      <a:pPr/>
                      <a:t>[PERCENTAGE]</a:t>
                    </a:fld>
                    <a:endParaRPr lang="en-US"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686725272451912"/>
                      <c:h val="0.239405473989487"/>
                    </c:manualLayout>
                  </c15:layout>
                  <c15:dlblFieldTable/>
                  <c15:showDataLabelsRange val="0"/>
                </c:ext>
                <c:ext xmlns:c16="http://schemas.microsoft.com/office/drawing/2014/chart" uri="{C3380CC4-5D6E-409C-BE32-E72D297353CC}">
                  <c16:uniqueId val="{0000000A-F1D5-7641-8F4E-1016622281C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General Fund</c:v>
                </c:pt>
                <c:pt idx="1">
                  <c:v>Grants</c:v>
                </c:pt>
                <c:pt idx="2">
                  <c:v>Sponsors</c:v>
                </c:pt>
                <c:pt idx="3">
                  <c:v>Community Fundraising</c:v>
                </c:pt>
                <c:pt idx="4">
                  <c:v>Program Partners</c:v>
                </c:pt>
              </c:strCache>
            </c:strRef>
          </c:cat>
          <c:val>
            <c:numRef>
              <c:f>Sheet1!$B$2:$B$6</c:f>
              <c:numCache>
                <c:formatCode>_("$"* #,##0_);_("$"* \(#,##0\);_("$"* "-"_);_(@_)</c:formatCode>
                <c:ptCount val="5"/>
                <c:pt idx="0">
                  <c:v>500000</c:v>
                </c:pt>
                <c:pt idx="1">
                  <c:v>35000</c:v>
                </c:pt>
                <c:pt idx="2">
                  <c:v>1195208.1200000001</c:v>
                </c:pt>
                <c:pt idx="3">
                  <c:v>112435.83</c:v>
                </c:pt>
                <c:pt idx="4">
                  <c:v>620009</c:v>
                </c:pt>
              </c:numCache>
            </c:numRef>
          </c:val>
          <c:extLst>
            <c:ext xmlns:c16="http://schemas.microsoft.com/office/drawing/2014/chart" uri="{C3380CC4-5D6E-409C-BE32-E72D297353CC}">
              <c16:uniqueId val="{00000000-5B9A-416C-8529-647C12D4EC4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8470E9BF-D634-4C7D-A093-D116B7735A6F}"/>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239619" name="Rectangle 3">
            <a:extLst>
              <a:ext uri="{FF2B5EF4-FFF2-40B4-BE49-F238E27FC236}">
                <a16:creationId xmlns:a16="http://schemas.microsoft.com/office/drawing/2014/main" id="{F1981600-A47C-41F7-9978-A49FB068F020}"/>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9620" name="Rectangle 4">
            <a:extLst>
              <a:ext uri="{FF2B5EF4-FFF2-40B4-BE49-F238E27FC236}">
                <a16:creationId xmlns:a16="http://schemas.microsoft.com/office/drawing/2014/main" id="{CFF07F2F-24DB-424E-98E5-520E4C2651F6}"/>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239621" name="Rectangle 5">
            <a:extLst>
              <a:ext uri="{FF2B5EF4-FFF2-40B4-BE49-F238E27FC236}">
                <a16:creationId xmlns:a16="http://schemas.microsoft.com/office/drawing/2014/main" id="{7C1A801F-AEC1-4102-8D28-F4BD029FD2E7}"/>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A82A253-09B3-4306-82E1-8FAD5659F124}" type="slidenum">
              <a:rPr lang="en-US" altLang="en-US"/>
              <a:pPr>
                <a:defRPr/>
              </a:pPr>
              <a:t>‹#›</a:t>
            </a:fld>
            <a:endParaRPr lang="en-US" altLang="en-US"/>
          </a:p>
        </p:txBody>
      </p:sp>
    </p:spTree>
    <p:extLst>
      <p:ext uri="{BB962C8B-B14F-4D97-AF65-F5344CB8AC3E}">
        <p14:creationId xmlns:p14="http://schemas.microsoft.com/office/powerpoint/2010/main" val="373216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003A7540-C4C7-4E0C-9D2A-EAB396D1BB3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63843" name="Rectangle 3">
            <a:extLst>
              <a:ext uri="{FF2B5EF4-FFF2-40B4-BE49-F238E27FC236}">
                <a16:creationId xmlns:a16="http://schemas.microsoft.com/office/drawing/2014/main" id="{7017180C-BE8A-4F4C-A9B9-3F2A1DE7545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5E50480D-720C-47B6-8103-B0B3E0E09A65}"/>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a:extLst>
              <a:ext uri="{FF2B5EF4-FFF2-40B4-BE49-F238E27FC236}">
                <a16:creationId xmlns:a16="http://schemas.microsoft.com/office/drawing/2014/main" id="{5B8904A3-D0FB-4A79-B89E-6BE2C8CFBB7F}"/>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46" name="Rectangle 6">
            <a:extLst>
              <a:ext uri="{FF2B5EF4-FFF2-40B4-BE49-F238E27FC236}">
                <a16:creationId xmlns:a16="http://schemas.microsoft.com/office/drawing/2014/main" id="{40EB279A-5DF3-4606-8604-63906A88CD82}"/>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63847" name="Rectangle 7">
            <a:extLst>
              <a:ext uri="{FF2B5EF4-FFF2-40B4-BE49-F238E27FC236}">
                <a16:creationId xmlns:a16="http://schemas.microsoft.com/office/drawing/2014/main" id="{D5D93AC4-7C87-4942-845C-BBA40B6A32FF}"/>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D67EE9-5860-4201-8116-B0C2FCBF3FBF}" type="slidenum">
              <a:rPr lang="en-US" altLang="en-US"/>
              <a:pPr>
                <a:defRPr/>
              </a:pPr>
              <a:t>‹#›</a:t>
            </a:fld>
            <a:endParaRPr lang="en-US" altLang="en-US"/>
          </a:p>
        </p:txBody>
      </p:sp>
    </p:spTree>
    <p:extLst>
      <p:ext uri="{BB962C8B-B14F-4D97-AF65-F5344CB8AC3E}">
        <p14:creationId xmlns:p14="http://schemas.microsoft.com/office/powerpoint/2010/main" val="2109746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462" indent="-90462">
              <a:defRPr/>
            </a:pPr>
            <a:r>
              <a:rPr lang="en-US" altLang="en-US" sz="1200" b="1" dirty="0">
                <a:latin typeface="Arial" panose="020B0604020202020204" pitchFamily="34" charset="0"/>
                <a:cs typeface="Arial" panose="020B0604020202020204" pitchFamily="34" charset="0"/>
              </a:rPr>
              <a:t>OPTIONS FOR COMMISSIONER FRITZ REMARKS: </a:t>
            </a:r>
          </a:p>
          <a:p>
            <a:pPr>
              <a:defRPr/>
            </a:pPr>
            <a:endParaRPr lang="en-US" altLang="en-US" sz="1200"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[FUN!]</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Summer Free For All kicks off my favorite time of year!</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Today</a:t>
            </a:r>
            <a:r>
              <a:rPr lang="en-US" sz="1200" baseline="0" dirty="0">
                <a:latin typeface="Arial" panose="020B0604020202020204" pitchFamily="34" charset="0"/>
                <a:cs typeface="Arial" panose="020B0604020202020204" pitchFamily="34" charset="0"/>
              </a:rPr>
              <a:t> we’ll highlight some of last year’s accomplishments and preview Summer Free For All 2018. </a:t>
            </a: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With live music representing the cultural diversity of Portland, family-friendly movies, free lunches for kids, as well as arts &amp; crafts and sports &amp; games, there is something FREE and FUN for everyone in our parks this summer.</a:t>
            </a:r>
          </a:p>
          <a:p>
            <a:pPr>
              <a:defRPr/>
            </a:pPr>
            <a:endParaRPr lang="en-US" sz="1200"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[PARTNERSHIP]</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Partnership is at the heart of the program. This year we are partnering with 49 community groups including neighborhood associations, culturally-specific communities and nonprofits to bring you 65 movies and concerts across the City.</a:t>
            </a:r>
          </a:p>
          <a:p>
            <a:pP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While blockbuster hit movies or joyful concerts in your park make for some of the most memorable moments, providing free lunches for kids is one of the most important things we do at Summer Free For All. </a:t>
            </a:r>
          </a:p>
          <a:p>
            <a:pP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We’ll serve more than 100,000 lunches at 25 different sites this summer, which makes a real difference to the kids and families most in need. And it wouldn’t be possible without the partnership of our five local school districts, Meals</a:t>
            </a:r>
            <a:r>
              <a:rPr lang="en-US" sz="1200" baseline="0" dirty="0">
                <a:latin typeface="Arial" panose="020B0604020202020204" pitchFamily="34" charset="0"/>
                <a:cs typeface="Arial" panose="020B0604020202020204" pitchFamily="34" charset="0"/>
              </a:rPr>
              <a:t> on Wheels</a:t>
            </a:r>
            <a:r>
              <a:rPr lang="en-US" sz="1200" dirty="0">
                <a:latin typeface="Arial" panose="020B0604020202020204" pitchFamily="34" charset="0"/>
                <a:cs typeface="Arial" panose="020B0604020202020204" pitchFamily="34" charset="0"/>
              </a:rPr>
              <a:t>, Urban Gleaners, and Oregon Food Bank, whom we thank for your collaboration.</a:t>
            </a:r>
          </a:p>
          <a:p>
            <a:pP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Now I’d like to turn it over to Parks Recreation Services Manager, Eileen Argentina. Welcome, Eileen. </a:t>
            </a:r>
          </a:p>
          <a:p>
            <a:pPr>
              <a:defRPr/>
            </a:pPr>
            <a:endParaRPr lang="en-US" altLang="en-US" sz="1200" dirty="0">
              <a:latin typeface="Arial" panose="020B0604020202020204" pitchFamily="34" charset="0"/>
              <a:cs typeface="Arial" panose="020B0604020202020204" pitchFamily="34" charset="0"/>
            </a:endParaRPr>
          </a:p>
          <a:p>
            <a:pPr>
              <a:defRPr/>
            </a:pPr>
            <a:br>
              <a:rPr lang="en-US" altLang="en-US" sz="1200" dirty="0">
                <a:latin typeface="Arial" panose="020B0604020202020204" pitchFamily="34" charset="0"/>
                <a:cs typeface="Arial" panose="020B0604020202020204" pitchFamily="34" charset="0"/>
              </a:rPr>
            </a:br>
            <a:r>
              <a:rPr lang="en-US" altLang="en-US" sz="1200" b="1" dirty="0">
                <a:latin typeface="Arial" panose="020B0604020202020204" pitchFamily="34" charset="0"/>
                <a:cs typeface="Arial" panose="020B0604020202020204" pitchFamily="34" charset="0"/>
              </a:rPr>
              <a:t>(EILEEN) </a:t>
            </a:r>
            <a:endParaRPr lang="en-US"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Thank you, Commissioner Fritz. Mayor, Commissioners. I am joined today by Soo Pak, Arts, Culture &amp; Special Events Manager, and Kellie Torres, Development Manager. </a:t>
            </a:r>
          </a:p>
          <a:p>
            <a:pPr>
              <a:buFont typeface="Arial" panose="020B0604020202020204" pitchFamily="34" charset="0"/>
              <a:buNone/>
              <a:defRPr/>
            </a:pPr>
            <a:endParaRPr lang="en-US" altLang="en-US" sz="12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200" b="1" dirty="0">
                <a:latin typeface="Arial" panose="020B0604020202020204" pitchFamily="34" charset="0"/>
                <a:cs typeface="Arial" panose="020B0604020202020204" pitchFamily="34" charset="0"/>
              </a:rPr>
              <a:t>(EILEEN TO CONTINUE ON NEXT SLIDE)</a:t>
            </a:r>
          </a:p>
          <a:p>
            <a:endParaRPr lang="en-US" dirty="0"/>
          </a:p>
        </p:txBody>
      </p:sp>
      <p:sp>
        <p:nvSpPr>
          <p:cNvPr id="4" name="Slide Number Placeholder 3"/>
          <p:cNvSpPr>
            <a:spLocks noGrp="1"/>
          </p:cNvSpPr>
          <p:nvPr>
            <p:ph type="sldNum" sz="quarter" idx="10"/>
          </p:nvPr>
        </p:nvSpPr>
        <p:spPr/>
        <p:txBody>
          <a:bodyPr/>
          <a:lstStyle/>
          <a:p>
            <a:pPr>
              <a:defRPr/>
            </a:pPr>
            <a:fld id="{24D67EE9-5860-4201-8116-B0C2FCBF3FBF}" type="slidenum">
              <a:rPr lang="en-US" altLang="en-US" smtClean="0"/>
              <a:pPr>
                <a:defRPr/>
              </a:pPr>
              <a:t>1</a:t>
            </a:fld>
            <a:endParaRPr lang="en-US" altLang="en-US"/>
          </a:p>
        </p:txBody>
      </p:sp>
    </p:spTree>
    <p:extLst>
      <p:ext uri="{BB962C8B-B14F-4D97-AF65-F5344CB8AC3E}">
        <p14:creationId xmlns:p14="http://schemas.microsoft.com/office/powerpoint/2010/main" val="282733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cs typeface="Arial" panose="020B0604020202020204" pitchFamily="34" charset="0"/>
              </a:rPr>
              <a:t>(EILEEN) </a:t>
            </a:r>
          </a:p>
          <a:p>
            <a:pPr eaLnBrk="1" hangingPunct="1">
              <a:defRPr/>
            </a:pPr>
            <a:endParaRPr lang="en-US" altLang="en-US" sz="1200"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[SERVING COMMUNITY NEED]</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In 2017, Portland Parks &amp; Recreation conducted a Community Needs Survey.</a:t>
            </a:r>
            <a:r>
              <a:rPr lang="en-US" sz="1200" baseline="0" dirty="0">
                <a:latin typeface="Arial" panose="020B0604020202020204" pitchFamily="34" charset="0"/>
                <a:cs typeface="Arial" panose="020B0604020202020204" pitchFamily="34" charset="0"/>
              </a:rPr>
              <a:t> The 2003 participants who responded were statistically representative of Portland, both by neighborhood coalition and by race/ethnicity. </a:t>
            </a:r>
            <a:r>
              <a:rPr lang="en-US" sz="1200" b="0" i="0" u="none" strike="noStrike" kern="1200" baseline="0" dirty="0">
                <a:solidFill>
                  <a:schemeClr val="tx1"/>
                </a:solidFill>
                <a:latin typeface="Arial" charset="0"/>
                <a:ea typeface="+mn-ea"/>
                <a:cs typeface="+mn-cs"/>
              </a:rPr>
              <a:t>When participants were asked to rate the importance of recreation programs, outdoor arts and culture events ranked the highest with an average score of 3.8 out of five. </a:t>
            </a: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So we thank Council for the $500,000 General Fund support for this</a:t>
            </a:r>
            <a:r>
              <a:rPr lang="en-US" sz="1200" baseline="0" dirty="0">
                <a:latin typeface="Arial" panose="020B0604020202020204" pitchFamily="34" charset="0"/>
                <a:cs typeface="Arial" panose="020B0604020202020204" pitchFamily="34" charset="0"/>
              </a:rPr>
              <a:t> beloved program.</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With the cost of living rapidly rising, these community gatherings</a:t>
            </a:r>
            <a:r>
              <a:rPr lang="en-US" sz="1200" baseline="0" dirty="0">
                <a:latin typeface="Arial" panose="020B0604020202020204" pitchFamily="34" charset="0"/>
                <a:cs typeface="Arial" panose="020B0604020202020204" pitchFamily="34" charset="0"/>
              </a:rPr>
              <a:t> for </a:t>
            </a:r>
            <a:r>
              <a:rPr lang="en-US" sz="1200" dirty="0">
                <a:latin typeface="Arial" panose="020B0604020202020204" pitchFamily="34" charset="0"/>
                <a:cs typeface="Arial" panose="020B0604020202020204" pitchFamily="34" charset="0"/>
              </a:rPr>
              <a:t>free events are all the more important to the City’s livability and to families that may not have access otherwise.</a:t>
            </a:r>
          </a:p>
          <a:p>
            <a:pPr>
              <a:defRPr/>
            </a:pPr>
            <a:r>
              <a:rPr lang="en-US" sz="1200" dirty="0">
                <a:latin typeface="Arial" panose="020B0604020202020204" pitchFamily="34" charset="0"/>
                <a:cs typeface="Arial" panose="020B0604020202020204" pitchFamily="34" charset="0"/>
              </a:rPr>
              <a:t> </a:t>
            </a:r>
          </a:p>
          <a:p>
            <a:pPr>
              <a:defRPr/>
            </a:pPr>
            <a:r>
              <a:rPr lang="en-US" sz="1200" b="1" dirty="0">
                <a:latin typeface="Arial" panose="020B0604020202020204" pitchFamily="34" charset="0"/>
                <a:cs typeface="Arial" panose="020B0604020202020204" pitchFamily="34" charset="0"/>
              </a:rPr>
              <a:t>[RISING COSTS]</a:t>
            </a:r>
            <a:endParaRPr lang="en-US"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Minimum wage increases now through 2022 will improve livability. But these increases significantly impact Summer Free For All’s operating budget, which has gone from $850,000 last year to $1.1 million this year—a 29% increase— largely due to accelerated minimum wage increases and newly represented seasonal staff. </a:t>
            </a:r>
          </a:p>
          <a:p>
            <a:endParaRPr lang="en-US" dirty="0"/>
          </a:p>
        </p:txBody>
      </p:sp>
      <p:sp>
        <p:nvSpPr>
          <p:cNvPr id="4" name="Slide Number Placeholder 3"/>
          <p:cNvSpPr>
            <a:spLocks noGrp="1"/>
          </p:cNvSpPr>
          <p:nvPr>
            <p:ph type="sldNum" sz="quarter" idx="10"/>
          </p:nvPr>
        </p:nvSpPr>
        <p:spPr/>
        <p:txBody>
          <a:bodyPr/>
          <a:lstStyle/>
          <a:p>
            <a:pPr>
              <a:defRPr/>
            </a:pPr>
            <a:fld id="{24D67EE9-5860-4201-8116-B0C2FCBF3FBF}" type="slidenum">
              <a:rPr lang="en-US" altLang="en-US" smtClean="0"/>
              <a:pPr>
                <a:defRPr/>
              </a:pPr>
              <a:t>2</a:t>
            </a:fld>
            <a:endParaRPr lang="en-US" altLang="en-US"/>
          </a:p>
        </p:txBody>
      </p:sp>
    </p:spTree>
    <p:extLst>
      <p:ext uri="{BB962C8B-B14F-4D97-AF65-F5344CB8AC3E}">
        <p14:creationId xmlns:p14="http://schemas.microsoft.com/office/powerpoint/2010/main" val="191784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cs typeface="Arial" panose="020B0604020202020204" pitchFamily="34" charset="0"/>
              </a:rPr>
              <a:t>(EILEEN) </a:t>
            </a:r>
          </a:p>
          <a:p>
            <a:pPr eaLnBrk="1" hangingPunct="1">
              <a:defRPr/>
            </a:pPr>
            <a:endParaRPr lang="en-US" altLang="en-US" sz="1200"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[EQUITY]</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Not only are free outdoor arts &amp; culture programs in high demand among Portlanders, Summer Free For All is an important program advancing the City of Portland and PP&amp;R’s Racial Equity Goals.</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This summer, we’ll provide job opportunities for 110 Portlanders, including youth, and hire 315 local performing artists. As a citywide program, we are ensuring that Summer Free For All staff reflect the communities and kids we serve. Thi</a:t>
            </a:r>
            <a:r>
              <a:rPr lang="en-US" sz="1200" baseline="0" dirty="0">
                <a:latin typeface="Arial" panose="020B0604020202020204" pitchFamily="34" charset="0"/>
                <a:cs typeface="Arial" panose="020B0604020202020204" pitchFamily="34" charset="0"/>
              </a:rPr>
              <a:t>s year, </a:t>
            </a:r>
            <a:r>
              <a:rPr lang="en-US" sz="1200" dirty="0">
                <a:latin typeface="Arial" panose="020B0604020202020204" pitchFamily="34" charset="0"/>
                <a:cs typeface="Arial" panose="020B0604020202020204" pitchFamily="34" charset="0"/>
              </a:rPr>
              <a:t>50% of seasonal staff supporting the movie and concert</a:t>
            </a:r>
            <a:r>
              <a:rPr lang="en-US" sz="1200" baseline="0" dirty="0">
                <a:latin typeface="Arial" panose="020B0604020202020204" pitchFamily="34" charset="0"/>
                <a:cs typeface="Arial" panose="020B0604020202020204" pitchFamily="34" charset="0"/>
              </a:rPr>
              <a:t> events</a:t>
            </a:r>
            <a:r>
              <a:rPr lang="en-US" sz="1200" dirty="0">
                <a:latin typeface="Arial" panose="020B0604020202020204" pitchFamily="34" charset="0"/>
                <a:cs typeface="Arial" panose="020B0604020202020204" pitchFamily="34" charset="0"/>
              </a:rPr>
              <a:t> are people</a:t>
            </a:r>
            <a:r>
              <a:rPr lang="en-US" sz="1200" baseline="0" dirty="0">
                <a:latin typeface="Arial" panose="020B0604020202020204" pitchFamily="34" charset="0"/>
                <a:cs typeface="Arial" panose="020B0604020202020204" pitchFamily="34" charset="0"/>
              </a:rPr>
              <a:t> of color</a:t>
            </a:r>
            <a:r>
              <a:rPr lang="en-US" sz="1200" dirty="0">
                <a:latin typeface="Arial" panose="020B0604020202020204" pitchFamily="34" charset="0"/>
                <a:cs typeface="Arial" panose="020B0604020202020204" pitchFamily="34" charset="0"/>
              </a:rPr>
              <a:t> and 39% of Free Lunch + Play program staff speak a</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second language.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As you can see in the SFFA guides in the packets in front of you, the program lineup reflects our city’s rich and diverse cultures and communities. </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We have also forged new partnerships this year to increase access and engagement with communities of color and immigrants and refugees. And as always, the guides are produced in 9 different languages to provide the greatest access.</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So we thank you again for your continued investment in Summer Free For All and the important service it provides to the community.</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And now Soo Pak, Arts,</a:t>
            </a:r>
            <a:r>
              <a:rPr lang="en-US" sz="1200" baseline="0" dirty="0">
                <a:latin typeface="Arial" panose="020B0604020202020204" pitchFamily="34" charset="0"/>
                <a:cs typeface="Arial" panose="020B0604020202020204" pitchFamily="34" charset="0"/>
              </a:rPr>
              <a:t> Culture and Special Events Manager</a:t>
            </a:r>
            <a:r>
              <a:rPr lang="en-US" sz="1200" dirty="0">
                <a:latin typeface="Arial" panose="020B0604020202020204" pitchFamily="34" charset="0"/>
                <a:cs typeface="Arial" panose="020B0604020202020204" pitchFamily="34" charset="0"/>
              </a:rPr>
              <a:t> will tell you more about our new partnerships.</a:t>
            </a:r>
          </a:p>
          <a:p>
            <a:pPr eaLnBrk="1" hangingPunct="1">
              <a:defRPr/>
            </a:pPr>
            <a:endParaRPr lang="en-US" altLang="en-US" sz="1200" dirty="0">
              <a:latin typeface="Arial" panose="020B0604020202020204" pitchFamily="34" charset="0"/>
              <a:cs typeface="Arial" panose="020B0604020202020204" pitchFamily="34" charset="0"/>
            </a:endParaRPr>
          </a:p>
          <a:p>
            <a:pPr eaLnBrk="1" hangingPunct="1">
              <a:defRPr/>
            </a:pPr>
            <a:r>
              <a:rPr lang="en-US" altLang="en-US" sz="1200" b="1" dirty="0">
                <a:latin typeface="Arial" panose="020B0604020202020204" pitchFamily="34" charset="0"/>
                <a:cs typeface="Arial" panose="020B0604020202020204" pitchFamily="34" charset="0"/>
              </a:rPr>
              <a:t>( TRANSITION TO SOO )</a:t>
            </a:r>
          </a:p>
          <a:p>
            <a:endParaRPr lang="en-US" dirty="0"/>
          </a:p>
        </p:txBody>
      </p:sp>
      <p:sp>
        <p:nvSpPr>
          <p:cNvPr id="4" name="Slide Number Placeholder 3"/>
          <p:cNvSpPr>
            <a:spLocks noGrp="1"/>
          </p:cNvSpPr>
          <p:nvPr>
            <p:ph type="sldNum" sz="quarter" idx="10"/>
          </p:nvPr>
        </p:nvSpPr>
        <p:spPr/>
        <p:txBody>
          <a:bodyPr/>
          <a:lstStyle/>
          <a:p>
            <a:pPr>
              <a:defRPr/>
            </a:pPr>
            <a:fld id="{24D67EE9-5860-4201-8116-B0C2FCBF3FBF}" type="slidenum">
              <a:rPr lang="en-US" altLang="en-US" smtClean="0"/>
              <a:pPr>
                <a:defRPr/>
              </a:pPr>
              <a:t>3</a:t>
            </a:fld>
            <a:endParaRPr lang="en-US" altLang="en-US"/>
          </a:p>
        </p:txBody>
      </p:sp>
    </p:spTree>
    <p:extLst>
      <p:ext uri="{BB962C8B-B14F-4D97-AF65-F5344CB8AC3E}">
        <p14:creationId xmlns:p14="http://schemas.microsoft.com/office/powerpoint/2010/main" val="195176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400" b="1" dirty="0">
                <a:latin typeface="Arial" panose="020B0604020202020204" pitchFamily="34" charset="0"/>
              </a:rPr>
              <a:t>(SOO)</a:t>
            </a:r>
          </a:p>
          <a:p>
            <a:pPr marL="171450" indent="-171450">
              <a:buFont typeface="Arial" panose="020B0604020202020204" pitchFamily="34" charset="0"/>
              <a:buChar char="•"/>
              <a:defRPr/>
            </a:pPr>
            <a:r>
              <a:rPr lang="en-US" sz="1400" dirty="0"/>
              <a:t>Thank you,</a:t>
            </a:r>
            <a:r>
              <a:rPr lang="en-US" sz="1400" baseline="0" dirty="0"/>
              <a:t> </a:t>
            </a:r>
            <a:r>
              <a:rPr lang="en-US" sz="1400" dirty="0"/>
              <a:t>Eileen. Good morning,</a:t>
            </a:r>
            <a:r>
              <a:rPr lang="en-US" sz="1400" baseline="0" dirty="0"/>
              <a:t> M</a:t>
            </a:r>
            <a:r>
              <a:rPr lang="en-US" sz="1400" dirty="0"/>
              <a:t>ayor and Commissioners. </a:t>
            </a:r>
            <a:endParaRPr lang="en-US" altLang="en-US" sz="1400" dirty="0">
              <a:latin typeface="Arial" panose="020B0604020202020204" pitchFamily="34" charset="0"/>
            </a:endParaRPr>
          </a:p>
          <a:p>
            <a:pPr>
              <a:defRPr/>
            </a:pPr>
            <a:endParaRPr lang="en-US" altLang="en-US" sz="1400" dirty="0">
              <a:latin typeface="Arial" panose="020B0604020202020204" pitchFamily="34" charset="0"/>
            </a:endParaRPr>
          </a:p>
          <a:p>
            <a:pPr>
              <a:defRPr/>
            </a:pPr>
            <a:r>
              <a:rPr lang="en-US" sz="1400" b="1" dirty="0"/>
              <a:t>[NEW PARTNERSHIPS]</a:t>
            </a:r>
            <a:endParaRPr lang="en-US" sz="1400" dirty="0"/>
          </a:p>
          <a:p>
            <a:pPr marL="171450" indent="-171450">
              <a:buFont typeface="Arial" panose="020B0604020202020204" pitchFamily="34" charset="0"/>
              <a:buChar char="•"/>
              <a:defRPr/>
            </a:pPr>
            <a:r>
              <a:rPr lang="en-US" sz="1400" dirty="0"/>
              <a:t>The mission of Summer Free For All is to build community and to celebrate Portland’s diversity.</a:t>
            </a:r>
          </a:p>
          <a:p>
            <a:pPr marL="171450" indent="-171450">
              <a:buFont typeface="Arial" panose="020B0604020202020204" pitchFamily="34" charset="0"/>
              <a:buChar char="•"/>
              <a:defRPr/>
            </a:pPr>
            <a:endParaRPr lang="en-US" sz="1400" dirty="0"/>
          </a:p>
          <a:p>
            <a:pPr marL="171450" indent="-171450">
              <a:buFont typeface="Arial" panose="020B0604020202020204" pitchFamily="34" charset="0"/>
              <a:buChar char="•"/>
              <a:defRPr/>
            </a:pPr>
            <a:r>
              <a:rPr lang="en-US" sz="1400" dirty="0"/>
              <a:t>Our movie and concert events are organized in partnership with community partners. Each partner group hosts an event—choosing their park location, selecting the movies and musical talent, and bringing people together from their community.</a:t>
            </a:r>
          </a:p>
          <a:p>
            <a:pPr marL="171450" indent="-171450">
              <a:buFont typeface="Arial" panose="020B0604020202020204" pitchFamily="34" charset="0"/>
              <a:buChar char="•"/>
              <a:defRPr/>
            </a:pPr>
            <a:endParaRPr lang="en-US" sz="1400" dirty="0"/>
          </a:p>
          <a:p>
            <a:pPr marL="171450" indent="-171450">
              <a:buFont typeface="Arial" panose="020B0604020202020204" pitchFamily="34" charset="0"/>
              <a:buChar char="•"/>
              <a:defRPr/>
            </a:pPr>
            <a:r>
              <a:rPr lang="en-US" sz="1400" dirty="0"/>
              <a:t>Historically, Summer Free For All’s community partnerships have been defined by geography with the majority of our partners being neighborhood associations and groups. As Portland gentrifies and communities are displaced—with the greatest impact on people of color and immigrants and refugees—we have actively worked to expand the definition of community to include culturally-specific and identity-based groups</a:t>
            </a:r>
            <a:r>
              <a:rPr lang="en-US" sz="1400" baseline="0" dirty="0"/>
              <a:t> that span a citywide geography. </a:t>
            </a:r>
            <a:endParaRPr lang="en-US" sz="1400" dirty="0"/>
          </a:p>
          <a:p>
            <a:pPr marL="171450" indent="-171450">
              <a:buFont typeface="Arial" panose="020B0604020202020204" pitchFamily="34" charset="0"/>
              <a:buChar char="•"/>
              <a:defRPr/>
            </a:pPr>
            <a:endParaRPr lang="en-US" sz="1400" dirty="0"/>
          </a:p>
          <a:p>
            <a:pPr marL="171450" indent="-171450">
              <a:buFont typeface="Arial" panose="020B0604020202020204" pitchFamily="34" charset="0"/>
              <a:buChar char="•"/>
              <a:defRPr/>
            </a:pPr>
            <a:r>
              <a:rPr lang="en-US" sz="1400" dirty="0"/>
              <a:t>Some of our new community partners this year include: </a:t>
            </a:r>
          </a:p>
          <a:p>
            <a:pPr>
              <a:buFont typeface="Arial" panose="020B0604020202020204" pitchFamily="34" charset="0"/>
              <a:buNone/>
              <a:defRPr/>
            </a:pPr>
            <a:endParaRPr lang="en-US" sz="1400" dirty="0"/>
          </a:p>
          <a:p>
            <a:pPr marL="628650" lvl="1" indent="-171450">
              <a:buFont typeface="Arial" panose="020B0604020202020204" pitchFamily="34" charset="0"/>
              <a:buChar char="•"/>
              <a:defRPr/>
            </a:pPr>
            <a:r>
              <a:rPr lang="en-US" sz="1400" b="1" dirty="0"/>
              <a:t>APANO (Asian Pacific American Network of Oregon) – </a:t>
            </a:r>
            <a:r>
              <a:rPr lang="en-US" sz="1400" dirty="0"/>
              <a:t>hosting a film in English and Vietnamese at Harrison Park as part of their annual Mic Check! Cultural Event Series. </a:t>
            </a:r>
          </a:p>
          <a:p>
            <a:pPr marL="628650" lvl="1" indent="-171450">
              <a:buFont typeface="Arial" panose="020B0604020202020204" pitchFamily="34" charset="0"/>
              <a:buChar char="•"/>
              <a:defRPr/>
            </a:pPr>
            <a:r>
              <a:rPr lang="en-US" sz="1400" b="1" dirty="0"/>
              <a:t>Black Parent Initiative – </a:t>
            </a:r>
            <a:r>
              <a:rPr lang="en-US" sz="1400" dirty="0"/>
              <a:t>hosting the Dawson Park concert series</a:t>
            </a:r>
          </a:p>
          <a:p>
            <a:pPr marL="628650" lvl="1" indent="-171450">
              <a:buFont typeface="Arial" panose="020B0604020202020204" pitchFamily="34" charset="0"/>
              <a:buChar char="•"/>
              <a:defRPr/>
            </a:pPr>
            <a:r>
              <a:rPr lang="en-US" sz="1400" b="1" dirty="0"/>
              <a:t>Bollywood Dreams – </a:t>
            </a:r>
            <a:r>
              <a:rPr lang="en-US" sz="1400" dirty="0"/>
              <a:t>hosting our first Bollywood movie in Hindi and English at Laurelhurst Park, in celebration of India’s Independence Day.</a:t>
            </a:r>
          </a:p>
          <a:p>
            <a:pPr marL="628650" lvl="1" indent="-171450">
              <a:buFont typeface="Arial" panose="020B0604020202020204" pitchFamily="34" charset="0"/>
              <a:buChar char="•"/>
              <a:defRPr/>
            </a:pPr>
            <a:r>
              <a:rPr lang="en-US" sz="1400" b="1" dirty="0"/>
              <a:t>The Tongan Community – </a:t>
            </a:r>
            <a:r>
              <a:rPr lang="en-US" sz="1400" dirty="0"/>
              <a:t>hosting the movie Moana as part of Tonga Day 2018 at the new Gateway Discovery Park. </a:t>
            </a:r>
          </a:p>
          <a:p>
            <a:pPr marL="628650" lvl="1" indent="-171450">
              <a:buFont typeface="Arial" panose="020B0604020202020204" pitchFamily="34" charset="0"/>
              <a:buChar char="•"/>
              <a:defRPr/>
            </a:pPr>
            <a:r>
              <a:rPr lang="en-US" sz="1400" dirty="0"/>
              <a:t>And the artist collective </a:t>
            </a:r>
            <a:r>
              <a:rPr lang="en-US" sz="1400" b="1" dirty="0"/>
              <a:t>Young Gifted and Brown or YGB Portland – </a:t>
            </a:r>
            <a:r>
              <a:rPr lang="en-US" sz="1400" dirty="0"/>
              <a:t>hosting Black Panther at Lents Park</a:t>
            </a:r>
          </a:p>
          <a:p>
            <a:pPr>
              <a:defRPr/>
            </a:pPr>
            <a:endParaRPr lang="en-US" sz="1400" dirty="0"/>
          </a:p>
          <a:p>
            <a:pPr marL="171450" indent="-171450">
              <a:buFont typeface="Arial" panose="020B0604020202020204" pitchFamily="34" charset="0"/>
              <a:buChar char="•"/>
              <a:defRPr/>
            </a:pPr>
            <a:r>
              <a:rPr lang="en-US" sz="1400" dirty="0"/>
              <a:t>And our ongoing partnership with Latino Network continues, with the 4</a:t>
            </a:r>
            <a:r>
              <a:rPr lang="en-US" sz="1400" baseline="30000" dirty="0"/>
              <a:t>th</a:t>
            </a:r>
            <a:r>
              <a:rPr lang="en-US" sz="1400" dirty="0"/>
              <a:t> annual Festival Latino, featuring the movie </a:t>
            </a:r>
            <a:r>
              <a:rPr lang="en-US" sz="1400" i="1" dirty="0"/>
              <a:t>Coco</a:t>
            </a:r>
            <a:r>
              <a:rPr lang="en-US" sz="1400" dirty="0"/>
              <a:t> in Spanish with English subtitles at the new Cully Park, built in partnership with Verde.</a:t>
            </a:r>
          </a:p>
          <a:p>
            <a:pPr>
              <a:defRPr/>
            </a:pPr>
            <a:endParaRPr lang="en-US" altLang="en-US" sz="1400" b="1" dirty="0">
              <a:latin typeface="Arial" panose="020B0604020202020204" pitchFamily="34" charset="0"/>
            </a:endParaRPr>
          </a:p>
          <a:p>
            <a:pPr>
              <a:defRPr/>
            </a:pPr>
            <a:r>
              <a:rPr lang="en-US" altLang="en-US" sz="1400" b="1" dirty="0">
                <a:latin typeface="Arial" panose="020B0604020202020204" pitchFamily="34" charset="0"/>
              </a:rPr>
              <a:t>(SOO TO CONTINUE ON NEXT SLIDE)</a:t>
            </a:r>
          </a:p>
        </p:txBody>
      </p:sp>
      <p:sp>
        <p:nvSpPr>
          <p:cNvPr id="4" name="Slide Number Placeholder 3"/>
          <p:cNvSpPr>
            <a:spLocks noGrp="1"/>
          </p:cNvSpPr>
          <p:nvPr>
            <p:ph type="sldNum" sz="quarter" idx="10"/>
          </p:nvPr>
        </p:nvSpPr>
        <p:spPr/>
        <p:txBody>
          <a:bodyPr/>
          <a:lstStyle/>
          <a:p>
            <a:pPr>
              <a:defRPr/>
            </a:pPr>
            <a:fld id="{24D67EE9-5860-4201-8116-B0C2FCBF3FBF}" type="slidenum">
              <a:rPr lang="en-US" altLang="en-US" smtClean="0"/>
              <a:pPr>
                <a:defRPr/>
              </a:pPr>
              <a:t>4</a:t>
            </a:fld>
            <a:endParaRPr lang="en-US" altLang="en-US"/>
          </a:p>
        </p:txBody>
      </p:sp>
    </p:spTree>
    <p:extLst>
      <p:ext uri="{BB962C8B-B14F-4D97-AF65-F5344CB8AC3E}">
        <p14:creationId xmlns:p14="http://schemas.microsoft.com/office/powerpoint/2010/main" val="256914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rPr>
              <a:t>(SOO)</a:t>
            </a:r>
          </a:p>
          <a:p>
            <a:pPr>
              <a:defRPr/>
            </a:pPr>
            <a:endParaRPr lang="en-US" sz="1200" b="1" dirty="0"/>
          </a:p>
          <a:p>
            <a:pPr>
              <a:defRPr/>
            </a:pPr>
            <a:r>
              <a:rPr lang="en-US" sz="1200" b="1" dirty="0"/>
              <a:t>[MOBILE PLAY AS PARTNERSHIP MODEL]</a:t>
            </a:r>
            <a:endParaRPr lang="en-US" sz="1200" dirty="0"/>
          </a:p>
          <a:p>
            <a:pPr marL="171450" indent="-171450">
              <a:buFont typeface="Arial" panose="020B0604020202020204" pitchFamily="34" charset="0"/>
              <a:buChar char="•"/>
              <a:defRPr/>
            </a:pPr>
            <a:r>
              <a:rPr lang="en-US" sz="1200" dirty="0"/>
              <a:t>Our Free Lunch + Play program is sited in neighborhoods where more than 50% of kids qualify for free or reduced lunches.  This</a:t>
            </a:r>
            <a:r>
              <a:rPr lang="en-US" sz="1200" baseline="0" dirty="0"/>
              <a:t> summer </a:t>
            </a:r>
            <a:r>
              <a:rPr lang="en-US" sz="1200" dirty="0"/>
              <a:t>we are pleased to add</a:t>
            </a:r>
            <a:r>
              <a:rPr lang="en-US" sz="1200" baseline="0" dirty="0"/>
              <a:t> an additional Monday through Friday lunch site at the new </a:t>
            </a:r>
            <a:r>
              <a:rPr lang="en-US" sz="1200" baseline="0" dirty="0" err="1"/>
              <a:t>Luuwit</a:t>
            </a:r>
            <a:r>
              <a:rPr lang="en-US" sz="1200" baseline="0" dirty="0"/>
              <a:t> View Park. And in East Portland </a:t>
            </a:r>
            <a:r>
              <a:rPr lang="en-US" sz="1200" dirty="0"/>
              <a:t>in areas without parks, we have the Mobile Play program, with staff traveling to apartment complexes, providing fun activities and positive social engagement to kids most in need. </a:t>
            </a:r>
          </a:p>
          <a:p>
            <a:pPr marL="171450" indent="-171450">
              <a:buFont typeface="Arial" panose="020B0604020202020204" pitchFamily="34" charset="0"/>
              <a:buChar char="•"/>
              <a:defRPr/>
            </a:pPr>
            <a:endParaRPr lang="en-US" sz="1200" dirty="0"/>
          </a:p>
          <a:p>
            <a:pPr marL="171450" indent="-171450">
              <a:buFont typeface="Arial" panose="020B0604020202020204" pitchFamily="34" charset="0"/>
              <a:buChar char="•"/>
              <a:defRPr/>
            </a:pPr>
            <a:r>
              <a:rPr lang="en-US" sz="1200" dirty="0"/>
              <a:t>This program is community driven and evolves each year with decisions being made in collaboration with an advisory committee made up of partners listed on the screen. This group was honored to receive the “Equity in Practice” Award at the 2017 Spirit of Portland Awards. </a:t>
            </a:r>
          </a:p>
          <a:p>
            <a:pPr>
              <a:buFont typeface="Arial" panose="020B0604020202020204" pitchFamily="34" charset="0"/>
              <a:buNone/>
              <a:defRPr/>
            </a:pPr>
            <a:endParaRPr lang="en-US" sz="1200" dirty="0"/>
          </a:p>
          <a:p>
            <a:pPr marL="171450" indent="-171450">
              <a:buFont typeface="Arial" panose="020B0604020202020204" pitchFamily="34" charset="0"/>
              <a:buChar char="•"/>
              <a:defRPr/>
            </a:pPr>
            <a:r>
              <a:rPr lang="en-US" sz="1200" dirty="0"/>
              <a:t>Partnership is critical to advancing Portland</a:t>
            </a:r>
            <a:r>
              <a:rPr lang="en-US" sz="1200" baseline="0" dirty="0"/>
              <a:t> Parks </a:t>
            </a:r>
            <a:r>
              <a:rPr lang="en-US" sz="1200" dirty="0"/>
              <a:t>equity goals and we are proud of Summer Free For All’s commitment and efforts in this area.</a:t>
            </a:r>
          </a:p>
          <a:p>
            <a:pPr marL="171450" indent="-171450">
              <a:buFont typeface="Arial" panose="020B0604020202020204" pitchFamily="34" charset="0"/>
              <a:buChar char="•"/>
              <a:defRPr/>
            </a:pPr>
            <a:endParaRPr lang="en-US" sz="1200" dirty="0"/>
          </a:p>
          <a:p>
            <a:pPr marL="171450" indent="-171450">
              <a:buFont typeface="Arial" panose="020B0604020202020204" pitchFamily="34" charset="0"/>
              <a:buChar char="•"/>
              <a:defRPr/>
            </a:pPr>
            <a:r>
              <a:rPr lang="en-US" sz="1200" dirty="0"/>
              <a:t>And now Kellie Torres, Development</a:t>
            </a:r>
            <a:r>
              <a:rPr lang="en-US" sz="1200" baseline="0" dirty="0"/>
              <a:t> Manager</a:t>
            </a:r>
            <a:r>
              <a:rPr lang="en-US" sz="1200" dirty="0"/>
              <a:t> will share how we are leveraging General Fund dollars to make Summer Free For All possible.</a:t>
            </a:r>
          </a:p>
          <a:p>
            <a:pPr>
              <a:defRPr/>
            </a:pPr>
            <a:endParaRPr lang="en-US" altLang="en-US" sz="1200" dirty="0">
              <a:latin typeface="Arial" panose="020B0604020202020204" pitchFamily="34" charset="0"/>
            </a:endParaRPr>
          </a:p>
          <a:p>
            <a:pPr>
              <a:defRPr/>
            </a:pPr>
            <a:r>
              <a:rPr lang="en-US" altLang="en-US" sz="1200" b="1" dirty="0">
                <a:latin typeface="Arial" panose="020B0604020202020204" pitchFamily="34" charset="0"/>
              </a:rPr>
              <a:t>(TRANSITION TO KELLIE)</a:t>
            </a:r>
          </a:p>
          <a:p>
            <a:pPr>
              <a:defRPr/>
            </a:pP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4D67EE9-5860-4201-8116-B0C2FCBF3FBF}" type="slidenum">
              <a:rPr lang="en-US" altLang="en-US" smtClean="0"/>
              <a:pPr>
                <a:defRPr/>
              </a:pPr>
              <a:t>5</a:t>
            </a:fld>
            <a:endParaRPr lang="en-US" altLang="en-US"/>
          </a:p>
        </p:txBody>
      </p:sp>
    </p:spTree>
    <p:extLst>
      <p:ext uri="{BB962C8B-B14F-4D97-AF65-F5344CB8AC3E}">
        <p14:creationId xmlns:p14="http://schemas.microsoft.com/office/powerpoint/2010/main" val="66123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400" b="1" dirty="0">
                <a:latin typeface="Gill Sans MT" panose="020B0502020104020203" pitchFamily="34" charset="0"/>
              </a:rPr>
              <a:t>(KELLIE)</a:t>
            </a:r>
          </a:p>
          <a:p>
            <a:pPr>
              <a:defRPr/>
            </a:pPr>
            <a:endParaRPr lang="en-US" altLang="en-US" sz="1400" b="1" dirty="0">
              <a:latin typeface="Gill Sans MT" panose="020B0502020104020203" pitchFamily="34" charset="0"/>
            </a:endParaRPr>
          </a:p>
          <a:p>
            <a:pPr marL="171450" indent="-171450">
              <a:buFont typeface="Arial" panose="020B0604020202020204" pitchFamily="34" charset="0"/>
              <a:buChar char="•"/>
              <a:defRPr/>
            </a:pPr>
            <a:r>
              <a:rPr lang="en-US" i="0" dirty="0"/>
              <a:t>Thank you, Eileen and Soo, for highlighting the many positive aspects of Summer Free For All. Sharing our diverse and impactful program options with potential sponsors in 2018 has been a privilege. Our team has the confidence to fully deliver our mission, and the results of that confidence are tangible. </a:t>
            </a:r>
          </a:p>
          <a:p>
            <a:pPr marL="171450" indent="-171450">
              <a:buFont typeface="Arial" panose="020B0604020202020204" pitchFamily="34" charset="0"/>
              <a:buChar char="•"/>
              <a:defRPr/>
            </a:pPr>
            <a:endParaRPr lang="en-US" i="0" dirty="0"/>
          </a:p>
          <a:p>
            <a:pPr marL="171450" indent="-171450">
              <a:buFont typeface="Arial" panose="020B0604020202020204" pitchFamily="34" charset="0"/>
              <a:buChar char="•"/>
              <a:defRPr/>
            </a:pPr>
            <a:r>
              <a:rPr lang="en-US" i="0" dirty="0"/>
              <a:t>From a development standpoint, the idea of “cultivating community” encouraged many sponsors, grantors, and individuals to lean in a bit more this year. We</a:t>
            </a:r>
            <a:r>
              <a:rPr lang="en-US" i="0" baseline="0" dirty="0"/>
              <a:t> also acknowledge our philanthropic partner, the Portland Parks Foundation, and the dozens of community members who have been raising funds</a:t>
            </a:r>
            <a:r>
              <a:rPr lang="en-US" i="1" baseline="0" dirty="0"/>
              <a:t>. </a:t>
            </a:r>
            <a:endParaRPr lang="en-US" i="1" dirty="0"/>
          </a:p>
          <a:p>
            <a:pPr marL="0" indent="0">
              <a:buFont typeface="Arial" panose="020B0604020202020204" pitchFamily="34" charset="0"/>
              <a:buNone/>
              <a:defRPr/>
            </a:pPr>
            <a:endParaRPr lang="en-US" i="0" dirty="0"/>
          </a:p>
          <a:p>
            <a:pPr marL="171450" indent="-171450">
              <a:buFont typeface="Arial" panose="020B0604020202020204" pitchFamily="34" charset="0"/>
              <a:buChar char="•"/>
              <a:defRPr/>
            </a:pPr>
            <a:r>
              <a:rPr lang="en-US" i="0" dirty="0"/>
              <a:t>For every general fund dollar designated to Summer Free For All—we leveraged $.65 in cash and $3.27 in in-kind program support. </a:t>
            </a:r>
          </a:p>
          <a:p>
            <a:pPr marL="171450" indent="-171450">
              <a:buFont typeface="Arial" panose="020B0604020202020204" pitchFamily="34" charset="0"/>
              <a:buChar char="•"/>
              <a:defRPr/>
            </a:pPr>
            <a:endParaRPr lang="en-US" i="0" dirty="0"/>
          </a:p>
          <a:p>
            <a:pPr marL="171450" indent="-171450">
              <a:buFont typeface="Arial" panose="020B0604020202020204" pitchFamily="34" charset="0"/>
              <a:buChar char="•"/>
              <a:defRPr/>
            </a:pPr>
            <a:r>
              <a:rPr lang="en-US" i="0" dirty="0"/>
              <a:t>I would like to draw your focus to the sponsor page in our Summer Free For All guide—to highlight the commitment of local business contributors, such as Collage—an arts and crafts business with storefronts in three Portland neighborhoods. Maria, the owner of Collage, is here today with inspired crafts—like the ones she and her team encourage families to create at each and every summer concert. And we also want to feature Elmer’s Restaurant, whose local owners—in their own words—“love supporting programs that allow families to enjoy time together making memories.” Both are LOCAL businesses, and both are NEW Premier Sponsors. </a:t>
            </a:r>
          </a:p>
          <a:p>
            <a:pPr marL="171450" indent="-171450">
              <a:buFont typeface="Arial" panose="020B0604020202020204" pitchFamily="34" charset="0"/>
              <a:buChar char="•"/>
              <a:defRPr/>
            </a:pPr>
            <a:endParaRPr lang="en-US" i="0" dirty="0"/>
          </a:p>
          <a:p>
            <a:pPr marL="171450" indent="-171450">
              <a:buFont typeface="Arial" panose="020B0604020202020204" pitchFamily="34" charset="0"/>
              <a:buChar char="•"/>
              <a:defRPr/>
            </a:pPr>
            <a:r>
              <a:rPr lang="en-US" i="0" dirty="0"/>
              <a:t>We would also like you to notice the foundational support of Program Partners at the base of this page. These partners represent school districts, arts organizations, local non-profits, and corporations—all of whom fill the gap to provide critical services throughout the summer. </a:t>
            </a:r>
          </a:p>
          <a:p>
            <a:pPr marL="171450" indent="-171450">
              <a:buFont typeface="Arial" panose="020B0604020202020204" pitchFamily="34" charset="0"/>
              <a:buChar char="•"/>
              <a:defRPr/>
            </a:pPr>
            <a:endParaRPr lang="en-US" i="0" dirty="0"/>
          </a:p>
          <a:p>
            <a:pPr marL="171450" indent="-171450">
              <a:buFont typeface="Arial" panose="020B0604020202020204" pitchFamily="34" charset="0"/>
              <a:buChar char="•"/>
              <a:defRPr/>
            </a:pPr>
            <a:r>
              <a:rPr lang="en-US" i="0" dirty="0"/>
              <a:t>And now, </a:t>
            </a:r>
            <a:r>
              <a:rPr lang="en-US" i="0" baseline="0" dirty="0"/>
              <a:t>Eileen Argentina will introduce our invited guests. </a:t>
            </a:r>
            <a:endParaRPr lang="en-US" i="0" dirty="0"/>
          </a:p>
          <a:p>
            <a:pPr>
              <a:defRPr/>
            </a:pPr>
            <a:endParaRPr lang="en-US" altLang="en-US" sz="1200" i="0" dirty="0">
              <a:latin typeface="Arial" charset="0"/>
            </a:endParaRPr>
          </a:p>
          <a:p>
            <a:pPr>
              <a:defRPr/>
            </a:pPr>
            <a:endParaRPr lang="en-US" altLang="en-US" sz="1400" i="0" dirty="0">
              <a:latin typeface="Gill Sans MT" panose="020B0502020104020203" pitchFamily="34" charset="0"/>
            </a:endParaRPr>
          </a:p>
          <a:p>
            <a:pPr>
              <a:defRPr/>
            </a:pPr>
            <a:r>
              <a:rPr lang="en-US" altLang="en-US" sz="1400" b="1" i="0" dirty="0">
                <a:latin typeface="Arial" panose="020B0604020202020204" pitchFamily="34" charset="0"/>
              </a:rPr>
              <a:t>(TRANSITION TO EILEEN)</a:t>
            </a:r>
            <a:endParaRPr lang="en-US" altLang="en-US" sz="1400" b="1" i="0" baseline="0" dirty="0">
              <a:latin typeface="Arial" panose="020B0604020202020204" pitchFamily="34" charset="0"/>
            </a:endParaRPr>
          </a:p>
          <a:p>
            <a:pPr>
              <a:defRPr/>
            </a:pPr>
            <a:r>
              <a:rPr lang="en-US" altLang="en-US" sz="1400" b="0" i="1" baseline="0" dirty="0">
                <a:latin typeface="Arial" panose="020B0604020202020204" pitchFamily="34" charset="0"/>
              </a:rPr>
              <a:t>&lt;SOO AND KELLIE LEAVE THE TABLE AND TAKE SEATS IN AUDIENCE&gt;</a:t>
            </a:r>
            <a:endParaRPr lang="en-US" altLang="en-US" sz="1400" b="0" i="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4D67EE9-5860-4201-8116-B0C2FCBF3FBF}" type="slidenum">
              <a:rPr lang="en-US" altLang="en-US" smtClean="0"/>
              <a:pPr>
                <a:defRPr/>
              </a:pPr>
              <a:t>6</a:t>
            </a:fld>
            <a:endParaRPr lang="en-US" altLang="en-US"/>
          </a:p>
        </p:txBody>
      </p:sp>
    </p:spTree>
    <p:extLst>
      <p:ext uri="{BB962C8B-B14F-4D97-AF65-F5344CB8AC3E}">
        <p14:creationId xmlns:p14="http://schemas.microsoft.com/office/powerpoint/2010/main" val="136602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dirty="0">
                <a:latin typeface="Arial" panose="020B0604020202020204" pitchFamily="34" charset="0"/>
                <a:cs typeface="Arial" panose="020B0604020202020204" pitchFamily="34" charset="0"/>
              </a:rPr>
              <a:t>(EILEEN)</a:t>
            </a:r>
          </a:p>
          <a:p>
            <a:pPr marL="285750" indent="-285750">
              <a:buFont typeface="Arial" panose="020B0604020202020204" pitchFamily="34" charset="0"/>
              <a:buChar char="•"/>
            </a:pPr>
            <a:r>
              <a:rPr lang="en-US" sz="1400" i="0" dirty="0"/>
              <a:t>Community Partnerships have become the heartbeat of Summer Free For All, and I am proud to introduce three community partners, to share their heart-felt testimony today. </a:t>
            </a:r>
          </a:p>
          <a:p>
            <a:pPr marL="285750" indent="-285750">
              <a:buFont typeface="Arial" panose="020B0604020202020204" pitchFamily="34" charset="0"/>
              <a:buChar char="•"/>
            </a:pPr>
            <a:endParaRPr lang="en-US" sz="1400" i="0" dirty="0"/>
          </a:p>
          <a:p>
            <a:pPr marL="285750" indent="-285750">
              <a:buFont typeface="Arial" panose="020B0604020202020204" pitchFamily="34" charset="0"/>
              <a:buChar char="•"/>
            </a:pPr>
            <a:r>
              <a:rPr lang="en-US" sz="1400" i="0" dirty="0"/>
              <a:t>First,</a:t>
            </a:r>
            <a:r>
              <a:rPr lang="en-US" sz="1400" i="0" baseline="0" dirty="0"/>
              <a:t> I’d like to introduce </a:t>
            </a:r>
            <a:r>
              <a:rPr lang="en-US" sz="1400" b="1" i="0" baseline="0" dirty="0"/>
              <a:t>Jill Ramos, Vice President of Elmer’s Restaurants. </a:t>
            </a:r>
          </a:p>
          <a:p>
            <a:pPr marL="0" indent="0">
              <a:buFont typeface="Arial" panose="020B0604020202020204" pitchFamily="34" charset="0"/>
              <a:buNone/>
            </a:pPr>
            <a:endParaRPr lang="en-US" altLang="en-US" sz="1400" b="1" i="0" u="sng"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b="0" i="1" u="none" baseline="0" dirty="0">
                <a:latin typeface="Arial" panose="020B0604020202020204" pitchFamily="34" charset="0"/>
                <a:cs typeface="Arial" panose="020B0604020202020204" pitchFamily="34" charset="0"/>
              </a:rPr>
              <a:t>&lt;JILL TAKES SEAT AT TABLE NEXT TO EILEEN&gt;</a:t>
            </a:r>
          </a:p>
          <a:p>
            <a:pPr marL="0" indent="0">
              <a:buFont typeface="Arial" panose="020B0604020202020204" pitchFamily="34" charset="0"/>
              <a:buNone/>
            </a:pPr>
            <a:r>
              <a:rPr lang="en-US" altLang="en-US" sz="1400" b="0" i="1" u="none" baseline="0" dirty="0">
                <a:latin typeface="Arial" panose="020B0604020202020204" pitchFamily="34" charset="0"/>
                <a:cs typeface="Arial" panose="020B0604020202020204" pitchFamily="34" charset="0"/>
              </a:rPr>
              <a:t>&lt;</a:t>
            </a:r>
            <a:r>
              <a:rPr lang="en-US" altLang="en-US" sz="1400" b="0" i="1" u="none" dirty="0">
                <a:latin typeface="Arial" panose="020B0604020202020204" pitchFamily="34" charset="0"/>
                <a:cs typeface="Arial" panose="020B0604020202020204" pitchFamily="34" charset="0"/>
              </a:rPr>
              <a:t>JILL PROVIDES</a:t>
            </a:r>
            <a:r>
              <a:rPr lang="en-US" altLang="en-US" sz="1400" b="0" i="1" u="none" baseline="0" dirty="0">
                <a:latin typeface="Arial" panose="020B0604020202020204" pitchFamily="34" charset="0"/>
                <a:cs typeface="Arial" panose="020B0604020202020204" pitchFamily="34" charset="0"/>
              </a:rPr>
              <a:t> TESTIMONY&gt;</a:t>
            </a:r>
          </a:p>
          <a:p>
            <a:pPr marL="0" indent="0">
              <a:buFont typeface="Arial" panose="020B0604020202020204" pitchFamily="34" charset="0"/>
              <a:buNone/>
            </a:pPr>
            <a:endParaRPr lang="en-US" alt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Thank you, Jill.  </a:t>
            </a:r>
          </a:p>
          <a:p>
            <a:pPr marL="0" indent="0">
              <a:buFont typeface="Arial" panose="020B0604020202020204" pitchFamily="34" charset="0"/>
              <a:buNone/>
            </a:pPr>
            <a:endParaRPr lang="en-US" altLang="en-US" sz="1400" b="1" u="none"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1400" b="0" i="1" u="none" baseline="0" dirty="0">
                <a:latin typeface="Arial" panose="020B0604020202020204" pitchFamily="34" charset="0"/>
                <a:cs typeface="Arial" panose="020B0604020202020204" pitchFamily="34" charset="0"/>
              </a:rPr>
              <a:t>&lt;JILL LEAVES TABLE&gt;</a:t>
            </a:r>
          </a:p>
          <a:p>
            <a:pPr marL="285750" indent="-285750">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Next I’d like to introduce </a:t>
            </a:r>
            <a:r>
              <a:rPr lang="en-US" altLang="en-US" sz="1400" b="1" dirty="0">
                <a:latin typeface="Arial" panose="020B0604020202020204" pitchFamily="34" charset="0"/>
                <a:cs typeface="Arial" panose="020B0604020202020204" pitchFamily="34" charset="0"/>
              </a:rPr>
              <a:t>Maria</a:t>
            </a:r>
            <a:r>
              <a:rPr lang="en-US" altLang="en-US" sz="1400" b="1" baseline="0" dirty="0">
                <a:latin typeface="Arial" panose="020B0604020202020204" pitchFamily="34" charset="0"/>
                <a:cs typeface="Arial" panose="020B0604020202020204" pitchFamily="34" charset="0"/>
              </a:rPr>
              <a:t> Raleigh, owner of Collage.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400" b="1" u="none"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b="0" i="1" u="none" baseline="0" dirty="0">
                <a:latin typeface="Arial" panose="020B0604020202020204" pitchFamily="34" charset="0"/>
                <a:cs typeface="Arial" panose="020B0604020202020204" pitchFamily="34" charset="0"/>
              </a:rPr>
              <a:t>&lt;MARIA TAKES SEAT AT TABLE NEXT TO EILEEN&gt;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b="0" i="1" u="none" baseline="0" dirty="0">
                <a:latin typeface="Arial" panose="020B0604020202020204" pitchFamily="34" charset="0"/>
                <a:cs typeface="Arial" panose="020B0604020202020204" pitchFamily="34" charset="0"/>
              </a:rPr>
              <a:t>&lt;MARIA PROVIDES TESTIMONY&gt;</a:t>
            </a:r>
          </a:p>
          <a:p>
            <a:pPr lvl="1"/>
            <a:endParaRPr lang="en-US" alt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Thank you, Maria.  </a:t>
            </a:r>
          </a:p>
          <a:p>
            <a:pPr marL="285750" indent="-285750">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b="0" i="1" u="none" baseline="0" dirty="0">
                <a:latin typeface="Arial" panose="020B0604020202020204" pitchFamily="34" charset="0"/>
                <a:cs typeface="Arial" panose="020B0604020202020204" pitchFamily="34" charset="0"/>
              </a:rPr>
              <a:t>&lt;MARIA LEAVES TABLE</a:t>
            </a:r>
            <a:r>
              <a:rPr lang="en-US" altLang="en-US" sz="1400" b="0" u="none" baseline="0" dirty="0">
                <a:latin typeface="Arial" panose="020B0604020202020204" pitchFamily="34" charset="0"/>
                <a:cs typeface="Arial" panose="020B0604020202020204" pitchFamily="34" charset="0"/>
              </a:rPr>
              <a:t>&gt;</a:t>
            </a:r>
            <a:endParaRPr lang="en-US" altLang="en-US" sz="14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Our final invited speaker today is </a:t>
            </a:r>
            <a:r>
              <a:rPr lang="en-US" altLang="en-US" sz="1400" b="1" dirty="0">
                <a:latin typeface="Arial" panose="020B0604020202020204" pitchFamily="34" charset="0"/>
                <a:cs typeface="Arial" panose="020B0604020202020204" pitchFamily="34" charset="0"/>
              </a:rPr>
              <a:t>Kolini </a:t>
            </a:r>
            <a:r>
              <a:rPr lang="en-US" altLang="en-US" sz="1400" b="1" dirty="0" err="1">
                <a:latin typeface="Arial" panose="020B0604020202020204" pitchFamily="34" charset="0"/>
                <a:cs typeface="Arial" panose="020B0604020202020204" pitchFamily="34" charset="0"/>
              </a:rPr>
              <a:t>Fusitu’a</a:t>
            </a:r>
            <a:r>
              <a:rPr lang="en-US" altLang="en-US" sz="1400" b="1" baseline="0" dirty="0">
                <a:latin typeface="Arial" panose="020B0604020202020204" pitchFamily="34" charset="0"/>
                <a:cs typeface="Arial" panose="020B0604020202020204" pitchFamily="34" charset="0"/>
              </a:rPr>
              <a:t>, Program Coordinator at </a:t>
            </a:r>
            <a:r>
              <a:rPr lang="en-US" altLang="en-US" sz="1400" b="1" dirty="0">
                <a:latin typeface="Arial" panose="020B0604020202020204" pitchFamily="34" charset="0"/>
                <a:cs typeface="Arial" panose="020B0604020202020204" pitchFamily="34" charset="0"/>
              </a:rPr>
              <a:t>Asian Family Services</a:t>
            </a:r>
            <a:r>
              <a:rPr lang="en-US" altLang="en-US" sz="1400" dirty="0">
                <a:latin typeface="Arial" panose="020B0604020202020204" pitchFamily="34" charset="0"/>
                <a:cs typeface="Arial" panose="020B0604020202020204" pitchFamily="34" charset="0"/>
              </a:rPr>
              <a:t>, a</a:t>
            </a:r>
            <a:r>
              <a:rPr lang="en-US" altLang="en-US" sz="1400" baseline="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leader in the Tongan Community and a</a:t>
            </a:r>
            <a:r>
              <a:rPr lang="en-US" altLang="en-US" sz="1400" baseline="0" dirty="0">
                <a:latin typeface="Arial" panose="020B0604020202020204" pitchFamily="34" charset="0"/>
                <a:cs typeface="Arial" panose="020B0604020202020204" pitchFamily="34" charset="0"/>
              </a:rPr>
              <a:t> member of the </a:t>
            </a:r>
            <a:r>
              <a:rPr lang="en-US" altLang="en-US" sz="1400" dirty="0">
                <a:latin typeface="Arial" panose="020B0604020202020204" pitchFamily="34" charset="0"/>
                <a:cs typeface="Arial" panose="020B0604020202020204" pitchFamily="34" charset="0"/>
              </a:rPr>
              <a:t>Tonga</a:t>
            </a:r>
            <a:r>
              <a:rPr lang="en-US" altLang="en-US" sz="1400" baseline="0" dirty="0">
                <a:latin typeface="Arial" panose="020B0604020202020204" pitchFamily="34" charset="0"/>
                <a:cs typeface="Arial" panose="020B0604020202020204" pitchFamily="34" charset="0"/>
              </a:rPr>
              <a:t> Day 2018 Executive Committee. </a:t>
            </a:r>
          </a:p>
          <a:p>
            <a:pPr marL="0" indent="0">
              <a:buFont typeface="Arial" panose="020B0604020202020204" pitchFamily="34" charset="0"/>
              <a:buNone/>
            </a:pPr>
            <a:endParaRPr lang="en-US" altLang="en-US" sz="1400" b="1" u="sng"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b="0" i="1" u="none" baseline="0" dirty="0">
                <a:latin typeface="Arial" panose="020B0604020202020204" pitchFamily="34" charset="0"/>
                <a:cs typeface="Arial" panose="020B0604020202020204" pitchFamily="34" charset="0"/>
              </a:rPr>
              <a:t>&lt;KOLINI TAKES SEAT AT TABLE NEXT TO EILEEN&gt;</a:t>
            </a:r>
          </a:p>
          <a:p>
            <a:pPr marL="0" indent="0">
              <a:buFont typeface="Arial" panose="020B0604020202020204" pitchFamily="34" charset="0"/>
              <a:buNone/>
            </a:pPr>
            <a:r>
              <a:rPr lang="en-US" altLang="en-US" sz="1400" b="0" i="1" u="none" baseline="0" dirty="0">
                <a:latin typeface="Arial" panose="020B0604020202020204" pitchFamily="34" charset="0"/>
                <a:cs typeface="Arial" panose="020B0604020202020204" pitchFamily="34" charset="0"/>
              </a:rPr>
              <a:t>&lt;KOLINI </a:t>
            </a:r>
            <a:r>
              <a:rPr lang="en-US" altLang="en-US" sz="1400" b="0" i="1" u="none" dirty="0">
                <a:latin typeface="Arial" panose="020B0604020202020204" pitchFamily="34" charset="0"/>
                <a:cs typeface="Arial" panose="020B0604020202020204" pitchFamily="34" charset="0"/>
              </a:rPr>
              <a:t>PROVIDES</a:t>
            </a:r>
            <a:r>
              <a:rPr lang="en-US" altLang="en-US" sz="1400" b="0" i="1" u="none" baseline="0" dirty="0">
                <a:latin typeface="Arial" panose="020B0604020202020204" pitchFamily="34" charset="0"/>
                <a:cs typeface="Arial" panose="020B0604020202020204" pitchFamily="34" charset="0"/>
              </a:rPr>
              <a:t> TESTIMONY&gt;</a:t>
            </a:r>
          </a:p>
          <a:p>
            <a:pPr marL="0" indent="0">
              <a:buFont typeface="Arial" panose="020B0604020202020204" pitchFamily="34" charset="0"/>
              <a:buNone/>
            </a:pPr>
            <a:endParaRPr lang="en-US" altLang="en-US" sz="1400" b="0" i="1" u="none" baseline="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i="1" kern="1200" dirty="0">
                <a:solidFill>
                  <a:schemeClr val="tx1"/>
                </a:solidFill>
                <a:effectLst/>
                <a:latin typeface="Arial" charset="0"/>
                <a:ea typeface="+mn-ea"/>
                <a:cs typeface="+mn-cs"/>
              </a:rPr>
              <a:t>*Personal Introduction</a:t>
            </a:r>
          </a:p>
          <a:p>
            <a:pPr marL="0" lvl="0" indent="0">
              <a:buFont typeface="Arial" panose="020B0604020202020204" pitchFamily="34" charset="0"/>
              <a:buNone/>
            </a:pPr>
            <a:r>
              <a:rPr lang="en-US" sz="1200" i="1" kern="1200" dirty="0">
                <a:solidFill>
                  <a:schemeClr val="tx1"/>
                </a:solidFill>
                <a:effectLst/>
                <a:latin typeface="Arial" charset="0"/>
                <a:ea typeface="+mn-ea"/>
                <a:cs typeface="+mn-cs"/>
              </a:rPr>
              <a:t>*Involvement with Summer Free For All 2017 – through the artists performing at Movies in the Park (</a:t>
            </a:r>
            <a:r>
              <a:rPr lang="en-US" sz="1200" i="1" kern="1200" dirty="0" err="1">
                <a:solidFill>
                  <a:schemeClr val="tx1"/>
                </a:solidFill>
                <a:effectLst/>
                <a:latin typeface="Arial" charset="0"/>
                <a:ea typeface="+mn-ea"/>
                <a:cs typeface="+mn-cs"/>
              </a:rPr>
              <a:t>MosiMosi</a:t>
            </a:r>
            <a:r>
              <a:rPr lang="en-US" sz="1200" i="1" kern="1200" dirty="0">
                <a:solidFill>
                  <a:schemeClr val="tx1"/>
                </a:solidFill>
                <a:effectLst/>
                <a:latin typeface="Arial" charset="0"/>
                <a:ea typeface="+mn-ea"/>
                <a:cs typeface="+mn-cs"/>
              </a:rPr>
              <a:t> </a:t>
            </a:r>
            <a:r>
              <a:rPr lang="en-US" sz="1200" i="1" kern="1200" dirty="0" err="1">
                <a:solidFill>
                  <a:schemeClr val="tx1"/>
                </a:solidFill>
                <a:effectLst/>
                <a:latin typeface="Arial" charset="0"/>
                <a:ea typeface="+mn-ea"/>
                <a:cs typeface="+mn-cs"/>
              </a:rPr>
              <a:t>Koula</a:t>
            </a:r>
            <a:r>
              <a:rPr lang="en-US" sz="1200" i="1" kern="1200" dirty="0">
                <a:solidFill>
                  <a:schemeClr val="tx1"/>
                </a:solidFill>
                <a:effectLst/>
                <a:latin typeface="Arial" charset="0"/>
                <a:ea typeface="+mn-ea"/>
                <a:cs typeface="+mn-cs"/>
              </a:rPr>
              <a:t>)</a:t>
            </a:r>
          </a:p>
          <a:p>
            <a:pPr marL="0" lvl="0" indent="0">
              <a:buFont typeface="Arial" panose="020B0604020202020204" pitchFamily="34" charset="0"/>
              <a:buNone/>
            </a:pPr>
            <a:r>
              <a:rPr lang="en-US" sz="1200" i="1" kern="1200" dirty="0">
                <a:solidFill>
                  <a:schemeClr val="tx1"/>
                </a:solidFill>
                <a:effectLst/>
                <a:latin typeface="Arial" charset="0"/>
                <a:ea typeface="+mn-ea"/>
                <a:cs typeface="+mn-cs"/>
              </a:rPr>
              <a:t>*Involvement with Summer Free For All 2018 – through the Tonga Day 2018 event at Gateway Discovery Park. Showing the film Moana. </a:t>
            </a:r>
          </a:p>
          <a:p>
            <a:pPr marL="0" indent="0">
              <a:buFont typeface="Arial" panose="020B0604020202020204" pitchFamily="34" charset="0"/>
              <a:buNone/>
            </a:pPr>
            <a:r>
              <a:rPr lang="en-US" sz="1200" i="1" kern="1200" dirty="0">
                <a:solidFill>
                  <a:schemeClr val="tx1"/>
                </a:solidFill>
                <a:effectLst/>
                <a:latin typeface="Arial" charset="0"/>
                <a:ea typeface="+mn-ea"/>
                <a:cs typeface="+mn-cs"/>
              </a:rPr>
              <a:t>*Importance of free outdoor arts &amp; culture events to immigrant and refugee communities – specifically to community health and wellbeing. </a:t>
            </a:r>
            <a:endParaRPr lang="en-US" altLang="en-US" sz="1400" b="1" i="1" u="none" baseline="0"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altLang="en-US" sz="1400" dirty="0">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dirty="0">
                <a:latin typeface="Arial" panose="020B0604020202020204" pitchFamily="34" charset="0"/>
                <a:cs typeface="Arial" panose="020B0604020202020204" pitchFamily="34" charset="0"/>
              </a:rPr>
              <a:t>Thank you, Kolini.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b="0" i="1" u="none" baseline="0" dirty="0">
                <a:latin typeface="Arial" panose="020B0604020202020204" pitchFamily="34" charset="0"/>
                <a:cs typeface="Arial" panose="020B0604020202020204" pitchFamily="34" charset="0"/>
              </a:rPr>
              <a:t>&lt;KOLINI LEAVES TABLE</a:t>
            </a:r>
            <a:r>
              <a:rPr lang="en-US" altLang="en-US" sz="1400" b="0" u="none" baseline="0" dirty="0">
                <a:latin typeface="Arial" panose="020B0604020202020204" pitchFamily="34" charset="0"/>
                <a:cs typeface="Arial" panose="020B0604020202020204" pitchFamily="34" charset="0"/>
              </a:rPr>
              <a:t>&gt;</a:t>
            </a:r>
            <a:endParaRPr lang="en-US" altLang="en-US" sz="14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b="0" i="1" u="none" baseline="0" dirty="0">
                <a:latin typeface="Arial" panose="020B0604020202020204" pitchFamily="34" charset="0"/>
                <a:cs typeface="Arial" panose="020B0604020202020204" pitchFamily="34" charset="0"/>
              </a:rPr>
              <a:t>&lt;SOO AND KELLIE RETURN TO SEATS AT TABLE NEXT TO EILEEN</a:t>
            </a:r>
            <a:r>
              <a:rPr lang="en-US" altLang="en-US" sz="1400" b="0" u="none" baseline="0" dirty="0">
                <a:latin typeface="Arial" panose="020B0604020202020204" pitchFamily="34" charset="0"/>
                <a:cs typeface="Arial" panose="020B0604020202020204" pitchFamily="34" charset="0"/>
              </a:rPr>
              <a:t>&gt;</a:t>
            </a:r>
            <a:endParaRPr lang="en-US" altLang="en-US" sz="1400" b="0" dirty="0">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400" dirty="0">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dirty="0">
                <a:latin typeface="Arial" panose="020B0604020202020204" pitchFamily="34" charset="0"/>
                <a:cs typeface="Arial" panose="020B0604020202020204" pitchFamily="34" charset="0"/>
              </a:rPr>
              <a:t>Mayor and Commissioners,</a:t>
            </a:r>
            <a:r>
              <a:rPr lang="en-US" altLang="en-US" sz="1400" baseline="0" dirty="0">
                <a:latin typeface="Arial" panose="020B0604020202020204" pitchFamily="34" charset="0"/>
                <a:cs typeface="Arial" panose="020B0604020202020204" pitchFamily="34" charset="0"/>
              </a:rPr>
              <a:t> thank you for the opportunity to report on the 2018 Summer Free For All program. </a:t>
            </a:r>
            <a:r>
              <a:rPr lang="en-US" altLang="en-US" sz="1400" dirty="0">
                <a:latin typeface="Arial" panose="020B0604020202020204" pitchFamily="34" charset="0"/>
                <a:cs typeface="Arial" panose="020B0604020202020204" pitchFamily="34" charset="0"/>
              </a:rPr>
              <a:t>We’re excited about another amazing summer ahead in Portland’s fabulous parks system.</a:t>
            </a:r>
            <a:r>
              <a:rPr lang="en-US" altLang="en-US" sz="1400" baseline="0" dirty="0">
                <a:latin typeface="Arial" panose="020B0604020202020204" pitchFamily="34" charset="0"/>
                <a:cs typeface="Arial" panose="020B0604020202020204" pitchFamily="34" charset="0"/>
              </a:rPr>
              <a:t> Now, </a:t>
            </a:r>
            <a:r>
              <a:rPr lang="en-US" altLang="en-US" sz="1400" dirty="0">
                <a:latin typeface="Arial" panose="020B0604020202020204" pitchFamily="34" charset="0"/>
                <a:cs typeface="Arial" panose="020B0604020202020204" pitchFamily="34" charset="0"/>
              </a:rPr>
              <a:t>we’d like to open it up to your questions and comments.</a:t>
            </a:r>
          </a:p>
          <a:p>
            <a:endParaRPr lang="en-US" altLang="en-US" sz="14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4D67EE9-5860-4201-8116-B0C2FCBF3FBF}" type="slidenum">
              <a:rPr lang="en-US" altLang="en-US" smtClean="0"/>
              <a:pPr>
                <a:defRPr/>
              </a:pPr>
              <a:t>7</a:t>
            </a:fld>
            <a:endParaRPr lang="en-US" altLang="en-US"/>
          </a:p>
        </p:txBody>
      </p:sp>
    </p:spTree>
    <p:extLst>
      <p:ext uri="{BB962C8B-B14F-4D97-AF65-F5344CB8AC3E}">
        <p14:creationId xmlns:p14="http://schemas.microsoft.com/office/powerpoint/2010/main" val="377967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FF1325C3-4079-4AAF-B882-EA9038608FE4}"/>
              </a:ext>
            </a:extLst>
          </p:cNvPr>
          <p:cNvSpPr>
            <a:spLocks noChangeArrowheads="1"/>
          </p:cNvSpPr>
          <p:nvPr userDrawn="1"/>
        </p:nvSpPr>
        <p:spPr bwMode="auto">
          <a:xfrm>
            <a:off x="0" y="4343400"/>
            <a:ext cx="9144000" cy="1828800"/>
          </a:xfrm>
          <a:prstGeom prst="rect">
            <a:avLst/>
          </a:prstGeom>
          <a:solidFill>
            <a:srgbClr val="7FAC00"/>
          </a:solidFill>
          <a:ln>
            <a:noFill/>
          </a:ln>
          <a:effectLst/>
          <a:extLst/>
        </p:spPr>
        <p:txBody>
          <a:bodyPr wrap="none" lIns="0" tIns="0" rIns="0" bIns="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noFill/>
            </a:endParaRPr>
          </a:p>
        </p:txBody>
      </p:sp>
      <p:sp>
        <p:nvSpPr>
          <p:cNvPr id="3" name="Title 1">
            <a:extLst>
              <a:ext uri="{FF2B5EF4-FFF2-40B4-BE49-F238E27FC236}">
                <a16:creationId xmlns:a16="http://schemas.microsoft.com/office/drawing/2014/main" id="{23C49ABD-9C6A-4D80-BB3C-B959509243E6}"/>
              </a:ext>
            </a:extLst>
          </p:cNvPr>
          <p:cNvSpPr>
            <a:spLocks noGrp="1"/>
          </p:cNvSpPr>
          <p:nvPr>
            <p:ph type="title"/>
          </p:nvPr>
        </p:nvSpPr>
        <p:spPr>
          <a:xfrm>
            <a:off x="457200" y="4572000"/>
            <a:ext cx="8229600" cy="685800"/>
          </a:xfrm>
          <a:prstGeom prst="rect">
            <a:avLst/>
          </a:prstGeom>
        </p:spPr>
        <p:txBody>
          <a:bodyPr/>
          <a:lstStyle>
            <a:lvl1pPr algn="ctr">
              <a:defRPr sz="3200" b="1" i="0">
                <a:solidFill>
                  <a:schemeClr val="tx1"/>
                </a:solidFill>
                <a:latin typeface="Gill Sans MT" panose="020B0502020104020203" pitchFamily="34" charset="0"/>
              </a:defRPr>
            </a:lvl1pPr>
          </a:lstStyle>
          <a:p>
            <a:r>
              <a:rPr lang="en-US" dirty="0"/>
              <a:t>Click to edit Master title style</a:t>
            </a:r>
          </a:p>
        </p:txBody>
      </p:sp>
    </p:spTree>
    <p:extLst>
      <p:ext uri="{BB962C8B-B14F-4D97-AF65-F5344CB8AC3E}">
        <p14:creationId xmlns:p14="http://schemas.microsoft.com/office/powerpoint/2010/main" val="377961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0FAA1A-1EED-4F35-8F8E-10D141C49453}"/>
              </a:ext>
            </a:extLst>
          </p:cNvPr>
          <p:cNvSpPr>
            <a:spLocks noGrp="1"/>
          </p:cNvSpPr>
          <p:nvPr>
            <p:ph type="title"/>
          </p:nvPr>
        </p:nvSpPr>
        <p:spPr>
          <a:xfrm>
            <a:off x="628650" y="1328467"/>
            <a:ext cx="7886700" cy="690024"/>
          </a:xfrm>
          <a:prstGeom prst="rect">
            <a:avLst/>
          </a:prstGeom>
        </p:spPr>
        <p:txBody>
          <a:bodyPr/>
          <a:lstStyle>
            <a:lvl1pPr algn="l">
              <a:defRPr sz="3200" b="1">
                <a:solidFill>
                  <a:srgbClr val="99CC00"/>
                </a:solidFill>
                <a:latin typeface="Gill Sans MT" panose="020B0502020104020203" pitchFamily="34" charset="0"/>
              </a:defRPr>
            </a:lvl1pPr>
          </a:lstStyle>
          <a:p>
            <a:r>
              <a:rPr lang="en-US" dirty="0"/>
              <a:t>Click to edit Master title style</a:t>
            </a:r>
          </a:p>
        </p:txBody>
      </p:sp>
    </p:spTree>
    <p:extLst>
      <p:ext uri="{BB962C8B-B14F-4D97-AF65-F5344CB8AC3E}">
        <p14:creationId xmlns:p14="http://schemas.microsoft.com/office/powerpoint/2010/main" val="154057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C9B0F-3095-4073-BC74-A7DF31D564CD}"/>
              </a:ext>
            </a:extLst>
          </p:cNvPr>
          <p:cNvSpPr>
            <a:spLocks noGrp="1"/>
          </p:cNvSpPr>
          <p:nvPr>
            <p:ph idx="1"/>
          </p:nvPr>
        </p:nvSpPr>
        <p:spPr>
          <a:xfrm>
            <a:off x="628650" y="2303253"/>
            <a:ext cx="7886700" cy="3873710"/>
          </a:xfrm>
          <a:prstGeom prst="rect">
            <a:avLst/>
          </a:prstGeom>
        </p:spPr>
        <p:txBody>
          <a:bodyPr/>
          <a:lstStyle>
            <a:lvl1pPr>
              <a:defRPr>
                <a:solidFill>
                  <a:schemeClr val="bg1"/>
                </a:solidFill>
                <a:latin typeface="Gill Sans MT" panose="020B0502020104020203" pitchFamily="34" charset="0"/>
              </a:defRPr>
            </a:lvl1pPr>
            <a:lvl2pPr>
              <a:defRPr>
                <a:solidFill>
                  <a:schemeClr val="bg1"/>
                </a:solidFill>
                <a:latin typeface="Gill Sans MT" panose="020B0502020104020203" pitchFamily="34" charset="0"/>
              </a:defRPr>
            </a:lvl2pPr>
            <a:lvl3pPr>
              <a:defRPr>
                <a:solidFill>
                  <a:schemeClr val="bg1"/>
                </a:solidFill>
                <a:latin typeface="Gill Sans MT" panose="020B0502020104020203" pitchFamily="34" charset="0"/>
              </a:defRPr>
            </a:lvl3pPr>
            <a:lvl4pPr>
              <a:defRPr>
                <a:solidFill>
                  <a:schemeClr val="bg1"/>
                </a:solidFill>
                <a:latin typeface="Gill Sans MT" panose="020B0502020104020203" pitchFamily="34" charset="0"/>
              </a:defRPr>
            </a:lvl4pPr>
            <a:lvl5pPr>
              <a:defRPr>
                <a:solidFill>
                  <a:schemeClr val="bg1"/>
                </a:solidFill>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D2C99C0E-B3C1-4F05-8741-EAB36E7BE63F}"/>
              </a:ext>
            </a:extLst>
          </p:cNvPr>
          <p:cNvSpPr>
            <a:spLocks noGrp="1"/>
          </p:cNvSpPr>
          <p:nvPr>
            <p:ph type="title"/>
          </p:nvPr>
        </p:nvSpPr>
        <p:spPr>
          <a:xfrm>
            <a:off x="628650" y="1328467"/>
            <a:ext cx="7886700" cy="690024"/>
          </a:xfrm>
          <a:prstGeom prst="rect">
            <a:avLst/>
          </a:prstGeom>
        </p:spPr>
        <p:txBody>
          <a:bodyPr/>
          <a:lstStyle>
            <a:lvl1pPr algn="l">
              <a:defRPr sz="3200" b="1">
                <a:solidFill>
                  <a:srgbClr val="99CC00"/>
                </a:solidFill>
                <a:latin typeface="Gill Sans MT" panose="020B0502020104020203" pitchFamily="34" charset="0"/>
              </a:defRPr>
            </a:lvl1pPr>
          </a:lstStyle>
          <a:p>
            <a:r>
              <a:rPr lang="en-US" dirty="0"/>
              <a:t>Click to edit Master title style</a:t>
            </a:r>
          </a:p>
        </p:txBody>
      </p:sp>
    </p:spTree>
    <p:extLst>
      <p:ext uri="{BB962C8B-B14F-4D97-AF65-F5344CB8AC3E}">
        <p14:creationId xmlns:p14="http://schemas.microsoft.com/office/powerpoint/2010/main" val="2177997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9" descr="blk icon">
            <a:extLst>
              <a:ext uri="{FF2B5EF4-FFF2-40B4-BE49-F238E27FC236}">
                <a16:creationId xmlns:a16="http://schemas.microsoft.com/office/drawing/2014/main" id="{8593AF89-DD87-497D-8457-CEDF0E96E81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45263" y="206375"/>
            <a:ext cx="2590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48CBEF68-D532-498E-9DCC-B9BF0D579615}"/>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0363" y="242888"/>
            <a:ext cx="3657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B7514022-CFF0-40BA-96B2-CDDC5832581E}"/>
              </a:ext>
            </a:extLst>
          </p:cNvPr>
          <p:cNvSpPr txBox="1">
            <a:spLocks noChangeArrowheads="1"/>
          </p:cNvSpPr>
          <p:nvPr userDrawn="1"/>
        </p:nvSpPr>
        <p:spPr bwMode="auto">
          <a:xfrm>
            <a:off x="4017964" y="6415088"/>
            <a:ext cx="51181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defRPr/>
            </a:pPr>
            <a:r>
              <a:rPr lang="en-US" altLang="en-US" sz="1000" b="1" dirty="0">
                <a:solidFill>
                  <a:schemeClr val="bg1">
                    <a:lumMod val="75000"/>
                  </a:schemeClr>
                </a:solidFill>
                <a:latin typeface="Gill Sans MT" panose="020B0502020104020203" pitchFamily="34" charset="0"/>
              </a:rPr>
              <a:t>PORTLANDPARKS.ORG   </a:t>
            </a:r>
            <a:r>
              <a:rPr lang="en-US" altLang="en-US" sz="1000" dirty="0">
                <a:solidFill>
                  <a:schemeClr val="bg1">
                    <a:lumMod val="75000"/>
                  </a:schemeClr>
                </a:solidFill>
                <a:latin typeface="Gill Sans MT" panose="020B0502020104020203" pitchFamily="34" charset="0"/>
              </a:rPr>
              <a:t>|   Commissioner Amanda Fritz   |   Interim Director Kia Selley</a:t>
            </a:r>
            <a:endParaRPr lang="en-US" altLang="en-US" dirty="0">
              <a:solidFill>
                <a:schemeClr val="bg1">
                  <a:lumMod val="75000"/>
                </a:schemeClr>
              </a:solidFill>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5" r:id="rId2"/>
    <p:sldLayoutId id="2147483666"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itle 2">
            <a:extLst>
              <a:ext uri="{FF2B5EF4-FFF2-40B4-BE49-F238E27FC236}">
                <a16:creationId xmlns:a16="http://schemas.microsoft.com/office/drawing/2014/main" id="{DA89A4B3-5B5A-4E37-9AAF-6D9053F83F1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Gill Sans MT" panose="020B0502020104020203" pitchFamily="34" charset="0"/>
              </a:rPr>
              <a:t>SUMMER FREE FOR ALL 2018</a:t>
            </a:r>
          </a:p>
        </p:txBody>
      </p:sp>
      <p:sp>
        <p:nvSpPr>
          <p:cNvPr id="9" name="Title 1">
            <a:extLst>
              <a:ext uri="{FF2B5EF4-FFF2-40B4-BE49-F238E27FC236}">
                <a16:creationId xmlns:a16="http://schemas.microsoft.com/office/drawing/2014/main" id="{C96533FC-CE5F-4568-8369-E65FBF46CC67}"/>
              </a:ext>
            </a:extLst>
          </p:cNvPr>
          <p:cNvSpPr txBox="1">
            <a:spLocks/>
          </p:cNvSpPr>
          <p:nvPr/>
        </p:nvSpPr>
        <p:spPr>
          <a:xfrm>
            <a:off x="457200" y="5113337"/>
            <a:ext cx="8229600" cy="457200"/>
          </a:xfrm>
          <a:prstGeom prst="rect">
            <a:avLst/>
          </a:prstGeom>
        </p:spPr>
        <p:txBody>
          <a:bodyPr lIns="0" tIns="0" rIns="0" bIns="0" anchor="ctr"/>
          <a:lstStyle>
            <a:lvl1pPr algn="ctr" rtl="0" eaLnBrk="0" fontAlgn="base" hangingPunct="0">
              <a:spcBef>
                <a:spcPct val="0"/>
              </a:spcBef>
              <a:spcAft>
                <a:spcPct val="0"/>
              </a:spcAft>
              <a:defRPr sz="3200" b="1" i="0">
                <a:solidFill>
                  <a:schemeClr val="tx1"/>
                </a:solidFill>
                <a:latin typeface="Calibi"/>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1800" b="0" kern="0" dirty="0">
                <a:latin typeface="Gill Sans MT" panose="020B0502020104020203" pitchFamily="34" charset="0"/>
              </a:rPr>
              <a:t>June 20, 2018</a:t>
            </a:r>
          </a:p>
        </p:txBody>
      </p:sp>
      <p:sp>
        <p:nvSpPr>
          <p:cNvPr id="10" name="Title 1">
            <a:extLst>
              <a:ext uri="{FF2B5EF4-FFF2-40B4-BE49-F238E27FC236}">
                <a16:creationId xmlns:a16="http://schemas.microsoft.com/office/drawing/2014/main" id="{85AABE5E-59FD-4736-B4F7-9F69BAE30C50}"/>
              </a:ext>
            </a:extLst>
          </p:cNvPr>
          <p:cNvSpPr txBox="1">
            <a:spLocks/>
          </p:cNvSpPr>
          <p:nvPr/>
        </p:nvSpPr>
        <p:spPr>
          <a:xfrm>
            <a:off x="457200" y="5570537"/>
            <a:ext cx="8229600" cy="457200"/>
          </a:xfrm>
          <a:prstGeom prst="rect">
            <a:avLst/>
          </a:prstGeom>
        </p:spPr>
        <p:txBody>
          <a:bodyPr lIns="0" tIns="0" rIns="0" bIns="0" anchor="ctr"/>
          <a:lstStyle>
            <a:lvl1pPr algn="ctr" rtl="0" eaLnBrk="0" fontAlgn="base" hangingPunct="0">
              <a:spcBef>
                <a:spcPct val="0"/>
              </a:spcBef>
              <a:spcAft>
                <a:spcPct val="0"/>
              </a:spcAft>
              <a:defRPr sz="3200" b="1" i="0">
                <a:solidFill>
                  <a:schemeClr val="tx1"/>
                </a:solidFill>
                <a:latin typeface="Calibi"/>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1400" kern="0" dirty="0">
                <a:latin typeface="Gill Sans MT" panose="020B0502020104020203" pitchFamily="34" charset="0"/>
              </a:rPr>
              <a:t>Eileen Argentina</a:t>
            </a:r>
            <a:r>
              <a:rPr lang="en-US" sz="1400" b="0" kern="0" dirty="0">
                <a:latin typeface="Gill Sans MT" panose="020B0502020104020203" pitchFamily="34" charset="0"/>
              </a:rPr>
              <a:t>, Recreation Services Manager</a:t>
            </a:r>
          </a:p>
          <a:p>
            <a:pPr>
              <a:defRPr/>
            </a:pPr>
            <a:r>
              <a:rPr lang="en-US" sz="1400" kern="0" dirty="0">
                <a:latin typeface="Gill Sans MT" panose="020B0502020104020203" pitchFamily="34" charset="0"/>
              </a:rPr>
              <a:t>Soo Pak</a:t>
            </a:r>
            <a:r>
              <a:rPr lang="en-US" sz="1400" b="0" kern="0" dirty="0">
                <a:latin typeface="Gill Sans MT" panose="020B0502020104020203" pitchFamily="34" charset="0"/>
              </a:rPr>
              <a:t>, Arts, Culture &amp; Special Events Manager | </a:t>
            </a:r>
            <a:r>
              <a:rPr lang="en-US" sz="1400" kern="0" dirty="0">
                <a:latin typeface="Gill Sans MT" panose="020B0502020104020203" pitchFamily="34" charset="0"/>
              </a:rPr>
              <a:t>Kellie Torres</a:t>
            </a:r>
            <a:r>
              <a:rPr lang="en-US" sz="1400" b="0" kern="0" dirty="0">
                <a:latin typeface="Gill Sans MT" panose="020B0502020104020203" pitchFamily="34" charset="0"/>
              </a:rPr>
              <a:t>, Development Manager </a:t>
            </a:r>
          </a:p>
        </p:txBody>
      </p:sp>
      <p:grpSp>
        <p:nvGrpSpPr>
          <p:cNvPr id="2" name="Group 1"/>
          <p:cNvGrpSpPr/>
          <p:nvPr/>
        </p:nvGrpSpPr>
        <p:grpSpPr>
          <a:xfrm>
            <a:off x="-439491" y="1398746"/>
            <a:ext cx="10022982" cy="2438400"/>
            <a:chOff x="-380373" y="1485348"/>
            <a:chExt cx="10022982" cy="243840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73" y="1485349"/>
              <a:ext cx="3413759" cy="2438399"/>
            </a:xfrm>
            <a:prstGeom prst="rect">
              <a:avLst/>
            </a:prstGeom>
            <a:effectLst>
              <a:reflection blurRad="6350" stA="50000" endPos="25000" dist="50800" dir="5400000" sy="-100000" algn="bl" rotWithShape="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8084" y="1485348"/>
              <a:ext cx="2747831" cy="2435859"/>
            </a:xfrm>
            <a:prstGeom prst="rect">
              <a:avLst/>
            </a:prstGeom>
            <a:effectLst>
              <a:reflection blurRad="6350" stA="50000" endA="300" endPos="25000" dist="50800" dir="5400000" sy="-100000" algn="bl" rotWithShape="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0613" y="1485349"/>
              <a:ext cx="3531996" cy="2435858"/>
            </a:xfrm>
            <a:prstGeom prst="rect">
              <a:avLst/>
            </a:prstGeom>
            <a:effectLst>
              <a:reflection blurRad="6350" stA="50000" endPos="25000" dist="50800" dir="5400000" sy="-100000" algn="bl" rotWithShape="0"/>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65944"/>
            <a:ext cx="7886700" cy="690024"/>
          </a:xfrm>
        </p:spPr>
        <p:txBody>
          <a:bodyPr/>
          <a:lstStyle/>
          <a:p>
            <a:r>
              <a:rPr lang="en-US" dirty="0"/>
              <a:t>Serving Community Need</a:t>
            </a: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63764">
            <a:off x="1233488" y="2010097"/>
            <a:ext cx="3636962" cy="2427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02307">
            <a:off x="4551363" y="2016447"/>
            <a:ext cx="3716337" cy="247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736850" y="3745598"/>
            <a:ext cx="3671888" cy="245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58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87295"/>
            <a:ext cx="7886700" cy="690024"/>
          </a:xfrm>
        </p:spPr>
        <p:txBody>
          <a:bodyPr/>
          <a:lstStyle/>
          <a:p>
            <a:r>
              <a:rPr lang="en-US" dirty="0"/>
              <a:t>Reflecting Community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627" y="2364158"/>
            <a:ext cx="3413759" cy="2278684"/>
          </a:xfrm>
          <a:prstGeom prst="rect">
            <a:avLst/>
          </a:prstGeom>
          <a:effectLst>
            <a:reflection blurRad="6350" stA="50000" endPos="25000" dist="50800" dir="5400000" sy="-100000" algn="bl" rotWithShape="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601" y="1909634"/>
            <a:ext cx="2390798" cy="3187732"/>
          </a:xfrm>
          <a:prstGeom prst="rect">
            <a:avLst/>
          </a:prstGeom>
          <a:effectLst>
            <a:reflection blurRad="6350" stA="50000" endPos="25000" dist="50800" dir="5400000" sy="-100000" algn="bl" rotWithShape="0"/>
          </a:effectLst>
        </p:spPr>
      </p:pic>
      <p:pic>
        <p:nvPicPr>
          <p:cNvPr id="11" name="Content Placeholder 10"/>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904868" y="2365047"/>
            <a:ext cx="3411095" cy="2276906"/>
          </a:xfrm>
          <a:prstGeom prst="rect">
            <a:avLst/>
          </a:prstGeom>
          <a:effectLst>
            <a:reflection blurRad="6350" stA="50000" endPos="25000" dist="50800" dir="5400000" sy="-100000" algn="bl" rotWithShape="0"/>
          </a:effectLst>
        </p:spPr>
      </p:pic>
    </p:spTree>
    <p:extLst>
      <p:ext uri="{BB962C8B-B14F-4D97-AF65-F5344CB8AC3E}">
        <p14:creationId xmlns:p14="http://schemas.microsoft.com/office/powerpoint/2010/main" val="339611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56514"/>
            <a:ext cx="7886700" cy="918006"/>
          </a:xfrm>
        </p:spPr>
        <p:txBody>
          <a:bodyPr/>
          <a:lstStyle/>
          <a:p>
            <a:r>
              <a:rPr lang="en-US" dirty="0"/>
              <a:t>Community Partners </a:t>
            </a:r>
          </a:p>
        </p:txBody>
      </p:sp>
      <p:grpSp>
        <p:nvGrpSpPr>
          <p:cNvPr id="9" name="Group 8"/>
          <p:cNvGrpSpPr/>
          <p:nvPr/>
        </p:nvGrpSpPr>
        <p:grpSpPr>
          <a:xfrm>
            <a:off x="1295768" y="1654613"/>
            <a:ext cx="6552877" cy="4428949"/>
            <a:chOff x="1295768" y="1883213"/>
            <a:chExt cx="6552877" cy="4428949"/>
          </a:xfrm>
        </p:grpSpPr>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95768" y="1883213"/>
              <a:ext cx="3313638" cy="221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26325" y="4095067"/>
              <a:ext cx="3322320" cy="221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609821" y="1883213"/>
              <a:ext cx="3238824" cy="221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295768" y="4095067"/>
              <a:ext cx="3314467" cy="220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284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1600" b="1" dirty="0" err="1"/>
              <a:t>Bellrose</a:t>
            </a:r>
            <a:r>
              <a:rPr lang="en-US" altLang="en-US" sz="1600" b="1" dirty="0"/>
              <a:t> Station Apartments</a:t>
            </a:r>
          </a:p>
          <a:p>
            <a:r>
              <a:rPr lang="en-US" altLang="en-US" sz="1600" b="1" dirty="0"/>
              <a:t>Centennial Community Association</a:t>
            </a:r>
          </a:p>
          <a:p>
            <a:r>
              <a:rPr lang="en-US" altLang="en-US" sz="1600" b="1" dirty="0"/>
              <a:t>East Portland Neighborhood Organization</a:t>
            </a:r>
          </a:p>
          <a:p>
            <a:r>
              <a:rPr lang="en-US" altLang="en-US" sz="1600" b="1" dirty="0"/>
              <a:t>Hazelwood Neighborhood Association</a:t>
            </a:r>
          </a:p>
          <a:p>
            <a:r>
              <a:rPr lang="en-US" altLang="en-US" sz="1600" b="1" dirty="0"/>
              <a:t>Human Solutions </a:t>
            </a:r>
          </a:p>
          <a:p>
            <a:r>
              <a:rPr lang="en-US" altLang="en-US" sz="1600" b="1" dirty="0"/>
              <a:t>Impact NW </a:t>
            </a:r>
          </a:p>
          <a:p>
            <a:r>
              <a:rPr lang="en-US" altLang="en-US" sz="1600" b="1" dirty="0"/>
              <a:t>Latino Learning Community </a:t>
            </a:r>
          </a:p>
          <a:p>
            <a:r>
              <a:rPr lang="en-US" altLang="en-US" sz="1600" b="1" dirty="0"/>
              <a:t>New Portlanders Program</a:t>
            </a:r>
          </a:p>
          <a:p>
            <a:r>
              <a:rPr lang="en-US" altLang="en-US" sz="1600" b="1" dirty="0"/>
              <a:t>Portland Parks &amp; Recreation</a:t>
            </a:r>
          </a:p>
          <a:p>
            <a:r>
              <a:rPr lang="en-US" altLang="en-US" sz="1600" b="1" dirty="0"/>
              <a:t>ROSE Community Development  </a:t>
            </a:r>
          </a:p>
          <a:p>
            <a:r>
              <a:rPr lang="en-US" altLang="en-US" sz="1600" b="1" dirty="0"/>
              <a:t>Russian Speaking Community Leaders Network </a:t>
            </a:r>
          </a:p>
          <a:p>
            <a:endParaRPr lang="en-US" dirty="0"/>
          </a:p>
        </p:txBody>
      </p:sp>
      <p:sp>
        <p:nvSpPr>
          <p:cNvPr id="3" name="Title 2"/>
          <p:cNvSpPr>
            <a:spLocks noGrp="1"/>
          </p:cNvSpPr>
          <p:nvPr>
            <p:ph type="title"/>
          </p:nvPr>
        </p:nvSpPr>
        <p:spPr/>
        <p:txBody>
          <a:bodyPr/>
          <a:lstStyle/>
          <a:p>
            <a:r>
              <a:rPr lang="en-US" dirty="0"/>
              <a:t>Mobile Play: Equity in Practice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680" y="2851894"/>
            <a:ext cx="4130040" cy="2478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515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a:extLst>
              <a:ext uri="{FF2B5EF4-FFF2-40B4-BE49-F238E27FC236}">
                <a16:creationId xmlns:a16="http://schemas.microsoft.com/office/drawing/2014/main" id="{962E40CE-1E92-4533-9AE6-E2B4E7EC2EBF}"/>
              </a:ext>
            </a:extLst>
          </p:cNvPr>
          <p:cNvSpPr txBox="1">
            <a:spLocks noChangeArrowheads="1"/>
          </p:cNvSpPr>
          <p:nvPr/>
        </p:nvSpPr>
        <p:spPr bwMode="auto">
          <a:xfrm>
            <a:off x="557212" y="1990495"/>
            <a:ext cx="32400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dirty="0">
                <a:solidFill>
                  <a:schemeClr val="bg1"/>
                </a:solidFill>
                <a:latin typeface="Gill Sans MT" panose="020B0502020104020203" pitchFamily="34" charset="0"/>
              </a:rPr>
              <a:t>Hundreds of free activities at 64 sites</a:t>
            </a:r>
          </a:p>
        </p:txBody>
      </p:sp>
      <p:sp>
        <p:nvSpPr>
          <p:cNvPr id="10244" name="Title 2">
            <a:extLst>
              <a:ext uri="{FF2B5EF4-FFF2-40B4-BE49-F238E27FC236}">
                <a16:creationId xmlns:a16="http://schemas.microsoft.com/office/drawing/2014/main" id="{18CD0468-443F-4812-99FB-498A83CFF21E}"/>
              </a:ext>
            </a:extLst>
          </p:cNvPr>
          <p:cNvSpPr>
            <a:spLocks noGrp="1" noChangeArrowheads="1"/>
          </p:cNvSpPr>
          <p:nvPr>
            <p:ph type="title"/>
          </p:nvPr>
        </p:nvSpPr>
        <p:spPr bwMode="auto">
          <a:xfrm>
            <a:off x="557213" y="892637"/>
            <a:ext cx="7886700" cy="8752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2018 Summer Free For All Budget</a:t>
            </a:r>
            <a:br>
              <a:rPr lang="en-US" altLang="en-US" dirty="0"/>
            </a:br>
            <a:r>
              <a:rPr lang="en-US" altLang="en-US" dirty="0"/>
              <a:t>$2.5M </a:t>
            </a:r>
            <a:r>
              <a:rPr lang="en-US" altLang="en-US" sz="2000" dirty="0"/>
              <a:t>Cash &amp; In-Kind Contributions</a:t>
            </a:r>
            <a:endParaRPr lang="en-US" altLang="en-US" dirty="0"/>
          </a:p>
        </p:txBody>
      </p:sp>
      <p:graphicFrame>
        <p:nvGraphicFramePr>
          <p:cNvPr id="4" name="Chart 3">
            <a:extLst>
              <a:ext uri="{FF2B5EF4-FFF2-40B4-BE49-F238E27FC236}">
                <a16:creationId xmlns:a16="http://schemas.microsoft.com/office/drawing/2014/main" id="{A7934611-D3CC-421B-9072-3728D74B938C}"/>
              </a:ext>
            </a:extLst>
          </p:cNvPr>
          <p:cNvGraphicFramePr/>
          <p:nvPr>
            <p:extLst>
              <p:ext uri="{D42A27DB-BD31-4B8C-83A1-F6EECF244321}">
                <p14:modId xmlns:p14="http://schemas.microsoft.com/office/powerpoint/2010/main" val="4040892917"/>
              </p:ext>
            </p:extLst>
          </p:nvPr>
        </p:nvGraphicFramePr>
        <p:xfrm>
          <a:off x="1739786" y="1990495"/>
          <a:ext cx="6893039" cy="45254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555" y="2411742"/>
            <a:ext cx="3418026" cy="2278684"/>
          </a:xfrm>
          <a:prstGeom prst="rect">
            <a:avLst/>
          </a:prstGeom>
          <a:effectLst>
            <a:reflection blurRad="6350" stA="50000" endA="300" endPos="25000" dist="508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82" y="2411742"/>
            <a:ext cx="3413758" cy="2278684"/>
          </a:xfrm>
          <a:prstGeom prst="rect">
            <a:avLst/>
          </a:prstGeom>
          <a:effectLst>
            <a:reflection blurRad="6350" stA="50000" endPos="25000" dist="50800" dir="5400000" sy="-100000" algn="bl" rotWithShape="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072" y="2411742"/>
            <a:ext cx="2843854" cy="2278684"/>
          </a:xfrm>
          <a:prstGeom prst="rect">
            <a:avLst/>
          </a:prstGeom>
          <a:effectLst>
            <a:reflection blurRad="6350" stA="50000" endPos="25000" dist="50800" dir="5400000" sy="-100000" algn="bl" rotWithShape="0"/>
          </a:effectLst>
        </p:spPr>
      </p:pic>
      <p:pic>
        <p:nvPicPr>
          <p:cNvPr id="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9487" y="5463341"/>
            <a:ext cx="2105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184122"/>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R_PPT_Template_version3.potx" id="{57225DD1-FF4C-4B07-857E-E6E187E3438B}" vid="{B7B452E6-2BF0-4FBE-BAAC-713047983F1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6638</TotalTime>
  <Words>1855</Words>
  <Application>Microsoft Office PowerPoint</Application>
  <PresentationFormat>On-screen Show (4:3)</PresentationFormat>
  <Paragraphs>173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Default Design</vt:lpstr>
      <vt:lpstr>SUMMER FREE FOR ALL 2018</vt:lpstr>
      <vt:lpstr>Serving Community Need</vt:lpstr>
      <vt:lpstr>Reflecting Community</vt:lpstr>
      <vt:lpstr>Community Partners </vt:lpstr>
      <vt:lpstr>Mobile Play: Equity in Practice</vt:lpstr>
      <vt:lpstr>2018 Summer Free For All Budget $2.5M Cash &amp; In-Kind Contributions</vt:lpstr>
      <vt:lpstr>PowerPoint Presentation</vt:lpstr>
    </vt:vector>
  </TitlesOfParts>
  <Company>GreenWorks,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liesll</dc:creator>
  <cp:lastModifiedBy>Moore-Love, Karla</cp:lastModifiedBy>
  <cp:revision>553</cp:revision>
  <cp:lastPrinted>2013-02-20T04:28:25Z</cp:lastPrinted>
  <dcterms:created xsi:type="dcterms:W3CDTF">2013-02-20T04:27:19Z</dcterms:created>
  <dcterms:modified xsi:type="dcterms:W3CDTF">2018-06-19T20:12:33Z</dcterms:modified>
</cp:coreProperties>
</file>