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 id="2147483775" r:id="rId2"/>
    <p:sldMasterId id="2147483928" r:id="rId3"/>
  </p:sldMasterIdLst>
  <p:notesMasterIdLst>
    <p:notesMasterId r:id="rId42"/>
  </p:notesMasterIdLst>
  <p:handoutMasterIdLst>
    <p:handoutMasterId r:id="rId43"/>
  </p:handoutMasterIdLst>
  <p:sldIdLst>
    <p:sldId id="405" r:id="rId4"/>
    <p:sldId id="883" r:id="rId5"/>
    <p:sldId id="878" r:id="rId6"/>
    <p:sldId id="880" r:id="rId7"/>
    <p:sldId id="881" r:id="rId8"/>
    <p:sldId id="882" r:id="rId9"/>
    <p:sldId id="842" r:id="rId10"/>
    <p:sldId id="843" r:id="rId11"/>
    <p:sldId id="848" r:id="rId12"/>
    <p:sldId id="846" r:id="rId13"/>
    <p:sldId id="863" r:id="rId14"/>
    <p:sldId id="885" r:id="rId15"/>
    <p:sldId id="886" r:id="rId16"/>
    <p:sldId id="887" r:id="rId17"/>
    <p:sldId id="888" r:id="rId18"/>
    <p:sldId id="889" r:id="rId19"/>
    <p:sldId id="862" r:id="rId20"/>
    <p:sldId id="861" r:id="rId21"/>
    <p:sldId id="900" r:id="rId22"/>
    <p:sldId id="890" r:id="rId23"/>
    <p:sldId id="891" r:id="rId24"/>
    <p:sldId id="892" r:id="rId25"/>
    <p:sldId id="902" r:id="rId26"/>
    <p:sldId id="901" r:id="rId27"/>
    <p:sldId id="903" r:id="rId28"/>
    <p:sldId id="905" r:id="rId29"/>
    <p:sldId id="906" r:id="rId30"/>
    <p:sldId id="909" r:id="rId31"/>
    <p:sldId id="910" r:id="rId32"/>
    <p:sldId id="911" r:id="rId33"/>
    <p:sldId id="907" r:id="rId34"/>
    <p:sldId id="908" r:id="rId35"/>
    <p:sldId id="893" r:id="rId36"/>
    <p:sldId id="894" r:id="rId37"/>
    <p:sldId id="895" r:id="rId38"/>
    <p:sldId id="871" r:id="rId39"/>
    <p:sldId id="870" r:id="rId40"/>
    <p:sldId id="850" r:id="rId41"/>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Ford" initials="cford" lastIdx="1" clrIdx="0"/>
  <p:cmAuthor id="1" name="Michaela Skiles" initials="M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003366"/>
    <a:srgbClr val="9B5759"/>
    <a:srgbClr val="EA9619"/>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14" autoAdjust="0"/>
    <p:restoredTop sz="90323" autoAdjust="0"/>
  </p:normalViewPr>
  <p:slideViewPr>
    <p:cSldViewPr snapToObjects="1">
      <p:cViewPr varScale="1">
        <p:scale>
          <a:sx n="76" d="100"/>
          <a:sy n="76" d="100"/>
        </p:scale>
        <p:origin x="8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Objects="1">
      <p:cViewPr varScale="1">
        <p:scale>
          <a:sx n="84" d="100"/>
          <a:sy n="84" d="100"/>
        </p:scale>
        <p:origin x="-3804"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7532" y="0"/>
            <a:ext cx="3043979" cy="465773"/>
          </a:xfrm>
          <a:prstGeom prst="rect">
            <a:avLst/>
          </a:prstGeom>
        </p:spPr>
        <p:txBody>
          <a:bodyPr vert="horz" lIns="92446" tIns="46223" rIns="92446" bIns="46223" rtlCol="0"/>
          <a:lstStyle>
            <a:lvl1pPr algn="r">
              <a:defRPr sz="1200"/>
            </a:lvl1pPr>
          </a:lstStyle>
          <a:p>
            <a:fld id="{919EC473-CB3D-4ED5-833A-858274F606B4}" type="datetimeFigureOut">
              <a:rPr lang="en-US" smtClean="0"/>
              <a:pPr/>
              <a:t>6/11/2018</a:t>
            </a:fld>
            <a:endParaRPr lang="en-US" dirty="0"/>
          </a:p>
        </p:txBody>
      </p:sp>
      <p:sp>
        <p:nvSpPr>
          <p:cNvPr id="4" name="Footer Placeholder 3"/>
          <p:cNvSpPr>
            <a:spLocks noGrp="1"/>
          </p:cNvSpPr>
          <p:nvPr>
            <p:ph type="ftr" sz="quarter" idx="2"/>
          </p:nvPr>
        </p:nvSpPr>
        <p:spPr>
          <a:xfrm>
            <a:off x="2" y="8841738"/>
            <a:ext cx="3043979" cy="46577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738"/>
            <a:ext cx="3043979" cy="465773"/>
          </a:xfrm>
          <a:prstGeom prst="rect">
            <a:avLst/>
          </a:prstGeom>
        </p:spPr>
        <p:txBody>
          <a:bodyPr vert="horz" lIns="92446" tIns="46223" rIns="92446" bIns="46223" rtlCol="0" anchor="b"/>
          <a:lstStyle>
            <a:lvl1pPr algn="r">
              <a:defRPr sz="1200"/>
            </a:lvl1pPr>
          </a:lstStyle>
          <a:p>
            <a:fld id="{01842F9F-59FA-4493-9717-6665E4554CEC}" type="slidenum">
              <a:rPr lang="en-US" smtClean="0"/>
              <a:pPr/>
              <a:t>‹#›</a:t>
            </a:fld>
            <a:endParaRPr lang="en-US" dirty="0"/>
          </a:p>
        </p:txBody>
      </p:sp>
    </p:spTree>
    <p:extLst>
      <p:ext uri="{BB962C8B-B14F-4D97-AF65-F5344CB8AC3E}">
        <p14:creationId xmlns:p14="http://schemas.microsoft.com/office/powerpoint/2010/main" val="41471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202" tIns="47101" rIns="94202" bIns="4710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4202" tIns="47101" rIns="94202" bIns="47101" rtlCol="0"/>
          <a:lstStyle>
            <a:lvl1pPr algn="r">
              <a:defRPr sz="1200"/>
            </a:lvl1pPr>
          </a:lstStyle>
          <a:p>
            <a:fld id="{E4A711EF-581E-4878-8880-526261C445BF}" type="datetimeFigureOut">
              <a:rPr lang="en-US" smtClean="0"/>
              <a:pPr/>
              <a:t>6/11/2018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202" tIns="47101" rIns="94202" bIns="4710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4202" tIns="47101" rIns="94202" bIns="471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4202" tIns="47101" rIns="94202" bIns="47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4202" tIns="47101" rIns="94202" bIns="47101" rtlCol="0" anchor="b"/>
          <a:lstStyle>
            <a:lvl1pPr algn="r">
              <a:defRPr sz="1200"/>
            </a:lvl1pPr>
          </a:lstStyle>
          <a:p>
            <a:fld id="{86048D06-AD9E-446C-A7BA-544E53006CA3}" type="slidenum">
              <a:rPr lang="en-US" smtClean="0"/>
              <a:pPr/>
              <a:t>‹#›</a:t>
            </a:fld>
            <a:endParaRPr lang="en-US" dirty="0"/>
          </a:p>
        </p:txBody>
      </p:sp>
    </p:spTree>
    <p:extLst>
      <p:ext uri="{BB962C8B-B14F-4D97-AF65-F5344CB8AC3E}">
        <p14:creationId xmlns:p14="http://schemas.microsoft.com/office/powerpoint/2010/main" val="313113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 typeface="+mj-lt"/>
              <a:buAutoNum type="arabicPeriod"/>
            </a:pPr>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74AB3C-1CED-4349-9738-390819DF3DF1}"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91633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a:latin typeface="Times" pitchFamily="18" charset="0"/>
                <a:ea typeface="ＭＳ Ｐゴシック" pitchFamily="34" charset="-128"/>
              </a:rPr>
              <a:t>ERYN</a:t>
            </a:r>
          </a:p>
        </p:txBody>
      </p:sp>
      <p:sp>
        <p:nvSpPr>
          <p:cNvPr id="63492" name="Slide Number Placeholder 3"/>
          <p:cNvSpPr>
            <a:spLocks noGrp="1"/>
          </p:cNvSpPr>
          <p:nvPr>
            <p:ph type="sldNum" sz="quarter" idx="5"/>
          </p:nvPr>
        </p:nvSpPr>
        <p:spPr>
          <a:noFill/>
        </p:spPr>
        <p:txBody>
          <a:bodyPr/>
          <a:lstStyle/>
          <a:p>
            <a:fld id="{2FD0CD8F-B24D-4E21-9F1F-B0AF2DB91164}" type="slidenum">
              <a:rPr lang="en-US" altLang="en-US" smtClean="0">
                <a:solidFill>
                  <a:prstClr val="black"/>
                </a:solidFill>
              </a:rPr>
              <a:pPr/>
              <a:t>11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Initial partner staff suggestion for the light rail route (shared in March) </a:t>
            </a:r>
          </a:p>
          <a:p>
            <a:r>
              <a:rPr lang="en-US" dirty="0"/>
              <a:t>Required for DEIS </a:t>
            </a:r>
          </a:p>
          <a:p>
            <a:r>
              <a:rPr lang="en-US" dirty="0"/>
              <a:t>NOT the Locally Preferred Alternative</a:t>
            </a:r>
          </a:p>
          <a:p>
            <a:r>
              <a:rPr lang="en-US" dirty="0"/>
              <a:t>Includes modifications to avoid/minimize impacts to housing, business, and cost identified in DEIS</a:t>
            </a:r>
          </a:p>
          <a:p>
            <a:pPr lvl="1"/>
            <a:r>
              <a:rPr lang="en-US" dirty="0"/>
              <a:t>Will be further studied in Final EIS</a:t>
            </a:r>
          </a:p>
          <a:p>
            <a:endParaRPr lang="en-US" dirty="0"/>
          </a:p>
          <a:p>
            <a:endParaRPr lang="en-US" dirty="0"/>
          </a:p>
        </p:txBody>
      </p:sp>
      <p:sp>
        <p:nvSpPr>
          <p:cNvPr id="4" name="Slide Number Placeholder 3"/>
          <p:cNvSpPr>
            <a:spLocks noGrp="1"/>
          </p:cNvSpPr>
          <p:nvPr>
            <p:ph type="sldNum" sz="quarter" idx="10"/>
          </p:nvPr>
        </p:nvSpPr>
        <p:spPr/>
        <p:txBody>
          <a:bodyPr/>
          <a:lstStyle/>
          <a:p>
            <a:fld id="{86048D06-AD9E-446C-A7BA-544E53006CA3}"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9900" indent="-179900" defTabSz="924458">
              <a:spcAft>
                <a:spcPts val="607"/>
              </a:spcAft>
              <a:defRPr/>
            </a:pPr>
            <a:endParaRPr lang="en-US" dirty="0"/>
          </a:p>
        </p:txBody>
      </p:sp>
      <p:sp>
        <p:nvSpPr>
          <p:cNvPr id="4" name="Slide Number Placeholder 3"/>
          <p:cNvSpPr>
            <a:spLocks noGrp="1"/>
          </p:cNvSpPr>
          <p:nvPr>
            <p:ph type="sldNum" sz="quarter" idx="10"/>
          </p:nvPr>
        </p:nvSpPr>
        <p:spPr/>
        <p:txBody>
          <a:bodyPr/>
          <a:lstStyle/>
          <a:p>
            <a:fld id="{419CE258-954A-4A28-9A56-B16E520A5C2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a:buFont typeface="Arial" pitchFamily="34" charset="0"/>
              <a:buChar char="•"/>
            </a:pPr>
            <a:r>
              <a:rPr lang="en-US" altLang="en-US" dirty="0">
                <a:latin typeface="Times" pitchFamily="18" charset="0"/>
                <a:ea typeface="ＭＳ Ｐゴシック" pitchFamily="34" charset="-128"/>
              </a:rPr>
              <a:t> NHRP = </a:t>
            </a:r>
            <a:r>
              <a:rPr lang="en-US" sz="1200" kern="1200" baseline="0" dirty="0">
                <a:solidFill>
                  <a:schemeClr val="tx1"/>
                </a:solidFill>
                <a:latin typeface="+mn-lt"/>
                <a:ea typeface="+mn-ea"/>
                <a:cs typeface="+mn-cs"/>
              </a:rPr>
              <a:t>National Register of Historic Places</a:t>
            </a:r>
          </a:p>
          <a:p>
            <a:pPr>
              <a:buFont typeface="Arial" pitchFamily="34" charset="0"/>
              <a:buChar char="•"/>
            </a:pPr>
            <a:r>
              <a:rPr lang="en-US" sz="1200" kern="1200" baseline="0" dirty="0">
                <a:solidFill>
                  <a:schemeClr val="tx1"/>
                </a:solidFill>
                <a:latin typeface="+mn-lt"/>
                <a:ea typeface="+mn-ea"/>
                <a:cs typeface="+mn-cs"/>
              </a:rPr>
              <a:t> Any parcel or historic property that is intersected by the APE will be evaluated, including historic districts and parks</a:t>
            </a:r>
          </a:p>
          <a:p>
            <a:pPr>
              <a:buFont typeface="Arial" pitchFamily="34" charset="0"/>
              <a:buChar char="•"/>
            </a:pPr>
            <a:r>
              <a:rPr lang="en-US" sz="1200" kern="1200" baseline="0" dirty="0">
                <a:solidFill>
                  <a:schemeClr val="tx1"/>
                </a:solidFill>
                <a:latin typeface="+mn-lt"/>
                <a:ea typeface="+mn-ea"/>
                <a:cs typeface="+mn-cs"/>
              </a:rPr>
              <a:t> Only those historic resources that are listed in the NRHP, are potentially eligible properties for listing in the NRHP based on recommendations, or have recognized local significance are considered to be historic properties</a:t>
            </a:r>
          </a:p>
          <a:p>
            <a:pPr>
              <a:buFont typeface="Arial" pitchFamily="34" charset="0"/>
              <a:buChar char="•"/>
            </a:pPr>
            <a:r>
              <a:rPr lang="en-US" sz="1200" kern="1200" baseline="0" dirty="0">
                <a:solidFill>
                  <a:schemeClr val="tx1"/>
                </a:solidFill>
                <a:latin typeface="+mn-lt"/>
                <a:ea typeface="+mn-ea"/>
                <a:cs typeface="+mn-cs"/>
              </a:rPr>
              <a:t> Review found 144 historic resources that are either listed in or are considered potentially eligible</a:t>
            </a:r>
          </a:p>
          <a:p>
            <a:pPr>
              <a:buFont typeface="Arial" pitchFamily="34" charset="0"/>
              <a:buChar char="•"/>
            </a:pPr>
            <a:r>
              <a:rPr lang="en-US" altLang="en-US" sz="1200" kern="1200" baseline="0" dirty="0">
                <a:solidFill>
                  <a:schemeClr val="tx1"/>
                </a:solidFill>
                <a:latin typeface="+mn-lt"/>
                <a:ea typeface="+mn-ea"/>
                <a:cs typeface="+mn-cs"/>
              </a:rPr>
              <a:t> </a:t>
            </a:r>
            <a:endParaRPr lang="en-US" altLang="en-US" dirty="0">
              <a:latin typeface="Times" pitchFamily="18" charset="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fld id="{EB15516F-6463-4A03-B01B-625FEA6277B1}" type="slidenum">
              <a:rPr lang="en-US" altLang="en-US">
                <a:solidFill>
                  <a:srgbClr val="000000"/>
                </a:solidFill>
              </a:rPr>
              <a:pPr/>
              <a:t>20</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z="1200" kern="1200" baseline="0" dirty="0">
                <a:solidFill>
                  <a:schemeClr val="tx1"/>
                </a:solidFill>
                <a:latin typeface="+mn-lt"/>
                <a:ea typeface="+mn-ea"/>
                <a:cs typeface="+mn-cs"/>
              </a:rPr>
              <a:t>All of the NRHP‐listed properties in the APE are located in Segment A, which includes one of Portland’s oldest neighborhoods (Lair Hill), although potentially eligible properties exist in each segment.</a:t>
            </a:r>
          </a:p>
          <a:p>
            <a:endParaRPr lang="en-US" altLang="en-US" sz="1200" kern="1200" baseline="0" dirty="0">
              <a:solidFill>
                <a:schemeClr val="tx1"/>
              </a:solidFill>
              <a:latin typeface="+mn-lt"/>
              <a:ea typeface="+mn-ea"/>
              <a:cs typeface="+mn-cs"/>
            </a:endParaRPr>
          </a:p>
          <a:p>
            <a:endParaRPr lang="en-US" altLang="en-US" dirty="0">
              <a:latin typeface="Times" pitchFamily="18" charset="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fld id="{EB15516F-6463-4A03-B01B-625FEA6277B1}" type="slidenum">
              <a:rPr lang="en-US" altLang="en-US">
                <a:solidFill>
                  <a:srgbClr val="000000"/>
                </a:solidFill>
              </a:rPr>
              <a:pPr/>
              <a:t>21</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179756" indent="-179756">
              <a:spcBef>
                <a:spcPct val="0"/>
              </a:spcBef>
              <a:spcAft>
                <a:spcPts val="607"/>
              </a:spcAft>
            </a:pPr>
            <a:r>
              <a:rPr lang="en-US" altLang="en-US" dirty="0">
                <a:latin typeface="Times" pitchFamily="18" charset="0"/>
                <a:ea typeface="ＭＳ Ｐゴシック" pitchFamily="34" charset="-128"/>
              </a:rPr>
              <a:t>In Segment A, there are 5 properties</a:t>
            </a:r>
            <a:r>
              <a:rPr lang="en-US" altLang="en-US" baseline="0" dirty="0">
                <a:latin typeface="Times" pitchFamily="18" charset="0"/>
                <a:ea typeface="ＭＳ Ｐゴシック" pitchFamily="34" charset="-128"/>
              </a:rPr>
              <a:t> that all options would impact (3 by LRT, 2 by Marquam Hill connection).</a:t>
            </a:r>
          </a:p>
          <a:p>
            <a:pPr marL="179756" indent="-179756">
              <a:spcBef>
                <a:spcPct val="0"/>
              </a:spcBef>
              <a:spcAft>
                <a:spcPts val="607"/>
              </a:spcAft>
            </a:pPr>
            <a:endParaRPr lang="en-US" altLang="en-US" baseline="0" dirty="0">
              <a:latin typeface="Times" pitchFamily="18" charset="0"/>
              <a:ea typeface="ＭＳ Ｐゴシック" pitchFamily="34" charset="-128"/>
            </a:endParaRPr>
          </a:p>
          <a:p>
            <a:pPr marL="179756" indent="-179756">
              <a:spcBef>
                <a:spcPct val="0"/>
              </a:spcBef>
              <a:spcAft>
                <a:spcPts val="607"/>
              </a:spcAft>
            </a:pPr>
            <a:r>
              <a:rPr lang="en-US" altLang="en-US" baseline="0" dirty="0">
                <a:latin typeface="Times" pitchFamily="18" charset="0"/>
                <a:ea typeface="ＭＳ Ｐゴシック" pitchFamily="34" charset="-128"/>
              </a:rPr>
              <a:t>Of the A2-LA full acquisitions, 7 are to properties contributing to the South Portland Historic District</a:t>
            </a:r>
            <a:endParaRPr lang="en-US" altLang="en-US" dirty="0">
              <a:latin typeface="Times" pitchFamily="18" charset="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fld id="{EB15516F-6463-4A03-B01B-625FEA6277B1}" type="slidenum">
              <a:rPr lang="en-US" altLang="en-US">
                <a:solidFill>
                  <a:srgbClr val="000000"/>
                </a:solidFill>
              </a:rPr>
              <a:pPr/>
              <a:t>22</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23</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24</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25</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84275" y="698500"/>
            <a:ext cx="4656138" cy="3490913"/>
          </a:xfrm>
          <a:ln/>
        </p:spPr>
      </p:sp>
      <p:sp>
        <p:nvSpPr>
          <p:cNvPr id="53251" name="Notes Placeholder 2"/>
          <p:cNvSpPr>
            <a:spLocks noGrp="1"/>
          </p:cNvSpPr>
          <p:nvPr>
            <p:ph type="body" idx="1"/>
          </p:nvPr>
        </p:nvSpPr>
        <p:spPr>
          <a:noFill/>
          <a:ln/>
        </p:spPr>
        <p:txBody>
          <a:bodyPr/>
          <a:lstStyle/>
          <a:p>
            <a:pPr defTabSz="914400"/>
            <a:r>
              <a:rPr lang="en-US" sz="1200" dirty="0"/>
              <a:t>Over 600,000 new residents in urban growth boundary</a:t>
            </a:r>
          </a:p>
          <a:p>
            <a:pPr defTabSz="914400"/>
            <a:r>
              <a:rPr lang="en-US" sz="1200" dirty="0"/>
              <a:t>Similar to 6 new cities the size of Hillsboro </a:t>
            </a:r>
          </a:p>
          <a:p>
            <a:endParaRPr lang="en-US" dirty="0">
              <a:latin typeface="Times" pitchFamily="18" charset="0"/>
              <a:ea typeface="ＭＳ Ｐゴシック" pitchFamily="34" charset="-128"/>
            </a:endParaRPr>
          </a:p>
        </p:txBody>
      </p:sp>
      <p:sp>
        <p:nvSpPr>
          <p:cNvPr id="53252" name="Slide Number Placeholder 3"/>
          <p:cNvSpPr>
            <a:spLocks noGrp="1"/>
          </p:cNvSpPr>
          <p:nvPr>
            <p:ph type="sldNum" sz="quarter" idx="5"/>
          </p:nvPr>
        </p:nvSpPr>
        <p:spPr>
          <a:noFill/>
        </p:spPr>
        <p:txBody>
          <a:bodyPr/>
          <a:lstStyle/>
          <a:p>
            <a:fld id="{DC7F3B70-7D44-469D-96CD-78CCB86BA85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26</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27</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28</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29</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30</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31</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32</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33</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34</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35</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491981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marL="179753" indent="-179753">
              <a:spcBef>
                <a:spcPct val="0"/>
              </a:spcBef>
              <a:spcAft>
                <a:spcPts val="607"/>
              </a:spcAft>
            </a:pPr>
            <a:r>
              <a:rPr lang="en-US" dirty="0">
                <a:latin typeface="Times" pitchFamily="18" charset="0"/>
                <a:ea typeface="ＭＳ Ｐゴシック" pitchFamily="34" charset="-128"/>
              </a:rPr>
              <a:t>ERYN</a:t>
            </a:r>
          </a:p>
          <a:p>
            <a:pPr marL="179753" indent="-179753">
              <a:spcBef>
                <a:spcPct val="0"/>
              </a:spcBef>
              <a:spcAft>
                <a:spcPts val="607"/>
              </a:spcAft>
            </a:pPr>
            <a:endParaRPr lang="en-US" dirty="0">
              <a:latin typeface="Times" pitchFamily="18" charset="0"/>
              <a:ea typeface="ＭＳ Ｐゴシック" pitchFamily="34" charset="-128"/>
            </a:endParaRPr>
          </a:p>
          <a:p>
            <a:pPr marL="179753" indent="-179753">
              <a:spcBef>
                <a:spcPct val="0"/>
              </a:spcBef>
              <a:spcAft>
                <a:spcPts val="607"/>
              </a:spcAft>
            </a:pPr>
            <a:r>
              <a:rPr lang="en-US" dirty="0">
                <a:latin typeface="Times" pitchFamily="18" charset="0"/>
                <a:ea typeface="ＭＳ Ｐゴシック" pitchFamily="34" charset="-128"/>
              </a:rPr>
              <a:t>In December (2016) the steering committee approved which project components and alternatives to study in federal environmental review. </a:t>
            </a:r>
          </a:p>
          <a:p>
            <a:pPr marL="179753" indent="-179753">
              <a:spcBef>
                <a:spcPct val="0"/>
              </a:spcBef>
              <a:spcAft>
                <a:spcPts val="607"/>
              </a:spcAft>
            </a:pPr>
            <a:endParaRPr lang="en-US" dirty="0">
              <a:latin typeface="Times" pitchFamily="18" charset="0"/>
              <a:ea typeface="ＭＳ Ｐゴシック" pitchFamily="34" charset="-128"/>
            </a:endParaRPr>
          </a:p>
          <a:p>
            <a:pPr marL="179753" indent="-179753">
              <a:spcBef>
                <a:spcPct val="0"/>
              </a:spcBef>
              <a:spcAft>
                <a:spcPts val="607"/>
              </a:spcAft>
            </a:pPr>
            <a:r>
              <a:rPr lang="en-US" dirty="0">
                <a:latin typeface="Times" pitchFamily="18" charset="0"/>
                <a:ea typeface="ＭＳ Ｐゴシック" pitchFamily="34" charset="-128"/>
              </a:rPr>
              <a:t>This action marked a critical milestone for the light rail project. The review, a necessary step to qualify for federal matching funds, will assess the proposed alternatives and propose ways to avoid, minimize or mitigate significant impacts. </a:t>
            </a:r>
          </a:p>
          <a:p>
            <a:pPr marL="179753" indent="-179753">
              <a:spcBef>
                <a:spcPct val="0"/>
              </a:spcBef>
              <a:spcAft>
                <a:spcPts val="607"/>
              </a:spcAft>
            </a:pPr>
            <a:endParaRPr lang="en-US" dirty="0">
              <a:latin typeface="Times" pitchFamily="18" charset="0"/>
              <a:ea typeface="ＭＳ Ｐゴシック" pitchFamily="34" charset="-128"/>
            </a:endParaRPr>
          </a:p>
          <a:p>
            <a:pPr marL="179753" indent="-179753">
              <a:spcBef>
                <a:spcPct val="0"/>
              </a:spcBef>
              <a:spcAft>
                <a:spcPts val="607"/>
              </a:spcAft>
            </a:pPr>
            <a:r>
              <a:rPr lang="en-US" dirty="0">
                <a:latin typeface="Times" pitchFamily="18" charset="0"/>
                <a:ea typeface="ＭＳ Ｐゴシック" pitchFamily="34" charset="-128"/>
              </a:rPr>
              <a:t>Around this same time, decision makers in all the jurisdictions will approve a locally preferred alternative, which defines the project’s location and all it’s components (scheduled for early 2018)  </a:t>
            </a:r>
          </a:p>
          <a:p>
            <a:pPr marL="179753" indent="-179753">
              <a:spcBef>
                <a:spcPct val="0"/>
              </a:spcBef>
              <a:spcAft>
                <a:spcPts val="607"/>
              </a:spcAft>
            </a:pPr>
            <a:endParaRPr lang="en-US" dirty="0">
              <a:latin typeface="Times" pitchFamily="18" charset="0"/>
              <a:ea typeface="ＭＳ Ｐゴシック" pitchFamily="34" charset="-128"/>
            </a:endParaRPr>
          </a:p>
          <a:p>
            <a:pPr marL="179753" indent="-179753">
              <a:spcBef>
                <a:spcPct val="0"/>
              </a:spcBef>
              <a:spcAft>
                <a:spcPts val="607"/>
              </a:spcAft>
            </a:pPr>
            <a:r>
              <a:rPr lang="en-US" dirty="0">
                <a:latin typeface="Times" pitchFamily="18" charset="0"/>
                <a:ea typeface="ＭＳ Ｐゴシック" pitchFamily="34" charset="-128"/>
              </a:rPr>
              <a:t>HANDOUT OF IRP + MODIFICATIONS</a:t>
            </a:r>
          </a:p>
        </p:txBody>
      </p:sp>
      <p:sp>
        <p:nvSpPr>
          <p:cNvPr id="56324" name="Slide Number Placeholder 3"/>
          <p:cNvSpPr>
            <a:spLocks noGrp="1"/>
          </p:cNvSpPr>
          <p:nvPr>
            <p:ph type="sldNum" sz="quarter" idx="5"/>
          </p:nvPr>
        </p:nvSpPr>
        <p:spPr>
          <a:noFill/>
        </p:spPr>
        <p:txBody>
          <a:bodyPr/>
          <a:lstStyle/>
          <a:p>
            <a:fld id="{4465E386-7617-48B9-9E3C-BCEA162C96E9}"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186693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1" dirty="0"/>
          </a:p>
          <a:p>
            <a:pPr>
              <a:defRPr/>
            </a:pPr>
            <a:r>
              <a:rPr lang="en-US" b="1" dirty="0"/>
              <a:t>What’s</a:t>
            </a:r>
            <a:r>
              <a:rPr lang="en-US" dirty="0"/>
              <a:t> the SW Corridor?</a:t>
            </a:r>
          </a:p>
          <a:p>
            <a:pPr>
              <a:defRPr/>
            </a:pPr>
            <a:endParaRPr lang="en-US" dirty="0"/>
          </a:p>
          <a:p>
            <a:pPr>
              <a:defRPr/>
            </a:pPr>
            <a:r>
              <a:rPr lang="en-US" dirty="0"/>
              <a:t>The Southwest Corridor isn't marked on any map. </a:t>
            </a:r>
          </a:p>
          <a:p>
            <a:pPr>
              <a:defRPr/>
            </a:pPr>
            <a:r>
              <a:rPr lang="en-US" dirty="0"/>
              <a:t>But this area is home for more than 10 percent of the Portland region's population – that has a huge impact on the rest of the region. </a:t>
            </a:r>
          </a:p>
          <a:p>
            <a:pPr>
              <a:defRPr/>
            </a:pPr>
            <a:endParaRPr lang="en-US" dirty="0"/>
          </a:p>
          <a:p>
            <a:pPr>
              <a:defRPr/>
            </a:pPr>
            <a:r>
              <a:rPr lang="en-US" dirty="0"/>
              <a:t>For years, getting around has become less reliable while transit and safety for people walking and biking has lagged behind other areas of the Portland region.</a:t>
            </a:r>
          </a:p>
          <a:p>
            <a:pPr>
              <a:defRPr/>
            </a:pPr>
            <a:endParaRPr lang="en-US" dirty="0"/>
          </a:p>
          <a:p>
            <a:pPr>
              <a:defRPr/>
            </a:pPr>
            <a:r>
              <a:rPr lang="en-US" dirty="0"/>
              <a:t>That's why seven cities, Washington County, Metro, TriMet and the Oregon Department of Transportation have come together to work on solutions to handle continuing growth, support new investment and get people where they're going more quickly, reliably and safely.</a:t>
            </a:r>
          </a:p>
          <a:p>
            <a:pPr>
              <a:defRPr/>
            </a:pPr>
            <a:endParaRPr lang="en-US" dirty="0"/>
          </a:p>
        </p:txBody>
      </p:sp>
      <p:sp>
        <p:nvSpPr>
          <p:cNvPr id="57348" name="Slide Number Placeholder 3"/>
          <p:cNvSpPr>
            <a:spLocks noGrp="1"/>
          </p:cNvSpPr>
          <p:nvPr>
            <p:ph type="sldNum" sz="quarter" idx="5"/>
          </p:nvPr>
        </p:nvSpPr>
        <p:spPr>
          <a:noFill/>
        </p:spPr>
        <p:txBody>
          <a:bodyPr/>
          <a:lstStyle/>
          <a:p>
            <a:fld id="{3E5F0B75-3409-472C-AC35-AFFDA6DAB9C4}" type="slidenum">
              <a:rPr lang="en-US" altLang="en-US" smtClean="0"/>
              <a:pPr/>
              <a:t>38</a:t>
            </a:fld>
            <a:endParaRPr lang="en-US" altLang="en-US" dirty="0"/>
          </a:p>
        </p:txBody>
      </p:sp>
    </p:spTree>
    <p:extLst>
      <p:ext uri="{BB962C8B-B14F-4D97-AF65-F5344CB8AC3E}">
        <p14:creationId xmlns:p14="http://schemas.microsoft.com/office/powerpoint/2010/main" val="9099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dirty="0"/>
              <a:t>Why</a:t>
            </a:r>
            <a:r>
              <a:rPr lang="en-US" b="0" dirty="0"/>
              <a:t> the Southwest Corridor?</a:t>
            </a:r>
            <a:endParaRPr lang="en-US" b="1" dirty="0"/>
          </a:p>
          <a:p>
            <a:pPr>
              <a:defRPr/>
            </a:pPr>
            <a:endParaRPr lang="en-US" dirty="0"/>
          </a:p>
          <a:p>
            <a:pPr>
              <a:defRPr/>
            </a:pPr>
            <a:r>
              <a:rPr lang="en-US" dirty="0"/>
              <a:t>And lot more people are coming here.</a:t>
            </a:r>
            <a:r>
              <a:rPr lang="en-US" baseline="0" dirty="0"/>
              <a:t> </a:t>
            </a:r>
            <a:r>
              <a:rPr lang="en-US" dirty="0"/>
              <a:t>Communities in the corridor are making plans to handle this growth and keep up with the transportation demand it creates. </a:t>
            </a:r>
          </a:p>
          <a:p>
            <a:pPr>
              <a:defRPr/>
            </a:pPr>
            <a:endParaRPr lang="en-US" dirty="0"/>
          </a:p>
          <a:p>
            <a:pPr>
              <a:defRPr/>
            </a:pPr>
            <a:r>
              <a:rPr lang="en-US" dirty="0"/>
              <a:t>More transportation investments will be crucial to their success.</a:t>
            </a:r>
          </a:p>
          <a:p>
            <a:pPr>
              <a:defRPr/>
            </a:pPr>
            <a:endParaRPr lang="en-US" i="1" dirty="0"/>
          </a:p>
        </p:txBody>
      </p:sp>
      <p:sp>
        <p:nvSpPr>
          <p:cNvPr id="60420" name="Slide Number Placeholder 3"/>
          <p:cNvSpPr>
            <a:spLocks noGrp="1"/>
          </p:cNvSpPr>
          <p:nvPr>
            <p:ph type="sldNum" sz="quarter" idx="5"/>
          </p:nvPr>
        </p:nvSpPr>
        <p:spPr>
          <a:noFill/>
        </p:spPr>
        <p:txBody>
          <a:bodyPr/>
          <a:lstStyle/>
          <a:p>
            <a:fld id="{4F59B7B7-18A8-446E-9AED-57C676D5B7C5}" type="slidenum">
              <a:rPr lang="en-US" altLang="en-US" smtClean="0"/>
              <a:pPr/>
              <a:t>4</a:t>
            </a:fld>
            <a:endParaRPr lang="en-US" altLang="en-US" dirty="0"/>
          </a:p>
        </p:txBody>
      </p:sp>
    </p:spTree>
    <p:extLst>
      <p:ext uri="{BB962C8B-B14F-4D97-AF65-F5344CB8AC3E}">
        <p14:creationId xmlns:p14="http://schemas.microsoft.com/office/powerpoint/2010/main" val="302837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The Southwest Corridor is a place of work. And the vast majority of people who work there commute from other cities. </a:t>
            </a:r>
          </a:p>
          <a:p>
            <a:pPr>
              <a:buFont typeface="Arial" pitchFamily="34" charset="0"/>
              <a:buChar char="•"/>
              <a:defRPr/>
            </a:pPr>
            <a:r>
              <a:rPr lang="en-US" dirty="0"/>
              <a:t>  As you know well, 93 percent of workers in Tualatin live outside of Tualatin </a:t>
            </a:r>
          </a:p>
          <a:p>
            <a:pPr>
              <a:buFont typeface="Arial" pitchFamily="34" charset="0"/>
              <a:buNone/>
              <a:defRPr/>
            </a:pPr>
            <a:endParaRPr lang="en-US" dirty="0"/>
          </a:p>
          <a:p>
            <a:pPr>
              <a:buFont typeface="Arial" pitchFamily="34" charset="0"/>
              <a:buNone/>
              <a:defRPr/>
            </a:pPr>
            <a:r>
              <a:rPr lang="en-US" dirty="0"/>
              <a:t>The Southwest Corridor Plan would build light rail and other projects to help workers get to the job and home again on time. </a:t>
            </a:r>
          </a:p>
          <a:p>
            <a:pPr>
              <a:buFont typeface="Arial" pitchFamily="34" charset="0"/>
              <a:buNone/>
              <a:defRPr/>
            </a:pPr>
            <a:endParaRPr lang="en-US" dirty="0"/>
          </a:p>
          <a:p>
            <a:pPr>
              <a:buFont typeface="Arial" pitchFamily="34" charset="0"/>
              <a:buNone/>
              <a:defRPr/>
            </a:pPr>
            <a:r>
              <a:rPr lang="en-US" dirty="0"/>
              <a:t>Projections show that by 2035 there could be more than 255,000 people working in the corridor. Supporting our economy means making sure people can get to work and products can move.</a:t>
            </a:r>
          </a:p>
        </p:txBody>
      </p:sp>
      <p:sp>
        <p:nvSpPr>
          <p:cNvPr id="59396" name="Slide Number Placeholder 3"/>
          <p:cNvSpPr>
            <a:spLocks noGrp="1"/>
          </p:cNvSpPr>
          <p:nvPr>
            <p:ph type="sldNum" sz="quarter" idx="5"/>
          </p:nvPr>
        </p:nvSpPr>
        <p:spPr>
          <a:noFill/>
        </p:spPr>
        <p:txBody>
          <a:bodyPr/>
          <a:lstStyle/>
          <a:p>
            <a:fld id="{64FFD92B-8467-4C76-B80A-1C1D7078D8DD}" type="slidenum">
              <a:rPr lang="en-US" altLang="en-US" smtClean="0"/>
              <a:pPr/>
              <a:t>5</a:t>
            </a:fld>
            <a:endParaRPr lang="en-US" altLang="en-US" dirty="0"/>
          </a:p>
        </p:txBody>
      </p:sp>
    </p:spTree>
    <p:extLst>
      <p:ext uri="{BB962C8B-B14F-4D97-AF65-F5344CB8AC3E}">
        <p14:creationId xmlns:p14="http://schemas.microsoft.com/office/powerpoint/2010/main" val="342048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The Interstate 5 and Barbur Blvd. corridor between Portland and Tualatin is one of the fastest growing and most congested in the State.</a:t>
            </a:r>
          </a:p>
          <a:p>
            <a:pPr>
              <a:defRPr/>
            </a:pPr>
            <a:endParaRPr lang="en-US" dirty="0"/>
          </a:p>
          <a:p>
            <a:pPr>
              <a:defRPr/>
            </a:pPr>
            <a:r>
              <a:rPr lang="en-US" dirty="0"/>
              <a:t>And as the area's jobs and population continue to grow, it is going to get worse. </a:t>
            </a:r>
          </a:p>
          <a:p>
            <a:pPr>
              <a:defRPr/>
            </a:pPr>
            <a:endParaRPr lang="en-US" dirty="0"/>
          </a:p>
          <a:p>
            <a:pPr>
              <a:defRPr/>
            </a:pPr>
            <a:r>
              <a:rPr lang="en-US" dirty="0"/>
              <a:t>Fortunately, light rail in the corridor could carry almost a quarter of  peak hour, peak direction Interstate 5 commuters south of downtown Portland.</a:t>
            </a:r>
          </a:p>
          <a:p>
            <a:pPr>
              <a:defRPr/>
            </a:pPr>
            <a:endParaRPr lang="en-US" dirty="0"/>
          </a:p>
          <a:p>
            <a:pPr>
              <a:defRPr/>
            </a:pPr>
            <a:r>
              <a:rPr lang="en-US" dirty="0"/>
              <a:t>Over 46,000 students attend universities and colleges in the corridor (TriMet generated)</a:t>
            </a:r>
          </a:p>
          <a:p>
            <a:pPr>
              <a:defRPr/>
            </a:pPr>
            <a:endParaRPr lang="en-US" dirty="0"/>
          </a:p>
          <a:p>
            <a:pPr>
              <a:defRPr/>
            </a:pPr>
            <a:r>
              <a:rPr lang="en-US" dirty="0"/>
              <a:t>TriMet estimates that project design and construction would create over 23,000 jobs in the region.</a:t>
            </a:r>
          </a:p>
          <a:p>
            <a:pPr>
              <a:defRPr/>
            </a:pPr>
            <a:endParaRPr lang="en-US" dirty="0"/>
          </a:p>
        </p:txBody>
      </p:sp>
      <p:sp>
        <p:nvSpPr>
          <p:cNvPr id="61444" name="Slide Number Placeholder 3"/>
          <p:cNvSpPr>
            <a:spLocks noGrp="1"/>
          </p:cNvSpPr>
          <p:nvPr>
            <p:ph type="sldNum" sz="quarter" idx="5"/>
          </p:nvPr>
        </p:nvSpPr>
        <p:spPr>
          <a:noFill/>
        </p:spPr>
        <p:txBody>
          <a:bodyPr/>
          <a:lstStyle/>
          <a:p>
            <a:fld id="{8E953FC8-BE2D-4DDA-B6D3-B8143BCBBCE1}" type="slidenum">
              <a:rPr lang="en-US" altLang="en-US" smtClean="0"/>
              <a:pPr/>
              <a:t>6</a:t>
            </a:fld>
            <a:endParaRPr lang="en-US" altLang="en-US" dirty="0"/>
          </a:p>
        </p:txBody>
      </p:sp>
    </p:spTree>
    <p:extLst>
      <p:ext uri="{BB962C8B-B14F-4D97-AF65-F5344CB8AC3E}">
        <p14:creationId xmlns:p14="http://schemas.microsoft.com/office/powerpoint/2010/main" val="391199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43025" y="720725"/>
            <a:ext cx="4806950" cy="3605213"/>
          </a:xfrm>
          <a:ln/>
        </p:spPr>
      </p:sp>
      <p:sp>
        <p:nvSpPr>
          <p:cNvPr id="29699" name="Notes Placeholder 2"/>
          <p:cNvSpPr>
            <a:spLocks noGrp="1"/>
          </p:cNvSpPr>
          <p:nvPr>
            <p:ph type="body" idx="1"/>
          </p:nvPr>
        </p:nvSpPr>
        <p:spPr>
          <a:noFill/>
          <a:ln/>
        </p:spPr>
        <p:txBody>
          <a:bodyPr>
            <a:normAutofit/>
          </a:bodyPr>
          <a:lstStyle/>
          <a:p>
            <a:r>
              <a:rPr lang="en-US" dirty="0">
                <a:ea typeface="ＭＳ Ｐゴシック" pitchFamily="34" charset="-128"/>
              </a:rPr>
              <a:t>Barbur Concept Plan</a:t>
            </a:r>
          </a:p>
          <a:p>
            <a:r>
              <a:rPr lang="en-US" sz="1200" kern="1200" baseline="0" dirty="0">
                <a:solidFill>
                  <a:schemeClr val="tx1"/>
                </a:solidFill>
                <a:latin typeface="+mn-lt"/>
                <a:ea typeface="+mn-ea"/>
                <a:cs typeface="+mn-cs"/>
              </a:rPr>
              <a:t>Tigard High Capacity Transit Land Use Plan and Downtown Vision</a:t>
            </a:r>
          </a:p>
          <a:p>
            <a:r>
              <a:rPr lang="en-US" dirty="0">
                <a:ea typeface="ＭＳ Ｐゴシック" pitchFamily="34" charset="-128"/>
              </a:rPr>
              <a:t>Linking</a:t>
            </a:r>
            <a:r>
              <a:rPr lang="en-US" baseline="0" dirty="0">
                <a:ea typeface="ＭＳ Ｐゴシック" pitchFamily="34" charset="-128"/>
              </a:rPr>
              <a:t> Tualatin</a:t>
            </a:r>
            <a:endParaRPr lang="en-US" dirty="0">
              <a:ea typeface="ＭＳ Ｐゴシック" pitchFamily="34" charset="-128"/>
            </a:endParaRPr>
          </a:p>
        </p:txBody>
      </p:sp>
      <p:sp>
        <p:nvSpPr>
          <p:cNvPr id="29700" name="Slide Number Placeholder 3"/>
          <p:cNvSpPr>
            <a:spLocks noGrp="1"/>
          </p:cNvSpPr>
          <p:nvPr>
            <p:ph type="sldNum" sz="quarter" idx="5"/>
          </p:nvPr>
        </p:nvSpPr>
        <p:spPr>
          <a:noFill/>
        </p:spPr>
        <p:txBody>
          <a:bodyPr/>
          <a:lstStyle/>
          <a:p>
            <a:fld id="{05123991-BBD6-4F5B-813C-185541DB9B6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4564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b="1" dirty="0"/>
              <a:t>Route: </a:t>
            </a:r>
            <a:r>
              <a:rPr lang="en-US" dirty="0"/>
              <a:t>Portland State University to Bridgeport Village in Tualatin via Tigard</a:t>
            </a:r>
          </a:p>
          <a:p>
            <a:pPr>
              <a:spcAft>
                <a:spcPts val="600"/>
              </a:spcAft>
            </a:pPr>
            <a:r>
              <a:rPr lang="en-US" b="1" dirty="0"/>
              <a:t>Length: </a:t>
            </a:r>
            <a:r>
              <a:rPr lang="en-US" dirty="0"/>
              <a:t>12 miles (8 in Portland)</a:t>
            </a:r>
          </a:p>
          <a:p>
            <a:pPr>
              <a:spcAft>
                <a:spcPts val="600"/>
              </a:spcAft>
            </a:pPr>
            <a:r>
              <a:rPr lang="en-US" b="1" dirty="0"/>
              <a:t>New stations: </a:t>
            </a:r>
            <a:r>
              <a:rPr lang="en-US" dirty="0"/>
              <a:t>12 or 13 (7 in Portland)</a:t>
            </a:r>
          </a:p>
          <a:p>
            <a:pPr>
              <a:spcAft>
                <a:spcPts val="600"/>
              </a:spcAft>
            </a:pPr>
            <a:r>
              <a:rPr lang="en-US" b="1" dirty="0"/>
              <a:t>Parking: </a:t>
            </a:r>
            <a:r>
              <a:rPr lang="en-US" dirty="0"/>
              <a:t>up to 7 park-and-rides (2 in Portland) with 2,000 to 3,600 spaces</a:t>
            </a:r>
          </a:p>
          <a:p>
            <a:pPr>
              <a:spcAft>
                <a:spcPts val="600"/>
              </a:spcAft>
            </a:pPr>
            <a:r>
              <a:rPr lang="en-US" b="1" dirty="0"/>
              <a:t>Time: </a:t>
            </a:r>
            <a:r>
              <a:rPr lang="en-US" dirty="0"/>
              <a:t>30 minutes from PSU to Bridgeport</a:t>
            </a:r>
          </a:p>
          <a:p>
            <a:pPr defTabSz="924458">
              <a:defRPr/>
            </a:pPr>
            <a:endParaRPr lang="en-US" dirty="0"/>
          </a:p>
        </p:txBody>
      </p:sp>
      <p:sp>
        <p:nvSpPr>
          <p:cNvPr id="4" name="Slide Number Placeholder 3"/>
          <p:cNvSpPr>
            <a:spLocks noGrp="1"/>
          </p:cNvSpPr>
          <p:nvPr>
            <p:ph type="sldNum" sz="quarter" idx="10"/>
          </p:nvPr>
        </p:nvSpPr>
        <p:spPr/>
        <p:txBody>
          <a:bodyPr/>
          <a:lstStyle/>
          <a:p>
            <a:fld id="{86048D06-AD9E-446C-A7BA-544E53006CA3}" type="slidenum">
              <a:rPr lang="en-US" smtClean="0"/>
              <a:pPr/>
              <a:t>8</a:t>
            </a:fld>
            <a:endParaRPr lang="en-US"/>
          </a:p>
        </p:txBody>
      </p:sp>
    </p:spTree>
    <p:extLst>
      <p:ext uri="{BB962C8B-B14F-4D97-AF65-F5344CB8AC3E}">
        <p14:creationId xmlns:p14="http://schemas.microsoft.com/office/powerpoint/2010/main" val="412896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79756" indent="-179756">
              <a:spcBef>
                <a:spcPct val="0"/>
              </a:spcBef>
              <a:spcAft>
                <a:spcPts val="607"/>
              </a:spcAft>
            </a:pPr>
            <a:endParaRPr lang="en-US" altLang="en-US" dirty="0">
              <a:latin typeface="Times" pitchFamily="18"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269284DB-247D-43B0-9F44-4E1D661EAC54}" type="slidenum">
              <a:rPr lang="en-US" altLang="en-US" smtClean="0">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997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2" descr="M:\plan\ti\projects\Southwest Corridor Study\Refinement 15-16 (pre-DEIS)\Public Involvement\Draft products\Key Issues\South Portland KI links\SWlogo.png"/>
          <p:cNvPicPr>
            <a:picLocks noChangeAspect="1" noChangeArrowheads="1"/>
          </p:cNvPicPr>
          <p:nvPr userDrawn="1"/>
        </p:nvPicPr>
        <p:blipFill>
          <a:blip r:embed="rId2" cstate="screen"/>
          <a:srcRect/>
          <a:stretch>
            <a:fillRect/>
          </a:stretch>
        </p:blipFill>
        <p:spPr bwMode="auto">
          <a:xfrm>
            <a:off x="192024" y="146304"/>
            <a:ext cx="5857875" cy="21336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020762"/>
          </a:xfrm>
        </p:spPr>
        <p:txBody>
          <a:bodyPr/>
          <a:lstStyle>
            <a:lvl1pPr algn="l">
              <a:defRPr>
                <a:solidFill>
                  <a:schemeClr val="tx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2286000" y="1600200"/>
            <a:ext cx="6400800" cy="4525963"/>
          </a:xfrm>
        </p:spPr>
        <p:txBody>
          <a:bodyPr/>
          <a:lstStyle>
            <a:lvl2pPr>
              <a:buSzPct val="100000"/>
              <a:buFont typeface="Wingdings 2" pitchFamily="18" charset="2"/>
              <a:buChar char="­"/>
              <a:defRPr/>
            </a:lvl2pPr>
            <a:lvl3pPr>
              <a:buFont typeface="Wingdings" pitchFamily="2" charset="2"/>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020762"/>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2286000" y="1600200"/>
            <a:ext cx="2971800" cy="4525963"/>
          </a:xfrm>
        </p:spPr>
        <p:txBody>
          <a:bodyPr/>
          <a:lstStyle>
            <a:lvl1pPr>
              <a:defRPr sz="2800"/>
            </a:lvl1pPr>
            <a:lvl2pPr>
              <a:buFont typeface="Wingdings 2" pitchFamily="18" charset="2"/>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62600" y="1600200"/>
            <a:ext cx="3124200" cy="4525963"/>
          </a:xfrm>
        </p:spPr>
        <p:txBody>
          <a:bodyPr/>
          <a:lstStyle>
            <a:lvl1pPr>
              <a:defRPr sz="2800"/>
            </a:lvl1pPr>
            <a:lvl2pPr>
              <a:buFont typeface="Wingdings 2" pitchFamily="18" charset="2"/>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020762"/>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a:defRPr/>
            </a:pPr>
            <a:fld id="{763D9E67-9791-4240-AD56-26CEAA9A64ED}" type="datetime1">
              <a:rPr lang="en-US" sz="2400">
                <a:solidFill>
                  <a:prstClr val="black"/>
                </a:solidFill>
                <a:cs typeface="Arial" charset="0"/>
              </a:rPr>
              <a:pPr defTabSz="914400">
                <a:defRPr/>
              </a:pPr>
              <a:t>6/11/2018</a:t>
            </a:fld>
            <a:endParaRPr lang="en-US" sz="2400" dirty="0">
              <a:solidFill>
                <a:prstClr val="black"/>
              </a:solidFill>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cs typeface="+mn-cs"/>
              </a:defRPr>
            </a:lvl1pPr>
          </a:lstStyle>
          <a:p>
            <a:pPr defTabSz="914400">
              <a:defRPr/>
            </a:pPr>
            <a:endParaRPr lang="en-US" sz="2400"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a:defRPr/>
            </a:pPr>
            <a:fld id="{16596AB6-CC76-4ACC-A9D4-31B0635CDB21}" type="slidenum">
              <a:rPr lang="en-US" sz="2400">
                <a:solidFill>
                  <a:prstClr val="black"/>
                </a:solidFill>
                <a:cs typeface="Arial" charset="0"/>
              </a:rPr>
              <a:pPr defTabSz="914400">
                <a:defRPr/>
              </a:pPr>
              <a:t>‹#›</a:t>
            </a:fld>
            <a:endParaRPr lang="en-US" sz="2400" dirty="0">
              <a:solidFill>
                <a:prstClr val="black"/>
              </a:solidFill>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2" descr="C:\Documents and Settings\chiggins\Desktop\logo.jpg"/>
          <p:cNvPicPr>
            <a:picLocks noChangeAspect="1" noChangeArrowheads="1"/>
          </p:cNvPicPr>
          <p:nvPr userDrawn="1"/>
        </p:nvPicPr>
        <p:blipFill>
          <a:blip r:embed="rId2" cstate="screen"/>
          <a:srcRect/>
          <a:stretch>
            <a:fillRect/>
          </a:stretch>
        </p:blipFill>
        <p:spPr bwMode="auto">
          <a:xfrm>
            <a:off x="0" y="58738"/>
            <a:ext cx="2276475" cy="77946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83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line title, bullets, no photo">
    <p:spTree>
      <p:nvGrpSpPr>
        <p:cNvPr id="1" name=""/>
        <p:cNvGrpSpPr/>
        <p:nvPr/>
      </p:nvGrpSpPr>
      <p:grpSpPr>
        <a:xfrm>
          <a:off x="0" y="0"/>
          <a:ext cx="0" cy="0"/>
          <a:chOff x="0" y="0"/>
          <a:chExt cx="0" cy="0"/>
        </a:xfrm>
      </p:grpSpPr>
      <p:sp>
        <p:nvSpPr>
          <p:cNvPr id="10" name="Title 1"/>
          <p:cNvSpPr>
            <a:spLocks noGrp="1"/>
          </p:cNvSpPr>
          <p:nvPr>
            <p:ph type="title"/>
          </p:nvPr>
        </p:nvSpPr>
        <p:spPr>
          <a:xfrm>
            <a:off x="2133600" y="304800"/>
            <a:ext cx="6553200" cy="609600"/>
          </a:xfrm>
          <a:prstGeom prst="rect">
            <a:avLst/>
          </a:prstGeom>
        </p:spPr>
        <p:txBody>
          <a:bodyPr lIns="0" tIns="0" rIns="0" bIns="0" anchor="t"/>
          <a:lstStyle>
            <a:lvl1pPr algn="l">
              <a:defRPr sz="4400" b="1" i="0">
                <a:latin typeface="Calibri"/>
                <a:cs typeface="Calibri"/>
              </a:defRPr>
            </a:lvl1pPr>
          </a:lstStyle>
          <a:p>
            <a:r>
              <a:rPr lang="en-US"/>
              <a:t>Click to edit Master title style</a:t>
            </a:r>
            <a:endParaRPr lang="en-US" dirty="0"/>
          </a:p>
        </p:txBody>
      </p:sp>
      <p:sp>
        <p:nvSpPr>
          <p:cNvPr id="11" name="Text Placeholder 23"/>
          <p:cNvSpPr>
            <a:spLocks noGrp="1"/>
          </p:cNvSpPr>
          <p:nvPr>
            <p:ph type="body" sz="quarter" idx="18"/>
          </p:nvPr>
        </p:nvSpPr>
        <p:spPr>
          <a:xfrm>
            <a:off x="2133600" y="1371601"/>
            <a:ext cx="6553200" cy="4648199"/>
          </a:xfrm>
          <a:prstGeom prst="rect">
            <a:avLst/>
          </a:prstGeom>
        </p:spPr>
        <p:txBody>
          <a:bodyPr lIns="0" tIns="0" rIns="0" bIns="0"/>
          <a:lstStyle>
            <a:lvl1pPr marL="228600" indent="-228600">
              <a:lnSpc>
                <a:spcPct val="100000"/>
              </a:lnSpc>
              <a:spcBef>
                <a:spcPts val="1200"/>
              </a:spcBef>
              <a:spcAft>
                <a:spcPts val="0"/>
              </a:spcAft>
              <a:buClr>
                <a:schemeClr val="tx1">
                  <a:lumMod val="75000"/>
                  <a:lumOff val="25000"/>
                </a:schemeClr>
              </a:buClr>
              <a:buSzPct val="80000"/>
              <a:buFont typeface="Arial"/>
              <a:buChar char="•"/>
              <a:defRPr sz="3000" b="0" i="0" baseline="0">
                <a:latin typeface="Calibri"/>
                <a:cs typeface="Calibri"/>
              </a:defRPr>
            </a:lvl1pPr>
          </a:lstStyle>
          <a:p>
            <a:pPr lvl="0"/>
            <a:r>
              <a:rPr lang="en-US"/>
              <a:t>Click to edit Master text styles</a:t>
            </a:r>
          </a:p>
          <a:p>
            <a:pPr lvl="1"/>
            <a:r>
              <a:rPr lang="en-US"/>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020762"/>
          </a:xfrm>
        </p:spPr>
        <p:txBody>
          <a:bodyPr anchor="t"/>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286000" y="1600200"/>
            <a:ext cx="6400800" cy="4525963"/>
          </a:xfrm>
        </p:spPr>
        <p:txBody>
          <a:bodyPr/>
          <a:lstStyle>
            <a:lvl2pPr>
              <a:buSzPct val="100000"/>
              <a:buFont typeface="Wingdings 2" pitchFamily="18" charset="2"/>
              <a:buChar char="­"/>
              <a:defRPr/>
            </a:lvl2pPr>
            <a:lvl3pPr>
              <a:buFont typeface="Wingdings" pitchFamily="2" charset="2"/>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020762"/>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2286000" y="1600200"/>
            <a:ext cx="2971800" cy="4525963"/>
          </a:xfrm>
        </p:spPr>
        <p:txBody>
          <a:bodyPr/>
          <a:lstStyle>
            <a:lvl1pPr>
              <a:defRPr sz="2800"/>
            </a:lvl1pPr>
            <a:lvl2pPr>
              <a:buFont typeface="Wingdings 2" pitchFamily="18" charset="2"/>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62600" y="1600200"/>
            <a:ext cx="3124200" cy="4525963"/>
          </a:xfrm>
        </p:spPr>
        <p:txBody>
          <a:bodyPr/>
          <a:lstStyle>
            <a:lvl1pPr>
              <a:defRPr sz="2800"/>
            </a:lvl1pPr>
            <a:lvl2pPr>
              <a:buFont typeface="Wingdings 2" pitchFamily="18" charset="2"/>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020762"/>
          </a:xfrm>
        </p:spPr>
        <p:txBody>
          <a:bodyPr/>
          <a:lstStyle>
            <a:lvl1pPr>
              <a:defRPr b="1">
                <a:solidFill>
                  <a:schemeClr val="tx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73" r:id="rId1"/>
    <p:sldLayoutId id="2147483831" r:id="rId2"/>
    <p:sldLayoutId id="2147483774" r:id="rId3"/>
    <p:sldLayoutId id="2147483958" r:id="rId4"/>
    <p:sldLayoutId id="2147483959" r:id="rId5"/>
  </p:sldLayoutIdLst>
  <p:txStyles>
    <p:titleStyle>
      <a:lvl1pPr algn="ctr" rtl="0" eaLnBrk="0" fontAlgn="base" hangingPunct="0">
        <a:spcBef>
          <a:spcPct val="0"/>
        </a:spcBef>
        <a:spcAft>
          <a:spcPct val="0"/>
        </a:spcAft>
        <a:defRPr sz="4400" kern="1200">
          <a:solidFill>
            <a:srgbClr val="10253F"/>
          </a:solidFill>
          <a:latin typeface="+mj-lt"/>
          <a:ea typeface="+mj-ea"/>
          <a:cs typeface="+mj-cs"/>
        </a:defRPr>
      </a:lvl1pPr>
      <a:lvl2pPr algn="ctr" rtl="0" eaLnBrk="0" fontAlgn="base" hangingPunct="0">
        <a:spcBef>
          <a:spcPct val="0"/>
        </a:spcBef>
        <a:spcAft>
          <a:spcPct val="0"/>
        </a:spcAft>
        <a:defRPr sz="4400">
          <a:solidFill>
            <a:srgbClr val="10253F"/>
          </a:solidFill>
          <a:latin typeface="Calibri" pitchFamily="34" charset="0"/>
        </a:defRPr>
      </a:lvl2pPr>
      <a:lvl3pPr algn="ctr" rtl="0" eaLnBrk="0" fontAlgn="base" hangingPunct="0">
        <a:spcBef>
          <a:spcPct val="0"/>
        </a:spcBef>
        <a:spcAft>
          <a:spcPct val="0"/>
        </a:spcAft>
        <a:defRPr sz="4400">
          <a:solidFill>
            <a:srgbClr val="10253F"/>
          </a:solidFill>
          <a:latin typeface="Calibri" pitchFamily="34" charset="0"/>
        </a:defRPr>
      </a:lvl3pPr>
      <a:lvl4pPr algn="ctr" rtl="0" eaLnBrk="0" fontAlgn="base" hangingPunct="0">
        <a:spcBef>
          <a:spcPct val="0"/>
        </a:spcBef>
        <a:spcAft>
          <a:spcPct val="0"/>
        </a:spcAft>
        <a:defRPr sz="4400">
          <a:solidFill>
            <a:srgbClr val="10253F"/>
          </a:solidFill>
          <a:latin typeface="Calibri" pitchFamily="34" charset="0"/>
        </a:defRPr>
      </a:lvl4pPr>
      <a:lvl5pPr algn="ctr" rtl="0" eaLnBrk="0" fontAlgn="base" hangingPunct="0">
        <a:spcBef>
          <a:spcPct val="0"/>
        </a:spcBef>
        <a:spcAft>
          <a:spcPct val="0"/>
        </a:spcAft>
        <a:defRPr sz="4400">
          <a:solidFill>
            <a:srgbClr val="10253F"/>
          </a:solidFill>
          <a:latin typeface="Calibri" pitchFamily="34" charset="0"/>
        </a:defRPr>
      </a:lvl5pPr>
      <a:lvl6pPr marL="457200" algn="ctr" rtl="0" fontAlgn="base">
        <a:spcBef>
          <a:spcPct val="0"/>
        </a:spcBef>
        <a:spcAft>
          <a:spcPct val="0"/>
        </a:spcAft>
        <a:defRPr sz="4400">
          <a:solidFill>
            <a:srgbClr val="10253F"/>
          </a:solidFill>
          <a:latin typeface="Calibri" pitchFamily="34" charset="0"/>
        </a:defRPr>
      </a:lvl6pPr>
      <a:lvl7pPr marL="914400" algn="ctr" rtl="0" fontAlgn="base">
        <a:spcBef>
          <a:spcPct val="0"/>
        </a:spcBef>
        <a:spcAft>
          <a:spcPct val="0"/>
        </a:spcAft>
        <a:defRPr sz="4400">
          <a:solidFill>
            <a:srgbClr val="10253F"/>
          </a:solidFill>
          <a:latin typeface="Calibri" pitchFamily="34" charset="0"/>
        </a:defRPr>
      </a:lvl7pPr>
      <a:lvl8pPr marL="1371600" algn="ctr" rtl="0" fontAlgn="base">
        <a:spcBef>
          <a:spcPct val="0"/>
        </a:spcBef>
        <a:spcAft>
          <a:spcPct val="0"/>
        </a:spcAft>
        <a:defRPr sz="4400">
          <a:solidFill>
            <a:srgbClr val="10253F"/>
          </a:solidFill>
          <a:latin typeface="Calibri" pitchFamily="34" charset="0"/>
        </a:defRPr>
      </a:lvl8pPr>
      <a:lvl9pPr marL="1828800" algn="ctr" rtl="0" fontAlgn="base">
        <a:spcBef>
          <a:spcPct val="0"/>
        </a:spcBef>
        <a:spcAft>
          <a:spcPct val="0"/>
        </a:spcAft>
        <a:defRPr sz="4400">
          <a:solidFill>
            <a:srgbClr val="10253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itchFamily="18" charset="2"/>
        <a:buChar char="ê"/>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286000" y="274638"/>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1" name="Text Placeholder 2"/>
          <p:cNvSpPr>
            <a:spLocks noGrp="1"/>
          </p:cNvSpPr>
          <p:nvPr>
            <p:ph type="body" idx="1"/>
          </p:nvPr>
        </p:nvSpPr>
        <p:spPr bwMode="auto">
          <a:xfrm>
            <a:off x="2286000" y="1600200"/>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172" name="Picture 2" descr="C:\Documents and Settings\chiggins\Desktop\logo.jpg"/>
          <p:cNvPicPr>
            <a:picLocks noChangeAspect="1" noChangeArrowheads="1"/>
          </p:cNvPicPr>
          <p:nvPr/>
        </p:nvPicPr>
        <p:blipFill>
          <a:blip r:embed="rId6" cstate="screen"/>
          <a:srcRect/>
          <a:stretch>
            <a:fillRect/>
          </a:stretch>
        </p:blipFill>
        <p:spPr bwMode="auto">
          <a:xfrm>
            <a:off x="0" y="58738"/>
            <a:ext cx="2276475" cy="779462"/>
          </a:xfrm>
          <a:prstGeom prst="rect">
            <a:avLst/>
          </a:prstGeom>
          <a:noFill/>
          <a:ln w="9525">
            <a:noFill/>
            <a:miter lim="800000"/>
            <a:headEnd/>
            <a:tailEnd/>
          </a:ln>
        </p:spPr>
      </p:pic>
      <p:sp>
        <p:nvSpPr>
          <p:cNvPr id="15" name="Rectangle 14"/>
          <p:cNvSpPr/>
          <p:nvPr/>
        </p:nvSpPr>
        <p:spPr>
          <a:xfrm>
            <a:off x="0" y="838200"/>
            <a:ext cx="1447800" cy="6019800"/>
          </a:xfrm>
          <a:prstGeom prst="rect">
            <a:avLst/>
          </a:prstGeom>
          <a:solidFill>
            <a:srgbClr val="EA9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dirty="0">
              <a:solidFill>
                <a:prstClr val="white"/>
              </a:solidFill>
            </a:endParaRPr>
          </a:p>
        </p:txBody>
      </p:sp>
      <p:cxnSp>
        <p:nvCxnSpPr>
          <p:cNvPr id="19" name="Straight Connector 18"/>
          <p:cNvCxnSpPr/>
          <p:nvPr/>
        </p:nvCxnSpPr>
        <p:spPr>
          <a:xfrm>
            <a:off x="1447800" y="609600"/>
            <a:ext cx="0" cy="6248400"/>
          </a:xfrm>
          <a:prstGeom prst="line">
            <a:avLst/>
          </a:prstGeom>
          <a:ln>
            <a:solidFill>
              <a:srgbClr val="0046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38200"/>
            <a:ext cx="1981200" cy="0"/>
          </a:xfrm>
          <a:prstGeom prst="line">
            <a:avLst/>
          </a:prstGeom>
          <a:ln w="3175">
            <a:solidFill>
              <a:srgbClr val="00466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xStyles>
    <p:titleStyle>
      <a:lvl1pPr algn="l" rtl="0" eaLnBrk="0" fontAlgn="base" hangingPunct="0">
        <a:spcBef>
          <a:spcPct val="0"/>
        </a:spcBef>
        <a:spcAft>
          <a:spcPct val="0"/>
        </a:spcAft>
        <a:defRPr sz="4400" b="1" kern="1200">
          <a:solidFill>
            <a:schemeClr val="tx1"/>
          </a:solidFill>
          <a:latin typeface="+mj-lt"/>
          <a:ea typeface="ＭＳ Ｐゴシック" charset="-128"/>
          <a:cs typeface="+mj-cs"/>
        </a:defRPr>
      </a:lvl1pPr>
      <a:lvl2pPr algn="l" rtl="0" eaLnBrk="0" fontAlgn="base" hangingPunct="0">
        <a:spcBef>
          <a:spcPct val="0"/>
        </a:spcBef>
        <a:spcAft>
          <a:spcPct val="0"/>
        </a:spcAft>
        <a:defRPr sz="4400">
          <a:solidFill>
            <a:srgbClr val="00466A"/>
          </a:solidFill>
          <a:latin typeface="Calibri" pitchFamily="34" charset="0"/>
          <a:ea typeface="ＭＳ Ｐゴシック" charset="-128"/>
        </a:defRPr>
      </a:lvl2pPr>
      <a:lvl3pPr algn="l" rtl="0" eaLnBrk="0" fontAlgn="base" hangingPunct="0">
        <a:spcBef>
          <a:spcPct val="0"/>
        </a:spcBef>
        <a:spcAft>
          <a:spcPct val="0"/>
        </a:spcAft>
        <a:defRPr sz="4400">
          <a:solidFill>
            <a:srgbClr val="00466A"/>
          </a:solidFill>
          <a:latin typeface="Calibri" pitchFamily="34" charset="0"/>
          <a:ea typeface="ＭＳ Ｐゴシック" charset="-128"/>
        </a:defRPr>
      </a:lvl3pPr>
      <a:lvl4pPr algn="l" rtl="0" eaLnBrk="0" fontAlgn="base" hangingPunct="0">
        <a:spcBef>
          <a:spcPct val="0"/>
        </a:spcBef>
        <a:spcAft>
          <a:spcPct val="0"/>
        </a:spcAft>
        <a:defRPr sz="4400">
          <a:solidFill>
            <a:srgbClr val="00466A"/>
          </a:solidFill>
          <a:latin typeface="Calibri" pitchFamily="34" charset="0"/>
          <a:ea typeface="ＭＳ Ｐゴシック" charset="-128"/>
        </a:defRPr>
      </a:lvl4pPr>
      <a:lvl5pPr algn="l" rtl="0" eaLnBrk="0" fontAlgn="base" hangingPunct="0">
        <a:spcBef>
          <a:spcPct val="0"/>
        </a:spcBef>
        <a:spcAft>
          <a:spcPct val="0"/>
        </a:spcAft>
        <a:defRPr sz="4400">
          <a:solidFill>
            <a:srgbClr val="00466A"/>
          </a:solidFill>
          <a:latin typeface="Calibri" pitchFamily="34" charset="0"/>
          <a:ea typeface="ＭＳ Ｐゴシック" charset="-128"/>
        </a:defRPr>
      </a:lvl5pPr>
      <a:lvl6pPr marL="457200" algn="l" rtl="0" fontAlgn="base">
        <a:spcBef>
          <a:spcPct val="0"/>
        </a:spcBef>
        <a:spcAft>
          <a:spcPct val="0"/>
        </a:spcAft>
        <a:defRPr sz="4400">
          <a:solidFill>
            <a:srgbClr val="00466A"/>
          </a:solidFill>
          <a:latin typeface="Calibri" pitchFamily="34" charset="0"/>
        </a:defRPr>
      </a:lvl6pPr>
      <a:lvl7pPr marL="914400" algn="l" rtl="0" fontAlgn="base">
        <a:spcBef>
          <a:spcPct val="0"/>
        </a:spcBef>
        <a:spcAft>
          <a:spcPct val="0"/>
        </a:spcAft>
        <a:defRPr sz="4400">
          <a:solidFill>
            <a:srgbClr val="00466A"/>
          </a:solidFill>
          <a:latin typeface="Calibri" pitchFamily="34" charset="0"/>
        </a:defRPr>
      </a:lvl7pPr>
      <a:lvl8pPr marL="1371600" algn="l" rtl="0" fontAlgn="base">
        <a:spcBef>
          <a:spcPct val="0"/>
        </a:spcBef>
        <a:spcAft>
          <a:spcPct val="0"/>
        </a:spcAft>
        <a:defRPr sz="4400">
          <a:solidFill>
            <a:srgbClr val="00466A"/>
          </a:solidFill>
          <a:latin typeface="Calibri" pitchFamily="34" charset="0"/>
        </a:defRPr>
      </a:lvl8pPr>
      <a:lvl9pPr marL="1828800" algn="l" rtl="0" fontAlgn="base">
        <a:spcBef>
          <a:spcPct val="0"/>
        </a:spcBef>
        <a:spcAft>
          <a:spcPct val="0"/>
        </a:spcAft>
        <a:defRPr sz="4400">
          <a:solidFill>
            <a:srgbClr val="00466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Wingdings 3" pitchFamily="18" charset="2"/>
        <a:buChar char="ê"/>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0" y="274638"/>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286000" y="1600200"/>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2" descr="C:\Documents and Settings\chiggins\Desktop\logo.jpg"/>
          <p:cNvPicPr>
            <a:picLocks noChangeAspect="1" noChangeArrowheads="1"/>
          </p:cNvPicPr>
          <p:nvPr/>
        </p:nvPicPr>
        <p:blipFill>
          <a:blip r:embed="rId7" cstate="screen"/>
          <a:srcRect/>
          <a:stretch>
            <a:fillRect/>
          </a:stretch>
        </p:blipFill>
        <p:spPr bwMode="auto">
          <a:xfrm>
            <a:off x="0" y="58738"/>
            <a:ext cx="2276475" cy="779462"/>
          </a:xfrm>
          <a:prstGeom prst="rect">
            <a:avLst/>
          </a:prstGeom>
          <a:noFill/>
          <a:ln w="9525">
            <a:noFill/>
            <a:miter lim="800000"/>
            <a:headEnd/>
            <a:tailEnd/>
          </a:ln>
        </p:spPr>
      </p:pic>
      <p:sp>
        <p:nvSpPr>
          <p:cNvPr id="15" name="Rectangle 14"/>
          <p:cNvSpPr/>
          <p:nvPr/>
        </p:nvSpPr>
        <p:spPr>
          <a:xfrm>
            <a:off x="0" y="838200"/>
            <a:ext cx="1447800" cy="6019800"/>
          </a:xfrm>
          <a:prstGeom prst="rect">
            <a:avLst/>
          </a:prstGeom>
          <a:solidFill>
            <a:srgbClr val="EA9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dirty="0">
              <a:solidFill>
                <a:prstClr val="white"/>
              </a:solidFill>
            </a:endParaRPr>
          </a:p>
        </p:txBody>
      </p:sp>
      <p:cxnSp>
        <p:nvCxnSpPr>
          <p:cNvPr id="19" name="Straight Connector 18"/>
          <p:cNvCxnSpPr/>
          <p:nvPr/>
        </p:nvCxnSpPr>
        <p:spPr>
          <a:xfrm>
            <a:off x="1447800" y="609600"/>
            <a:ext cx="0" cy="6248400"/>
          </a:xfrm>
          <a:prstGeom prst="line">
            <a:avLst/>
          </a:prstGeom>
          <a:ln>
            <a:solidFill>
              <a:srgbClr val="0046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38200"/>
            <a:ext cx="1981200" cy="0"/>
          </a:xfrm>
          <a:prstGeom prst="line">
            <a:avLst/>
          </a:prstGeom>
          <a:ln w="3175">
            <a:solidFill>
              <a:srgbClr val="00466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Lst>
  <p:txStyles>
    <p:titleStyle>
      <a:lvl1pPr algn="l" rtl="0" eaLnBrk="0" fontAlgn="base" hangingPunct="0">
        <a:spcBef>
          <a:spcPct val="0"/>
        </a:spcBef>
        <a:spcAft>
          <a:spcPct val="0"/>
        </a:spcAft>
        <a:defRPr sz="4400" kern="1200">
          <a:solidFill>
            <a:srgbClr val="00466A"/>
          </a:solidFill>
          <a:latin typeface="+mj-lt"/>
          <a:ea typeface="ＭＳ Ｐゴシック" charset="-128"/>
          <a:cs typeface="+mj-cs"/>
        </a:defRPr>
      </a:lvl1pPr>
      <a:lvl2pPr algn="l" rtl="0" eaLnBrk="0" fontAlgn="base" hangingPunct="0">
        <a:spcBef>
          <a:spcPct val="0"/>
        </a:spcBef>
        <a:spcAft>
          <a:spcPct val="0"/>
        </a:spcAft>
        <a:defRPr sz="4400">
          <a:solidFill>
            <a:srgbClr val="00466A"/>
          </a:solidFill>
          <a:latin typeface="Calibri" pitchFamily="34" charset="0"/>
          <a:ea typeface="ＭＳ Ｐゴシック" charset="-128"/>
        </a:defRPr>
      </a:lvl2pPr>
      <a:lvl3pPr algn="l" rtl="0" eaLnBrk="0" fontAlgn="base" hangingPunct="0">
        <a:spcBef>
          <a:spcPct val="0"/>
        </a:spcBef>
        <a:spcAft>
          <a:spcPct val="0"/>
        </a:spcAft>
        <a:defRPr sz="4400">
          <a:solidFill>
            <a:srgbClr val="00466A"/>
          </a:solidFill>
          <a:latin typeface="Calibri" pitchFamily="34" charset="0"/>
          <a:ea typeface="ＭＳ Ｐゴシック" charset="-128"/>
        </a:defRPr>
      </a:lvl3pPr>
      <a:lvl4pPr algn="l" rtl="0" eaLnBrk="0" fontAlgn="base" hangingPunct="0">
        <a:spcBef>
          <a:spcPct val="0"/>
        </a:spcBef>
        <a:spcAft>
          <a:spcPct val="0"/>
        </a:spcAft>
        <a:defRPr sz="4400">
          <a:solidFill>
            <a:srgbClr val="00466A"/>
          </a:solidFill>
          <a:latin typeface="Calibri" pitchFamily="34" charset="0"/>
          <a:ea typeface="ＭＳ Ｐゴシック" charset="-128"/>
        </a:defRPr>
      </a:lvl4pPr>
      <a:lvl5pPr algn="l" rtl="0" eaLnBrk="0" fontAlgn="base" hangingPunct="0">
        <a:spcBef>
          <a:spcPct val="0"/>
        </a:spcBef>
        <a:spcAft>
          <a:spcPct val="0"/>
        </a:spcAft>
        <a:defRPr sz="4400">
          <a:solidFill>
            <a:srgbClr val="00466A"/>
          </a:solidFill>
          <a:latin typeface="Calibri" pitchFamily="34" charset="0"/>
          <a:ea typeface="ＭＳ Ｐゴシック" charset="-128"/>
        </a:defRPr>
      </a:lvl5pPr>
      <a:lvl6pPr marL="457200" algn="l" rtl="0" fontAlgn="base">
        <a:spcBef>
          <a:spcPct val="0"/>
        </a:spcBef>
        <a:spcAft>
          <a:spcPct val="0"/>
        </a:spcAft>
        <a:defRPr sz="4400">
          <a:solidFill>
            <a:srgbClr val="00466A"/>
          </a:solidFill>
          <a:latin typeface="Calibri" pitchFamily="34" charset="0"/>
        </a:defRPr>
      </a:lvl6pPr>
      <a:lvl7pPr marL="914400" algn="l" rtl="0" fontAlgn="base">
        <a:spcBef>
          <a:spcPct val="0"/>
        </a:spcBef>
        <a:spcAft>
          <a:spcPct val="0"/>
        </a:spcAft>
        <a:defRPr sz="4400">
          <a:solidFill>
            <a:srgbClr val="00466A"/>
          </a:solidFill>
          <a:latin typeface="Calibri" pitchFamily="34" charset="0"/>
        </a:defRPr>
      </a:lvl7pPr>
      <a:lvl8pPr marL="1371600" algn="l" rtl="0" fontAlgn="base">
        <a:spcBef>
          <a:spcPct val="0"/>
        </a:spcBef>
        <a:spcAft>
          <a:spcPct val="0"/>
        </a:spcAft>
        <a:defRPr sz="4400">
          <a:solidFill>
            <a:srgbClr val="00466A"/>
          </a:solidFill>
          <a:latin typeface="Calibri" pitchFamily="34" charset="0"/>
        </a:defRPr>
      </a:lvl8pPr>
      <a:lvl9pPr marL="1828800" algn="l" rtl="0" fontAlgn="base">
        <a:spcBef>
          <a:spcPct val="0"/>
        </a:spcBef>
        <a:spcAft>
          <a:spcPct val="0"/>
        </a:spcAft>
        <a:defRPr sz="4400">
          <a:solidFill>
            <a:srgbClr val="00466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Wingdings 3" pitchFamily="18" charset="2"/>
        <a:buChar char="ê"/>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hyperlink" Target="https://cms.fta.dot.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685800" y="2846387"/>
            <a:ext cx="7772400" cy="1470025"/>
          </a:xfrm>
        </p:spPr>
        <p:txBody>
          <a:bodyPr/>
          <a:lstStyle/>
          <a:p>
            <a:pPr eaLnBrk="1" hangingPunct="1"/>
            <a:r>
              <a:rPr lang="en-US" dirty="0">
                <a:ea typeface="ＭＳ Ｐゴシック" pitchFamily="34" charset="-128"/>
              </a:rPr>
              <a:t>Southwest Corridor Plan</a:t>
            </a:r>
            <a:br>
              <a:rPr lang="en-US" dirty="0">
                <a:ea typeface="ＭＳ Ｐゴシック" pitchFamily="34" charset="-128"/>
              </a:rPr>
            </a:br>
            <a:r>
              <a:rPr lang="en-US" dirty="0">
                <a:ea typeface="ＭＳ Ｐゴシック" pitchFamily="34" charset="-128"/>
              </a:rPr>
              <a:t>Update</a:t>
            </a:r>
          </a:p>
        </p:txBody>
      </p:sp>
      <p:sp>
        <p:nvSpPr>
          <p:cNvPr id="5" name="Subtitle 5"/>
          <p:cNvSpPr>
            <a:spLocks noGrp="1"/>
          </p:cNvSpPr>
          <p:nvPr>
            <p:ph type="subTitle" idx="1"/>
          </p:nvPr>
        </p:nvSpPr>
        <p:spPr>
          <a:xfrm>
            <a:off x="0" y="3581400"/>
            <a:ext cx="9144000" cy="3048000"/>
          </a:xfrm>
        </p:spPr>
        <p:txBody>
          <a:bodyPr/>
          <a:lstStyle/>
          <a:p>
            <a:pPr eaLnBrk="1" hangingPunct="1">
              <a:lnSpc>
                <a:spcPct val="80000"/>
              </a:lnSpc>
            </a:pPr>
            <a:endParaRPr lang="en-US" i="1" dirty="0">
              <a:solidFill>
                <a:srgbClr val="E46C0A"/>
              </a:solidFill>
              <a:ea typeface="ＭＳ Ｐゴシック" pitchFamily="34" charset="-128"/>
            </a:endParaRPr>
          </a:p>
          <a:p>
            <a:pPr eaLnBrk="1" hangingPunct="1">
              <a:lnSpc>
                <a:spcPct val="80000"/>
              </a:lnSpc>
            </a:pPr>
            <a:endParaRPr lang="en-US" dirty="0">
              <a:solidFill>
                <a:srgbClr val="E46C0A"/>
              </a:solidFill>
              <a:ea typeface="ＭＳ Ｐゴシック" pitchFamily="34" charset="-128"/>
            </a:endParaRPr>
          </a:p>
          <a:p>
            <a:pPr eaLnBrk="1" hangingPunct="1">
              <a:lnSpc>
                <a:spcPct val="80000"/>
              </a:lnSpc>
            </a:pPr>
            <a:endParaRPr lang="en-US" dirty="0">
              <a:solidFill>
                <a:srgbClr val="E46C0A"/>
              </a:solidFill>
              <a:ea typeface="ＭＳ Ｐゴシック" pitchFamily="34" charset="-128"/>
            </a:endParaRPr>
          </a:p>
          <a:p>
            <a:pPr eaLnBrk="1" hangingPunct="1">
              <a:lnSpc>
                <a:spcPct val="80000"/>
              </a:lnSpc>
            </a:pPr>
            <a:r>
              <a:rPr lang="en-US" dirty="0">
                <a:solidFill>
                  <a:srgbClr val="E46C0A"/>
                </a:solidFill>
                <a:ea typeface="ＭＳ Ｐゴシック" pitchFamily="34" charset="-128"/>
              </a:rPr>
              <a:t>Portland Historic Landmarks Commission</a:t>
            </a:r>
          </a:p>
          <a:p>
            <a:pPr eaLnBrk="1" hangingPunct="1">
              <a:lnSpc>
                <a:spcPct val="80000"/>
              </a:lnSpc>
            </a:pPr>
            <a:endParaRPr lang="en-US" sz="2400" dirty="0">
              <a:solidFill>
                <a:srgbClr val="E46C0A"/>
              </a:solidFill>
              <a:ea typeface="ＭＳ Ｐゴシック" pitchFamily="34" charset="-128"/>
            </a:endParaRPr>
          </a:p>
          <a:p>
            <a:pPr eaLnBrk="1" hangingPunct="1">
              <a:lnSpc>
                <a:spcPct val="80000"/>
              </a:lnSpc>
            </a:pPr>
            <a:r>
              <a:rPr lang="en-US" sz="2400" dirty="0">
                <a:solidFill>
                  <a:srgbClr val="E46C0A"/>
                </a:solidFill>
                <a:ea typeface="ＭＳ Ｐゴシック" pitchFamily="34" charset="-128"/>
              </a:rPr>
              <a:t>June 11, 2018</a:t>
            </a:r>
          </a:p>
          <a:p>
            <a:pPr eaLnBrk="1" hangingPunct="1">
              <a:lnSpc>
                <a:spcPct val="80000"/>
              </a:lnSpc>
            </a:pPr>
            <a:endParaRPr lang="en-US" sz="3000" dirty="0">
              <a:solidFill>
                <a:srgbClr val="E46C0A"/>
              </a:solidFill>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0" y="274638"/>
            <a:ext cx="9144000" cy="1020762"/>
          </a:xfrm>
        </p:spPr>
        <p:txBody>
          <a:bodyPr/>
          <a:lstStyle/>
          <a:p>
            <a:pPr algn="ctr"/>
            <a:r>
              <a:rPr lang="en-US" altLang="en-US" b="1" dirty="0">
                <a:solidFill>
                  <a:schemeClr val="tx1"/>
                </a:solidFill>
                <a:ea typeface="ＭＳ Ｐゴシック" pitchFamily="34" charset="-128"/>
              </a:rPr>
              <a:t>Project Benefits</a:t>
            </a:r>
          </a:p>
        </p:txBody>
      </p:sp>
      <p:sp>
        <p:nvSpPr>
          <p:cNvPr id="6" name="Rectangle 5"/>
          <p:cNvSpPr/>
          <p:nvPr/>
        </p:nvSpPr>
        <p:spPr>
          <a:xfrm>
            <a:off x="2286000" y="3105835"/>
            <a:ext cx="4572000" cy="646331"/>
          </a:xfrm>
          <a:prstGeom prst="rect">
            <a:avLst/>
          </a:prstGeom>
        </p:spPr>
        <p:txBody>
          <a:bodyPr>
            <a:spAutoFit/>
          </a:bodyPr>
          <a:lstStyle/>
          <a:p>
            <a:endParaRPr lang="en-US" dirty="0">
              <a:solidFill>
                <a:prstClr val="black"/>
              </a:solidFill>
            </a:endParaRPr>
          </a:p>
          <a:p>
            <a:endParaRPr lang="en-US" dirty="0">
              <a:solidFill>
                <a:prstClr val="black"/>
              </a:solidFill>
            </a:endParaRPr>
          </a:p>
        </p:txBody>
      </p:sp>
      <p:pic>
        <p:nvPicPr>
          <p:cNvPr id="1027" name="Picture 3"/>
          <p:cNvPicPr>
            <a:picLocks noChangeAspect="1" noChangeArrowheads="1"/>
          </p:cNvPicPr>
          <p:nvPr/>
        </p:nvPicPr>
        <p:blipFill>
          <a:blip r:embed="rId3" cstate="screen"/>
          <a:srcRect/>
          <a:stretch>
            <a:fillRect/>
          </a:stretch>
        </p:blipFill>
        <p:spPr bwMode="auto">
          <a:xfrm>
            <a:off x="541873" y="1524000"/>
            <a:ext cx="3488254" cy="1939582"/>
          </a:xfrm>
          <a:prstGeom prst="rect">
            <a:avLst/>
          </a:prstGeom>
          <a:noFill/>
          <a:ln w="9525">
            <a:noFill/>
            <a:miter lim="800000"/>
            <a:headEnd/>
            <a:tailEnd/>
          </a:ln>
        </p:spPr>
      </p:pic>
      <p:pic>
        <p:nvPicPr>
          <p:cNvPr id="2050" name="Picture 2"/>
          <p:cNvPicPr>
            <a:picLocks noChangeAspect="1" noChangeArrowheads="1"/>
          </p:cNvPicPr>
          <p:nvPr/>
        </p:nvPicPr>
        <p:blipFill>
          <a:blip r:embed="rId4" cstate="screen"/>
          <a:srcRect/>
          <a:stretch>
            <a:fillRect/>
          </a:stretch>
        </p:blipFill>
        <p:spPr bwMode="auto">
          <a:xfrm>
            <a:off x="270936" y="3574193"/>
            <a:ext cx="4030127" cy="3283807"/>
          </a:xfrm>
          <a:prstGeom prst="rect">
            <a:avLst/>
          </a:prstGeom>
          <a:noFill/>
          <a:ln w="9525">
            <a:noFill/>
            <a:miter lim="800000"/>
            <a:headEnd/>
            <a:tailEnd/>
          </a:ln>
        </p:spPr>
      </p:pic>
      <p:sp>
        <p:nvSpPr>
          <p:cNvPr id="9" name="TextBox 8"/>
          <p:cNvSpPr txBox="1"/>
          <p:nvPr/>
        </p:nvSpPr>
        <p:spPr>
          <a:xfrm>
            <a:off x="4343400" y="5884128"/>
            <a:ext cx="2874905" cy="830997"/>
          </a:xfrm>
          <a:prstGeom prst="rect">
            <a:avLst/>
          </a:prstGeom>
          <a:noFill/>
        </p:spPr>
        <p:txBody>
          <a:bodyPr wrap="square" rtlCol="0">
            <a:spAutoFit/>
          </a:bodyPr>
          <a:lstStyle/>
          <a:p>
            <a:pPr algn="ctr"/>
            <a:r>
              <a:rPr lang="en-US" sz="2400" dirty="0">
                <a:latin typeface="+mj-lt"/>
              </a:rPr>
              <a:t>Infill TOD in regional town centers</a:t>
            </a:r>
          </a:p>
        </p:txBody>
      </p:sp>
      <p:pic>
        <p:nvPicPr>
          <p:cNvPr id="10" name="Picture 1" descr="Pres4.jpg"/>
          <p:cNvPicPr>
            <a:picLocks noChangeAspect="1"/>
          </p:cNvPicPr>
          <p:nvPr/>
        </p:nvPicPr>
        <p:blipFill>
          <a:blip r:embed="rId5" cstate="screen"/>
          <a:srcRect/>
          <a:stretch>
            <a:fillRect/>
          </a:stretch>
        </p:blipFill>
        <p:spPr bwMode="auto">
          <a:xfrm>
            <a:off x="4861560" y="1295400"/>
            <a:ext cx="3962400" cy="2641599"/>
          </a:xfrm>
          <a:prstGeom prst="rect">
            <a:avLst/>
          </a:prstGeom>
          <a:noFill/>
          <a:ln w="9525">
            <a:noFill/>
            <a:miter lim="800000"/>
            <a:headEnd/>
            <a:tailEnd/>
          </a:ln>
        </p:spPr>
      </p:pic>
      <p:sp>
        <p:nvSpPr>
          <p:cNvPr id="11" name="TextBox 10"/>
          <p:cNvSpPr txBox="1"/>
          <p:nvPr/>
        </p:nvSpPr>
        <p:spPr>
          <a:xfrm>
            <a:off x="4076700" y="4004188"/>
            <a:ext cx="2819400" cy="1077218"/>
          </a:xfrm>
          <a:prstGeom prst="rect">
            <a:avLst/>
          </a:prstGeom>
          <a:noFill/>
        </p:spPr>
        <p:txBody>
          <a:bodyPr wrap="square" rtlCol="0">
            <a:spAutoFit/>
          </a:bodyPr>
          <a:lstStyle/>
          <a:p>
            <a:pPr algn="ctr"/>
            <a:r>
              <a:rPr lang="en-US" sz="3200" b="1" dirty="0">
                <a:solidFill>
                  <a:srgbClr val="007E39"/>
                </a:solidFill>
                <a:latin typeface="Arial Rounded MT Bold" pitchFamily="34" charset="0"/>
              </a:rPr>
              <a:t>Climate action goals</a:t>
            </a:r>
          </a:p>
        </p:txBody>
      </p:sp>
      <p:pic>
        <p:nvPicPr>
          <p:cNvPr id="11266" name="Picture 2" descr="\\alex\work\plan\ti\projects\Southwest Corridor Study\GIS_ER\mapdocs\Diagrammatic\Blob map with West Portland\front page simple diagrammatic - with West Portland-01.png"/>
          <p:cNvPicPr>
            <a:picLocks noChangeAspect="1" noChangeArrowheads="1"/>
          </p:cNvPicPr>
          <p:nvPr/>
        </p:nvPicPr>
        <p:blipFill>
          <a:blip r:embed="rId6" cstate="screen"/>
          <a:srcRect/>
          <a:stretch>
            <a:fillRect/>
          </a:stretch>
        </p:blipFill>
        <p:spPr bwMode="auto">
          <a:xfrm>
            <a:off x="7218305" y="4004188"/>
            <a:ext cx="1831975" cy="27590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simple corridor base map - adjusted 2.jpg"/>
          <p:cNvPicPr>
            <a:picLocks noChangeAspect="1"/>
          </p:cNvPicPr>
          <p:nvPr/>
        </p:nvPicPr>
        <p:blipFill>
          <a:blip r:embed="rId3" cstate="screen"/>
          <a:srcRect t="2969" b="7921"/>
          <a:stretch>
            <a:fillRect/>
          </a:stretch>
        </p:blipFill>
        <p:spPr bwMode="auto">
          <a:xfrm>
            <a:off x="3768725" y="0"/>
            <a:ext cx="5299075" cy="6858000"/>
          </a:xfrm>
          <a:prstGeom prst="rect">
            <a:avLst/>
          </a:prstGeom>
          <a:noFill/>
          <a:ln w="9525">
            <a:noFill/>
            <a:miter lim="800000"/>
            <a:headEnd/>
            <a:tailEnd/>
          </a:ln>
        </p:spPr>
      </p:pic>
      <p:pic>
        <p:nvPicPr>
          <p:cNvPr id="7" name="Picture 6" descr="mailer map.jpg"/>
          <p:cNvPicPr>
            <a:picLocks noChangeAspect="1"/>
          </p:cNvPicPr>
          <p:nvPr/>
        </p:nvPicPr>
        <p:blipFill>
          <a:blip r:embed="rId4" cstate="screen"/>
          <a:srcRect t="3864" b="9206"/>
          <a:stretch>
            <a:fillRect/>
          </a:stretch>
        </p:blipFill>
        <p:spPr bwMode="auto">
          <a:xfrm>
            <a:off x="3505200" y="0"/>
            <a:ext cx="6096000" cy="6858000"/>
          </a:xfrm>
          <a:prstGeom prst="rect">
            <a:avLst/>
          </a:prstGeom>
          <a:noFill/>
          <a:ln w="9525">
            <a:noFill/>
            <a:miter lim="800000"/>
            <a:headEnd/>
            <a:tailEnd/>
          </a:ln>
        </p:spPr>
      </p:pic>
      <p:sp>
        <p:nvSpPr>
          <p:cNvPr id="8" name="Oval 7"/>
          <p:cNvSpPr/>
          <p:nvPr/>
        </p:nvSpPr>
        <p:spPr>
          <a:xfrm>
            <a:off x="7467600" y="533400"/>
            <a:ext cx="1143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4953000" y="4038600"/>
            <a:ext cx="990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5867400" y="2209800"/>
            <a:ext cx="22098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5257800" y="5029200"/>
            <a:ext cx="914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itle 1"/>
          <p:cNvSpPr txBox="1">
            <a:spLocks/>
          </p:cNvSpPr>
          <p:nvPr/>
        </p:nvSpPr>
        <p:spPr bwMode="auto">
          <a:xfrm>
            <a:off x="2209800" y="23018"/>
            <a:ext cx="5867400" cy="1020763"/>
          </a:xfrm>
          <a:prstGeom prst="rect">
            <a:avLst/>
          </a:prstGeom>
          <a:noFill/>
          <a:ln w="9525">
            <a:noFill/>
            <a:miter lim="800000"/>
            <a:headEnd/>
            <a:tailEnd/>
          </a:ln>
        </p:spPr>
        <p:txBody>
          <a:bodyPr anchor="ctr"/>
          <a:lstStyle/>
          <a:p>
            <a:pPr>
              <a:defRPr/>
            </a:pPr>
            <a:r>
              <a:rPr lang="en-US" sz="4400" b="1" dirty="0">
                <a:solidFill>
                  <a:srgbClr val="00466A"/>
                </a:solidFill>
                <a:latin typeface="Calibri"/>
                <a:ea typeface="ＭＳ Ｐゴシック" pitchFamily="34" charset="-128"/>
              </a:rPr>
              <a:t>Major route decisions</a:t>
            </a:r>
          </a:p>
        </p:txBody>
      </p:sp>
      <p:sp>
        <p:nvSpPr>
          <p:cNvPr id="37897" name="TextBox 3"/>
          <p:cNvSpPr txBox="1">
            <a:spLocks noChangeArrowheads="1"/>
          </p:cNvSpPr>
          <p:nvPr/>
        </p:nvSpPr>
        <p:spPr bwMode="auto">
          <a:xfrm>
            <a:off x="3505200" y="4414838"/>
            <a:ext cx="1046163" cy="461962"/>
          </a:xfrm>
          <a:prstGeom prst="rect">
            <a:avLst/>
          </a:prstGeom>
          <a:noFill/>
          <a:ln w="9525">
            <a:noFill/>
            <a:miter lim="800000"/>
            <a:headEnd/>
            <a:tailEnd/>
          </a:ln>
        </p:spPr>
        <p:txBody>
          <a:bodyPr wrap="none">
            <a:spAutoFit/>
          </a:bodyPr>
          <a:lstStyle/>
          <a:p>
            <a:r>
              <a:rPr lang="en-US">
                <a:solidFill>
                  <a:prstClr val="black"/>
                </a:solidFill>
              </a:rPr>
              <a:t>Tigard</a:t>
            </a:r>
          </a:p>
        </p:txBody>
      </p:sp>
      <p:sp>
        <p:nvSpPr>
          <p:cNvPr id="37898" name="TextBox 2"/>
          <p:cNvSpPr txBox="1">
            <a:spLocks noChangeArrowheads="1"/>
          </p:cNvSpPr>
          <p:nvPr/>
        </p:nvSpPr>
        <p:spPr bwMode="auto">
          <a:xfrm>
            <a:off x="7086600" y="3276600"/>
            <a:ext cx="1331913" cy="461963"/>
          </a:xfrm>
          <a:prstGeom prst="rect">
            <a:avLst/>
          </a:prstGeom>
          <a:noFill/>
          <a:ln w="9525">
            <a:noFill/>
            <a:miter lim="800000"/>
            <a:headEnd/>
            <a:tailEnd/>
          </a:ln>
        </p:spPr>
        <p:txBody>
          <a:bodyPr wrap="none">
            <a:spAutoFit/>
          </a:bodyPr>
          <a:lstStyle/>
          <a:p>
            <a:r>
              <a:rPr lang="en-US">
                <a:solidFill>
                  <a:prstClr val="black"/>
                </a:solidFill>
              </a:rPr>
              <a:t>Portland</a:t>
            </a:r>
          </a:p>
        </p:txBody>
      </p:sp>
      <p:sp>
        <p:nvSpPr>
          <p:cNvPr id="37899" name="TextBox 4"/>
          <p:cNvSpPr txBox="1">
            <a:spLocks noChangeArrowheads="1"/>
          </p:cNvSpPr>
          <p:nvPr/>
        </p:nvSpPr>
        <p:spPr bwMode="auto">
          <a:xfrm>
            <a:off x="3733800" y="6248400"/>
            <a:ext cx="1270000" cy="461963"/>
          </a:xfrm>
          <a:prstGeom prst="rect">
            <a:avLst/>
          </a:prstGeom>
          <a:noFill/>
          <a:ln w="9525">
            <a:noFill/>
            <a:miter lim="800000"/>
            <a:headEnd/>
            <a:tailEnd/>
          </a:ln>
        </p:spPr>
        <p:txBody>
          <a:bodyPr wrap="none">
            <a:spAutoFit/>
          </a:bodyPr>
          <a:lstStyle/>
          <a:p>
            <a:r>
              <a:rPr lang="en-US">
                <a:solidFill>
                  <a:prstClr val="black"/>
                </a:solidFill>
              </a:rPr>
              <a:t>Tualatin</a:t>
            </a:r>
          </a:p>
        </p:txBody>
      </p:sp>
      <p:sp>
        <p:nvSpPr>
          <p:cNvPr id="12" name="TextBox 11"/>
          <p:cNvSpPr txBox="1"/>
          <p:nvPr/>
        </p:nvSpPr>
        <p:spPr>
          <a:xfrm>
            <a:off x="1676400" y="1143000"/>
            <a:ext cx="3124200" cy="3108543"/>
          </a:xfrm>
          <a:prstGeom prst="rect">
            <a:avLst/>
          </a:prstGeom>
          <a:noFill/>
        </p:spPr>
        <p:txBody>
          <a:bodyPr wrap="square" rtlCol="0">
            <a:spAutoFit/>
          </a:bodyPr>
          <a:lstStyle/>
          <a:p>
            <a:r>
              <a:rPr lang="en-US" sz="2800" dirty="0">
                <a:latin typeface="+mj-lt"/>
              </a:rPr>
              <a:t>Steering Committee narrowed from 60+ route options</a:t>
            </a:r>
          </a:p>
          <a:p>
            <a:endParaRPr lang="en-US" sz="2800" dirty="0">
              <a:latin typeface="+mj-lt"/>
            </a:endParaRPr>
          </a:p>
          <a:p>
            <a:r>
              <a:rPr lang="en-US" sz="2800" dirty="0">
                <a:latin typeface="+mj-lt"/>
              </a:rPr>
              <a:t>Light rail selected over bus rapid transit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48200" y="1600200"/>
            <a:ext cx="4495800" cy="4953000"/>
          </a:xfrm>
        </p:spPr>
        <p:txBody>
          <a:bodyPr/>
          <a:lstStyle/>
          <a:p>
            <a:pPr>
              <a:buNone/>
            </a:pPr>
            <a:r>
              <a:rPr lang="en-US" sz="3600" b="1" dirty="0"/>
              <a:t>Through route</a:t>
            </a:r>
          </a:p>
          <a:p>
            <a:r>
              <a:rPr lang="en-US" dirty="0"/>
              <a:t>Better connectivity between Tigard and Tualatin</a:t>
            </a:r>
          </a:p>
          <a:p>
            <a:r>
              <a:rPr lang="en-US" dirty="0"/>
              <a:t>Better transit service for Downtown Tigard</a:t>
            </a:r>
          </a:p>
          <a:p>
            <a:r>
              <a:rPr lang="en-US" dirty="0"/>
              <a:t>Lower operating cost</a:t>
            </a:r>
          </a:p>
          <a:p>
            <a:r>
              <a:rPr lang="en-US" dirty="0"/>
              <a:t>More cost-effective and reliable operations</a:t>
            </a:r>
          </a:p>
        </p:txBody>
      </p:sp>
      <p:sp>
        <p:nvSpPr>
          <p:cNvPr id="6" name="Title 1"/>
          <p:cNvSpPr txBox="1">
            <a:spLocks/>
          </p:cNvSpPr>
          <p:nvPr/>
        </p:nvSpPr>
        <p:spPr bwMode="auto">
          <a:xfrm>
            <a:off x="2438400" y="152400"/>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hangingPunct="0">
              <a:defRPr/>
            </a:pPr>
            <a:r>
              <a:rPr lang="en-US" sz="2800" i="1" dirty="0">
                <a:solidFill>
                  <a:srgbClr val="1F497D"/>
                </a:solidFill>
                <a:latin typeface="Calibri"/>
              </a:rPr>
              <a:t>Overall route</a:t>
            </a:r>
            <a:br>
              <a:rPr lang="en-US" sz="4400" dirty="0">
                <a:solidFill>
                  <a:srgbClr val="1F497D"/>
                </a:solidFill>
                <a:latin typeface="Calibri"/>
              </a:rPr>
            </a:br>
            <a:r>
              <a:rPr lang="en-US" sz="4400" b="1" dirty="0">
                <a:solidFill>
                  <a:srgbClr val="1F497D"/>
                </a:solidFill>
                <a:latin typeface="Calibri"/>
              </a:rPr>
              <a:t>Initial route proposal</a:t>
            </a:r>
          </a:p>
        </p:txBody>
      </p:sp>
      <p:cxnSp>
        <p:nvCxnSpPr>
          <p:cNvPr id="7" name="Straight Connector 6"/>
          <p:cNvCxnSpPr/>
          <p:nvPr/>
        </p:nvCxnSpPr>
        <p:spPr>
          <a:xfrm>
            <a:off x="0" y="1295400"/>
            <a:ext cx="9144000" cy="0"/>
          </a:xfrm>
          <a:prstGeom prst="line">
            <a:avLst/>
          </a:prstGeom>
          <a:ln w="76200">
            <a:solidFill>
              <a:srgbClr val="EA9619"/>
            </a:solidFill>
          </a:ln>
        </p:spPr>
        <p:style>
          <a:lnRef idx="1">
            <a:schemeClr val="accent1"/>
          </a:lnRef>
          <a:fillRef idx="0">
            <a:schemeClr val="accent1"/>
          </a:fillRef>
          <a:effectRef idx="0">
            <a:schemeClr val="accent1"/>
          </a:effectRef>
          <a:fontRef idx="minor">
            <a:schemeClr val="tx1"/>
          </a:fontRef>
        </p:style>
      </p:cxnSp>
      <p:pic>
        <p:nvPicPr>
          <p:cNvPr id="12291" name="Picture 3" descr="\\alex\work\plan\ti\projects\Southwest Corridor Study\GIS_ER\mapdocs\Diagrammatic\Blob map with West Portland\front page simple diagrammatic - with West Portland-01.png"/>
          <p:cNvPicPr>
            <a:picLocks noChangeAspect="1" noChangeArrowheads="1"/>
          </p:cNvPicPr>
          <p:nvPr/>
        </p:nvPicPr>
        <p:blipFill>
          <a:blip r:embed="rId3" cstate="screen"/>
          <a:srcRect/>
          <a:stretch>
            <a:fillRect/>
          </a:stretch>
        </p:blipFill>
        <p:spPr bwMode="auto">
          <a:xfrm>
            <a:off x="838200" y="1371600"/>
            <a:ext cx="3642869" cy="5486400"/>
          </a:xfrm>
          <a:prstGeom prst="rect">
            <a:avLst/>
          </a:prstGeom>
          <a:noFill/>
        </p:spPr>
      </p:pic>
    </p:spTree>
    <p:extLst>
      <p:ext uri="{BB962C8B-B14F-4D97-AF65-F5344CB8AC3E}">
        <p14:creationId xmlns:p14="http://schemas.microsoft.com/office/powerpoint/2010/main" val="329921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46238"/>
            <a:ext cx="4724400" cy="4830762"/>
          </a:xfrm>
        </p:spPr>
        <p:txBody>
          <a:bodyPr/>
          <a:lstStyle/>
          <a:p>
            <a:pPr>
              <a:buNone/>
            </a:pPr>
            <a:r>
              <a:rPr lang="en-US" sz="3600" b="1" dirty="0"/>
              <a:t>Barbur</a:t>
            </a:r>
            <a:endParaRPr lang="en-US" sz="3600" dirty="0"/>
          </a:p>
          <a:p>
            <a:r>
              <a:rPr lang="en-US" dirty="0"/>
              <a:t>Shorter connection to Marquam Hill</a:t>
            </a:r>
          </a:p>
          <a:p>
            <a:r>
              <a:rPr lang="en-US" dirty="0"/>
              <a:t>Faster travel time</a:t>
            </a:r>
          </a:p>
          <a:p>
            <a:r>
              <a:rPr lang="en-US" dirty="0"/>
              <a:t>Fewer property impacts</a:t>
            </a:r>
            <a:br>
              <a:rPr lang="en-US" dirty="0"/>
            </a:br>
            <a:r>
              <a:rPr lang="en-US" sz="2400" dirty="0"/>
              <a:t>(historic, residential, business)</a:t>
            </a:r>
            <a:endParaRPr lang="en-US" dirty="0"/>
          </a:p>
          <a:p>
            <a:r>
              <a:rPr lang="en-US" dirty="0"/>
              <a:t>Ross Island Bridgehead improvements necessary</a:t>
            </a:r>
          </a:p>
          <a:p>
            <a:endParaRPr lang="en-US" dirty="0"/>
          </a:p>
        </p:txBody>
      </p:sp>
      <p:sp>
        <p:nvSpPr>
          <p:cNvPr id="6" name="Title 1"/>
          <p:cNvSpPr txBox="1">
            <a:spLocks/>
          </p:cNvSpPr>
          <p:nvPr/>
        </p:nvSpPr>
        <p:spPr bwMode="auto">
          <a:xfrm>
            <a:off x="2438400" y="152400"/>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hangingPunct="0">
              <a:defRPr/>
            </a:pPr>
            <a:r>
              <a:rPr lang="en-US" sz="2800" i="1" dirty="0">
                <a:solidFill>
                  <a:srgbClr val="1F497D"/>
                </a:solidFill>
                <a:latin typeface="Calibri"/>
              </a:rPr>
              <a:t>South Portland</a:t>
            </a:r>
            <a:br>
              <a:rPr lang="en-US" sz="2800" i="1" dirty="0">
                <a:solidFill>
                  <a:srgbClr val="1F497D"/>
                </a:solidFill>
                <a:latin typeface="Calibri"/>
              </a:rPr>
            </a:br>
            <a:r>
              <a:rPr lang="en-US" sz="4400" b="1" dirty="0">
                <a:solidFill>
                  <a:srgbClr val="1F497D"/>
                </a:solidFill>
                <a:latin typeface="Calibri"/>
              </a:rPr>
              <a:t>Initial route proposal</a:t>
            </a:r>
          </a:p>
        </p:txBody>
      </p:sp>
      <p:cxnSp>
        <p:nvCxnSpPr>
          <p:cNvPr id="7" name="Straight Connector 6"/>
          <p:cNvCxnSpPr/>
          <p:nvPr/>
        </p:nvCxnSpPr>
        <p:spPr>
          <a:xfrm>
            <a:off x="0" y="1295400"/>
            <a:ext cx="9144000" cy="0"/>
          </a:xfrm>
          <a:prstGeom prst="line">
            <a:avLst/>
          </a:prstGeom>
          <a:ln w="76200">
            <a:solidFill>
              <a:srgbClr val="EA9619"/>
            </a:solidFill>
          </a:ln>
        </p:spPr>
        <p:style>
          <a:lnRef idx="1">
            <a:schemeClr val="accent1"/>
          </a:lnRef>
          <a:fillRef idx="0">
            <a:schemeClr val="accent1"/>
          </a:fillRef>
          <a:effectRef idx="0">
            <a:schemeClr val="accent1"/>
          </a:effectRef>
          <a:fontRef idx="minor">
            <a:schemeClr val="tx1"/>
          </a:fontRef>
        </p:style>
      </p:cxnSp>
      <p:pic>
        <p:nvPicPr>
          <p:cNvPr id="8" name="Picture 7" descr="SC IRP PPT - Barbur vs. Naito-02.png"/>
          <p:cNvPicPr>
            <a:picLocks noChangeAspect="1"/>
          </p:cNvPicPr>
          <p:nvPr/>
        </p:nvPicPr>
        <p:blipFill>
          <a:blip r:embed="rId2" cstate="screen"/>
          <a:stretch>
            <a:fillRect/>
          </a:stretch>
        </p:blipFill>
        <p:spPr>
          <a:xfrm>
            <a:off x="5547354" y="1676400"/>
            <a:ext cx="3291846" cy="48509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46238"/>
            <a:ext cx="5029200" cy="4830762"/>
          </a:xfrm>
        </p:spPr>
        <p:txBody>
          <a:bodyPr/>
          <a:lstStyle/>
          <a:p>
            <a:pPr marL="0" indent="0">
              <a:buNone/>
            </a:pPr>
            <a:r>
              <a:rPr lang="en-US" sz="3600" b="1" dirty="0"/>
              <a:t>Avoid Barbur viaducts</a:t>
            </a:r>
          </a:p>
          <a:p>
            <a:r>
              <a:rPr lang="en-US" dirty="0"/>
              <a:t>Reduce construction impacts</a:t>
            </a:r>
          </a:p>
          <a:p>
            <a:r>
              <a:rPr lang="en-US" dirty="0"/>
              <a:t>Avoid historic and park impacts</a:t>
            </a:r>
          </a:p>
          <a:p>
            <a:r>
              <a:rPr lang="en-US" dirty="0"/>
              <a:t>Reduce cost</a:t>
            </a:r>
          </a:p>
          <a:p>
            <a:endParaRPr lang="en-US" dirty="0"/>
          </a:p>
        </p:txBody>
      </p:sp>
      <p:sp>
        <p:nvSpPr>
          <p:cNvPr id="6" name="Title 1"/>
          <p:cNvSpPr txBox="1">
            <a:spLocks/>
          </p:cNvSpPr>
          <p:nvPr/>
        </p:nvSpPr>
        <p:spPr bwMode="auto">
          <a:xfrm>
            <a:off x="2438400" y="152400"/>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hangingPunct="0">
              <a:defRPr/>
            </a:pPr>
            <a:r>
              <a:rPr lang="en-US" sz="2800" i="1" dirty="0">
                <a:solidFill>
                  <a:srgbClr val="1F497D"/>
                </a:solidFill>
                <a:latin typeface="Calibri"/>
              </a:rPr>
              <a:t>South Portland</a:t>
            </a:r>
            <a:br>
              <a:rPr lang="en-US" sz="2800" i="1" dirty="0">
                <a:solidFill>
                  <a:srgbClr val="1F497D"/>
                </a:solidFill>
                <a:latin typeface="Calibri"/>
              </a:rPr>
            </a:br>
            <a:r>
              <a:rPr lang="en-US" sz="4400" b="1" dirty="0">
                <a:solidFill>
                  <a:srgbClr val="1F497D"/>
                </a:solidFill>
                <a:latin typeface="Calibri"/>
              </a:rPr>
              <a:t>Suggested modification</a:t>
            </a:r>
          </a:p>
        </p:txBody>
      </p:sp>
      <p:cxnSp>
        <p:nvCxnSpPr>
          <p:cNvPr id="7" name="Straight Connector 6"/>
          <p:cNvCxnSpPr/>
          <p:nvPr/>
        </p:nvCxnSpPr>
        <p:spPr>
          <a:xfrm>
            <a:off x="0" y="1295400"/>
            <a:ext cx="9144000" cy="0"/>
          </a:xfrm>
          <a:prstGeom prst="line">
            <a:avLst/>
          </a:prstGeom>
          <a:ln w="76200">
            <a:solidFill>
              <a:srgbClr val="EA9619"/>
            </a:solidFill>
          </a:ln>
        </p:spPr>
        <p:style>
          <a:lnRef idx="1">
            <a:schemeClr val="accent1"/>
          </a:lnRef>
          <a:fillRef idx="0">
            <a:schemeClr val="accent1"/>
          </a:fillRef>
          <a:effectRef idx="0">
            <a:schemeClr val="accent1"/>
          </a:effectRef>
          <a:fontRef idx="minor">
            <a:schemeClr val="tx1"/>
          </a:fontRef>
        </p:style>
      </p:cxnSp>
      <p:pic>
        <p:nvPicPr>
          <p:cNvPr id="8" name="Picture 7" descr="SC IRP PPT - Barbur vs. Naito-02.png"/>
          <p:cNvPicPr>
            <a:picLocks noChangeAspect="1"/>
          </p:cNvPicPr>
          <p:nvPr/>
        </p:nvPicPr>
        <p:blipFill>
          <a:blip r:embed="rId2" cstate="screen"/>
          <a:stretch>
            <a:fillRect/>
          </a:stretch>
        </p:blipFill>
        <p:spPr>
          <a:xfrm>
            <a:off x="5547354" y="1676400"/>
            <a:ext cx="3291846" cy="4850902"/>
          </a:xfrm>
          <a:prstGeom prst="rect">
            <a:avLst/>
          </a:prstGeom>
        </p:spPr>
      </p:pic>
    </p:spTree>
    <p:extLst>
      <p:ext uri="{BB962C8B-B14F-4D97-AF65-F5344CB8AC3E}">
        <p14:creationId xmlns:p14="http://schemas.microsoft.com/office/powerpoint/2010/main" val="212369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 IRP PPT - Barbur vs. I-5-02.png"/>
          <p:cNvPicPr>
            <a:picLocks noChangeAspect="1"/>
          </p:cNvPicPr>
          <p:nvPr/>
        </p:nvPicPr>
        <p:blipFill>
          <a:blip r:embed="rId2" cstate="screen"/>
          <a:stretch>
            <a:fillRect/>
          </a:stretch>
        </p:blipFill>
        <p:spPr>
          <a:xfrm>
            <a:off x="152400" y="1752600"/>
            <a:ext cx="5623754" cy="4573594"/>
          </a:xfrm>
          <a:prstGeom prst="rect">
            <a:avLst/>
          </a:prstGeom>
        </p:spPr>
      </p:pic>
      <p:cxnSp>
        <p:nvCxnSpPr>
          <p:cNvPr id="6" name="Straight Connector 5"/>
          <p:cNvCxnSpPr/>
          <p:nvPr/>
        </p:nvCxnSpPr>
        <p:spPr>
          <a:xfrm>
            <a:off x="0" y="1295400"/>
            <a:ext cx="9144000" cy="0"/>
          </a:xfrm>
          <a:prstGeom prst="line">
            <a:avLst/>
          </a:prstGeom>
          <a:ln w="76200">
            <a:solidFill>
              <a:srgbClr val="EA9619"/>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2438400" y="152400"/>
            <a:ext cx="6705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hangingPunct="0">
              <a:defRPr/>
            </a:pPr>
            <a:r>
              <a:rPr lang="en-US" sz="2800" i="1" dirty="0">
                <a:solidFill>
                  <a:srgbClr val="1F497D"/>
                </a:solidFill>
                <a:latin typeface="Calibri"/>
              </a:rPr>
              <a:t>Hillsdale to Tigard Triangle</a:t>
            </a:r>
            <a:br>
              <a:rPr lang="en-US" sz="2800" i="1" dirty="0">
                <a:solidFill>
                  <a:srgbClr val="1F497D"/>
                </a:solidFill>
                <a:latin typeface="Calibri"/>
              </a:rPr>
            </a:br>
            <a:r>
              <a:rPr lang="en-US" sz="4400" b="1" dirty="0">
                <a:solidFill>
                  <a:srgbClr val="1F497D"/>
                </a:solidFill>
                <a:latin typeface="Calibri"/>
              </a:rPr>
              <a:t>Initial route proposal</a:t>
            </a:r>
          </a:p>
        </p:txBody>
      </p:sp>
      <p:sp>
        <p:nvSpPr>
          <p:cNvPr id="8" name="Content Placeholder 2"/>
          <p:cNvSpPr txBox="1">
            <a:spLocks/>
          </p:cNvSpPr>
          <p:nvPr/>
        </p:nvSpPr>
        <p:spPr bwMode="auto">
          <a:xfrm>
            <a:off x="152400" y="1495433"/>
            <a:ext cx="3886200" cy="1323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eaLnBrk="0" hangingPunct="0">
              <a:spcBef>
                <a:spcPct val="20000"/>
              </a:spcBef>
              <a:buFont typeface="Arial" charset="0"/>
              <a:buNone/>
              <a:defRPr/>
            </a:pPr>
            <a:r>
              <a:rPr lang="en-US" sz="3600" b="1" dirty="0">
                <a:solidFill>
                  <a:prstClr val="black"/>
                </a:solidFill>
                <a:latin typeface="Calibri"/>
              </a:rPr>
              <a:t>Barbur to I-5 at transit center</a:t>
            </a:r>
            <a:endParaRPr lang="en-US" sz="3200" dirty="0">
              <a:solidFill>
                <a:prstClr val="black"/>
              </a:solidFill>
              <a:latin typeface="Calibri"/>
            </a:endParaRPr>
          </a:p>
          <a:p>
            <a:pPr marL="342900" indent="-342900" defTabSz="914400" eaLnBrk="0" hangingPunct="0">
              <a:spcBef>
                <a:spcPct val="20000"/>
              </a:spcBef>
              <a:buFont typeface="Arial" charset="0"/>
              <a:buChar char="•"/>
              <a:defRPr/>
            </a:pPr>
            <a:endParaRPr lang="en-US" sz="3200" dirty="0">
              <a:solidFill>
                <a:prstClr val="black"/>
              </a:solidFill>
              <a:latin typeface="Calibri"/>
            </a:endParaRPr>
          </a:p>
        </p:txBody>
      </p:sp>
      <p:sp>
        <p:nvSpPr>
          <p:cNvPr id="9" name="Content Placeholder 2"/>
          <p:cNvSpPr txBox="1">
            <a:spLocks/>
          </p:cNvSpPr>
          <p:nvPr/>
        </p:nvSpPr>
        <p:spPr bwMode="auto">
          <a:xfrm>
            <a:off x="5776154" y="1600200"/>
            <a:ext cx="3367846"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hangingPunct="0">
              <a:spcBef>
                <a:spcPct val="20000"/>
              </a:spcBef>
              <a:buFont typeface="Arial" charset="0"/>
              <a:buChar char="•"/>
              <a:defRPr/>
            </a:pPr>
            <a:r>
              <a:rPr lang="en-US" sz="3200" dirty="0">
                <a:solidFill>
                  <a:prstClr val="black"/>
                </a:solidFill>
                <a:latin typeface="Calibri"/>
              </a:rPr>
              <a:t>More accessible &amp; visible stations</a:t>
            </a:r>
          </a:p>
          <a:p>
            <a:pPr marL="342900" indent="-342900" defTabSz="914400" eaLnBrk="0" hangingPunct="0">
              <a:spcBef>
                <a:spcPct val="20000"/>
              </a:spcBef>
              <a:buFont typeface="Arial" charset="0"/>
              <a:buChar char="•"/>
              <a:defRPr/>
            </a:pPr>
            <a:r>
              <a:rPr lang="en-US" sz="3200" dirty="0">
                <a:solidFill>
                  <a:prstClr val="black"/>
                </a:solidFill>
                <a:latin typeface="Calibri"/>
              </a:rPr>
              <a:t>More safety improvements on Barbur</a:t>
            </a:r>
          </a:p>
          <a:p>
            <a:pPr marL="342900" indent="-342900" defTabSz="914400" eaLnBrk="0" hangingPunct="0">
              <a:spcBef>
                <a:spcPct val="20000"/>
              </a:spcBef>
              <a:buFont typeface="Arial" charset="0"/>
              <a:buChar char="•"/>
              <a:defRPr/>
            </a:pPr>
            <a:r>
              <a:rPr lang="en-US" sz="3200" dirty="0">
                <a:solidFill>
                  <a:prstClr val="black"/>
                </a:solidFill>
                <a:latin typeface="Calibri"/>
              </a:rPr>
              <a:t>Fewer residential displacements</a:t>
            </a:r>
          </a:p>
          <a:p>
            <a:pPr marL="342900" indent="-342900" defTabSz="914400" eaLnBrk="0" hangingPunct="0">
              <a:spcBef>
                <a:spcPct val="20000"/>
              </a:spcBef>
              <a:buFont typeface="Arial" charset="0"/>
              <a:buChar char="•"/>
              <a:defRPr/>
            </a:pPr>
            <a:r>
              <a:rPr lang="en-US" sz="3200" dirty="0">
                <a:solidFill>
                  <a:prstClr val="black"/>
                </a:solidFill>
                <a:latin typeface="Calibri"/>
              </a:rPr>
              <a:t>Avoids complex I-5 bridge reconstruction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 IRP PPT - Barbur vs. I-5-02.png"/>
          <p:cNvPicPr>
            <a:picLocks noChangeAspect="1"/>
          </p:cNvPicPr>
          <p:nvPr/>
        </p:nvPicPr>
        <p:blipFill>
          <a:blip r:embed="rId2" cstate="screen"/>
          <a:stretch>
            <a:fillRect/>
          </a:stretch>
        </p:blipFill>
        <p:spPr>
          <a:xfrm>
            <a:off x="152400" y="1752600"/>
            <a:ext cx="5623753" cy="4573594"/>
          </a:xfrm>
          <a:prstGeom prst="rect">
            <a:avLst/>
          </a:prstGeom>
        </p:spPr>
      </p:pic>
      <p:cxnSp>
        <p:nvCxnSpPr>
          <p:cNvPr id="6" name="Straight Connector 5"/>
          <p:cNvCxnSpPr/>
          <p:nvPr/>
        </p:nvCxnSpPr>
        <p:spPr>
          <a:xfrm>
            <a:off x="0" y="1295400"/>
            <a:ext cx="9144000" cy="0"/>
          </a:xfrm>
          <a:prstGeom prst="line">
            <a:avLst/>
          </a:prstGeom>
          <a:ln w="76200">
            <a:solidFill>
              <a:srgbClr val="EA9619"/>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2438400" y="152400"/>
            <a:ext cx="6705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hangingPunct="0">
              <a:defRPr/>
            </a:pPr>
            <a:r>
              <a:rPr lang="en-US" sz="2800" i="1" dirty="0">
                <a:solidFill>
                  <a:srgbClr val="1F497D"/>
                </a:solidFill>
                <a:latin typeface="Calibri"/>
              </a:rPr>
              <a:t>Hillsdale to Tigard Triangle</a:t>
            </a:r>
            <a:br>
              <a:rPr lang="en-US" sz="2800" i="1" dirty="0">
                <a:solidFill>
                  <a:srgbClr val="1F497D"/>
                </a:solidFill>
                <a:latin typeface="Calibri"/>
              </a:rPr>
            </a:br>
            <a:r>
              <a:rPr lang="en-US" sz="4400" b="1" dirty="0">
                <a:solidFill>
                  <a:srgbClr val="1F497D"/>
                </a:solidFill>
                <a:latin typeface="Calibri"/>
              </a:rPr>
              <a:t>Suggested modifications</a:t>
            </a:r>
          </a:p>
        </p:txBody>
      </p:sp>
      <p:sp>
        <p:nvSpPr>
          <p:cNvPr id="8" name="Content Placeholder 2"/>
          <p:cNvSpPr txBox="1">
            <a:spLocks/>
          </p:cNvSpPr>
          <p:nvPr/>
        </p:nvSpPr>
        <p:spPr bwMode="auto">
          <a:xfrm>
            <a:off x="152400" y="1495433"/>
            <a:ext cx="3886200" cy="1323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eaLnBrk="0" hangingPunct="0">
              <a:spcBef>
                <a:spcPct val="20000"/>
              </a:spcBef>
              <a:buFont typeface="Arial" charset="0"/>
              <a:buNone/>
              <a:defRPr/>
            </a:pPr>
            <a:r>
              <a:rPr lang="en-US" sz="3600" b="1" dirty="0">
                <a:solidFill>
                  <a:prstClr val="black"/>
                </a:solidFill>
                <a:latin typeface="Calibri"/>
              </a:rPr>
              <a:t>Shorten I-5 crossings</a:t>
            </a:r>
            <a:endParaRPr lang="en-US" sz="3200" dirty="0">
              <a:solidFill>
                <a:prstClr val="black"/>
              </a:solidFill>
              <a:latin typeface="Calibri"/>
            </a:endParaRPr>
          </a:p>
          <a:p>
            <a:pPr marL="342900" indent="-342900" defTabSz="914400" eaLnBrk="0" hangingPunct="0">
              <a:spcBef>
                <a:spcPct val="20000"/>
              </a:spcBef>
              <a:buFont typeface="Arial" charset="0"/>
              <a:buChar char="•"/>
              <a:defRPr/>
            </a:pPr>
            <a:endParaRPr lang="en-US" sz="3200" dirty="0">
              <a:solidFill>
                <a:prstClr val="black"/>
              </a:solidFill>
              <a:latin typeface="Calibri"/>
            </a:endParaRPr>
          </a:p>
        </p:txBody>
      </p:sp>
      <p:sp>
        <p:nvSpPr>
          <p:cNvPr id="9" name="Content Placeholder 2"/>
          <p:cNvSpPr txBox="1">
            <a:spLocks/>
          </p:cNvSpPr>
          <p:nvPr/>
        </p:nvSpPr>
        <p:spPr bwMode="auto">
          <a:xfrm>
            <a:off x="5943600" y="1752600"/>
            <a:ext cx="3200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pPr>
            <a:r>
              <a:rPr lang="en-US" sz="3200" dirty="0">
                <a:solidFill>
                  <a:prstClr val="black"/>
                </a:solidFill>
                <a:latin typeface="Calibri"/>
              </a:rPr>
              <a:t>Reduce visual impacts</a:t>
            </a:r>
          </a:p>
          <a:p>
            <a:pPr marL="342900" indent="-342900" eaLnBrk="0" hangingPunct="0">
              <a:spcBef>
                <a:spcPct val="20000"/>
              </a:spcBef>
              <a:buFont typeface="Arial" charset="0"/>
              <a:buChar char="•"/>
            </a:pPr>
            <a:r>
              <a:rPr lang="en-US" sz="3200" dirty="0">
                <a:solidFill>
                  <a:prstClr val="black"/>
                </a:solidFill>
                <a:latin typeface="Calibri"/>
              </a:rPr>
              <a:t>Reduce construction impacts</a:t>
            </a:r>
          </a:p>
          <a:p>
            <a:pPr marL="342900" indent="-342900" eaLnBrk="0" hangingPunct="0">
              <a:spcBef>
                <a:spcPct val="20000"/>
              </a:spcBef>
              <a:buFont typeface="Arial" charset="0"/>
              <a:buChar char="•"/>
            </a:pPr>
            <a:r>
              <a:rPr lang="en-US" sz="3200" dirty="0">
                <a:solidFill>
                  <a:prstClr val="black"/>
                </a:solidFill>
                <a:latin typeface="Calibri"/>
              </a:rPr>
              <a:t>Reduce cost</a:t>
            </a:r>
          </a:p>
          <a:p>
            <a:pPr marL="342900" indent="-342900" eaLnBrk="0" hangingPunct="0">
              <a:spcBef>
                <a:spcPct val="20000"/>
              </a:spcBef>
              <a:buFont typeface="Arial" charset="0"/>
              <a:buChar char="•"/>
            </a:pPr>
            <a:r>
              <a:rPr lang="en-US" sz="3200" dirty="0">
                <a:solidFill>
                  <a:prstClr val="black"/>
                </a:solidFill>
                <a:latin typeface="Calibri"/>
              </a:rPr>
              <a:t>Allows for a station on 68th near 99W</a:t>
            </a:r>
          </a:p>
        </p:txBody>
      </p:sp>
    </p:spTree>
    <p:extLst>
      <p:ext uri="{BB962C8B-B14F-4D97-AF65-F5344CB8AC3E}">
        <p14:creationId xmlns:p14="http://schemas.microsoft.com/office/powerpoint/2010/main" val="391858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NEPA process</a:t>
            </a:r>
          </a:p>
        </p:txBody>
      </p:sp>
      <p:sp>
        <p:nvSpPr>
          <p:cNvPr id="3" name="Content Placeholder 2"/>
          <p:cNvSpPr>
            <a:spLocks noGrp="1"/>
          </p:cNvSpPr>
          <p:nvPr>
            <p:ph idx="1"/>
          </p:nvPr>
        </p:nvSpPr>
        <p:spPr>
          <a:xfrm>
            <a:off x="1673352" y="1371600"/>
            <a:ext cx="6858000" cy="4525963"/>
          </a:xfrm>
        </p:spPr>
        <p:txBody>
          <a:bodyPr/>
          <a:lstStyle/>
          <a:p>
            <a:pPr lvl="0"/>
            <a:endParaRPr lang="en-US" sz="1600" dirty="0"/>
          </a:p>
          <a:p>
            <a:pPr lvl="0"/>
            <a:r>
              <a:rPr lang="en-US" dirty="0"/>
              <a:t>Help decision makers understand environmental consequences</a:t>
            </a:r>
          </a:p>
          <a:p>
            <a:pPr lvl="0"/>
            <a:r>
              <a:rPr lang="en-US" dirty="0"/>
              <a:t>Inform public of potential impacts</a:t>
            </a:r>
          </a:p>
          <a:p>
            <a:pPr lvl="0"/>
            <a:r>
              <a:rPr lang="en-US" dirty="0"/>
              <a:t>Identify actions to protect, restore and enhance the environment</a:t>
            </a:r>
          </a:p>
          <a:p>
            <a:pPr lvl="0"/>
            <a:r>
              <a:rPr lang="en-US" dirty="0"/>
              <a:t>Consult with relevant agencies</a:t>
            </a:r>
          </a:p>
          <a:p>
            <a:pPr lvl="0"/>
            <a:r>
              <a:rPr lang="en-US" dirty="0"/>
              <a:t>Become eligible for federal funds</a:t>
            </a:r>
          </a:p>
          <a:p>
            <a:pPr lvl="0"/>
            <a:endParaRPr lang="en-US" dirty="0"/>
          </a:p>
        </p:txBody>
      </p:sp>
      <p:pic>
        <p:nvPicPr>
          <p:cNvPr id="4" name="Content Placeholder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705600" y="6096000"/>
            <a:ext cx="2438400" cy="424708"/>
          </a:xfrm>
          <a:prstGeom prst="rect">
            <a:avLst/>
          </a:prstGeom>
          <a:noFill/>
          <a:ln w="9525">
            <a:noFill/>
            <a:miter lim="800000"/>
            <a:headEnd/>
            <a:tailEnd/>
          </a:ln>
        </p:spPr>
      </p:pic>
      <p:grpSp>
        <p:nvGrpSpPr>
          <p:cNvPr id="5" name="Group 7"/>
          <p:cNvGrpSpPr/>
          <p:nvPr/>
        </p:nvGrpSpPr>
        <p:grpSpPr>
          <a:xfrm>
            <a:off x="1407322" y="5715000"/>
            <a:ext cx="2555078" cy="1333084"/>
            <a:chOff x="1866900" y="5676484"/>
            <a:chExt cx="1752600" cy="914400"/>
          </a:xfrm>
        </p:grpSpPr>
        <p:pic>
          <p:nvPicPr>
            <p:cNvPr id="6" name="Picture 5" descr="Agenda"/>
            <p:cNvPicPr/>
            <p:nvPr/>
          </p:nvPicPr>
          <p:blipFill>
            <a:blip r:embed="rId4" cstate="screen"/>
            <a:srcRect/>
            <a:stretch>
              <a:fillRect/>
            </a:stretch>
          </p:blipFill>
          <p:spPr bwMode="auto">
            <a:xfrm>
              <a:off x="2476500" y="5695742"/>
              <a:ext cx="1143000" cy="533400"/>
            </a:xfrm>
            <a:prstGeom prst="rect">
              <a:avLst/>
            </a:prstGeom>
            <a:noFill/>
          </p:spPr>
        </p:pic>
        <p:pic>
          <p:nvPicPr>
            <p:cNvPr id="7" name="Picture 6" descr="Agenda"/>
            <p:cNvPicPr/>
            <p:nvPr/>
          </p:nvPicPr>
          <p:blipFill>
            <a:blip r:embed="rId5" cstate="screen"/>
            <a:srcRect/>
            <a:stretch>
              <a:fillRect/>
            </a:stretch>
          </p:blipFill>
          <p:spPr bwMode="auto">
            <a:xfrm>
              <a:off x="1866900" y="5676484"/>
              <a:ext cx="685800" cy="914400"/>
            </a:xfrm>
            <a:prstGeom prst="rect">
              <a:avLst/>
            </a:prstGeom>
            <a:noFill/>
          </p:spPr>
        </p:pic>
      </p:grpSp>
      <p:pic>
        <p:nvPicPr>
          <p:cNvPr id="1026" name="Picture 2"/>
          <p:cNvPicPr>
            <a:picLocks noChangeAspect="1" noChangeArrowheads="1"/>
          </p:cNvPicPr>
          <p:nvPr/>
        </p:nvPicPr>
        <p:blipFill>
          <a:blip r:embed="rId6" cstate="screen"/>
          <a:srcRect/>
          <a:stretch>
            <a:fillRect/>
          </a:stretch>
        </p:blipFill>
        <p:spPr bwMode="auto">
          <a:xfrm>
            <a:off x="4267200" y="5956828"/>
            <a:ext cx="2286000" cy="640080"/>
          </a:xfrm>
          <a:prstGeom prst="rect">
            <a:avLst/>
          </a:prstGeom>
          <a:noFill/>
          <a:ln w="9525">
            <a:noFill/>
            <a:miter lim="800000"/>
            <a:headEnd/>
            <a:tailEnd/>
          </a:ln>
        </p:spPr>
      </p:pic>
      <p:pic>
        <p:nvPicPr>
          <p:cNvPr id="1028" name="Picture 4" descr="FTA">
            <a:hlinkClick r:id="rId7" tooltip="Home"/>
          </p:cNvPr>
          <p:cNvPicPr>
            <a:picLocks noChangeAspect="1" noChangeArrowheads="1"/>
          </p:cNvPicPr>
          <p:nvPr/>
        </p:nvPicPr>
        <p:blipFill>
          <a:blip r:embed="rId8" cstate="screen"/>
          <a:srcRect/>
          <a:stretch>
            <a:fillRect/>
          </a:stretch>
        </p:blipFill>
        <p:spPr bwMode="auto">
          <a:xfrm>
            <a:off x="3352800" y="1066800"/>
            <a:ext cx="4286250" cy="457200"/>
          </a:xfrm>
          <a:prstGeom prst="rect">
            <a:avLst/>
          </a:prstGeom>
          <a:solidFill>
            <a:schemeClr val="accent1"/>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Draft EIS</a:t>
            </a:r>
          </a:p>
        </p:txBody>
      </p:sp>
      <p:sp>
        <p:nvSpPr>
          <p:cNvPr id="3" name="Content Placeholder 2"/>
          <p:cNvSpPr>
            <a:spLocks noGrp="1"/>
          </p:cNvSpPr>
          <p:nvPr>
            <p:ph idx="1"/>
          </p:nvPr>
        </p:nvSpPr>
        <p:spPr>
          <a:xfrm>
            <a:off x="1673352" y="1371600"/>
            <a:ext cx="6400800" cy="4525963"/>
          </a:xfrm>
        </p:spPr>
        <p:txBody>
          <a:bodyPr/>
          <a:lstStyle/>
          <a:p>
            <a:r>
              <a:rPr lang="en-US" dirty="0"/>
              <a:t>Disclosure document, intended to be neutral</a:t>
            </a:r>
          </a:p>
          <a:p>
            <a:r>
              <a:rPr lang="en-US" dirty="0"/>
              <a:t>Compares Project to No Project</a:t>
            </a:r>
          </a:p>
          <a:p>
            <a:r>
              <a:rPr lang="en-US" dirty="0"/>
              <a:t>Analysis and findings generally at “segment” level</a:t>
            </a:r>
          </a:p>
          <a:p>
            <a:pPr lvl="0"/>
            <a:r>
              <a:rPr lang="en-US" dirty="0"/>
              <a:t>Identifies potentially significant impacts and ways to mitigate</a:t>
            </a:r>
          </a:p>
          <a:p>
            <a:r>
              <a:rPr lang="en-US" dirty="0"/>
              <a:t>Based on frozen 5% designs</a:t>
            </a:r>
          </a:p>
          <a:p>
            <a:r>
              <a:rPr lang="en-US" dirty="0"/>
              <a:t>Not a permitting document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Impact Reduction</a:t>
            </a:r>
          </a:p>
        </p:txBody>
      </p:sp>
      <p:sp>
        <p:nvSpPr>
          <p:cNvPr id="3" name="Content Placeholder 2"/>
          <p:cNvSpPr>
            <a:spLocks noGrp="1"/>
          </p:cNvSpPr>
          <p:nvPr>
            <p:ph idx="1"/>
          </p:nvPr>
        </p:nvSpPr>
        <p:spPr>
          <a:xfrm>
            <a:off x="1673352" y="1371600"/>
            <a:ext cx="6400800" cy="4525963"/>
          </a:xfrm>
        </p:spPr>
        <p:txBody>
          <a:bodyPr/>
          <a:lstStyle/>
          <a:p>
            <a:pPr>
              <a:buNone/>
            </a:pPr>
            <a:r>
              <a:rPr lang="en-US" dirty="0"/>
              <a:t>NEPA compels the project to</a:t>
            </a:r>
          </a:p>
          <a:p>
            <a:r>
              <a:rPr lang="en-US" dirty="0"/>
              <a:t>Avoid (preferred) </a:t>
            </a:r>
          </a:p>
          <a:p>
            <a:r>
              <a:rPr lang="en-US" dirty="0"/>
              <a:t>Minimize </a:t>
            </a:r>
          </a:p>
          <a:p>
            <a:r>
              <a:rPr lang="en-US" dirty="0"/>
              <a:t>Otherwise mitigate</a:t>
            </a:r>
          </a:p>
          <a:p>
            <a:pPr>
              <a:buNone/>
            </a:pPr>
            <a:endParaRPr lang="en-US" dirty="0"/>
          </a:p>
          <a:p>
            <a:pPr marL="0" indent="0">
              <a:buNone/>
            </a:pPr>
            <a:r>
              <a:rPr lang="en-US" dirty="0"/>
              <a:t>Section 106 has its own process in addition to NEPA</a:t>
            </a:r>
          </a:p>
          <a:p>
            <a:r>
              <a:rPr lang="en-US" dirty="0"/>
              <a:t>Full acquisition of an eligible resource will trigger Section 4(f)</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2133600" y="1371600"/>
            <a:ext cx="6553200" cy="4648200"/>
          </a:xfrm>
        </p:spPr>
        <p:txBody>
          <a:bodyPr/>
          <a:lstStyle/>
          <a:p>
            <a:pPr>
              <a:defRPr/>
            </a:pPr>
            <a:endParaRPr lang="en-US" dirty="0"/>
          </a:p>
        </p:txBody>
      </p:sp>
      <p:pic>
        <p:nvPicPr>
          <p:cNvPr id="39939" name="Picture 2" descr="M:\plan\ti\projects\Southwest Corridor Study\GIS_ER\mapdocs\Regional\Simple Transit\Export\Regional_SimpleTransit_SW-01.pn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9939" name="Title 1"/>
          <p:cNvSpPr>
            <a:spLocks noGrp="1"/>
          </p:cNvSpPr>
          <p:nvPr>
            <p:ph type="title" idx="4294967295"/>
          </p:nvPr>
        </p:nvSpPr>
        <p:spPr>
          <a:xfrm>
            <a:off x="2286000" y="274638"/>
            <a:ext cx="6400800" cy="1020762"/>
          </a:xfrm>
        </p:spPr>
        <p:txBody>
          <a:bodyPr/>
          <a:lstStyle/>
          <a:p>
            <a:pPr algn="ctr"/>
            <a:r>
              <a:rPr lang="en-US" altLang="en-US" b="1" dirty="0">
                <a:solidFill>
                  <a:schemeClr val="tx1"/>
                </a:solidFill>
                <a:ea typeface="ＭＳ Ｐゴシック" pitchFamily="34" charset="-128"/>
              </a:rPr>
              <a:t>Historic Resources</a:t>
            </a:r>
          </a:p>
        </p:txBody>
      </p:sp>
      <p:sp>
        <p:nvSpPr>
          <p:cNvPr id="39940" name="Content Placeholder 2"/>
          <p:cNvSpPr>
            <a:spLocks noGrp="1"/>
          </p:cNvSpPr>
          <p:nvPr>
            <p:ph idx="4294967295"/>
          </p:nvPr>
        </p:nvSpPr>
        <p:spPr>
          <a:xfrm>
            <a:off x="1676400" y="1371600"/>
            <a:ext cx="7467600" cy="4525963"/>
          </a:xfrm>
        </p:spPr>
        <p:txBody>
          <a:bodyPr/>
          <a:lstStyle/>
          <a:p>
            <a:r>
              <a:rPr lang="en-US" altLang="en-US" dirty="0">
                <a:ea typeface="ＭＳ Ｐゴシック" panose="020B0600070205080204" pitchFamily="34" charset="-128"/>
              </a:rPr>
              <a:t>Consulted with SHPO on methods</a:t>
            </a:r>
          </a:p>
          <a:p>
            <a:r>
              <a:rPr lang="en-US" altLang="en-US" dirty="0">
                <a:ea typeface="ＭＳ Ｐゴシック" panose="020B0600070205080204" pitchFamily="34" charset="-128"/>
              </a:rPr>
              <a:t>Evaluated </a:t>
            </a:r>
            <a:r>
              <a:rPr lang="en-US" altLang="en-US" b="1" dirty="0">
                <a:ea typeface="ＭＳ Ｐゴシック" panose="020B0600070205080204" pitchFamily="34" charset="-128"/>
              </a:rPr>
              <a:t>within </a:t>
            </a:r>
            <a:r>
              <a:rPr lang="en-US" b="1" dirty="0"/>
              <a:t>50 feet of anticipated construction footprint</a:t>
            </a:r>
          </a:p>
          <a:p>
            <a:r>
              <a:rPr lang="en-US" altLang="en-US" dirty="0">
                <a:ea typeface="ＭＳ Ｐゴシック" panose="020B0600070205080204" pitchFamily="34" charset="-128"/>
              </a:rPr>
              <a:t>Identified potentially eligible historic resources (NHRP or recognized local)</a:t>
            </a:r>
          </a:p>
          <a:p>
            <a:r>
              <a:rPr lang="en-US" dirty="0"/>
              <a:t>584 structures reviewed and documented</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After selection of Preferred Alternative</a:t>
            </a:r>
          </a:p>
          <a:p>
            <a:pPr lvl="1"/>
            <a:r>
              <a:rPr lang="en-US" altLang="en-US" dirty="0">
                <a:ea typeface="ＭＳ Ｐゴシック" panose="020B0600070205080204" pitchFamily="34" charset="-128"/>
              </a:rPr>
              <a:t>Section 106 public engagement</a:t>
            </a:r>
          </a:p>
          <a:p>
            <a:pPr lvl="1"/>
            <a:r>
              <a:rPr lang="en-US" altLang="en-US" dirty="0">
                <a:ea typeface="ＭＳ Ｐゴシック" panose="020B0600070205080204" pitchFamily="34" charset="-128"/>
              </a:rPr>
              <a:t>Determinations of eligibility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6-1_HistoricPropertiesWithAssumedAdverseEffects.jpg"/>
          <p:cNvPicPr>
            <a:picLocks noChangeAspect="1"/>
          </p:cNvPicPr>
          <p:nvPr/>
        </p:nvPicPr>
        <p:blipFill>
          <a:blip r:embed="rId3" cstate="screen"/>
          <a:srcRect/>
          <a:stretch>
            <a:fillRect/>
          </a:stretch>
        </p:blipFill>
        <p:spPr>
          <a:xfrm>
            <a:off x="2209800" y="0"/>
            <a:ext cx="51435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9939" name="Title 1"/>
          <p:cNvSpPr>
            <a:spLocks noGrp="1"/>
          </p:cNvSpPr>
          <p:nvPr>
            <p:ph type="title" idx="4294967295"/>
          </p:nvPr>
        </p:nvSpPr>
        <p:spPr>
          <a:xfrm>
            <a:off x="2286000" y="274638"/>
            <a:ext cx="6400800" cy="1020762"/>
          </a:xfrm>
        </p:spPr>
        <p:txBody>
          <a:bodyPr/>
          <a:lstStyle/>
          <a:p>
            <a:pPr algn="ctr"/>
            <a:r>
              <a:rPr lang="en-US" altLang="en-US" b="1" dirty="0">
                <a:solidFill>
                  <a:schemeClr val="tx1"/>
                </a:solidFill>
                <a:ea typeface="ＭＳ Ｐゴシック" pitchFamily="34" charset="-128"/>
              </a:rPr>
              <a:t>Historic Impacts</a:t>
            </a:r>
          </a:p>
        </p:txBody>
      </p:sp>
      <p:graphicFrame>
        <p:nvGraphicFramePr>
          <p:cNvPr id="6" name="Table 5"/>
          <p:cNvGraphicFramePr>
            <a:graphicFrameLocks noGrp="1"/>
          </p:cNvGraphicFramePr>
          <p:nvPr/>
        </p:nvGraphicFramePr>
        <p:xfrm>
          <a:off x="1600200" y="1981200"/>
          <a:ext cx="73914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Full Acquisition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Partial</a:t>
                      </a:r>
                    </a:p>
                  </a:txBody>
                  <a:tcPr/>
                </a:tc>
                <a:tc>
                  <a:txBody>
                    <a:bodyPr/>
                    <a:lstStyle/>
                    <a:p>
                      <a:pPr algn="ctr"/>
                      <a:r>
                        <a:rPr lang="en-US" dirty="0"/>
                        <a:t>Easement</a:t>
                      </a:r>
                    </a:p>
                  </a:txBody>
                  <a:tcPr/>
                </a:tc>
                <a:extLst>
                  <a:ext uri="{0D108BD9-81ED-4DB2-BD59-A6C34878D82A}">
                    <a16:rowId xmlns:a16="http://schemas.microsoft.com/office/drawing/2014/main" val="10000"/>
                  </a:ext>
                </a:extLst>
              </a:tr>
              <a:tr h="370840">
                <a:tc>
                  <a:txBody>
                    <a:bodyPr/>
                    <a:lstStyle/>
                    <a:p>
                      <a:r>
                        <a:rPr lang="en-US" dirty="0"/>
                        <a:t>A1</a:t>
                      </a:r>
                      <a:r>
                        <a:rPr lang="en-US" baseline="0" dirty="0"/>
                        <a:t> Barbur</a:t>
                      </a:r>
                      <a:endParaRPr lang="en-US" dirty="0"/>
                    </a:p>
                  </a:txBody>
                  <a:tcPr/>
                </a:tc>
                <a:tc>
                  <a:txBody>
                    <a:bodyPr/>
                    <a:lstStyle/>
                    <a:p>
                      <a:pPr algn="ctr"/>
                      <a:r>
                        <a:rPr lang="en-US" dirty="0"/>
                        <a:t>5</a:t>
                      </a:r>
                    </a:p>
                  </a:txBody>
                  <a:tcPr/>
                </a:tc>
                <a:tc>
                  <a:txBody>
                    <a:bodyPr/>
                    <a:lstStyle/>
                    <a:p>
                      <a:pPr algn="ctr"/>
                      <a:r>
                        <a:rPr lang="en-US" dirty="0"/>
                        <a:t>18</a:t>
                      </a:r>
                    </a:p>
                  </a:txBody>
                  <a:tcPr/>
                </a:tc>
                <a:tc>
                  <a:txBody>
                    <a:bodyPr/>
                    <a:lstStyle/>
                    <a:p>
                      <a:pPr algn="ctr"/>
                      <a:r>
                        <a:rPr lang="en-US" dirty="0"/>
                        <a:t>10</a:t>
                      </a:r>
                    </a:p>
                  </a:txBody>
                  <a:tcPr/>
                </a:tc>
                <a:extLst>
                  <a:ext uri="{0D108BD9-81ED-4DB2-BD59-A6C34878D82A}">
                    <a16:rowId xmlns:a16="http://schemas.microsoft.com/office/drawing/2014/main" val="10001"/>
                  </a:ext>
                </a:extLst>
              </a:tr>
              <a:tr h="370840">
                <a:tc>
                  <a:txBody>
                    <a:bodyPr/>
                    <a:lstStyle/>
                    <a:p>
                      <a:r>
                        <a:rPr lang="en-US" dirty="0"/>
                        <a:t>A2 Naito Bridgehead</a:t>
                      </a:r>
                    </a:p>
                  </a:txBody>
                  <a:tcPr/>
                </a:tc>
                <a:tc>
                  <a:txBody>
                    <a:bodyPr/>
                    <a:lstStyle/>
                    <a:p>
                      <a:pPr algn="ctr"/>
                      <a:r>
                        <a:rPr lang="en-US" dirty="0"/>
                        <a:t>7</a:t>
                      </a:r>
                    </a:p>
                  </a:txBody>
                  <a:tcPr/>
                </a:tc>
                <a:tc>
                  <a:txBody>
                    <a:bodyPr/>
                    <a:lstStyle/>
                    <a:p>
                      <a:pPr algn="ctr"/>
                      <a:r>
                        <a:rPr lang="en-US" dirty="0"/>
                        <a:t>20</a:t>
                      </a:r>
                    </a:p>
                  </a:txBody>
                  <a:tcPr/>
                </a:tc>
                <a:tc>
                  <a:txBody>
                    <a:bodyPr/>
                    <a:lstStyle/>
                    <a:p>
                      <a:pPr algn="ctr"/>
                      <a:r>
                        <a:rPr lang="en-US" dirty="0"/>
                        <a:t>25</a:t>
                      </a:r>
                    </a:p>
                  </a:txBody>
                  <a:tcPr/>
                </a:tc>
                <a:extLst>
                  <a:ext uri="{0D108BD9-81ED-4DB2-BD59-A6C34878D82A}">
                    <a16:rowId xmlns:a16="http://schemas.microsoft.com/office/drawing/2014/main" val="10002"/>
                  </a:ext>
                </a:extLst>
              </a:tr>
              <a:tr h="370840">
                <a:tc>
                  <a:txBody>
                    <a:bodyPr/>
                    <a:lstStyle/>
                    <a:p>
                      <a:r>
                        <a:rPr lang="en-US" dirty="0"/>
                        <a:t>A2 Naito Limited Access</a:t>
                      </a:r>
                    </a:p>
                  </a:txBody>
                  <a:tcPr/>
                </a:tc>
                <a:tc>
                  <a:txBody>
                    <a:bodyPr/>
                    <a:lstStyle/>
                    <a:p>
                      <a:pPr algn="ctr"/>
                      <a:r>
                        <a:rPr lang="en-US" dirty="0"/>
                        <a:t>15</a:t>
                      </a:r>
                    </a:p>
                  </a:txBody>
                  <a:tcPr/>
                </a:tc>
                <a:tc>
                  <a:txBody>
                    <a:bodyPr/>
                    <a:lstStyle/>
                    <a:p>
                      <a:pPr algn="ctr"/>
                      <a:r>
                        <a:rPr lang="en-US" dirty="0"/>
                        <a:t>13</a:t>
                      </a:r>
                    </a:p>
                  </a:txBody>
                  <a:tcPr/>
                </a:tc>
                <a:tc>
                  <a:txBody>
                    <a:bodyPr/>
                    <a:lstStyle/>
                    <a:p>
                      <a:pPr algn="ctr"/>
                      <a:r>
                        <a:rPr lang="en-US" dirty="0"/>
                        <a:t>8</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720269" y="1383268"/>
            <a:ext cx="4069960" cy="461665"/>
          </a:xfrm>
          <a:prstGeom prst="rect">
            <a:avLst/>
          </a:prstGeom>
          <a:noFill/>
        </p:spPr>
        <p:txBody>
          <a:bodyPr wrap="none" rtlCol="0">
            <a:spAutoFit/>
          </a:bodyPr>
          <a:lstStyle/>
          <a:p>
            <a:r>
              <a:rPr lang="en-US" sz="2400" b="1" dirty="0">
                <a:solidFill>
                  <a:prstClr val="black"/>
                </a:solidFill>
                <a:latin typeface="Calibri"/>
              </a:rPr>
              <a:t>Segment A (PSU to Terwilliger)</a:t>
            </a:r>
          </a:p>
        </p:txBody>
      </p:sp>
      <p:sp>
        <p:nvSpPr>
          <p:cNvPr id="9" name="TextBox 8"/>
          <p:cNvSpPr txBox="1"/>
          <p:nvPr/>
        </p:nvSpPr>
        <p:spPr>
          <a:xfrm>
            <a:off x="1720269" y="3897868"/>
            <a:ext cx="4338239" cy="461665"/>
          </a:xfrm>
          <a:prstGeom prst="rect">
            <a:avLst/>
          </a:prstGeom>
          <a:noFill/>
        </p:spPr>
        <p:txBody>
          <a:bodyPr wrap="none" rtlCol="0">
            <a:spAutoFit/>
          </a:bodyPr>
          <a:lstStyle/>
          <a:p>
            <a:r>
              <a:rPr lang="en-US" sz="2400" b="1" dirty="0">
                <a:solidFill>
                  <a:prstClr val="black"/>
                </a:solidFill>
                <a:latin typeface="Calibri"/>
              </a:rPr>
              <a:t>Segment B (Terwilliger to Tigard)</a:t>
            </a:r>
          </a:p>
        </p:txBody>
      </p:sp>
      <p:graphicFrame>
        <p:nvGraphicFramePr>
          <p:cNvPr id="10" name="Table 9"/>
          <p:cNvGraphicFramePr>
            <a:graphicFrameLocks noGrp="1"/>
          </p:cNvGraphicFramePr>
          <p:nvPr/>
        </p:nvGraphicFramePr>
        <p:xfrm>
          <a:off x="1600200" y="4495800"/>
          <a:ext cx="73914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Full Acquisition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Partial</a:t>
                      </a:r>
                    </a:p>
                  </a:txBody>
                  <a:tcPr/>
                </a:tc>
                <a:tc>
                  <a:txBody>
                    <a:bodyPr/>
                    <a:lstStyle/>
                    <a:p>
                      <a:pPr algn="ctr"/>
                      <a:r>
                        <a:rPr lang="en-US" dirty="0"/>
                        <a:t>Easement</a:t>
                      </a:r>
                    </a:p>
                  </a:txBody>
                  <a:tcPr/>
                </a:tc>
                <a:extLst>
                  <a:ext uri="{0D108BD9-81ED-4DB2-BD59-A6C34878D82A}">
                    <a16:rowId xmlns:a16="http://schemas.microsoft.com/office/drawing/2014/main" val="10000"/>
                  </a:ext>
                </a:extLst>
              </a:tr>
              <a:tr h="370840">
                <a:tc>
                  <a:txBody>
                    <a:bodyPr/>
                    <a:lstStyle/>
                    <a:p>
                      <a:r>
                        <a:rPr lang="en-US" dirty="0"/>
                        <a:t>B1 Barbur</a:t>
                      </a:r>
                    </a:p>
                  </a:txBody>
                  <a:tcPr/>
                </a:tc>
                <a:tc>
                  <a:txBody>
                    <a:bodyPr/>
                    <a:lstStyle/>
                    <a:p>
                      <a:pPr algn="ctr"/>
                      <a:r>
                        <a:rPr lang="en-US" dirty="0"/>
                        <a:t>5</a:t>
                      </a:r>
                    </a:p>
                  </a:txBody>
                  <a:tcPr/>
                </a:tc>
                <a:tc>
                  <a:txBody>
                    <a:bodyPr/>
                    <a:lstStyle/>
                    <a:p>
                      <a:pPr algn="ctr"/>
                      <a:r>
                        <a:rPr lang="en-US" dirty="0"/>
                        <a:t>5</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r>
                        <a:rPr lang="en-US" dirty="0"/>
                        <a:t>B2 I-5 from BTC</a:t>
                      </a:r>
                      <a:r>
                        <a:rPr lang="en-US" baseline="0" dirty="0"/>
                        <a:t> to Tigard</a:t>
                      </a:r>
                      <a:endParaRPr lang="en-US" dirty="0"/>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r>
                        <a:rPr lang="en-US" dirty="0"/>
                        <a:t>B3 I-5 from 26</a:t>
                      </a:r>
                      <a:r>
                        <a:rPr lang="en-US" baseline="30000" dirty="0"/>
                        <a:t>th</a:t>
                      </a:r>
                      <a:r>
                        <a:rPr lang="en-US" dirty="0"/>
                        <a:t> to Tigard</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0</a:t>
                      </a:r>
                    </a:p>
                  </a:txBody>
                  <a:tcPr/>
                </a:tc>
                <a:extLst>
                  <a:ext uri="{0D108BD9-81ED-4DB2-BD59-A6C34878D82A}">
                    <a16:rowId xmlns:a16="http://schemas.microsoft.com/office/drawing/2014/main" val="10003"/>
                  </a:ext>
                </a:extLst>
              </a:tr>
              <a:tr h="370840">
                <a:tc>
                  <a:txBody>
                    <a:bodyPr/>
                    <a:lstStyle/>
                    <a:p>
                      <a:r>
                        <a:rPr lang="en-US" dirty="0"/>
                        <a:t>B4 I-5 from Custer to Tigard</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0"/>
            <a:ext cx="6400800" cy="1020762"/>
          </a:xfrm>
        </p:spPr>
        <p:txBody>
          <a:bodyPr/>
          <a:lstStyle/>
          <a:p>
            <a:pPr algn="ctr"/>
            <a:r>
              <a:rPr lang="en-US" altLang="en-US" b="1" dirty="0" err="1">
                <a:solidFill>
                  <a:schemeClr val="tx1"/>
                </a:solidFill>
                <a:ea typeface="ＭＳ Ｐゴシック" pitchFamily="34" charset="-128"/>
              </a:rPr>
              <a:t>Seg</a:t>
            </a:r>
            <a:r>
              <a:rPr lang="en-US" altLang="en-US" b="1" dirty="0">
                <a:solidFill>
                  <a:schemeClr val="tx1"/>
                </a:solidFill>
                <a:ea typeface="ＭＳ Ｐゴシック" pitchFamily="34" charset="-128"/>
              </a:rPr>
              <a:t> A full acquisitions</a:t>
            </a:r>
          </a:p>
        </p:txBody>
      </p:sp>
      <p:pic>
        <p:nvPicPr>
          <p:cNvPr id="2050" name="Picture 2"/>
          <p:cNvPicPr>
            <a:picLocks noChangeAspect="1" noChangeArrowheads="1"/>
          </p:cNvPicPr>
          <p:nvPr/>
        </p:nvPicPr>
        <p:blipFill>
          <a:blip r:embed="rId3" cstate="screen"/>
          <a:srcRect/>
          <a:stretch>
            <a:fillRect/>
          </a:stretch>
        </p:blipFill>
        <p:spPr bwMode="auto">
          <a:xfrm>
            <a:off x="6286500" y="4648200"/>
            <a:ext cx="2781300" cy="2085975"/>
          </a:xfrm>
          <a:prstGeom prst="rect">
            <a:avLst/>
          </a:prstGeom>
          <a:noFill/>
          <a:ln w="9525">
            <a:noFill/>
            <a:miter lim="800000"/>
            <a:headEnd/>
            <a:tailEnd/>
          </a:ln>
        </p:spPr>
      </p:pic>
      <p:sp>
        <p:nvSpPr>
          <p:cNvPr id="9" name="Content Placeholder 2"/>
          <p:cNvSpPr txBox="1">
            <a:spLocks/>
          </p:cNvSpPr>
          <p:nvPr/>
        </p:nvSpPr>
        <p:spPr bwMode="auto">
          <a:xfrm>
            <a:off x="5257800" y="4148137"/>
            <a:ext cx="3810000" cy="728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r" defTabSz="914400" rtl="0" eaLnBrk="0" fontAlgn="base" latinLnBrk="0" hangingPunct="0">
              <a:lnSpc>
                <a:spcPct val="100000"/>
              </a:lnSpc>
              <a:spcBef>
                <a:spcPct val="20000"/>
              </a:spcBef>
              <a:spcAft>
                <a:spcPct val="0"/>
              </a:spcAft>
              <a:buClrTx/>
              <a:buSzTx/>
              <a:tabLst/>
              <a:defRPr/>
            </a:pPr>
            <a:r>
              <a:rPr kumimoji="0" lang="en-US" sz="3200" u="none" strike="noStrike" kern="1200" cap="none" spc="0" normalizeH="0" baseline="0" noProof="0" dirty="0">
                <a:ln>
                  <a:noFill/>
                </a:ln>
                <a:solidFill>
                  <a:schemeClr val="tx1"/>
                </a:solidFill>
                <a:effectLst/>
                <a:uLnTx/>
                <a:uFillTx/>
                <a:latin typeface="+mn-lt"/>
                <a:ea typeface="ＭＳ Ｐゴシック" charset="-128"/>
                <a:cs typeface="+mn-cs"/>
              </a:rPr>
              <a:t>5910 SW Ralston</a:t>
            </a:r>
            <a:r>
              <a:rPr kumimoji="0" lang="en-US" sz="3200" u="none" strike="noStrike" kern="1200" cap="none" spc="0" normalizeH="0" noProof="0" dirty="0">
                <a:ln>
                  <a:noFill/>
                </a:ln>
                <a:solidFill>
                  <a:schemeClr val="tx1"/>
                </a:solidFill>
                <a:effectLst/>
                <a:uLnTx/>
                <a:uFillTx/>
                <a:latin typeface="+mn-lt"/>
                <a:ea typeface="ＭＳ Ｐゴシック" charset="-128"/>
                <a:cs typeface="+mn-cs"/>
              </a:rPr>
              <a:t> Dr</a:t>
            </a:r>
            <a:endParaRPr kumimoji="0" lang="en-US" sz="3200" u="none" strike="noStrike" kern="1200" cap="none" spc="0" normalizeH="0" baseline="0" noProof="0" dirty="0">
              <a:ln>
                <a:noFill/>
              </a:ln>
              <a:solidFill>
                <a:schemeClr val="tx1"/>
              </a:solidFill>
              <a:effectLst/>
              <a:uLnTx/>
              <a:uFillTx/>
              <a:latin typeface="+mn-lt"/>
              <a:ea typeface="ＭＳ Ｐゴシック" charset="-128"/>
              <a:cs typeface="+mn-cs"/>
            </a:endParaRPr>
          </a:p>
        </p:txBody>
      </p:sp>
      <p:sp>
        <p:nvSpPr>
          <p:cNvPr id="10" name="Content Placeholder 2"/>
          <p:cNvSpPr txBox="1">
            <a:spLocks/>
          </p:cNvSpPr>
          <p:nvPr/>
        </p:nvSpPr>
        <p:spPr bwMode="auto">
          <a:xfrm>
            <a:off x="1600200" y="1020762"/>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1" u="none" strike="noStrike" kern="1200" cap="none" spc="0" normalizeH="0" baseline="0" noProof="0" dirty="0">
                <a:ln>
                  <a:noFill/>
                </a:ln>
                <a:solidFill>
                  <a:schemeClr val="tx1"/>
                </a:solidFill>
                <a:effectLst/>
                <a:uLnTx/>
                <a:uFillTx/>
                <a:latin typeface="+mn-lt"/>
                <a:ea typeface="ＭＳ Ｐゴシック" charset="-128"/>
                <a:cs typeface="+mn-cs"/>
              </a:rPr>
              <a:t>All 3 options would impact…</a:t>
            </a:r>
          </a:p>
          <a:p>
            <a:pPr marL="514350" marR="0" lvl="0" indent="-5143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1" u="none" strike="noStrike" kern="1200" cap="none" spc="0" normalizeH="0" baseline="0" noProof="0" dirty="0">
              <a:ln>
                <a:noFill/>
              </a:ln>
              <a:solidFill>
                <a:schemeClr val="tx1"/>
              </a:solidFill>
              <a:effectLst/>
              <a:uLnTx/>
              <a:uFillTx/>
              <a:latin typeface="+mn-lt"/>
              <a:ea typeface="ＭＳ Ｐゴシック" charset="-128"/>
              <a:cs typeface="+mn-cs"/>
            </a:endParaRPr>
          </a:p>
        </p:txBody>
      </p:sp>
      <p:pic>
        <p:nvPicPr>
          <p:cNvPr id="7170" name="Picture 2"/>
          <p:cNvPicPr>
            <a:picLocks noChangeAspect="1" noChangeArrowheads="1"/>
          </p:cNvPicPr>
          <p:nvPr/>
        </p:nvPicPr>
        <p:blipFill>
          <a:blip r:embed="rId4" cstate="screen"/>
          <a:srcRect/>
          <a:stretch>
            <a:fillRect/>
          </a:stretch>
        </p:blipFill>
        <p:spPr bwMode="auto">
          <a:xfrm>
            <a:off x="5208298" y="1600200"/>
            <a:ext cx="3935702" cy="2209800"/>
          </a:xfrm>
          <a:prstGeom prst="rect">
            <a:avLst/>
          </a:prstGeom>
          <a:noFill/>
          <a:ln w="9525">
            <a:noFill/>
            <a:miter lim="800000"/>
            <a:headEnd/>
            <a:tailEnd/>
          </a:ln>
        </p:spPr>
      </p:pic>
      <p:sp>
        <p:nvSpPr>
          <p:cNvPr id="11" name="Content Placeholder 2"/>
          <p:cNvSpPr txBox="1">
            <a:spLocks/>
          </p:cNvSpPr>
          <p:nvPr/>
        </p:nvSpPr>
        <p:spPr bwMode="auto">
          <a:xfrm>
            <a:off x="1447800" y="1981200"/>
            <a:ext cx="3810000" cy="728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en-US" sz="3200" u="none" strike="noStrike" kern="1200" cap="none" spc="0" normalizeH="0" baseline="0" noProof="0" dirty="0">
                <a:ln>
                  <a:noFill/>
                </a:ln>
                <a:solidFill>
                  <a:schemeClr val="tx1"/>
                </a:solidFill>
                <a:effectLst/>
                <a:uLnTx/>
                <a:uFillTx/>
                <a:latin typeface="+mn-lt"/>
                <a:ea typeface="ＭＳ Ｐゴシック" charset="-128"/>
                <a:cs typeface="+mn-cs"/>
              </a:rPr>
              <a:t>Newbury and Vermont viaducts</a:t>
            </a:r>
          </a:p>
        </p:txBody>
      </p:sp>
      <p:pic>
        <p:nvPicPr>
          <p:cNvPr id="7171" name="Picture 3"/>
          <p:cNvPicPr>
            <a:picLocks noChangeAspect="1" noChangeArrowheads="1"/>
          </p:cNvPicPr>
          <p:nvPr/>
        </p:nvPicPr>
        <p:blipFill>
          <a:blip r:embed="rId5" cstate="screen"/>
          <a:srcRect/>
          <a:stretch>
            <a:fillRect/>
          </a:stretch>
        </p:blipFill>
        <p:spPr bwMode="auto">
          <a:xfrm>
            <a:off x="1600200" y="3128961"/>
            <a:ext cx="3520080" cy="197643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274638"/>
            <a:ext cx="6400800" cy="1020762"/>
          </a:xfrm>
        </p:spPr>
        <p:txBody>
          <a:bodyPr/>
          <a:lstStyle/>
          <a:p>
            <a:pPr algn="ctr"/>
            <a:r>
              <a:rPr lang="en-US" altLang="en-US" b="1" dirty="0">
                <a:solidFill>
                  <a:schemeClr val="tx1"/>
                </a:solidFill>
                <a:ea typeface="ＭＳ Ｐゴシック" pitchFamily="34" charset="-128"/>
              </a:rPr>
              <a:t>South Portland Hist. Dist.</a:t>
            </a:r>
          </a:p>
        </p:txBody>
      </p:sp>
      <p:sp>
        <p:nvSpPr>
          <p:cNvPr id="43012" name="Content Placeholder 2"/>
          <p:cNvSpPr>
            <a:spLocks noGrp="1"/>
          </p:cNvSpPr>
          <p:nvPr>
            <p:ph idx="4294967295"/>
          </p:nvPr>
        </p:nvSpPr>
        <p:spPr>
          <a:xfrm>
            <a:off x="1676400" y="1371600"/>
            <a:ext cx="6781800" cy="4525963"/>
          </a:xfrm>
        </p:spPr>
        <p:txBody>
          <a:bodyPr/>
          <a:lstStyle/>
          <a:p>
            <a:pPr marL="514350" indent="-514350">
              <a:buNone/>
            </a:pPr>
            <a:r>
              <a:rPr lang="en-US" dirty="0"/>
              <a:t>APE contains 75 contributing properties</a:t>
            </a:r>
          </a:p>
          <a:p>
            <a:pPr marL="514350" indent="-514350"/>
            <a:r>
              <a:rPr lang="en-US" dirty="0"/>
              <a:t>A1 would fully acquire 2</a:t>
            </a:r>
          </a:p>
          <a:p>
            <a:pPr marL="514350" indent="-514350"/>
            <a:r>
              <a:rPr lang="en-US" dirty="0"/>
              <a:t>A2-BH would full acquire 3 plus 1 additional listed NRHP property </a:t>
            </a:r>
          </a:p>
          <a:p>
            <a:pPr marL="514350" indent="-514350"/>
            <a:r>
              <a:rPr lang="en-US" dirty="0"/>
              <a:t>A2-LA would fully acquire 7 plus the 1 listed property</a:t>
            </a:r>
          </a:p>
          <a:p>
            <a:pPr marL="514350" indent="-514350"/>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6302339" y="4343400"/>
            <a:ext cx="2568539" cy="2438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0"/>
            <a:ext cx="6400800" cy="1020762"/>
          </a:xfrm>
        </p:spPr>
        <p:txBody>
          <a:bodyPr/>
          <a:lstStyle/>
          <a:p>
            <a:pPr algn="ctr"/>
            <a:r>
              <a:rPr lang="en-US" altLang="en-US" b="1" dirty="0">
                <a:solidFill>
                  <a:schemeClr val="tx1"/>
                </a:solidFill>
                <a:ea typeface="ＭＳ Ｐゴシック" pitchFamily="34" charset="-128"/>
              </a:rPr>
              <a:t>A1 full acquisitions</a:t>
            </a:r>
            <a:br>
              <a:rPr lang="en-US" altLang="en-US" b="1" dirty="0">
                <a:solidFill>
                  <a:schemeClr val="tx1"/>
                </a:solidFill>
                <a:ea typeface="ＭＳ Ｐゴシック" pitchFamily="34" charset="-128"/>
              </a:rPr>
            </a:br>
            <a:r>
              <a:rPr lang="en-US" altLang="en-US" sz="3200" dirty="0">
                <a:ea typeface="ＭＳ Ｐゴシック" pitchFamily="34" charset="-128"/>
              </a:rPr>
              <a:t>(inner Barbur)</a:t>
            </a:r>
            <a:endParaRPr lang="en-US" altLang="en-US" sz="3200" b="1" dirty="0">
              <a:solidFill>
                <a:schemeClr val="tx1"/>
              </a:solidFill>
              <a:ea typeface="ＭＳ Ｐゴシック" pitchFamily="34" charset="-128"/>
            </a:endParaRPr>
          </a:p>
        </p:txBody>
      </p:sp>
      <p:sp>
        <p:nvSpPr>
          <p:cNvPr id="43012" name="Content Placeholder 2"/>
          <p:cNvSpPr>
            <a:spLocks noGrp="1"/>
          </p:cNvSpPr>
          <p:nvPr>
            <p:ph idx="4294967295"/>
          </p:nvPr>
        </p:nvSpPr>
        <p:spPr>
          <a:xfrm>
            <a:off x="1600200" y="1524000"/>
            <a:ext cx="7010400" cy="2514600"/>
          </a:xfrm>
        </p:spPr>
        <p:txBody>
          <a:bodyPr/>
          <a:lstStyle/>
          <a:p>
            <a:pPr marL="339725" indent="-339725">
              <a:buNone/>
            </a:pPr>
            <a:r>
              <a:rPr lang="en-US" dirty="0"/>
              <a:t>        3124 SW Barbur Blvd</a:t>
            </a:r>
          </a:p>
          <a:p>
            <a:pPr marL="339725" indent="-339725">
              <a:spcBef>
                <a:spcPts val="0"/>
              </a:spcBef>
              <a:buNone/>
            </a:pPr>
            <a:r>
              <a:rPr lang="en-US" dirty="0"/>
              <a:t>        </a:t>
            </a:r>
            <a:r>
              <a:rPr lang="en-US" sz="2800" dirty="0"/>
              <a:t>(contributing resource)</a:t>
            </a:r>
            <a:endParaRPr lang="en-US" dirty="0"/>
          </a:p>
          <a:p>
            <a:pPr marL="514350" indent="-514350">
              <a:buNone/>
            </a:pPr>
            <a:endParaRPr lang="en-US" dirty="0"/>
          </a:p>
          <a:p>
            <a:pPr marL="514350" indent="-514350">
              <a:buNone/>
            </a:pPr>
            <a:endParaRPr lang="en-US" dirty="0"/>
          </a:p>
          <a:p>
            <a:pPr marL="514350" indent="-514350">
              <a:buNone/>
            </a:pPr>
            <a:endParaRPr lang="en-US" dirty="0"/>
          </a:p>
          <a:p>
            <a:pPr marL="514350" indent="-514350">
              <a:buNone/>
            </a:pPr>
            <a:endParaRPr lang="en-US" dirty="0"/>
          </a:p>
          <a:p>
            <a:pPr marL="514350" indent="-514350">
              <a:buNone/>
            </a:pPr>
            <a:endParaRPr lang="en-US" dirty="0"/>
          </a:p>
          <a:p>
            <a:pPr marL="514350" indent="2747963">
              <a:buNone/>
            </a:pPr>
            <a:r>
              <a:rPr lang="en-US" dirty="0"/>
              <a:t>338 SW Meade St</a:t>
            </a:r>
          </a:p>
          <a:p>
            <a:pPr marL="514350" indent="2747963">
              <a:spcBef>
                <a:spcPts val="0"/>
              </a:spcBef>
              <a:buNone/>
            </a:pPr>
            <a:r>
              <a:rPr lang="en-US" sz="2800" dirty="0"/>
              <a:t>(contributing resource)</a:t>
            </a:r>
          </a:p>
          <a:p>
            <a:pPr marL="514350" indent="-514350">
              <a:buNone/>
            </a:pPr>
            <a:endParaRPr lang="en-US" dirty="0"/>
          </a:p>
          <a:p>
            <a:pPr marL="914400" lvl="1" indent="-514350">
              <a:buNone/>
            </a:pPr>
            <a:endParaRPr lang="en-US" dirty="0"/>
          </a:p>
        </p:txBody>
      </p:sp>
      <p:pic>
        <p:nvPicPr>
          <p:cNvPr id="2052" name="Picture 4"/>
          <p:cNvPicPr>
            <a:picLocks noChangeAspect="1" noChangeArrowheads="1"/>
          </p:cNvPicPr>
          <p:nvPr/>
        </p:nvPicPr>
        <p:blipFill>
          <a:blip r:embed="rId3" cstate="screen"/>
          <a:srcRect/>
          <a:stretch>
            <a:fillRect/>
          </a:stretch>
        </p:blipFill>
        <p:spPr bwMode="auto">
          <a:xfrm>
            <a:off x="6114337" y="1523999"/>
            <a:ext cx="2877263" cy="2152193"/>
          </a:xfrm>
          <a:prstGeom prst="rect">
            <a:avLst/>
          </a:prstGeom>
          <a:noFill/>
          <a:ln w="9525">
            <a:noFill/>
            <a:miter lim="800000"/>
            <a:headEnd/>
            <a:tailEnd/>
          </a:ln>
        </p:spPr>
      </p:pic>
      <p:pic>
        <p:nvPicPr>
          <p:cNvPr id="2053" name="Picture 5"/>
          <p:cNvPicPr>
            <a:picLocks noChangeAspect="1" noChangeArrowheads="1"/>
          </p:cNvPicPr>
          <p:nvPr/>
        </p:nvPicPr>
        <p:blipFill>
          <a:blip r:embed="rId4" cstate="screen"/>
          <a:srcRect/>
          <a:stretch>
            <a:fillRect/>
          </a:stretch>
        </p:blipFill>
        <p:spPr bwMode="auto">
          <a:xfrm>
            <a:off x="1676400" y="4572000"/>
            <a:ext cx="3171825" cy="17811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0"/>
            <a:ext cx="6400800" cy="1020762"/>
          </a:xfrm>
        </p:spPr>
        <p:txBody>
          <a:bodyPr/>
          <a:lstStyle/>
          <a:p>
            <a:pPr algn="ctr"/>
            <a:r>
              <a:rPr lang="en-US" altLang="en-US" b="1" dirty="0">
                <a:solidFill>
                  <a:schemeClr val="tx1"/>
                </a:solidFill>
                <a:ea typeface="ＭＳ Ｐゴシック" pitchFamily="34" charset="-128"/>
              </a:rPr>
              <a:t>A2-BH full acquisitions</a:t>
            </a:r>
            <a:br>
              <a:rPr lang="en-US" altLang="en-US" b="1" dirty="0">
                <a:solidFill>
                  <a:schemeClr val="tx1"/>
                </a:solidFill>
                <a:ea typeface="ＭＳ Ｐゴシック" pitchFamily="34" charset="-128"/>
              </a:rPr>
            </a:br>
            <a:r>
              <a:rPr lang="en-US" altLang="en-US" sz="3200" dirty="0">
                <a:ea typeface="ＭＳ Ｐゴシック" pitchFamily="34" charset="-128"/>
              </a:rPr>
              <a:t>(inner Naito with bridgehead) </a:t>
            </a:r>
            <a:endParaRPr lang="en-US" altLang="en-US" sz="3200" b="1" dirty="0">
              <a:solidFill>
                <a:schemeClr val="tx1"/>
              </a:solidFill>
              <a:ea typeface="ＭＳ Ｐゴシック" pitchFamily="34" charset="-128"/>
            </a:endParaRPr>
          </a:p>
        </p:txBody>
      </p:sp>
      <p:sp>
        <p:nvSpPr>
          <p:cNvPr id="43012" name="Content Placeholder 2"/>
          <p:cNvSpPr>
            <a:spLocks noGrp="1"/>
          </p:cNvSpPr>
          <p:nvPr>
            <p:ph idx="4294967295"/>
          </p:nvPr>
        </p:nvSpPr>
        <p:spPr>
          <a:xfrm>
            <a:off x="1752600" y="1296194"/>
            <a:ext cx="5381625" cy="1295400"/>
          </a:xfrm>
        </p:spPr>
        <p:txBody>
          <a:bodyPr/>
          <a:lstStyle/>
          <a:p>
            <a:pPr marL="514350" indent="-514350" algn="r">
              <a:buNone/>
            </a:pPr>
            <a:r>
              <a:rPr lang="en-US" dirty="0"/>
              <a:t>        018 SW Grover</a:t>
            </a:r>
          </a:p>
          <a:p>
            <a:pPr marL="514350" indent="-514350" algn="r">
              <a:spcBef>
                <a:spcPts val="0"/>
              </a:spcBef>
              <a:buNone/>
            </a:pPr>
            <a:r>
              <a:rPr lang="en-US" dirty="0"/>
              <a:t>        </a:t>
            </a:r>
            <a:r>
              <a:rPr lang="en-US" sz="2800" dirty="0"/>
              <a:t>(contributing resource)</a:t>
            </a:r>
            <a:endParaRPr lang="en-US" dirty="0"/>
          </a:p>
        </p:txBody>
      </p:sp>
      <p:pic>
        <p:nvPicPr>
          <p:cNvPr id="5122" name="Picture 2"/>
          <p:cNvPicPr>
            <a:picLocks noChangeAspect="1" noChangeArrowheads="1"/>
          </p:cNvPicPr>
          <p:nvPr/>
        </p:nvPicPr>
        <p:blipFill>
          <a:blip r:embed="rId3" cstate="screen"/>
          <a:srcRect/>
          <a:stretch>
            <a:fillRect/>
          </a:stretch>
        </p:blipFill>
        <p:spPr bwMode="auto">
          <a:xfrm>
            <a:off x="7058025" y="1020762"/>
            <a:ext cx="1781175" cy="3171825"/>
          </a:xfrm>
          <a:prstGeom prst="rect">
            <a:avLst/>
          </a:prstGeom>
          <a:noFill/>
          <a:ln w="9525">
            <a:noFill/>
            <a:miter lim="800000"/>
            <a:headEnd/>
            <a:tailEnd/>
          </a:ln>
        </p:spPr>
      </p:pic>
      <p:sp>
        <p:nvSpPr>
          <p:cNvPr id="10" name="Content Placeholder 2"/>
          <p:cNvSpPr txBox="1">
            <a:spLocks/>
          </p:cNvSpPr>
          <p:nvPr/>
        </p:nvSpPr>
        <p:spPr bwMode="auto">
          <a:xfrm>
            <a:off x="685800" y="2181225"/>
            <a:ext cx="53816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015 SW Gibbs</a:t>
            </a:r>
          </a:p>
          <a:p>
            <a:pPr marL="514350" marR="0" lvl="0" indent="-514350" defTabSz="914400" rtl="0" eaLnBrk="0" fontAlgn="base" latinLnBrk="0" hangingPunct="0">
              <a:lnSpc>
                <a:spcPct val="100000"/>
              </a:lnSpc>
              <a:spcBef>
                <a:spcPts val="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a:t>
            </a:r>
            <a:r>
              <a:rPr kumimoji="0" lang="en-US" sz="2800" b="0" i="0" u="none" strike="noStrike" kern="1200" cap="none" spc="0" normalizeH="0" baseline="0" noProof="0" dirty="0">
                <a:ln>
                  <a:noFill/>
                </a:ln>
                <a:solidFill>
                  <a:schemeClr val="tx1"/>
                </a:solidFill>
                <a:effectLst/>
                <a:uLnTx/>
                <a:uFillTx/>
                <a:latin typeface="+mn-lt"/>
                <a:ea typeface="ＭＳ Ｐゴシック" charset="-128"/>
                <a:cs typeface="+mn-cs"/>
              </a:rPr>
              <a:t>(contributing resource)</a:t>
            </a: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pic>
        <p:nvPicPr>
          <p:cNvPr id="5123" name="Picture 3"/>
          <p:cNvPicPr>
            <a:picLocks noChangeAspect="1" noChangeArrowheads="1"/>
          </p:cNvPicPr>
          <p:nvPr/>
        </p:nvPicPr>
        <p:blipFill>
          <a:blip r:embed="rId4" cstate="screen"/>
          <a:srcRect/>
          <a:stretch>
            <a:fillRect/>
          </a:stretch>
        </p:blipFill>
        <p:spPr bwMode="auto">
          <a:xfrm>
            <a:off x="1524000" y="3171825"/>
            <a:ext cx="3171825" cy="1781175"/>
          </a:xfrm>
          <a:prstGeom prst="rect">
            <a:avLst/>
          </a:prstGeom>
          <a:noFill/>
          <a:ln w="9525">
            <a:noFill/>
            <a:miter lim="800000"/>
            <a:headEnd/>
            <a:tailEnd/>
          </a:ln>
        </p:spPr>
      </p:pic>
      <p:sp>
        <p:nvSpPr>
          <p:cNvPr id="12" name="Content Placeholder 2"/>
          <p:cNvSpPr txBox="1">
            <a:spLocks/>
          </p:cNvSpPr>
          <p:nvPr/>
        </p:nvSpPr>
        <p:spPr bwMode="auto">
          <a:xfrm>
            <a:off x="1524000" y="5410200"/>
            <a:ext cx="41624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r"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017 SW Whitaker</a:t>
            </a:r>
          </a:p>
          <a:p>
            <a:pPr marL="514350" marR="0" lvl="0" indent="-514350" algn="r" defTabSz="914400" rtl="0" eaLnBrk="0" fontAlgn="base" latinLnBrk="0" hangingPunct="0">
              <a:lnSpc>
                <a:spcPct val="100000"/>
              </a:lnSpc>
              <a:spcBef>
                <a:spcPts val="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a:t>
            </a:r>
            <a:r>
              <a:rPr kumimoji="0" lang="en-US" sz="2800" b="0" i="0" u="none" strike="noStrike" kern="1200" cap="none" spc="0" normalizeH="0" baseline="0" noProof="0" dirty="0">
                <a:ln>
                  <a:noFill/>
                </a:ln>
                <a:solidFill>
                  <a:schemeClr val="tx1"/>
                </a:solidFill>
                <a:effectLst/>
                <a:uLnTx/>
                <a:uFillTx/>
                <a:latin typeface="+mn-lt"/>
                <a:ea typeface="ＭＳ Ｐゴシック" charset="-128"/>
                <a:cs typeface="+mn-cs"/>
              </a:rPr>
              <a:t>(contributing resource)</a:t>
            </a: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pic>
        <p:nvPicPr>
          <p:cNvPr id="5124" name="Picture 4"/>
          <p:cNvPicPr>
            <a:picLocks noChangeAspect="1" noChangeArrowheads="1"/>
          </p:cNvPicPr>
          <p:nvPr/>
        </p:nvPicPr>
        <p:blipFill>
          <a:blip r:embed="rId5" cstate="screen"/>
          <a:srcRect/>
          <a:stretch>
            <a:fillRect/>
          </a:stretch>
        </p:blipFill>
        <p:spPr bwMode="auto">
          <a:xfrm>
            <a:off x="5686425" y="4953000"/>
            <a:ext cx="3171825" cy="17811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0"/>
            <a:ext cx="6400800" cy="1020762"/>
          </a:xfrm>
        </p:spPr>
        <p:txBody>
          <a:bodyPr/>
          <a:lstStyle/>
          <a:p>
            <a:pPr algn="ctr"/>
            <a:r>
              <a:rPr lang="en-US" altLang="en-US" b="1" dirty="0">
                <a:solidFill>
                  <a:schemeClr val="tx1"/>
                </a:solidFill>
                <a:ea typeface="ＭＳ Ｐゴシック" pitchFamily="34" charset="-128"/>
              </a:rPr>
              <a:t>A2-BH full acquisitions</a:t>
            </a:r>
            <a:br>
              <a:rPr lang="en-US" altLang="en-US" b="1" dirty="0">
                <a:solidFill>
                  <a:schemeClr val="tx1"/>
                </a:solidFill>
                <a:ea typeface="ＭＳ Ｐゴシック" pitchFamily="34" charset="-128"/>
              </a:rPr>
            </a:br>
            <a:r>
              <a:rPr lang="en-US" altLang="en-US" sz="3200" dirty="0">
                <a:ea typeface="ＭＳ Ｐゴシック" pitchFamily="34" charset="-128"/>
              </a:rPr>
              <a:t>(inner Naito with Bridgehead)</a:t>
            </a:r>
            <a:endParaRPr lang="en-US" altLang="en-US" sz="3200" b="1" dirty="0">
              <a:solidFill>
                <a:schemeClr val="tx1"/>
              </a:solidFill>
              <a:ea typeface="ＭＳ Ｐゴシック" pitchFamily="34" charset="-128"/>
            </a:endParaRPr>
          </a:p>
        </p:txBody>
      </p:sp>
      <p:sp>
        <p:nvSpPr>
          <p:cNvPr id="43012" name="Content Placeholder 2"/>
          <p:cNvSpPr>
            <a:spLocks noGrp="1"/>
          </p:cNvSpPr>
          <p:nvPr>
            <p:ph idx="4294967295"/>
          </p:nvPr>
        </p:nvSpPr>
        <p:spPr>
          <a:xfrm>
            <a:off x="1371600" y="1524000"/>
            <a:ext cx="3810000" cy="1295400"/>
          </a:xfrm>
        </p:spPr>
        <p:txBody>
          <a:bodyPr/>
          <a:lstStyle/>
          <a:p>
            <a:pPr marL="514350" indent="-514350" algn="r">
              <a:buNone/>
            </a:pPr>
            <a:r>
              <a:rPr lang="en-US" dirty="0"/>
              <a:t>        4133 SW Corbett</a:t>
            </a:r>
          </a:p>
          <a:p>
            <a:pPr marL="514350" indent="-514350" algn="r">
              <a:buNone/>
            </a:pPr>
            <a:r>
              <a:rPr lang="en-US" dirty="0"/>
              <a:t>Jewish Shelter House</a:t>
            </a:r>
          </a:p>
          <a:p>
            <a:pPr marL="514350" indent="-514350" algn="r">
              <a:spcBef>
                <a:spcPts val="0"/>
              </a:spcBef>
              <a:buNone/>
            </a:pPr>
            <a:r>
              <a:rPr lang="en-US" dirty="0"/>
              <a:t>        </a:t>
            </a:r>
            <a:r>
              <a:rPr lang="en-US" sz="2800" b="1" dirty="0">
                <a:solidFill>
                  <a:srgbClr val="FF0000"/>
                </a:solidFill>
              </a:rPr>
              <a:t>LISTED</a:t>
            </a:r>
            <a:endParaRPr lang="en-US" b="1" dirty="0">
              <a:solidFill>
                <a:srgbClr val="FF0000"/>
              </a:solidFill>
            </a:endParaRPr>
          </a:p>
        </p:txBody>
      </p:sp>
      <p:pic>
        <p:nvPicPr>
          <p:cNvPr id="6146" name="Picture 2"/>
          <p:cNvPicPr>
            <a:picLocks noChangeAspect="1" noChangeArrowheads="1"/>
          </p:cNvPicPr>
          <p:nvPr/>
        </p:nvPicPr>
        <p:blipFill>
          <a:blip r:embed="rId3" cstate="screen"/>
          <a:srcRect/>
          <a:stretch>
            <a:fillRect/>
          </a:stretch>
        </p:blipFill>
        <p:spPr bwMode="auto">
          <a:xfrm>
            <a:off x="5358806" y="1524000"/>
            <a:ext cx="3528019" cy="1981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0"/>
            <a:ext cx="6400800" cy="1020762"/>
          </a:xfrm>
        </p:spPr>
        <p:txBody>
          <a:bodyPr/>
          <a:lstStyle/>
          <a:p>
            <a:pPr algn="ctr"/>
            <a:r>
              <a:rPr lang="en-US" altLang="en-US" b="1" dirty="0">
                <a:solidFill>
                  <a:schemeClr val="tx1"/>
                </a:solidFill>
                <a:ea typeface="ＭＳ Ｐゴシック" pitchFamily="34" charset="-128"/>
              </a:rPr>
              <a:t>A2-LA full acquisitions</a:t>
            </a:r>
            <a:br>
              <a:rPr lang="en-US" altLang="en-US" b="1" dirty="0">
                <a:solidFill>
                  <a:schemeClr val="tx1"/>
                </a:solidFill>
                <a:ea typeface="ＭＳ Ｐゴシック" pitchFamily="34" charset="-128"/>
              </a:rPr>
            </a:br>
            <a:r>
              <a:rPr lang="en-US" altLang="en-US" sz="3200" dirty="0">
                <a:ea typeface="ＭＳ Ｐゴシック" pitchFamily="34" charset="-128"/>
              </a:rPr>
              <a:t>(inner Naito with limited access) </a:t>
            </a:r>
            <a:endParaRPr lang="en-US" altLang="en-US" sz="3200" b="1" dirty="0">
              <a:solidFill>
                <a:schemeClr val="tx1"/>
              </a:solidFill>
              <a:ea typeface="ＭＳ Ｐゴシック" pitchFamily="34" charset="-128"/>
            </a:endParaRPr>
          </a:p>
        </p:txBody>
      </p:sp>
      <p:sp>
        <p:nvSpPr>
          <p:cNvPr id="43012" name="Content Placeholder 2"/>
          <p:cNvSpPr>
            <a:spLocks noGrp="1"/>
          </p:cNvSpPr>
          <p:nvPr>
            <p:ph idx="4294967295"/>
          </p:nvPr>
        </p:nvSpPr>
        <p:spPr>
          <a:xfrm>
            <a:off x="1066800" y="2362200"/>
            <a:ext cx="4057650" cy="1295400"/>
          </a:xfrm>
        </p:spPr>
        <p:txBody>
          <a:bodyPr/>
          <a:lstStyle/>
          <a:p>
            <a:pPr marL="514350" indent="-514350">
              <a:buNone/>
            </a:pPr>
            <a:r>
              <a:rPr lang="en-US" dirty="0"/>
              <a:t>        16 SW Porter</a:t>
            </a:r>
          </a:p>
          <a:p>
            <a:pPr marL="514350" indent="-514350">
              <a:spcBef>
                <a:spcPts val="0"/>
              </a:spcBef>
              <a:buNone/>
            </a:pPr>
            <a:r>
              <a:rPr lang="en-US" dirty="0"/>
              <a:t>    </a:t>
            </a:r>
            <a:r>
              <a:rPr lang="en-US" sz="2800" dirty="0"/>
              <a:t>(contributing resource)</a:t>
            </a:r>
            <a:endParaRPr lang="en-US" dirty="0"/>
          </a:p>
        </p:txBody>
      </p:sp>
      <p:sp>
        <p:nvSpPr>
          <p:cNvPr id="10" name="Content Placeholder 2"/>
          <p:cNvSpPr txBox="1">
            <a:spLocks/>
          </p:cNvSpPr>
          <p:nvPr/>
        </p:nvSpPr>
        <p:spPr bwMode="auto">
          <a:xfrm>
            <a:off x="1695450" y="1219200"/>
            <a:ext cx="53816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r"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25 SW Woods</a:t>
            </a:r>
          </a:p>
          <a:p>
            <a:pPr marL="514350" marR="0" lvl="0" indent="-514350" algn="r" defTabSz="914400" rtl="0" eaLnBrk="0" fontAlgn="base" latinLnBrk="0" hangingPunct="0">
              <a:lnSpc>
                <a:spcPct val="100000"/>
              </a:lnSpc>
              <a:spcBef>
                <a:spcPts val="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a:t>
            </a:r>
            <a:r>
              <a:rPr kumimoji="0" lang="en-US" sz="2800" b="0" i="0" u="none" strike="noStrike" kern="1200" cap="none" spc="0" normalizeH="0" baseline="0" noProof="0" dirty="0">
                <a:ln>
                  <a:noFill/>
                </a:ln>
                <a:solidFill>
                  <a:schemeClr val="tx1"/>
                </a:solidFill>
                <a:effectLst/>
                <a:uLnTx/>
                <a:uFillTx/>
                <a:latin typeface="+mn-lt"/>
                <a:ea typeface="ＭＳ Ｐゴシック" charset="-128"/>
                <a:cs typeface="+mn-cs"/>
              </a:rPr>
              <a:t>(contributing resource)</a:t>
            </a: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sp>
        <p:nvSpPr>
          <p:cNvPr id="12" name="Content Placeholder 2"/>
          <p:cNvSpPr txBox="1">
            <a:spLocks/>
          </p:cNvSpPr>
          <p:nvPr/>
        </p:nvSpPr>
        <p:spPr bwMode="auto">
          <a:xfrm>
            <a:off x="1524000" y="5410200"/>
            <a:ext cx="41624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r"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3323 SW Naito</a:t>
            </a:r>
          </a:p>
          <a:p>
            <a:pPr marL="514350" marR="0" lvl="0" indent="-514350" algn="r" defTabSz="914400" rtl="0" eaLnBrk="0" fontAlgn="base" latinLnBrk="0" hangingPunct="0">
              <a:lnSpc>
                <a:spcPct val="100000"/>
              </a:lnSpc>
              <a:spcBef>
                <a:spcPts val="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a:t>
            </a:r>
            <a:r>
              <a:rPr kumimoji="0" lang="en-US" sz="2800" b="0" i="0" u="none" strike="noStrike" kern="1200" cap="none" spc="0" normalizeH="0" baseline="0" noProof="0" dirty="0">
                <a:ln>
                  <a:noFill/>
                </a:ln>
                <a:solidFill>
                  <a:schemeClr val="tx1"/>
                </a:solidFill>
                <a:effectLst/>
                <a:uLnTx/>
                <a:uFillTx/>
                <a:latin typeface="+mn-lt"/>
                <a:ea typeface="ＭＳ Ｐゴシック" charset="-128"/>
                <a:cs typeface="+mn-cs"/>
              </a:rPr>
              <a:t>(contributing resource)</a:t>
            </a: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pic>
        <p:nvPicPr>
          <p:cNvPr id="8194" name="Picture 2"/>
          <p:cNvPicPr>
            <a:picLocks noChangeAspect="1" noChangeArrowheads="1"/>
          </p:cNvPicPr>
          <p:nvPr/>
        </p:nvPicPr>
        <p:blipFill>
          <a:blip r:embed="rId3" cstate="screen"/>
          <a:srcRect/>
          <a:stretch>
            <a:fillRect/>
          </a:stretch>
        </p:blipFill>
        <p:spPr bwMode="auto">
          <a:xfrm>
            <a:off x="1628776" y="3295650"/>
            <a:ext cx="3171825" cy="1781175"/>
          </a:xfrm>
          <a:prstGeom prst="rect">
            <a:avLst/>
          </a:prstGeom>
          <a:noFill/>
          <a:ln w="9525">
            <a:noFill/>
            <a:miter lim="800000"/>
            <a:headEnd/>
            <a:tailEnd/>
          </a:ln>
        </p:spPr>
      </p:pic>
      <p:pic>
        <p:nvPicPr>
          <p:cNvPr id="8195" name="Picture 3"/>
          <p:cNvPicPr>
            <a:picLocks noChangeAspect="1" noChangeArrowheads="1"/>
          </p:cNvPicPr>
          <p:nvPr/>
        </p:nvPicPr>
        <p:blipFill>
          <a:blip r:embed="rId4" cstate="screen"/>
          <a:srcRect/>
          <a:stretch>
            <a:fillRect/>
          </a:stretch>
        </p:blipFill>
        <p:spPr bwMode="auto">
          <a:xfrm>
            <a:off x="7258050" y="1276350"/>
            <a:ext cx="1781175" cy="2381250"/>
          </a:xfrm>
          <a:prstGeom prst="rect">
            <a:avLst/>
          </a:prstGeom>
          <a:noFill/>
          <a:ln w="9525">
            <a:noFill/>
            <a:miter lim="800000"/>
            <a:headEnd/>
            <a:tailEnd/>
          </a:ln>
        </p:spPr>
      </p:pic>
      <p:pic>
        <p:nvPicPr>
          <p:cNvPr id="8196" name="Picture 4"/>
          <p:cNvPicPr>
            <a:picLocks noChangeAspect="1" noChangeArrowheads="1"/>
          </p:cNvPicPr>
          <p:nvPr/>
        </p:nvPicPr>
        <p:blipFill>
          <a:blip r:embed="rId5" cstate="screen"/>
          <a:srcRect/>
          <a:stretch>
            <a:fillRect/>
          </a:stretch>
        </p:blipFill>
        <p:spPr bwMode="auto">
          <a:xfrm>
            <a:off x="5867400" y="4924425"/>
            <a:ext cx="3171825" cy="17811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2" name="Content Placeholder 2"/>
          <p:cNvSpPr>
            <a:spLocks noGrp="1"/>
          </p:cNvSpPr>
          <p:nvPr>
            <p:ph idx="4294967295"/>
          </p:nvPr>
        </p:nvSpPr>
        <p:spPr>
          <a:xfrm>
            <a:off x="3476625" y="1447800"/>
            <a:ext cx="5381625" cy="1295400"/>
          </a:xfrm>
        </p:spPr>
        <p:txBody>
          <a:bodyPr/>
          <a:lstStyle/>
          <a:p>
            <a:pPr marL="514350" indent="-514350" algn="r">
              <a:buNone/>
            </a:pPr>
            <a:r>
              <a:rPr lang="en-US" dirty="0"/>
              <a:t>        5 SW Whitaker</a:t>
            </a:r>
          </a:p>
          <a:p>
            <a:pPr marL="514350" indent="-514350" algn="r">
              <a:spcBef>
                <a:spcPts val="0"/>
              </a:spcBef>
              <a:buNone/>
            </a:pPr>
            <a:r>
              <a:rPr lang="en-US" dirty="0"/>
              <a:t>        </a:t>
            </a:r>
            <a:r>
              <a:rPr lang="en-US" sz="2800" dirty="0"/>
              <a:t>(contributing resource)</a:t>
            </a:r>
            <a:endParaRPr lang="en-US" dirty="0"/>
          </a:p>
        </p:txBody>
      </p:sp>
      <p:sp>
        <p:nvSpPr>
          <p:cNvPr id="10" name="Content Placeholder 2"/>
          <p:cNvSpPr txBox="1">
            <a:spLocks/>
          </p:cNvSpPr>
          <p:nvPr/>
        </p:nvSpPr>
        <p:spPr bwMode="auto">
          <a:xfrm>
            <a:off x="685800" y="2181225"/>
            <a:ext cx="53816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11 SW Gibbs</a:t>
            </a:r>
          </a:p>
          <a:p>
            <a:pPr marL="514350" marR="0" lvl="0" indent="-514350" defTabSz="914400" rtl="0" eaLnBrk="0" fontAlgn="base" latinLnBrk="0" hangingPunct="0">
              <a:lnSpc>
                <a:spcPct val="100000"/>
              </a:lnSpc>
              <a:spcBef>
                <a:spcPts val="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a:t>
            </a:r>
          </a:p>
        </p:txBody>
      </p:sp>
      <p:sp>
        <p:nvSpPr>
          <p:cNvPr id="12" name="Content Placeholder 2"/>
          <p:cNvSpPr txBox="1">
            <a:spLocks/>
          </p:cNvSpPr>
          <p:nvPr/>
        </p:nvSpPr>
        <p:spPr bwMode="auto">
          <a:xfrm>
            <a:off x="1524000" y="5410200"/>
            <a:ext cx="41624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r"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022 SW Lowell</a:t>
            </a:r>
          </a:p>
          <a:p>
            <a:pPr marL="514350" marR="0" lvl="0" indent="-514350" algn="r" defTabSz="914400" rtl="0" eaLnBrk="0" fontAlgn="base" latinLnBrk="0" hangingPunct="0">
              <a:lnSpc>
                <a:spcPct val="100000"/>
              </a:lnSpc>
              <a:spcBef>
                <a:spcPts val="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a:t>
            </a:r>
          </a:p>
        </p:txBody>
      </p:sp>
      <p:pic>
        <p:nvPicPr>
          <p:cNvPr id="9218" name="Picture 2"/>
          <p:cNvPicPr>
            <a:picLocks noChangeAspect="1" noChangeArrowheads="1"/>
          </p:cNvPicPr>
          <p:nvPr/>
        </p:nvPicPr>
        <p:blipFill>
          <a:blip r:embed="rId3" cstate="screen"/>
          <a:srcRect/>
          <a:stretch>
            <a:fillRect/>
          </a:stretch>
        </p:blipFill>
        <p:spPr bwMode="auto">
          <a:xfrm>
            <a:off x="5686425" y="2486025"/>
            <a:ext cx="3171825" cy="1781175"/>
          </a:xfrm>
          <a:prstGeom prst="rect">
            <a:avLst/>
          </a:prstGeom>
          <a:noFill/>
          <a:ln w="9525">
            <a:noFill/>
            <a:miter lim="800000"/>
            <a:headEnd/>
            <a:tailEnd/>
          </a:ln>
        </p:spPr>
      </p:pic>
      <p:pic>
        <p:nvPicPr>
          <p:cNvPr id="9219" name="Picture 3"/>
          <p:cNvPicPr>
            <a:picLocks noChangeAspect="1" noChangeArrowheads="1"/>
          </p:cNvPicPr>
          <p:nvPr/>
        </p:nvPicPr>
        <p:blipFill>
          <a:blip r:embed="rId4" cstate="screen"/>
          <a:srcRect/>
          <a:stretch>
            <a:fillRect/>
          </a:stretch>
        </p:blipFill>
        <p:spPr bwMode="auto">
          <a:xfrm>
            <a:off x="1524000" y="2743200"/>
            <a:ext cx="3238500" cy="1771884"/>
          </a:xfrm>
          <a:prstGeom prst="rect">
            <a:avLst/>
          </a:prstGeom>
          <a:noFill/>
          <a:ln w="9525">
            <a:noFill/>
            <a:miter lim="800000"/>
            <a:headEnd/>
            <a:tailEnd/>
          </a:ln>
        </p:spPr>
      </p:pic>
      <p:pic>
        <p:nvPicPr>
          <p:cNvPr id="9220" name="Picture 4"/>
          <p:cNvPicPr>
            <a:picLocks noChangeAspect="1" noChangeArrowheads="1"/>
          </p:cNvPicPr>
          <p:nvPr/>
        </p:nvPicPr>
        <p:blipFill>
          <a:blip r:embed="rId5" cstate="screen"/>
          <a:srcRect/>
          <a:stretch>
            <a:fillRect/>
          </a:stretch>
        </p:blipFill>
        <p:spPr bwMode="auto">
          <a:xfrm>
            <a:off x="5686425" y="4924425"/>
            <a:ext cx="3171825" cy="1781175"/>
          </a:xfrm>
          <a:prstGeom prst="rect">
            <a:avLst/>
          </a:prstGeom>
          <a:noFill/>
          <a:ln w="9525">
            <a:noFill/>
            <a:miter lim="800000"/>
            <a:headEnd/>
            <a:tailEnd/>
          </a:ln>
        </p:spPr>
      </p:pic>
      <p:sp>
        <p:nvSpPr>
          <p:cNvPr id="11" name="Title 1"/>
          <p:cNvSpPr txBox="1">
            <a:spLocks/>
          </p:cNvSpPr>
          <p:nvPr/>
        </p:nvSpPr>
        <p:spPr bwMode="auto">
          <a:xfrm>
            <a:off x="2286000" y="0"/>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1"/>
                </a:solidFill>
                <a:latin typeface="+mj-lt"/>
                <a:ea typeface="ＭＳ Ｐゴシック" charset="-128"/>
                <a:cs typeface="+mj-cs"/>
              </a:defRPr>
            </a:lvl1pPr>
            <a:lvl2pPr algn="l" rtl="0" eaLnBrk="0" fontAlgn="base" hangingPunct="0">
              <a:spcBef>
                <a:spcPct val="0"/>
              </a:spcBef>
              <a:spcAft>
                <a:spcPct val="0"/>
              </a:spcAft>
              <a:defRPr sz="4400">
                <a:solidFill>
                  <a:srgbClr val="00466A"/>
                </a:solidFill>
                <a:latin typeface="Calibri" pitchFamily="34" charset="0"/>
                <a:ea typeface="ＭＳ Ｐゴシック" charset="-128"/>
              </a:defRPr>
            </a:lvl2pPr>
            <a:lvl3pPr algn="l" rtl="0" eaLnBrk="0" fontAlgn="base" hangingPunct="0">
              <a:spcBef>
                <a:spcPct val="0"/>
              </a:spcBef>
              <a:spcAft>
                <a:spcPct val="0"/>
              </a:spcAft>
              <a:defRPr sz="4400">
                <a:solidFill>
                  <a:srgbClr val="00466A"/>
                </a:solidFill>
                <a:latin typeface="Calibri" pitchFamily="34" charset="0"/>
                <a:ea typeface="ＭＳ Ｐゴシック" charset="-128"/>
              </a:defRPr>
            </a:lvl3pPr>
            <a:lvl4pPr algn="l" rtl="0" eaLnBrk="0" fontAlgn="base" hangingPunct="0">
              <a:spcBef>
                <a:spcPct val="0"/>
              </a:spcBef>
              <a:spcAft>
                <a:spcPct val="0"/>
              </a:spcAft>
              <a:defRPr sz="4400">
                <a:solidFill>
                  <a:srgbClr val="00466A"/>
                </a:solidFill>
                <a:latin typeface="Calibri" pitchFamily="34" charset="0"/>
                <a:ea typeface="ＭＳ Ｐゴシック" charset="-128"/>
              </a:defRPr>
            </a:lvl4pPr>
            <a:lvl5pPr algn="l" rtl="0" eaLnBrk="0" fontAlgn="base" hangingPunct="0">
              <a:spcBef>
                <a:spcPct val="0"/>
              </a:spcBef>
              <a:spcAft>
                <a:spcPct val="0"/>
              </a:spcAft>
              <a:defRPr sz="4400">
                <a:solidFill>
                  <a:srgbClr val="00466A"/>
                </a:solidFill>
                <a:latin typeface="Calibri" pitchFamily="34" charset="0"/>
                <a:ea typeface="ＭＳ Ｐゴシック" charset="-128"/>
              </a:defRPr>
            </a:lvl5pPr>
            <a:lvl6pPr marL="457200" algn="l" rtl="0" fontAlgn="base">
              <a:spcBef>
                <a:spcPct val="0"/>
              </a:spcBef>
              <a:spcAft>
                <a:spcPct val="0"/>
              </a:spcAft>
              <a:defRPr sz="4400">
                <a:solidFill>
                  <a:srgbClr val="00466A"/>
                </a:solidFill>
                <a:latin typeface="Calibri" pitchFamily="34" charset="0"/>
              </a:defRPr>
            </a:lvl6pPr>
            <a:lvl7pPr marL="914400" algn="l" rtl="0" fontAlgn="base">
              <a:spcBef>
                <a:spcPct val="0"/>
              </a:spcBef>
              <a:spcAft>
                <a:spcPct val="0"/>
              </a:spcAft>
              <a:defRPr sz="4400">
                <a:solidFill>
                  <a:srgbClr val="00466A"/>
                </a:solidFill>
                <a:latin typeface="Calibri" pitchFamily="34" charset="0"/>
              </a:defRPr>
            </a:lvl7pPr>
            <a:lvl8pPr marL="1371600" algn="l" rtl="0" fontAlgn="base">
              <a:spcBef>
                <a:spcPct val="0"/>
              </a:spcBef>
              <a:spcAft>
                <a:spcPct val="0"/>
              </a:spcAft>
              <a:defRPr sz="4400">
                <a:solidFill>
                  <a:srgbClr val="00466A"/>
                </a:solidFill>
                <a:latin typeface="Calibri" pitchFamily="34" charset="0"/>
              </a:defRPr>
            </a:lvl8pPr>
            <a:lvl9pPr marL="1828800" algn="l" rtl="0" fontAlgn="base">
              <a:spcBef>
                <a:spcPct val="0"/>
              </a:spcBef>
              <a:spcAft>
                <a:spcPct val="0"/>
              </a:spcAft>
              <a:defRPr sz="4400">
                <a:solidFill>
                  <a:srgbClr val="00466A"/>
                </a:solidFill>
                <a:latin typeface="Calibri" pitchFamily="34" charset="0"/>
              </a:defRPr>
            </a:lvl9pPr>
          </a:lstStyle>
          <a:p>
            <a:pPr algn="ctr" defTabSz="914400"/>
            <a:r>
              <a:rPr lang="en-US" altLang="en-US">
                <a:ea typeface="ＭＳ Ｐゴシック" pitchFamily="34" charset="-128"/>
              </a:rPr>
              <a:t>A2-LA full acquisitions</a:t>
            </a:r>
            <a:br>
              <a:rPr lang="en-US" altLang="en-US">
                <a:ea typeface="ＭＳ Ｐゴシック" pitchFamily="34" charset="-128"/>
              </a:rPr>
            </a:br>
            <a:r>
              <a:rPr lang="en-US" altLang="en-US" sz="3200">
                <a:ea typeface="ＭＳ Ｐゴシック" pitchFamily="34" charset="-128"/>
              </a:rPr>
              <a:t>(inner Naito with limited access) </a:t>
            </a:r>
            <a:endParaRPr lang="en-US" altLang="en-US" sz="3200" dirty="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40_growth_concept_121914.jpg"/>
          <p:cNvPicPr>
            <a:picLocks noChangeAspect="1"/>
          </p:cNvPicPr>
          <p:nvPr/>
        </p:nvPicPr>
        <p:blipFill>
          <a:blip r:embed="rId3" cstate="screen"/>
          <a:stretch>
            <a:fillRect/>
          </a:stretch>
        </p:blipFill>
        <p:spPr>
          <a:xfrm>
            <a:off x="134470" y="0"/>
            <a:ext cx="8875059" cy="6858000"/>
          </a:xfrm>
          <a:prstGeom prst="rect">
            <a:avLst/>
          </a:prstGeom>
        </p:spPr>
      </p:pic>
      <p:sp>
        <p:nvSpPr>
          <p:cNvPr id="29699" name="Rectangle 23"/>
          <p:cNvSpPr>
            <a:spLocks noChangeArrowheads="1"/>
          </p:cNvSpPr>
          <p:nvPr/>
        </p:nvSpPr>
        <p:spPr bwMode="auto">
          <a:xfrm>
            <a:off x="2057400" y="182879"/>
            <a:ext cx="5276957" cy="861774"/>
          </a:xfrm>
          <a:prstGeom prst="rect">
            <a:avLst/>
          </a:prstGeom>
          <a:noFill/>
          <a:ln w="12700">
            <a:noFill/>
            <a:miter lim="800000"/>
            <a:headEnd/>
            <a:tailEnd/>
          </a:ln>
        </p:spPr>
        <p:txBody>
          <a:bodyPr wrap="none" tIns="91440" bIns="91440">
            <a:spAutoFit/>
          </a:bodyPr>
          <a:lstStyle/>
          <a:p>
            <a:pPr algn="ctr"/>
            <a:r>
              <a:rPr lang="en-US" sz="4400" b="1" dirty="0">
                <a:solidFill>
                  <a:prstClr val="black"/>
                </a:solidFill>
                <a:latin typeface="Calibri"/>
                <a:ea typeface="Calibri" pitchFamily="34" charset="0"/>
                <a:cs typeface="Calibri"/>
              </a:rPr>
              <a:t>2040 Growth Concept</a:t>
            </a:r>
          </a:p>
        </p:txBody>
      </p:sp>
    </p:spTree>
    <p:extLst>
      <p:ext uri="{BB962C8B-B14F-4D97-AF65-F5344CB8AC3E}">
        <p14:creationId xmlns:p14="http://schemas.microsoft.com/office/powerpoint/2010/main" val="10374732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2" name="Content Placeholder 2"/>
          <p:cNvSpPr>
            <a:spLocks noGrp="1"/>
          </p:cNvSpPr>
          <p:nvPr>
            <p:ph idx="4294967295"/>
          </p:nvPr>
        </p:nvSpPr>
        <p:spPr>
          <a:xfrm>
            <a:off x="1447800" y="1371600"/>
            <a:ext cx="5381625" cy="1295400"/>
          </a:xfrm>
        </p:spPr>
        <p:txBody>
          <a:bodyPr/>
          <a:lstStyle/>
          <a:p>
            <a:pPr marL="514350" indent="-514350" algn="r">
              <a:buNone/>
            </a:pPr>
            <a:r>
              <a:rPr lang="en-US" dirty="0"/>
              <a:t>        4145 SW Corbett</a:t>
            </a:r>
          </a:p>
          <a:p>
            <a:pPr marL="514350" indent="-514350" algn="r">
              <a:spcBef>
                <a:spcPts val="0"/>
              </a:spcBef>
              <a:buNone/>
            </a:pPr>
            <a:r>
              <a:rPr lang="en-US" dirty="0"/>
              <a:t>        </a:t>
            </a:r>
          </a:p>
        </p:txBody>
      </p:sp>
      <p:sp>
        <p:nvSpPr>
          <p:cNvPr id="10" name="Content Placeholder 2"/>
          <p:cNvSpPr txBox="1">
            <a:spLocks/>
          </p:cNvSpPr>
          <p:nvPr/>
        </p:nvSpPr>
        <p:spPr bwMode="auto">
          <a:xfrm>
            <a:off x="685800" y="2181225"/>
            <a:ext cx="53816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4205</a:t>
            </a:r>
            <a:r>
              <a:rPr kumimoji="0" lang="en-US" sz="3200" b="0" i="0" u="none" strike="noStrike" kern="1200" cap="none" spc="0" normalizeH="0" noProof="0" dirty="0">
                <a:ln>
                  <a:noFill/>
                </a:ln>
                <a:solidFill>
                  <a:schemeClr val="tx1"/>
                </a:solidFill>
                <a:effectLst/>
                <a:uLnTx/>
                <a:uFillTx/>
                <a:latin typeface="+mn-lt"/>
                <a:ea typeface="ＭＳ Ｐゴシック" charset="-128"/>
                <a:cs typeface="+mn-cs"/>
              </a:rPr>
              <a:t> </a:t>
            </a: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SW Corbett</a:t>
            </a:r>
          </a:p>
          <a:p>
            <a:pPr marL="514350" marR="0" lvl="0" indent="-514350" defTabSz="914400" rtl="0" eaLnBrk="0" fontAlgn="base" latinLnBrk="0" hangingPunct="0">
              <a:lnSpc>
                <a:spcPct val="100000"/>
              </a:lnSpc>
              <a:spcBef>
                <a:spcPts val="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mn-cs"/>
              </a:rPr>
              <a:t>       </a:t>
            </a:r>
          </a:p>
        </p:txBody>
      </p:sp>
      <p:pic>
        <p:nvPicPr>
          <p:cNvPr id="10242" name="Picture 2"/>
          <p:cNvPicPr>
            <a:picLocks noChangeAspect="1" noChangeArrowheads="1"/>
          </p:cNvPicPr>
          <p:nvPr/>
        </p:nvPicPr>
        <p:blipFill>
          <a:blip r:embed="rId3" cstate="screen"/>
          <a:srcRect/>
          <a:stretch>
            <a:fillRect/>
          </a:stretch>
        </p:blipFill>
        <p:spPr bwMode="auto">
          <a:xfrm>
            <a:off x="7010399" y="1371600"/>
            <a:ext cx="1933575" cy="2584993"/>
          </a:xfrm>
          <a:prstGeom prst="rect">
            <a:avLst/>
          </a:prstGeom>
          <a:noFill/>
          <a:ln w="9525">
            <a:noFill/>
            <a:miter lim="800000"/>
            <a:headEnd/>
            <a:tailEnd/>
          </a:ln>
        </p:spPr>
      </p:pic>
      <p:pic>
        <p:nvPicPr>
          <p:cNvPr id="10243" name="Picture 3"/>
          <p:cNvPicPr>
            <a:picLocks noChangeAspect="1" noChangeArrowheads="1"/>
          </p:cNvPicPr>
          <p:nvPr/>
        </p:nvPicPr>
        <p:blipFill>
          <a:blip r:embed="rId4" cstate="screen"/>
          <a:srcRect/>
          <a:stretch>
            <a:fillRect/>
          </a:stretch>
        </p:blipFill>
        <p:spPr bwMode="auto">
          <a:xfrm>
            <a:off x="1628775" y="2819400"/>
            <a:ext cx="1781175" cy="3171825"/>
          </a:xfrm>
          <a:prstGeom prst="rect">
            <a:avLst/>
          </a:prstGeom>
          <a:noFill/>
          <a:ln w="9525">
            <a:noFill/>
            <a:miter lim="800000"/>
            <a:headEnd/>
            <a:tailEnd/>
          </a:ln>
        </p:spPr>
      </p:pic>
      <p:sp>
        <p:nvSpPr>
          <p:cNvPr id="13" name="TextBox 12"/>
          <p:cNvSpPr txBox="1"/>
          <p:nvPr/>
        </p:nvSpPr>
        <p:spPr>
          <a:xfrm>
            <a:off x="4267199" y="4876800"/>
            <a:ext cx="4676775" cy="1077218"/>
          </a:xfrm>
          <a:prstGeom prst="rect">
            <a:avLst/>
          </a:prstGeom>
          <a:noFill/>
        </p:spPr>
        <p:txBody>
          <a:bodyPr wrap="square" rtlCol="0">
            <a:spAutoFit/>
          </a:bodyPr>
          <a:lstStyle/>
          <a:p>
            <a:r>
              <a:rPr lang="en-US" sz="3200" b="1" dirty="0">
                <a:latin typeface="+mj-lt"/>
              </a:rPr>
              <a:t>Plus same full acquisitions as option A2-BH</a:t>
            </a:r>
          </a:p>
        </p:txBody>
      </p:sp>
      <p:sp>
        <p:nvSpPr>
          <p:cNvPr id="9" name="Title 1"/>
          <p:cNvSpPr txBox="1">
            <a:spLocks/>
          </p:cNvSpPr>
          <p:nvPr/>
        </p:nvSpPr>
        <p:spPr bwMode="auto">
          <a:xfrm>
            <a:off x="2286000" y="0"/>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1"/>
                </a:solidFill>
                <a:latin typeface="+mj-lt"/>
                <a:ea typeface="ＭＳ Ｐゴシック" charset="-128"/>
                <a:cs typeface="+mj-cs"/>
              </a:defRPr>
            </a:lvl1pPr>
            <a:lvl2pPr algn="l" rtl="0" eaLnBrk="0" fontAlgn="base" hangingPunct="0">
              <a:spcBef>
                <a:spcPct val="0"/>
              </a:spcBef>
              <a:spcAft>
                <a:spcPct val="0"/>
              </a:spcAft>
              <a:defRPr sz="4400">
                <a:solidFill>
                  <a:srgbClr val="00466A"/>
                </a:solidFill>
                <a:latin typeface="Calibri" pitchFamily="34" charset="0"/>
                <a:ea typeface="ＭＳ Ｐゴシック" charset="-128"/>
              </a:defRPr>
            </a:lvl2pPr>
            <a:lvl3pPr algn="l" rtl="0" eaLnBrk="0" fontAlgn="base" hangingPunct="0">
              <a:spcBef>
                <a:spcPct val="0"/>
              </a:spcBef>
              <a:spcAft>
                <a:spcPct val="0"/>
              </a:spcAft>
              <a:defRPr sz="4400">
                <a:solidFill>
                  <a:srgbClr val="00466A"/>
                </a:solidFill>
                <a:latin typeface="Calibri" pitchFamily="34" charset="0"/>
                <a:ea typeface="ＭＳ Ｐゴシック" charset="-128"/>
              </a:defRPr>
            </a:lvl3pPr>
            <a:lvl4pPr algn="l" rtl="0" eaLnBrk="0" fontAlgn="base" hangingPunct="0">
              <a:spcBef>
                <a:spcPct val="0"/>
              </a:spcBef>
              <a:spcAft>
                <a:spcPct val="0"/>
              </a:spcAft>
              <a:defRPr sz="4400">
                <a:solidFill>
                  <a:srgbClr val="00466A"/>
                </a:solidFill>
                <a:latin typeface="Calibri" pitchFamily="34" charset="0"/>
                <a:ea typeface="ＭＳ Ｐゴシック" charset="-128"/>
              </a:defRPr>
            </a:lvl4pPr>
            <a:lvl5pPr algn="l" rtl="0" eaLnBrk="0" fontAlgn="base" hangingPunct="0">
              <a:spcBef>
                <a:spcPct val="0"/>
              </a:spcBef>
              <a:spcAft>
                <a:spcPct val="0"/>
              </a:spcAft>
              <a:defRPr sz="4400">
                <a:solidFill>
                  <a:srgbClr val="00466A"/>
                </a:solidFill>
                <a:latin typeface="Calibri" pitchFamily="34" charset="0"/>
                <a:ea typeface="ＭＳ Ｐゴシック" charset="-128"/>
              </a:defRPr>
            </a:lvl5pPr>
            <a:lvl6pPr marL="457200" algn="l" rtl="0" fontAlgn="base">
              <a:spcBef>
                <a:spcPct val="0"/>
              </a:spcBef>
              <a:spcAft>
                <a:spcPct val="0"/>
              </a:spcAft>
              <a:defRPr sz="4400">
                <a:solidFill>
                  <a:srgbClr val="00466A"/>
                </a:solidFill>
                <a:latin typeface="Calibri" pitchFamily="34" charset="0"/>
              </a:defRPr>
            </a:lvl6pPr>
            <a:lvl7pPr marL="914400" algn="l" rtl="0" fontAlgn="base">
              <a:spcBef>
                <a:spcPct val="0"/>
              </a:spcBef>
              <a:spcAft>
                <a:spcPct val="0"/>
              </a:spcAft>
              <a:defRPr sz="4400">
                <a:solidFill>
                  <a:srgbClr val="00466A"/>
                </a:solidFill>
                <a:latin typeface="Calibri" pitchFamily="34" charset="0"/>
              </a:defRPr>
            </a:lvl7pPr>
            <a:lvl8pPr marL="1371600" algn="l" rtl="0" fontAlgn="base">
              <a:spcBef>
                <a:spcPct val="0"/>
              </a:spcBef>
              <a:spcAft>
                <a:spcPct val="0"/>
              </a:spcAft>
              <a:defRPr sz="4400">
                <a:solidFill>
                  <a:srgbClr val="00466A"/>
                </a:solidFill>
                <a:latin typeface="Calibri" pitchFamily="34" charset="0"/>
              </a:defRPr>
            </a:lvl8pPr>
            <a:lvl9pPr marL="1828800" algn="l" rtl="0" fontAlgn="base">
              <a:spcBef>
                <a:spcPct val="0"/>
              </a:spcBef>
              <a:spcAft>
                <a:spcPct val="0"/>
              </a:spcAft>
              <a:defRPr sz="4400">
                <a:solidFill>
                  <a:srgbClr val="00466A"/>
                </a:solidFill>
                <a:latin typeface="Calibri" pitchFamily="34" charset="0"/>
              </a:defRPr>
            </a:lvl9pPr>
          </a:lstStyle>
          <a:p>
            <a:pPr algn="ctr" defTabSz="914400"/>
            <a:r>
              <a:rPr lang="en-US" altLang="en-US">
                <a:ea typeface="ＭＳ Ｐゴシック" pitchFamily="34" charset="-128"/>
              </a:rPr>
              <a:t>A2-LA full acquisitions</a:t>
            </a:r>
            <a:br>
              <a:rPr lang="en-US" altLang="en-US">
                <a:ea typeface="ＭＳ Ｐゴシック" pitchFamily="34" charset="-128"/>
              </a:rPr>
            </a:br>
            <a:r>
              <a:rPr lang="en-US" altLang="en-US" sz="3200">
                <a:ea typeface="ＭＳ Ｐゴシック" pitchFamily="34" charset="-128"/>
              </a:rPr>
              <a:t>(inner Naito with limited access) </a:t>
            </a:r>
            <a:endParaRPr lang="en-US" altLang="en-US" sz="3200" dirty="0">
              <a:ea typeface="ＭＳ Ｐゴシック"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057400" y="0"/>
            <a:ext cx="7086600" cy="1020762"/>
          </a:xfrm>
        </p:spPr>
        <p:txBody>
          <a:bodyPr/>
          <a:lstStyle/>
          <a:p>
            <a:pPr algn="ctr"/>
            <a:r>
              <a:rPr lang="en-US" altLang="en-US" sz="4000" b="1" dirty="0" err="1">
                <a:solidFill>
                  <a:schemeClr val="tx1"/>
                </a:solidFill>
                <a:ea typeface="ＭＳ Ｐゴシック" pitchFamily="34" charset="-128"/>
              </a:rPr>
              <a:t>Seg</a:t>
            </a:r>
            <a:r>
              <a:rPr lang="en-US" altLang="en-US" sz="4000" b="1" dirty="0">
                <a:solidFill>
                  <a:schemeClr val="tx1"/>
                </a:solidFill>
                <a:ea typeface="ＭＳ Ｐゴシック" pitchFamily="34" charset="-128"/>
              </a:rPr>
              <a:t> B </a:t>
            </a:r>
            <a:r>
              <a:rPr lang="en-US" altLang="en-US" sz="2800" b="1" dirty="0">
                <a:solidFill>
                  <a:schemeClr val="tx1"/>
                </a:solidFill>
                <a:ea typeface="ＭＳ Ｐゴシック" pitchFamily="34" charset="-128"/>
              </a:rPr>
              <a:t>(outer Barbur)  </a:t>
            </a:r>
            <a:r>
              <a:rPr lang="en-US" altLang="en-US" sz="4000" b="1" dirty="0">
                <a:solidFill>
                  <a:schemeClr val="tx1"/>
                </a:solidFill>
                <a:ea typeface="ＭＳ Ｐゴシック" pitchFamily="34" charset="-128"/>
              </a:rPr>
              <a:t>full acquisitions </a:t>
            </a:r>
          </a:p>
        </p:txBody>
      </p:sp>
      <p:sp>
        <p:nvSpPr>
          <p:cNvPr id="43012" name="Content Placeholder 2"/>
          <p:cNvSpPr>
            <a:spLocks noGrp="1"/>
          </p:cNvSpPr>
          <p:nvPr>
            <p:ph idx="4294967295"/>
          </p:nvPr>
        </p:nvSpPr>
        <p:spPr>
          <a:xfrm>
            <a:off x="1676400" y="1057275"/>
            <a:ext cx="3733800" cy="2514600"/>
          </a:xfrm>
        </p:spPr>
        <p:txBody>
          <a:bodyPr/>
          <a:lstStyle/>
          <a:p>
            <a:pPr marL="914400" lvl="1" indent="-514350" algn="r">
              <a:buNone/>
            </a:pPr>
            <a:endParaRPr lang="en-US" dirty="0"/>
          </a:p>
          <a:p>
            <a:pPr marL="914400" lvl="1" indent="-514350" algn="r">
              <a:buNone/>
            </a:pPr>
            <a:r>
              <a:rPr lang="en-US" dirty="0"/>
              <a:t>Capitol Hill Motel</a:t>
            </a:r>
          </a:p>
          <a:p>
            <a:pPr marL="914400" lvl="1" indent="-514350" algn="r">
              <a:buNone/>
            </a:pPr>
            <a:r>
              <a:rPr lang="en-US" dirty="0"/>
              <a:t>9110 SW Barbur</a:t>
            </a:r>
          </a:p>
          <a:p>
            <a:pPr marL="914400" lvl="1" indent="-514350" algn="r">
              <a:buNone/>
            </a:pPr>
            <a:r>
              <a:rPr lang="en-US" i="1" dirty="0"/>
              <a:t>By options B1 and B2</a:t>
            </a:r>
          </a:p>
        </p:txBody>
      </p:sp>
      <p:pic>
        <p:nvPicPr>
          <p:cNvPr id="3074" name="Picture 2"/>
          <p:cNvPicPr>
            <a:picLocks noChangeAspect="1" noChangeArrowheads="1"/>
          </p:cNvPicPr>
          <p:nvPr/>
        </p:nvPicPr>
        <p:blipFill>
          <a:blip r:embed="rId3" cstate="screen"/>
          <a:srcRect/>
          <a:stretch>
            <a:fillRect/>
          </a:stretch>
        </p:blipFill>
        <p:spPr bwMode="auto">
          <a:xfrm>
            <a:off x="5524500" y="1362075"/>
            <a:ext cx="3162300" cy="2371725"/>
          </a:xfrm>
          <a:prstGeom prst="rect">
            <a:avLst/>
          </a:prstGeom>
          <a:noFill/>
          <a:ln w="9525">
            <a:noFill/>
            <a:miter lim="800000"/>
            <a:headEnd/>
            <a:tailEnd/>
          </a:ln>
        </p:spPr>
      </p:pic>
      <p:sp>
        <p:nvSpPr>
          <p:cNvPr id="10" name="Content Placeholder 2"/>
          <p:cNvSpPr txBox="1">
            <a:spLocks/>
          </p:cNvSpPr>
          <p:nvPr/>
        </p:nvSpPr>
        <p:spPr bwMode="auto">
          <a:xfrm>
            <a:off x="4648200" y="4191000"/>
            <a:ext cx="46482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lvl="1" indent="-514350" defTabSz="914400" eaLnBrk="0" hangingPunct="0">
              <a:spcBef>
                <a:spcPct val="20000"/>
              </a:spcBef>
            </a:pPr>
            <a:r>
              <a:rPr lang="en-US" sz="2800" dirty="0">
                <a:latin typeface="+mn-lt"/>
                <a:ea typeface="ＭＳ Ｐゴシック" charset="-128"/>
              </a:rPr>
              <a:t>Stash's Hollywood Motel /</a:t>
            </a:r>
          </a:p>
          <a:p>
            <a:pPr marL="914400" lvl="1" indent="-514350" defTabSz="914400" eaLnBrk="0" hangingPunct="0">
              <a:spcBef>
                <a:spcPct val="20000"/>
              </a:spcBef>
            </a:pPr>
            <a:r>
              <a:rPr lang="en-US" sz="2800" dirty="0">
                <a:latin typeface="+mn-lt"/>
                <a:ea typeface="ＭＳ Ｐゴシック" charset="-128"/>
              </a:rPr>
              <a:t>Antler Motel / Ranch Inn</a:t>
            </a:r>
          </a:p>
          <a:p>
            <a:pPr marL="914400" lvl="1" indent="-514350" defTabSz="914400" eaLnBrk="0" hangingPunct="0">
              <a:spcBef>
                <a:spcPct val="20000"/>
              </a:spcBef>
            </a:pPr>
            <a:r>
              <a:rPr lang="en-US" sz="2800" dirty="0">
                <a:latin typeface="+mn-lt"/>
                <a:ea typeface="ＭＳ Ｐゴシック" charset="-128"/>
              </a:rPr>
              <a:t>10138 SW Barbur</a:t>
            </a:r>
          </a:p>
          <a:p>
            <a:pPr marL="914400" lvl="1" indent="-514350" defTabSz="914400" eaLnBrk="0" hangingPunct="0">
              <a:spcBef>
                <a:spcPct val="20000"/>
              </a:spcBef>
            </a:pPr>
            <a:r>
              <a:rPr kumimoji="0" lang="en-US" sz="2800" b="0" i="1" u="none" strike="noStrike" kern="1200" cap="none" spc="0" normalizeH="0" baseline="0" noProof="0" dirty="0">
                <a:ln>
                  <a:noFill/>
                </a:ln>
                <a:solidFill>
                  <a:schemeClr val="tx1"/>
                </a:solidFill>
                <a:effectLst/>
                <a:uLnTx/>
                <a:uFillTx/>
                <a:latin typeface="+mn-lt"/>
                <a:ea typeface="ＭＳ Ｐゴシック" charset="-128"/>
                <a:cs typeface="+mn-cs"/>
              </a:rPr>
              <a:t>By option B1</a:t>
            </a:r>
          </a:p>
        </p:txBody>
      </p:sp>
      <p:pic>
        <p:nvPicPr>
          <p:cNvPr id="3075" name="Picture 3"/>
          <p:cNvPicPr>
            <a:picLocks noChangeAspect="1" noChangeArrowheads="1"/>
          </p:cNvPicPr>
          <p:nvPr/>
        </p:nvPicPr>
        <p:blipFill>
          <a:blip r:embed="rId4" cstate="screen"/>
          <a:srcRect/>
          <a:stretch>
            <a:fillRect/>
          </a:stretch>
        </p:blipFill>
        <p:spPr bwMode="auto">
          <a:xfrm>
            <a:off x="1628775" y="4343400"/>
            <a:ext cx="3171825" cy="17811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2" name="Content Placeholder 2"/>
          <p:cNvSpPr>
            <a:spLocks noGrp="1"/>
          </p:cNvSpPr>
          <p:nvPr>
            <p:ph idx="4294967295"/>
          </p:nvPr>
        </p:nvSpPr>
        <p:spPr>
          <a:xfrm>
            <a:off x="1676400" y="1143000"/>
            <a:ext cx="3733800" cy="2514600"/>
          </a:xfrm>
        </p:spPr>
        <p:txBody>
          <a:bodyPr/>
          <a:lstStyle/>
          <a:p>
            <a:pPr marL="914400" lvl="1" indent="-514350" algn="r">
              <a:buNone/>
            </a:pPr>
            <a:r>
              <a:rPr lang="en-US" dirty="0"/>
              <a:t>5350 SW Pasadena</a:t>
            </a:r>
          </a:p>
          <a:p>
            <a:pPr marL="914400" lvl="1" indent="-514350" algn="r">
              <a:buNone/>
            </a:pPr>
            <a:r>
              <a:rPr lang="en-US" i="1" dirty="0"/>
              <a:t>By all options</a:t>
            </a:r>
          </a:p>
        </p:txBody>
      </p:sp>
      <p:sp>
        <p:nvSpPr>
          <p:cNvPr id="10" name="Content Placeholder 2"/>
          <p:cNvSpPr txBox="1">
            <a:spLocks/>
          </p:cNvSpPr>
          <p:nvPr/>
        </p:nvSpPr>
        <p:spPr bwMode="auto">
          <a:xfrm>
            <a:off x="4648200" y="3429000"/>
            <a:ext cx="46482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lvl="1" indent="-514350" defTabSz="914400" eaLnBrk="0" hangingPunct="0">
              <a:spcBef>
                <a:spcPct val="20000"/>
              </a:spcBef>
            </a:pPr>
            <a:r>
              <a:rPr lang="en-US" sz="2800" dirty="0">
                <a:latin typeface="+mn-lt"/>
                <a:ea typeface="ＭＳ Ｐゴシック" charset="-128"/>
              </a:rPr>
              <a:t>11125 SW Barbur</a:t>
            </a:r>
          </a:p>
          <a:p>
            <a:pPr marL="914400" lvl="1" indent="-514350" defTabSz="914400" eaLnBrk="0" hangingPunct="0">
              <a:spcBef>
                <a:spcPct val="20000"/>
              </a:spcBef>
            </a:pPr>
            <a:r>
              <a:rPr kumimoji="0" lang="en-US" sz="2800" b="0" i="1" u="none" strike="noStrike" kern="1200" cap="none" spc="0" normalizeH="0" baseline="0" noProof="0" dirty="0">
                <a:ln>
                  <a:noFill/>
                </a:ln>
                <a:solidFill>
                  <a:schemeClr val="tx1"/>
                </a:solidFill>
                <a:effectLst/>
                <a:uLnTx/>
                <a:uFillTx/>
                <a:latin typeface="+mn-lt"/>
                <a:ea typeface="ＭＳ Ｐゴシック" charset="-128"/>
                <a:cs typeface="+mn-cs"/>
              </a:rPr>
              <a:t>By all</a:t>
            </a:r>
            <a:r>
              <a:rPr kumimoji="0" lang="en-US" sz="2800" b="0" i="1" u="none" strike="noStrike" kern="1200" cap="none" spc="0" normalizeH="0" noProof="0" dirty="0">
                <a:ln>
                  <a:noFill/>
                </a:ln>
                <a:solidFill>
                  <a:schemeClr val="tx1"/>
                </a:solidFill>
                <a:effectLst/>
                <a:uLnTx/>
                <a:uFillTx/>
                <a:latin typeface="+mn-lt"/>
                <a:ea typeface="ＭＳ Ｐゴシック" charset="-128"/>
                <a:cs typeface="+mn-cs"/>
              </a:rPr>
              <a:t> options</a:t>
            </a:r>
            <a:endParaRPr kumimoji="0" lang="en-US" sz="2800" b="0" i="1" u="none" strike="noStrike" kern="1200" cap="none" spc="0" normalizeH="0" baseline="0" noProof="0" dirty="0">
              <a:ln>
                <a:noFill/>
              </a:ln>
              <a:solidFill>
                <a:schemeClr val="tx1"/>
              </a:solidFill>
              <a:effectLst/>
              <a:uLnTx/>
              <a:uFillTx/>
              <a:latin typeface="+mn-lt"/>
              <a:ea typeface="ＭＳ Ｐゴシック" charset="-128"/>
              <a:cs typeface="+mn-cs"/>
            </a:endParaRPr>
          </a:p>
        </p:txBody>
      </p:sp>
      <p:pic>
        <p:nvPicPr>
          <p:cNvPr id="4098" name="Picture 2"/>
          <p:cNvPicPr>
            <a:picLocks noChangeAspect="1" noChangeArrowheads="1"/>
          </p:cNvPicPr>
          <p:nvPr/>
        </p:nvPicPr>
        <p:blipFill>
          <a:blip r:embed="rId3" cstate="screen"/>
          <a:srcRect/>
          <a:stretch>
            <a:fillRect/>
          </a:stretch>
        </p:blipFill>
        <p:spPr bwMode="auto">
          <a:xfrm>
            <a:off x="5943600" y="1057275"/>
            <a:ext cx="2857500" cy="2143125"/>
          </a:xfrm>
          <a:prstGeom prst="rect">
            <a:avLst/>
          </a:prstGeom>
          <a:noFill/>
          <a:ln w="9525">
            <a:noFill/>
            <a:miter lim="800000"/>
            <a:headEnd/>
            <a:tailEnd/>
          </a:ln>
        </p:spPr>
      </p:pic>
      <p:pic>
        <p:nvPicPr>
          <p:cNvPr id="4099" name="Picture 3"/>
          <p:cNvPicPr>
            <a:picLocks noChangeAspect="1" noChangeArrowheads="1"/>
          </p:cNvPicPr>
          <p:nvPr/>
        </p:nvPicPr>
        <p:blipFill>
          <a:blip r:embed="rId4" cstate="screen"/>
          <a:srcRect/>
          <a:stretch>
            <a:fillRect/>
          </a:stretch>
        </p:blipFill>
        <p:spPr bwMode="auto">
          <a:xfrm>
            <a:off x="1676400" y="2895600"/>
            <a:ext cx="3171825" cy="1781175"/>
          </a:xfrm>
          <a:prstGeom prst="rect">
            <a:avLst/>
          </a:prstGeom>
          <a:noFill/>
          <a:ln w="9525">
            <a:noFill/>
            <a:miter lim="800000"/>
            <a:headEnd/>
            <a:tailEnd/>
          </a:ln>
        </p:spPr>
      </p:pic>
      <p:pic>
        <p:nvPicPr>
          <p:cNvPr id="4100" name="Picture 4"/>
          <p:cNvPicPr>
            <a:picLocks noChangeAspect="1" noChangeArrowheads="1"/>
          </p:cNvPicPr>
          <p:nvPr/>
        </p:nvPicPr>
        <p:blipFill>
          <a:blip r:embed="rId5" cstate="screen"/>
          <a:srcRect/>
          <a:stretch>
            <a:fillRect/>
          </a:stretch>
        </p:blipFill>
        <p:spPr bwMode="auto">
          <a:xfrm>
            <a:off x="6362517" y="4676776"/>
            <a:ext cx="2586221" cy="1938338"/>
          </a:xfrm>
          <a:prstGeom prst="rect">
            <a:avLst/>
          </a:prstGeom>
          <a:noFill/>
          <a:ln w="9525">
            <a:noFill/>
            <a:miter lim="800000"/>
            <a:headEnd/>
            <a:tailEnd/>
          </a:ln>
        </p:spPr>
      </p:pic>
      <p:sp>
        <p:nvSpPr>
          <p:cNvPr id="11" name="Content Placeholder 2"/>
          <p:cNvSpPr txBox="1">
            <a:spLocks/>
          </p:cNvSpPr>
          <p:nvPr/>
        </p:nvSpPr>
        <p:spPr bwMode="auto">
          <a:xfrm>
            <a:off x="762000" y="5067300"/>
            <a:ext cx="5600517" cy="179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marR="0" lvl="1" indent="-514350" algn="r" defTabSz="914400" rtl="0" eaLnBrk="0" fontAlgn="base" latinLnBrk="0" hangingPunct="0">
              <a:lnSpc>
                <a:spcPct val="100000"/>
              </a:lnSpc>
              <a:spcBef>
                <a:spcPct val="20000"/>
              </a:spcBef>
              <a:spcAft>
                <a:spcPct val="0"/>
              </a:spcAft>
              <a:buClrTx/>
              <a:buSzTx/>
              <a:buFont typeface="Wingdings 3" pitchFamily="18" charset="2"/>
              <a:buNone/>
              <a:tabLst/>
              <a:defRPr/>
            </a:pPr>
            <a:r>
              <a:rPr lang="en-US" sz="2800" dirty="0">
                <a:latin typeface="+mn-lt"/>
                <a:ea typeface="ＭＳ Ｐゴシック" charset="-128"/>
              </a:rPr>
              <a:t>Barbur Bridge over Multnomah</a:t>
            </a:r>
          </a:p>
          <a:p>
            <a:pPr marL="914400" marR="0" lvl="1" indent="-514350" algn="r" defTabSz="914400" rtl="0" eaLnBrk="0" fontAlgn="base" latinLnBrk="0" hangingPunct="0">
              <a:lnSpc>
                <a:spcPct val="100000"/>
              </a:lnSpc>
              <a:spcBef>
                <a:spcPct val="20000"/>
              </a:spcBef>
              <a:spcAft>
                <a:spcPct val="0"/>
              </a:spcAft>
              <a:buClrTx/>
              <a:buSzTx/>
              <a:buFont typeface="Wingdings 3" pitchFamily="18" charset="2"/>
              <a:buNone/>
              <a:tabLst/>
              <a:defRPr/>
            </a:pPr>
            <a:r>
              <a:rPr lang="en-US" sz="2800" i="1" dirty="0">
                <a:latin typeface="+mn-lt"/>
                <a:ea typeface="ＭＳ Ｐゴシック" charset="-128"/>
              </a:rPr>
              <a:t>By options B1, B2 and B3</a:t>
            </a:r>
            <a:endParaRPr kumimoji="0" lang="en-US" sz="2800" b="0" i="1" u="none" strike="noStrike" kern="1200" cap="none" spc="0" normalizeH="0" baseline="0" noProof="0" dirty="0">
              <a:ln>
                <a:noFill/>
              </a:ln>
              <a:solidFill>
                <a:schemeClr val="tx1"/>
              </a:solidFill>
              <a:effectLst/>
              <a:uLnTx/>
              <a:uFillTx/>
              <a:latin typeface="+mn-lt"/>
              <a:ea typeface="ＭＳ Ｐゴシック" charset="-128"/>
              <a:cs typeface="+mn-cs"/>
            </a:endParaRPr>
          </a:p>
        </p:txBody>
      </p:sp>
      <p:sp>
        <p:nvSpPr>
          <p:cNvPr id="12" name="Title 1"/>
          <p:cNvSpPr txBox="1">
            <a:spLocks/>
          </p:cNvSpPr>
          <p:nvPr/>
        </p:nvSpPr>
        <p:spPr bwMode="auto">
          <a:xfrm>
            <a:off x="2057400" y="0"/>
            <a:ext cx="7086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1"/>
                </a:solidFill>
                <a:latin typeface="+mj-lt"/>
                <a:ea typeface="ＭＳ Ｐゴシック" charset="-128"/>
                <a:cs typeface="+mj-cs"/>
              </a:defRPr>
            </a:lvl1pPr>
            <a:lvl2pPr algn="l" rtl="0" eaLnBrk="0" fontAlgn="base" hangingPunct="0">
              <a:spcBef>
                <a:spcPct val="0"/>
              </a:spcBef>
              <a:spcAft>
                <a:spcPct val="0"/>
              </a:spcAft>
              <a:defRPr sz="4400">
                <a:solidFill>
                  <a:srgbClr val="00466A"/>
                </a:solidFill>
                <a:latin typeface="Calibri" pitchFamily="34" charset="0"/>
                <a:ea typeface="ＭＳ Ｐゴシック" charset="-128"/>
              </a:defRPr>
            </a:lvl2pPr>
            <a:lvl3pPr algn="l" rtl="0" eaLnBrk="0" fontAlgn="base" hangingPunct="0">
              <a:spcBef>
                <a:spcPct val="0"/>
              </a:spcBef>
              <a:spcAft>
                <a:spcPct val="0"/>
              </a:spcAft>
              <a:defRPr sz="4400">
                <a:solidFill>
                  <a:srgbClr val="00466A"/>
                </a:solidFill>
                <a:latin typeface="Calibri" pitchFamily="34" charset="0"/>
                <a:ea typeface="ＭＳ Ｐゴシック" charset="-128"/>
              </a:defRPr>
            </a:lvl3pPr>
            <a:lvl4pPr algn="l" rtl="0" eaLnBrk="0" fontAlgn="base" hangingPunct="0">
              <a:spcBef>
                <a:spcPct val="0"/>
              </a:spcBef>
              <a:spcAft>
                <a:spcPct val="0"/>
              </a:spcAft>
              <a:defRPr sz="4400">
                <a:solidFill>
                  <a:srgbClr val="00466A"/>
                </a:solidFill>
                <a:latin typeface="Calibri" pitchFamily="34" charset="0"/>
                <a:ea typeface="ＭＳ Ｐゴシック" charset="-128"/>
              </a:defRPr>
            </a:lvl4pPr>
            <a:lvl5pPr algn="l" rtl="0" eaLnBrk="0" fontAlgn="base" hangingPunct="0">
              <a:spcBef>
                <a:spcPct val="0"/>
              </a:spcBef>
              <a:spcAft>
                <a:spcPct val="0"/>
              </a:spcAft>
              <a:defRPr sz="4400">
                <a:solidFill>
                  <a:srgbClr val="00466A"/>
                </a:solidFill>
                <a:latin typeface="Calibri" pitchFamily="34" charset="0"/>
                <a:ea typeface="ＭＳ Ｐゴシック" charset="-128"/>
              </a:defRPr>
            </a:lvl5pPr>
            <a:lvl6pPr marL="457200" algn="l" rtl="0" fontAlgn="base">
              <a:spcBef>
                <a:spcPct val="0"/>
              </a:spcBef>
              <a:spcAft>
                <a:spcPct val="0"/>
              </a:spcAft>
              <a:defRPr sz="4400">
                <a:solidFill>
                  <a:srgbClr val="00466A"/>
                </a:solidFill>
                <a:latin typeface="Calibri" pitchFamily="34" charset="0"/>
              </a:defRPr>
            </a:lvl6pPr>
            <a:lvl7pPr marL="914400" algn="l" rtl="0" fontAlgn="base">
              <a:spcBef>
                <a:spcPct val="0"/>
              </a:spcBef>
              <a:spcAft>
                <a:spcPct val="0"/>
              </a:spcAft>
              <a:defRPr sz="4400">
                <a:solidFill>
                  <a:srgbClr val="00466A"/>
                </a:solidFill>
                <a:latin typeface="Calibri" pitchFamily="34" charset="0"/>
              </a:defRPr>
            </a:lvl7pPr>
            <a:lvl8pPr marL="1371600" algn="l" rtl="0" fontAlgn="base">
              <a:spcBef>
                <a:spcPct val="0"/>
              </a:spcBef>
              <a:spcAft>
                <a:spcPct val="0"/>
              </a:spcAft>
              <a:defRPr sz="4400">
                <a:solidFill>
                  <a:srgbClr val="00466A"/>
                </a:solidFill>
                <a:latin typeface="Calibri" pitchFamily="34" charset="0"/>
              </a:defRPr>
            </a:lvl8pPr>
            <a:lvl9pPr marL="1828800" algn="l" rtl="0" fontAlgn="base">
              <a:spcBef>
                <a:spcPct val="0"/>
              </a:spcBef>
              <a:spcAft>
                <a:spcPct val="0"/>
              </a:spcAft>
              <a:defRPr sz="4400">
                <a:solidFill>
                  <a:srgbClr val="00466A"/>
                </a:solidFill>
                <a:latin typeface="Calibri" pitchFamily="34" charset="0"/>
              </a:defRPr>
            </a:lvl9pPr>
          </a:lstStyle>
          <a:p>
            <a:pPr algn="ctr" defTabSz="914400"/>
            <a:r>
              <a:rPr lang="en-US" altLang="en-US" sz="4000">
                <a:ea typeface="ＭＳ Ｐゴシック" pitchFamily="34" charset="-128"/>
              </a:rPr>
              <a:t>Seg B </a:t>
            </a:r>
            <a:r>
              <a:rPr lang="en-US" altLang="en-US" sz="2800">
                <a:ea typeface="ＭＳ Ｐゴシック" pitchFamily="34" charset="-128"/>
              </a:rPr>
              <a:t>(outer Barbur)  </a:t>
            </a:r>
            <a:r>
              <a:rPr lang="en-US" altLang="en-US" sz="4000">
                <a:ea typeface="ＭＳ Ｐゴシック" pitchFamily="34" charset="-128"/>
              </a:rPr>
              <a:t>full acquisitions </a:t>
            </a:r>
            <a:endParaRPr lang="en-US" altLang="en-US" sz="4000" dirty="0">
              <a:ea typeface="ＭＳ Ｐゴシック"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274638"/>
            <a:ext cx="6400800" cy="1020762"/>
          </a:xfrm>
        </p:spPr>
        <p:txBody>
          <a:bodyPr/>
          <a:lstStyle/>
          <a:p>
            <a:pPr algn="ctr"/>
            <a:r>
              <a:rPr lang="en-US" altLang="en-US" b="1" dirty="0">
                <a:solidFill>
                  <a:schemeClr val="tx1"/>
                </a:solidFill>
                <a:ea typeface="ＭＳ Ｐゴシック" pitchFamily="34" charset="-128"/>
              </a:rPr>
              <a:t>Marquam Hill options</a:t>
            </a:r>
          </a:p>
        </p:txBody>
      </p:sp>
      <p:sp>
        <p:nvSpPr>
          <p:cNvPr id="43012" name="Content Placeholder 2"/>
          <p:cNvSpPr>
            <a:spLocks noGrp="1"/>
          </p:cNvSpPr>
          <p:nvPr>
            <p:ph idx="4294967295"/>
          </p:nvPr>
        </p:nvSpPr>
        <p:spPr>
          <a:xfrm>
            <a:off x="1676400" y="1371600"/>
            <a:ext cx="7010400" cy="4525963"/>
          </a:xfrm>
        </p:spPr>
        <p:txBody>
          <a:bodyPr/>
          <a:lstStyle/>
          <a:p>
            <a:pPr marL="514350" indent="-514350">
              <a:buFont typeface="+mj-lt"/>
              <a:buAutoNum type="arabicPeriod"/>
            </a:pPr>
            <a:endParaRPr lang="en-US" dirty="0"/>
          </a:p>
          <a:p>
            <a:pPr marL="514350" indent="-514350">
              <a:buFont typeface="+mj-lt"/>
              <a:buAutoNum type="arabicPeriod"/>
            </a:pPr>
            <a:r>
              <a:rPr lang="en-US" dirty="0"/>
              <a:t>Elevator / bridge options</a:t>
            </a:r>
          </a:p>
          <a:p>
            <a:pPr marL="1027113" lvl="1" indent="-452438">
              <a:buFont typeface="+mj-lt"/>
              <a:buAutoNum type="alphaUcPeriod"/>
            </a:pPr>
            <a:r>
              <a:rPr lang="en-US" dirty="0"/>
              <a:t>Elevator/Bridge and Path</a:t>
            </a:r>
          </a:p>
          <a:p>
            <a:pPr marL="1027113" lvl="1" indent="-452438">
              <a:buFont typeface="+mj-lt"/>
              <a:buAutoNum type="alphaUcPeriod"/>
            </a:pPr>
            <a:r>
              <a:rPr lang="en-US" dirty="0"/>
              <a:t>Elevator/Bridge and Recessed Path</a:t>
            </a:r>
          </a:p>
          <a:p>
            <a:pPr marL="1027113" lvl="1" indent="-452438">
              <a:buFont typeface="+mj-lt"/>
              <a:buAutoNum type="alphaUcPeriod"/>
            </a:pPr>
            <a:r>
              <a:rPr lang="en-US" dirty="0"/>
              <a:t>Elevator/Bridge and Tunnel</a:t>
            </a:r>
          </a:p>
          <a:p>
            <a:pPr marL="514350" indent="-514350">
              <a:buFont typeface="+mj-lt"/>
              <a:buAutoNum type="arabicPeriod"/>
            </a:pPr>
            <a:endParaRPr lang="en-US" dirty="0"/>
          </a:p>
          <a:p>
            <a:pPr marL="514350" indent="-514350">
              <a:buFont typeface="+mj-lt"/>
              <a:buAutoNum type="arabicPeriod"/>
            </a:pPr>
            <a:r>
              <a:rPr lang="en-US" dirty="0"/>
              <a:t>Full tunnel</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q1.jpg"/>
          <p:cNvPicPr>
            <a:picLocks noChangeAspect="1"/>
          </p:cNvPicPr>
          <p:nvPr/>
        </p:nvPicPr>
        <p:blipFill>
          <a:blip r:embed="rId3" cstate="screen"/>
          <a:srcRect l="9085" t="11765" r="9085" b="11765"/>
          <a:stretch>
            <a:fillRect/>
          </a:stretch>
        </p:blipFill>
        <p:spPr>
          <a:xfrm>
            <a:off x="0" y="0"/>
            <a:ext cx="9144000" cy="659913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q1.jpg"/>
          <p:cNvPicPr>
            <a:picLocks noChangeAspect="1"/>
          </p:cNvPicPr>
          <p:nvPr/>
        </p:nvPicPr>
        <p:blipFill>
          <a:blip r:embed="rId3" cstate="screen"/>
          <a:srcRect l="9091" t="11765" r="9091" b="11765"/>
          <a:stretch>
            <a:fillRect/>
          </a:stretch>
        </p:blipFill>
        <p:spPr>
          <a:xfrm>
            <a:off x="0" y="0"/>
            <a:ext cx="9144000" cy="660399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2743200" y="274638"/>
            <a:ext cx="6400800" cy="1020762"/>
          </a:xfrm>
        </p:spPr>
        <p:txBody>
          <a:bodyPr/>
          <a:lstStyle/>
          <a:p>
            <a:pPr algn="l">
              <a:defRPr/>
            </a:pPr>
            <a:r>
              <a:rPr lang="en-US" b="1" dirty="0">
                <a:solidFill>
                  <a:schemeClr val="tx2"/>
                </a:solidFill>
                <a:ea typeface="ＭＳ Ｐゴシック" pitchFamily="34" charset="-128"/>
              </a:rPr>
              <a:t>Upcoming decisions</a:t>
            </a:r>
          </a:p>
        </p:txBody>
      </p:sp>
      <p:grpSp>
        <p:nvGrpSpPr>
          <p:cNvPr id="6" name="Group 5"/>
          <p:cNvGrpSpPr/>
          <p:nvPr/>
        </p:nvGrpSpPr>
        <p:grpSpPr>
          <a:xfrm>
            <a:off x="0" y="1828800"/>
            <a:ext cx="9144000" cy="4495800"/>
            <a:chOff x="0" y="1828800"/>
            <a:chExt cx="9144000" cy="4495800"/>
          </a:xfrm>
        </p:grpSpPr>
        <p:pic>
          <p:nvPicPr>
            <p:cNvPr id="4" name="Picture 3" descr="IRP_LPA timeline - for handout-01.jpg"/>
            <p:cNvPicPr>
              <a:picLocks noChangeAspect="1"/>
            </p:cNvPicPr>
            <p:nvPr/>
          </p:nvPicPr>
          <p:blipFill>
            <a:blip r:embed="rId3" cstate="screen"/>
            <a:srcRect r="3775"/>
            <a:stretch>
              <a:fillRect/>
            </a:stretch>
          </p:blipFill>
          <p:spPr>
            <a:xfrm>
              <a:off x="0" y="1828800"/>
              <a:ext cx="9144000" cy="4267200"/>
            </a:xfrm>
            <a:prstGeom prst="rect">
              <a:avLst/>
            </a:prstGeom>
          </p:spPr>
        </p:pic>
        <p:sp>
          <p:nvSpPr>
            <p:cNvPr id="5" name="Rectangle 4"/>
            <p:cNvSpPr/>
            <p:nvPr/>
          </p:nvSpPr>
          <p:spPr>
            <a:xfrm>
              <a:off x="0" y="5486400"/>
              <a:ext cx="2209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389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S-8_ProjectSchedule.png"/>
          <p:cNvPicPr>
            <a:picLocks noChangeAspect="1"/>
          </p:cNvPicPr>
          <p:nvPr/>
        </p:nvPicPr>
        <p:blipFill>
          <a:blip r:embed="rId2" cstate="screen"/>
          <a:srcRect l="1852" t="17534" r="1852" b="5047"/>
          <a:stretch>
            <a:fillRect/>
          </a:stretch>
        </p:blipFill>
        <p:spPr>
          <a:xfrm>
            <a:off x="0" y="1828800"/>
            <a:ext cx="9144000" cy="3634153"/>
          </a:xfrm>
          <a:prstGeom prst="rect">
            <a:avLst/>
          </a:prstGeom>
        </p:spPr>
      </p:pic>
      <p:sp>
        <p:nvSpPr>
          <p:cNvPr id="6" name="Title 1"/>
          <p:cNvSpPr txBox="1">
            <a:spLocks/>
          </p:cNvSpPr>
          <p:nvPr/>
        </p:nvSpPr>
        <p:spPr bwMode="auto">
          <a:xfrm>
            <a:off x="2743200" y="274638"/>
            <a:ext cx="6400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tx2"/>
                </a:solidFill>
                <a:effectLst/>
                <a:uLnTx/>
                <a:uFillTx/>
                <a:latin typeface="+mj-lt"/>
                <a:ea typeface="ＭＳ Ｐゴシック" pitchFamily="34" charset="-128"/>
                <a:cs typeface="+mj-cs"/>
              </a:rPr>
              <a:t>Long-term timeline</a:t>
            </a:r>
          </a:p>
        </p:txBody>
      </p:sp>
    </p:spTree>
    <p:extLst>
      <p:ext uri="{BB962C8B-B14F-4D97-AF65-F5344CB8AC3E}">
        <p14:creationId xmlns:p14="http://schemas.microsoft.com/office/powerpoint/2010/main" val="1641417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SWCorridor_Map-Color.jpg"/>
          <p:cNvPicPr>
            <a:picLocks noChangeAspect="1"/>
          </p:cNvPicPr>
          <p:nvPr/>
        </p:nvPicPr>
        <p:blipFill>
          <a:blip r:embed="rId3" cstate="screen"/>
          <a:srcRect/>
          <a:stretch>
            <a:fillRect/>
          </a:stretch>
        </p:blipFill>
        <p:spPr bwMode="auto">
          <a:xfrm>
            <a:off x="0" y="285750"/>
            <a:ext cx="9144000" cy="6286500"/>
          </a:xfrm>
          <a:prstGeom prst="rect">
            <a:avLst/>
          </a:prstGeom>
          <a:noFill/>
          <a:ln w="9525">
            <a:noFill/>
            <a:miter lim="800000"/>
            <a:headEnd/>
            <a:tailEnd/>
          </a:ln>
        </p:spPr>
      </p:pic>
      <p:sp>
        <p:nvSpPr>
          <p:cNvPr id="2" name="TextBox 1"/>
          <p:cNvSpPr txBox="1"/>
          <p:nvPr/>
        </p:nvSpPr>
        <p:spPr>
          <a:xfrm>
            <a:off x="762000" y="101084"/>
            <a:ext cx="3886200" cy="769441"/>
          </a:xfrm>
          <a:prstGeom prst="rect">
            <a:avLst/>
          </a:prstGeom>
          <a:noFill/>
        </p:spPr>
        <p:txBody>
          <a:bodyPr wrap="square" rtlCol="0">
            <a:spAutoFit/>
          </a:bodyPr>
          <a:lstStyle/>
          <a:p>
            <a:r>
              <a:rPr lang="en-US" sz="4400" dirty="0">
                <a:solidFill>
                  <a:schemeClr val="tx2"/>
                </a:solidFill>
                <a:latin typeface="+mj-lt"/>
                <a:ea typeface="ＭＳ Ｐゴシック" charset="-128"/>
                <a:cs typeface="+mj-cs"/>
              </a:rPr>
              <a:t>Questions?</a:t>
            </a:r>
          </a:p>
        </p:txBody>
      </p:sp>
    </p:spTree>
    <p:extLst>
      <p:ext uri="{BB962C8B-B14F-4D97-AF65-F5344CB8AC3E}">
        <p14:creationId xmlns:p14="http://schemas.microsoft.com/office/powerpoint/2010/main" val="68325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Pres6_Update.jpg"/>
          <p:cNvPicPr>
            <a:picLocks noChangeAspect="1"/>
          </p:cNvPicPr>
          <p:nvPr/>
        </p:nvPicPr>
        <p:blipFill>
          <a:blip r:embed="rId3" cstate="screen"/>
          <a:srcRect/>
          <a:stretch>
            <a:fillRect/>
          </a:stretch>
        </p:blipFill>
        <p:spPr bwMode="auto">
          <a:xfrm>
            <a:off x="0" y="381000"/>
            <a:ext cx="9144000" cy="6096000"/>
          </a:xfrm>
          <a:prstGeom prst="rect">
            <a:avLst/>
          </a:prstGeom>
          <a:noFill/>
          <a:ln w="9525">
            <a:noFill/>
            <a:miter lim="800000"/>
            <a:headEnd/>
            <a:tailEnd/>
          </a:ln>
        </p:spPr>
      </p:pic>
    </p:spTree>
    <p:extLst>
      <p:ext uri="{BB962C8B-B14F-4D97-AF65-F5344CB8AC3E}">
        <p14:creationId xmlns:p14="http://schemas.microsoft.com/office/powerpoint/2010/main" val="228283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res3_updated.jpg"/>
          <p:cNvPicPr>
            <a:picLocks noChangeAspect="1"/>
          </p:cNvPicPr>
          <p:nvPr/>
        </p:nvPicPr>
        <p:blipFill>
          <a:blip r:embed="rId3" cstate="screen"/>
          <a:srcRect/>
          <a:stretch>
            <a:fillRect/>
          </a:stretch>
        </p:blipFill>
        <p:spPr bwMode="auto">
          <a:xfrm>
            <a:off x="0" y="384048"/>
            <a:ext cx="9144000" cy="6096000"/>
          </a:xfrm>
          <a:prstGeom prst="rect">
            <a:avLst/>
          </a:prstGeom>
          <a:noFill/>
          <a:ln w="9525">
            <a:noFill/>
            <a:miter lim="800000"/>
            <a:headEnd/>
            <a:tailEnd/>
          </a:ln>
        </p:spPr>
      </p:pic>
    </p:spTree>
    <p:extLst>
      <p:ext uri="{BB962C8B-B14F-4D97-AF65-F5344CB8AC3E}">
        <p14:creationId xmlns:p14="http://schemas.microsoft.com/office/powerpoint/2010/main" val="319553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res9_Update.jpg"/>
          <p:cNvPicPr>
            <a:picLocks noChangeAspect="1"/>
          </p:cNvPicPr>
          <p:nvPr/>
        </p:nvPicPr>
        <p:blipFill>
          <a:blip r:embed="rId3" cstate="screen"/>
          <a:srcRect/>
          <a:stretch>
            <a:fillRect/>
          </a:stretch>
        </p:blipFill>
        <p:spPr bwMode="auto">
          <a:xfrm>
            <a:off x="0" y="384048"/>
            <a:ext cx="9144000" cy="6096000"/>
          </a:xfrm>
          <a:prstGeom prst="rect">
            <a:avLst/>
          </a:prstGeom>
          <a:noFill/>
          <a:ln w="9525">
            <a:noFill/>
            <a:miter lim="800000"/>
            <a:headEnd/>
            <a:tailEnd/>
          </a:ln>
        </p:spPr>
      </p:pic>
    </p:spTree>
    <p:extLst>
      <p:ext uri="{BB962C8B-B14F-4D97-AF65-F5344CB8AC3E}">
        <p14:creationId xmlns:p14="http://schemas.microsoft.com/office/powerpoint/2010/main" val="122754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screen"/>
          <a:srcRect/>
          <a:stretch>
            <a:fillRect/>
          </a:stretch>
        </p:blipFill>
        <p:spPr bwMode="auto">
          <a:xfrm>
            <a:off x="3962400" y="1"/>
            <a:ext cx="5181600" cy="6883400"/>
          </a:xfrm>
          <a:prstGeom prst="rect">
            <a:avLst/>
          </a:prstGeom>
          <a:noFill/>
          <a:ln w="9525">
            <a:noFill/>
            <a:miter lim="800000"/>
            <a:headEnd/>
            <a:tailEnd/>
          </a:ln>
        </p:spPr>
      </p:pic>
      <p:sp>
        <p:nvSpPr>
          <p:cNvPr id="4" name="Freeform 3"/>
          <p:cNvSpPr/>
          <p:nvPr/>
        </p:nvSpPr>
        <p:spPr>
          <a:xfrm>
            <a:off x="6531429" y="1165609"/>
            <a:ext cx="1957753" cy="3104940"/>
          </a:xfrm>
          <a:custGeom>
            <a:avLst/>
            <a:gdLst>
              <a:gd name="connsiteX0" fmla="*/ 1858945 w 1957753"/>
              <a:gd name="connsiteY0" fmla="*/ 0 h 3104940"/>
              <a:gd name="connsiteX1" fmla="*/ 1909186 w 1957753"/>
              <a:gd name="connsiteY1" fmla="*/ 562707 h 3104940"/>
              <a:gd name="connsiteX2" fmla="*/ 1567542 w 1957753"/>
              <a:gd name="connsiteY2" fmla="*/ 1276140 h 3104940"/>
              <a:gd name="connsiteX3" fmla="*/ 442127 w 1957753"/>
              <a:gd name="connsiteY3" fmla="*/ 2090057 h 3104940"/>
              <a:gd name="connsiteX4" fmla="*/ 10048 w 1957753"/>
              <a:gd name="connsiteY4" fmla="*/ 2321169 h 3104940"/>
              <a:gd name="connsiteX5" fmla="*/ 381837 w 1957753"/>
              <a:gd name="connsiteY5" fmla="*/ 2783393 h 3104940"/>
              <a:gd name="connsiteX6" fmla="*/ 401934 w 1957753"/>
              <a:gd name="connsiteY6" fmla="*/ 3104940 h 31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753" h="3104940">
                <a:moveTo>
                  <a:pt x="1858945" y="0"/>
                </a:moveTo>
                <a:cubicBezTo>
                  <a:pt x="1908349" y="175008"/>
                  <a:pt x="1957753" y="350017"/>
                  <a:pt x="1909186" y="562707"/>
                </a:cubicBezTo>
                <a:cubicBezTo>
                  <a:pt x="1860619" y="775397"/>
                  <a:pt x="1812052" y="1021582"/>
                  <a:pt x="1567542" y="1276140"/>
                </a:cubicBezTo>
                <a:cubicBezTo>
                  <a:pt x="1323032" y="1530698"/>
                  <a:pt x="701709" y="1915886"/>
                  <a:pt x="442127" y="2090057"/>
                </a:cubicBezTo>
                <a:cubicBezTo>
                  <a:pt x="182545" y="2264228"/>
                  <a:pt x="20096" y="2205613"/>
                  <a:pt x="10048" y="2321169"/>
                </a:cubicBezTo>
                <a:cubicBezTo>
                  <a:pt x="0" y="2436725"/>
                  <a:pt x="316523" y="2652765"/>
                  <a:pt x="381837" y="2783393"/>
                </a:cubicBezTo>
                <a:cubicBezTo>
                  <a:pt x="447151" y="2914021"/>
                  <a:pt x="424542" y="3009480"/>
                  <a:pt x="401934" y="310494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Freeform 5"/>
          <p:cNvSpPr/>
          <p:nvPr/>
        </p:nvSpPr>
        <p:spPr>
          <a:xfrm>
            <a:off x="6946760" y="3255666"/>
            <a:ext cx="56941" cy="939521"/>
          </a:xfrm>
          <a:custGeom>
            <a:avLst/>
            <a:gdLst>
              <a:gd name="connsiteX0" fmla="*/ 56941 w 56941"/>
              <a:gd name="connsiteY0" fmla="*/ 0 h 939521"/>
              <a:gd name="connsiteX1" fmla="*/ 6699 w 56941"/>
              <a:gd name="connsiteY1" fmla="*/ 803868 h 939521"/>
              <a:gd name="connsiteX2" fmla="*/ 16748 w 56941"/>
              <a:gd name="connsiteY2" fmla="*/ 813916 h 939521"/>
            </a:gdLst>
            <a:ahLst/>
            <a:cxnLst>
              <a:cxn ang="0">
                <a:pos x="connsiteX0" y="connsiteY0"/>
              </a:cxn>
              <a:cxn ang="0">
                <a:pos x="connsiteX1" y="connsiteY1"/>
              </a:cxn>
              <a:cxn ang="0">
                <a:pos x="connsiteX2" y="connsiteY2"/>
              </a:cxn>
            </a:cxnLst>
            <a:rect l="l" t="t" r="r" b="b"/>
            <a:pathLst>
              <a:path w="56941" h="939521">
                <a:moveTo>
                  <a:pt x="56941" y="0"/>
                </a:moveTo>
                <a:cubicBezTo>
                  <a:pt x="35169" y="334107"/>
                  <a:pt x="13398" y="668215"/>
                  <a:pt x="6699" y="803868"/>
                </a:cubicBezTo>
                <a:cubicBezTo>
                  <a:pt x="0" y="939521"/>
                  <a:pt x="8374" y="876718"/>
                  <a:pt x="16748" y="813916"/>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 name="Straight Arrow Connector 7"/>
          <p:cNvCxnSpPr/>
          <p:nvPr/>
        </p:nvCxnSpPr>
        <p:spPr>
          <a:xfrm flipH="1">
            <a:off x="7498080" y="3218688"/>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304800" y="1600200"/>
            <a:ext cx="26670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defTabSz="914400">
              <a:defRPr/>
            </a:pPr>
            <a:r>
              <a:rPr lang="en-US" sz="3200" b="1" dirty="0">
                <a:solidFill>
                  <a:srgbClr val="002060"/>
                </a:solidFill>
                <a:latin typeface="Calibri"/>
                <a:ea typeface="ＭＳ Ｐゴシック" pitchFamily="34" charset="-128"/>
              </a:rPr>
              <a:t>We started with land use to connect to places</a:t>
            </a:r>
          </a:p>
        </p:txBody>
      </p:sp>
    </p:spTree>
    <p:extLst>
      <p:ext uri="{BB962C8B-B14F-4D97-AF65-F5344CB8AC3E}">
        <p14:creationId xmlns:p14="http://schemas.microsoft.com/office/powerpoint/2010/main" val="36655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 eval-01.jpg"/>
          <p:cNvPicPr>
            <a:picLocks noChangeAspect="1"/>
          </p:cNvPicPr>
          <p:nvPr/>
        </p:nvPicPr>
        <p:blipFill>
          <a:blip r:embed="rId3" cstate="screen"/>
          <a:srcRect/>
          <a:stretch>
            <a:fillRect/>
          </a:stretch>
        </p:blipFill>
        <p:spPr>
          <a:xfrm>
            <a:off x="4072004" y="0"/>
            <a:ext cx="5071996" cy="6858000"/>
          </a:xfrm>
          <a:prstGeom prst="rect">
            <a:avLst/>
          </a:prstGeom>
        </p:spPr>
      </p:pic>
      <p:grpSp>
        <p:nvGrpSpPr>
          <p:cNvPr id="2" name="Group 19"/>
          <p:cNvGrpSpPr/>
          <p:nvPr/>
        </p:nvGrpSpPr>
        <p:grpSpPr>
          <a:xfrm>
            <a:off x="713232" y="228601"/>
            <a:ext cx="3706369" cy="6170920"/>
            <a:chOff x="5431471" y="352485"/>
            <a:chExt cx="2874326" cy="4495230"/>
          </a:xfrm>
        </p:grpSpPr>
        <p:sp>
          <p:nvSpPr>
            <p:cNvPr id="3" name="TextBox 2"/>
            <p:cNvSpPr txBox="1"/>
            <p:nvPr/>
          </p:nvSpPr>
          <p:spPr>
            <a:xfrm>
              <a:off x="5791197" y="352485"/>
              <a:ext cx="2514600" cy="4495230"/>
            </a:xfrm>
            <a:prstGeom prst="rect">
              <a:avLst/>
            </a:prstGeom>
            <a:noFill/>
          </p:spPr>
          <p:txBody>
            <a:bodyPr wrap="square" rtlCol="0">
              <a:spAutoFit/>
            </a:bodyPr>
            <a:lstStyle/>
            <a:p>
              <a:r>
                <a:rPr lang="en-US" b="1" dirty="0"/>
                <a:t>Downtown Portland</a:t>
              </a:r>
            </a:p>
            <a:p>
              <a:endParaRPr lang="en-US" b="1" dirty="0"/>
            </a:p>
            <a:p>
              <a:r>
                <a:rPr lang="en-US" b="1" dirty="0"/>
                <a:t>OHSU</a:t>
              </a:r>
            </a:p>
            <a:p>
              <a:endParaRPr lang="en-US" b="1" dirty="0"/>
            </a:p>
            <a:p>
              <a:endParaRPr lang="en-US" b="1" dirty="0"/>
            </a:p>
            <a:p>
              <a:endParaRPr lang="en-US" b="1" dirty="0"/>
            </a:p>
            <a:p>
              <a:endParaRPr lang="en-US" sz="1200" b="1" dirty="0"/>
            </a:p>
            <a:p>
              <a:r>
                <a:rPr lang="en-US" b="1" dirty="0"/>
                <a:t>Hillsdale / Burlingame </a:t>
              </a:r>
            </a:p>
            <a:p>
              <a:endParaRPr lang="en-US" b="1" dirty="0"/>
            </a:p>
            <a:p>
              <a:endParaRPr lang="en-US" b="1" dirty="0"/>
            </a:p>
            <a:p>
              <a:r>
                <a:rPr lang="en-US" b="1" dirty="0"/>
                <a:t>Barbur Transit Center</a:t>
              </a:r>
            </a:p>
            <a:p>
              <a:pPr>
                <a:spcAft>
                  <a:spcPts val="600"/>
                </a:spcAft>
              </a:pPr>
              <a:endParaRPr lang="en-US" sz="1600" b="1" dirty="0"/>
            </a:p>
            <a:p>
              <a:pPr>
                <a:spcAft>
                  <a:spcPts val="600"/>
                </a:spcAft>
              </a:pPr>
              <a:r>
                <a:rPr lang="en-US" b="1" dirty="0"/>
                <a:t>PCC Sylvania</a:t>
              </a:r>
            </a:p>
            <a:p>
              <a:pPr>
                <a:spcAft>
                  <a:spcPts val="600"/>
                </a:spcAft>
              </a:pPr>
              <a:endParaRPr lang="en-US" b="1" dirty="0"/>
            </a:p>
            <a:p>
              <a:pPr>
                <a:spcAft>
                  <a:spcPts val="600"/>
                </a:spcAft>
              </a:pPr>
              <a:r>
                <a:rPr lang="en-US" b="1" dirty="0"/>
                <a:t>Tigard Triangle + </a:t>
              </a:r>
            </a:p>
            <a:p>
              <a:pPr>
                <a:spcAft>
                  <a:spcPts val="600"/>
                </a:spcAft>
              </a:pPr>
              <a:r>
                <a:rPr lang="en-US" b="1" dirty="0"/>
                <a:t>  Downtown </a:t>
              </a:r>
            </a:p>
            <a:p>
              <a:endParaRPr lang="en-US" b="1" dirty="0"/>
            </a:p>
            <a:p>
              <a:endParaRPr lang="en-US" b="1" dirty="0"/>
            </a:p>
            <a:p>
              <a:endParaRPr lang="en-US" b="1" dirty="0"/>
            </a:p>
            <a:p>
              <a:endParaRPr lang="en-US" sz="1100" b="1" dirty="0"/>
            </a:p>
            <a:p>
              <a:r>
                <a:rPr lang="en-US" b="1" dirty="0"/>
                <a:t>Bridgeport Village</a:t>
              </a:r>
            </a:p>
          </p:txBody>
        </p:sp>
        <p:grpSp>
          <p:nvGrpSpPr>
            <p:cNvPr id="5" name="Group 18"/>
            <p:cNvGrpSpPr/>
            <p:nvPr/>
          </p:nvGrpSpPr>
          <p:grpSpPr>
            <a:xfrm>
              <a:off x="5431471" y="381000"/>
              <a:ext cx="212741" cy="4314629"/>
              <a:chOff x="5431471" y="381000"/>
              <a:chExt cx="212741" cy="4314629"/>
            </a:xfrm>
          </p:grpSpPr>
          <p:cxnSp>
            <p:nvCxnSpPr>
              <p:cNvPr id="9" name="Straight Connector 8"/>
              <p:cNvCxnSpPr/>
              <p:nvPr/>
            </p:nvCxnSpPr>
            <p:spPr>
              <a:xfrm>
                <a:off x="5524500" y="457200"/>
                <a:ext cx="0" cy="4191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5431474" y="4495800"/>
                <a:ext cx="212738" cy="1998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431471" y="3316621"/>
                <a:ext cx="212738" cy="1998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431471" y="2739336"/>
                <a:ext cx="212738" cy="1998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431471" y="2295270"/>
                <a:ext cx="212738" cy="1998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431474" y="381000"/>
                <a:ext cx="212738" cy="19982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lowchart: Connector 23"/>
          <p:cNvSpPr/>
          <p:nvPr/>
        </p:nvSpPr>
        <p:spPr>
          <a:xfrm>
            <a:off x="713231" y="2087279"/>
            <a:ext cx="274320" cy="27492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713232" y="829185"/>
            <a:ext cx="274320" cy="2743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716280" y="4526280"/>
            <a:ext cx="274320" cy="2743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idx="4294967295"/>
          </p:nvPr>
        </p:nvSpPr>
        <p:spPr>
          <a:xfrm>
            <a:off x="2286000" y="274638"/>
            <a:ext cx="6400800" cy="1020762"/>
          </a:xfrm>
        </p:spPr>
        <p:txBody>
          <a:bodyPr/>
          <a:lstStyle/>
          <a:p>
            <a:pPr algn="ctr"/>
            <a:r>
              <a:rPr lang="en-US" altLang="en-US" b="1" dirty="0">
                <a:solidFill>
                  <a:schemeClr val="tx1"/>
                </a:solidFill>
                <a:ea typeface="ＭＳ Ｐゴシック" pitchFamily="34" charset="-128"/>
              </a:rPr>
              <a:t>What’s included?</a:t>
            </a:r>
          </a:p>
        </p:txBody>
      </p:sp>
      <p:sp>
        <p:nvSpPr>
          <p:cNvPr id="43012" name="Content Placeholder 2"/>
          <p:cNvSpPr>
            <a:spLocks noGrp="1"/>
          </p:cNvSpPr>
          <p:nvPr>
            <p:ph idx="4294967295"/>
          </p:nvPr>
        </p:nvSpPr>
        <p:spPr>
          <a:xfrm>
            <a:off x="1676400" y="1371600"/>
            <a:ext cx="7010400" cy="4525963"/>
          </a:xfrm>
        </p:spPr>
        <p:txBody>
          <a:bodyPr/>
          <a:lstStyle/>
          <a:p>
            <a:r>
              <a:rPr lang="en-US" dirty="0"/>
              <a:t>new walk and bike connector between Barbur and </a:t>
            </a:r>
            <a:r>
              <a:rPr lang="en-US" b="1" dirty="0"/>
              <a:t>Marquam Hill </a:t>
            </a:r>
          </a:p>
          <a:p>
            <a:r>
              <a:rPr lang="en-US" dirty="0"/>
              <a:t>2-mile </a:t>
            </a:r>
            <a:r>
              <a:rPr lang="en-US" b="1" dirty="0"/>
              <a:t>shared transitway </a:t>
            </a:r>
            <a:r>
              <a:rPr lang="en-US" dirty="0"/>
              <a:t>(for buses and light rail) to allow buses to bypass traffic congestion in South Portland </a:t>
            </a:r>
          </a:p>
          <a:p>
            <a:r>
              <a:rPr lang="en-US" dirty="0"/>
              <a:t>shuttle between </a:t>
            </a:r>
            <a:r>
              <a:rPr lang="en-US" b="1" dirty="0"/>
              <a:t>PCC-Sylvania</a:t>
            </a:r>
            <a:r>
              <a:rPr lang="en-US" dirty="0"/>
              <a:t> and nearby stations</a:t>
            </a:r>
          </a:p>
          <a:p>
            <a:r>
              <a:rPr lang="en-US" dirty="0"/>
              <a:t>Continuous </a:t>
            </a:r>
            <a:r>
              <a:rPr lang="en-US" b="1" dirty="0"/>
              <a:t>sidewalks</a:t>
            </a:r>
            <a:r>
              <a:rPr lang="en-US" dirty="0"/>
              <a:t> on Barbur Boulevard, and </a:t>
            </a:r>
            <a:r>
              <a:rPr lang="en-US" b="1" dirty="0"/>
              <a:t>protected bike lanes</a:t>
            </a:r>
            <a:r>
              <a:rPr lang="en-US" dirty="0"/>
              <a:t> where LRT is in Barbur</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Corr 112612 SC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WCorr 112612 SC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14071</TotalTime>
  <Words>1275</Words>
  <Application>Microsoft Office PowerPoint</Application>
  <PresentationFormat>On-screen Show (4:3)</PresentationFormat>
  <Paragraphs>311</Paragraphs>
  <Slides>38</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ＭＳ Ｐゴシック</vt:lpstr>
      <vt:lpstr>Arial</vt:lpstr>
      <vt:lpstr>Arial Rounded MT Bold</vt:lpstr>
      <vt:lpstr>Calibri</vt:lpstr>
      <vt:lpstr>Times</vt:lpstr>
      <vt:lpstr>Wingdings</vt:lpstr>
      <vt:lpstr>Wingdings 2</vt:lpstr>
      <vt:lpstr>Wingdings 3</vt:lpstr>
      <vt:lpstr>1_Custom Design</vt:lpstr>
      <vt:lpstr>SWCorr 112612 SC presentation</vt:lpstr>
      <vt:lpstr>5_SWCorr 112612 SC presentation</vt:lpstr>
      <vt:lpstr>Southwest Corridor Plan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included?</vt:lpstr>
      <vt:lpstr>Project Benefits</vt:lpstr>
      <vt:lpstr>PowerPoint Presentation</vt:lpstr>
      <vt:lpstr>PowerPoint Presentation</vt:lpstr>
      <vt:lpstr>PowerPoint Presentation</vt:lpstr>
      <vt:lpstr>PowerPoint Presentation</vt:lpstr>
      <vt:lpstr>PowerPoint Presentation</vt:lpstr>
      <vt:lpstr>PowerPoint Presentation</vt:lpstr>
      <vt:lpstr>NEPA process</vt:lpstr>
      <vt:lpstr>Draft EIS</vt:lpstr>
      <vt:lpstr>Impact Reduction</vt:lpstr>
      <vt:lpstr>Historic Resources</vt:lpstr>
      <vt:lpstr>PowerPoint Presentation</vt:lpstr>
      <vt:lpstr>Historic Impacts</vt:lpstr>
      <vt:lpstr>Seg A full acquisitions</vt:lpstr>
      <vt:lpstr>South Portland Hist. Dist.</vt:lpstr>
      <vt:lpstr>A1 full acquisitions (inner Barbur)</vt:lpstr>
      <vt:lpstr>A2-BH full acquisitions (inner Naito with bridgehead) </vt:lpstr>
      <vt:lpstr>A2-BH full acquisitions (inner Naito with Bridgehead)</vt:lpstr>
      <vt:lpstr>A2-LA full acquisitions (inner Naito with limited access) </vt:lpstr>
      <vt:lpstr>PowerPoint Presentation</vt:lpstr>
      <vt:lpstr>PowerPoint Presentation</vt:lpstr>
      <vt:lpstr>Seg B (outer Barbur)  full acquisitions </vt:lpstr>
      <vt:lpstr>PowerPoint Presentation</vt:lpstr>
      <vt:lpstr>Marquam Hill options</vt:lpstr>
      <vt:lpstr>PowerPoint Presentation</vt:lpstr>
      <vt:lpstr>PowerPoint Presentation</vt:lpstr>
      <vt:lpstr>Upcoming decisions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dc:creator>
  <cp:lastModifiedBy>BDSLUShareBooths3</cp:lastModifiedBy>
  <cp:revision>736</cp:revision>
  <cp:lastPrinted>2018-02-10T00:25:40Z</cp:lastPrinted>
  <dcterms:created xsi:type="dcterms:W3CDTF">2009-12-06T23:31:21Z</dcterms:created>
  <dcterms:modified xsi:type="dcterms:W3CDTF">2018-06-11T21:50:15Z</dcterms:modified>
</cp:coreProperties>
</file>