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45" r:id="rId2"/>
    <p:sldMasterId id="2147483751" r:id="rId3"/>
  </p:sldMasterIdLst>
  <p:notesMasterIdLst>
    <p:notesMasterId r:id="rId14"/>
  </p:notesMasterIdLst>
  <p:handoutMasterIdLst>
    <p:handoutMasterId r:id="rId15"/>
  </p:handoutMasterIdLst>
  <p:sldIdLst>
    <p:sldId id="382" r:id="rId4"/>
    <p:sldId id="383" r:id="rId5"/>
    <p:sldId id="384" r:id="rId6"/>
    <p:sldId id="385" r:id="rId7"/>
    <p:sldId id="360" r:id="rId8"/>
    <p:sldId id="321" r:id="rId9"/>
    <p:sldId id="381" r:id="rId10"/>
    <p:sldId id="372" r:id="rId11"/>
    <p:sldId id="344" r:id="rId12"/>
    <p:sldId id="374" r:id="rId13"/>
  </p:sldIdLst>
  <p:sldSz cx="9144000" cy="6858000" type="screen4x3"/>
  <p:notesSz cx="9296400" cy="70104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8220"/>
    <a:srgbClr val="DE791D"/>
    <a:srgbClr val="00A0AE"/>
    <a:srgbClr val="FCB043"/>
    <a:srgbClr val="4D4D4F"/>
    <a:srgbClr val="0AAE83"/>
    <a:srgbClr val="E7E8EA"/>
    <a:srgbClr val="FF6667"/>
    <a:srgbClr val="98C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1" autoAdjust="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2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347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defTabSz="4658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defTabSz="4658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deis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19FA8D-B12A-4852-97D2-FF821DF4E5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64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AA78CB-D1DD-4540-9ACA-558FD842977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AA78CB-D1DD-4540-9ACA-558FD842977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0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66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457200"/>
            <a:ext cx="5114925" cy="990600"/>
          </a:xfrm>
        </p:spPr>
        <p:txBody>
          <a:bodyPr>
            <a:normAutofit/>
          </a:bodyPr>
          <a:lstStyle>
            <a:lvl1pPr>
              <a:defRPr sz="2100"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676400"/>
            <a:ext cx="4057650" cy="3733800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rgbClr val="4D4D4D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888736" y="1676400"/>
            <a:ext cx="2798064" cy="3733800"/>
          </a:xfrm>
          <a:prstGeom prst="ellipse">
            <a:avLst/>
          </a:prstGeo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18640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1020762"/>
          </a:xfrm>
        </p:spPr>
        <p:txBody>
          <a:bodyPr anchor="t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600200"/>
            <a:ext cx="6400800" cy="4525963"/>
          </a:xfrm>
        </p:spPr>
        <p:txBody>
          <a:bodyPr/>
          <a:lstStyle>
            <a:lvl2pPr>
              <a:buSzPct val="100000"/>
              <a:buFont typeface="Wingdings 2" pitchFamily="18" charset="2"/>
              <a:buChar char="­"/>
              <a:defRPr/>
            </a:lvl2pPr>
            <a:lvl3pPr>
              <a:buFont typeface="Wingdings" pitchFamily="2" charset="2"/>
              <a:buChar char="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401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1600200"/>
            <a:ext cx="2971800" cy="4525963"/>
          </a:xfrm>
        </p:spPr>
        <p:txBody>
          <a:bodyPr/>
          <a:lstStyle>
            <a:lvl1pPr>
              <a:defRPr sz="2800"/>
            </a:lvl1pPr>
            <a:lvl2pPr>
              <a:buFont typeface="Wingdings 2" pitchFamily="18" charset="2"/>
              <a:buChar char="­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600200"/>
            <a:ext cx="3124200" cy="4525963"/>
          </a:xfrm>
        </p:spPr>
        <p:txBody>
          <a:bodyPr/>
          <a:lstStyle>
            <a:lvl1pPr>
              <a:defRPr sz="2800"/>
            </a:lvl1pPr>
            <a:lvl2pPr>
              <a:buFont typeface="Wingdings 2" pitchFamily="18" charset="2"/>
              <a:buChar char="­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266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102076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8537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516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197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2" descr="M:\plan\ti\projects\Southwest Corridor Study\Refinement 15-16 (pre-DEIS)\Public Involvement\Draft products\Key Issues\South Portland KI links\SWlogo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2024" y="146304"/>
            <a:ext cx="58578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72297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chiggins\Desktop\logo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8738"/>
            <a:ext cx="227647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603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39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03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43" r:id="rId51"/>
    <p:sldLayoutId id="2147483744" r:id="rId52"/>
  </p:sldLayoutIdLst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0" y="274638"/>
            <a:ext cx="64008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0" y="1600200"/>
            <a:ext cx="6324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172" name="Picture 2" descr="C:\Documents and Settings\chiggins\Desktop\logo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58738"/>
            <a:ext cx="227647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838200"/>
            <a:ext cx="1447800" cy="6019800"/>
          </a:xfrm>
          <a:prstGeom prst="rect">
            <a:avLst/>
          </a:prstGeom>
          <a:solidFill>
            <a:srgbClr val="EA9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447800" y="609600"/>
            <a:ext cx="0" cy="6248400"/>
          </a:xfrm>
          <a:prstGeom prst="line">
            <a:avLst/>
          </a:prstGeom>
          <a:ln>
            <a:solidFill>
              <a:srgbClr val="0046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838200"/>
            <a:ext cx="1981200" cy="0"/>
          </a:xfrm>
          <a:prstGeom prst="line">
            <a:avLst/>
          </a:prstGeom>
          <a:ln w="3175">
            <a:solidFill>
              <a:srgbClr val="0046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09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66A"/>
          </a:solidFill>
          <a:latin typeface="Calibri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66A"/>
          </a:solidFill>
          <a:latin typeface="Calibri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66A"/>
          </a:solidFill>
          <a:latin typeface="Calibri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66A"/>
          </a:solidFill>
          <a:latin typeface="Calibri" pitchFamily="34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466A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466A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466A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466A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 3" pitchFamily="18" charset="2"/>
        <a:buChar char="ê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932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0253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0253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0253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0253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0253F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0253F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0253F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0253F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0253F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 3" pitchFamily="18" charset="2"/>
        <a:buChar char="ê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238126" y="301339"/>
            <a:ext cx="8905874" cy="231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219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MS PGothic" charset="0"/>
              </a:rPr>
              <a:t>SW Corridor Light Rail Project</a:t>
            </a:r>
          </a:p>
          <a:p>
            <a:pPr marL="0" marR="0" lvl="0" indent="0" algn="l" defTabSz="219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Trebuchet MS" charset="0"/>
              </a:rPr>
              <a:t>Historic Landmarks Commission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MS PGothic" charset="0"/>
              </a:rPr>
              <a:t> </a:t>
            </a:r>
          </a:p>
        </p:txBody>
      </p:sp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436562" y="2673350"/>
            <a:ext cx="8142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Trebuchet MS" charset="0"/>
                <a:ea typeface="MS PGothic" charset="0"/>
              </a:rPr>
              <a:t>													June 11, 2018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8138" y="5445471"/>
            <a:ext cx="510207" cy="5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27" y="5510674"/>
            <a:ext cx="1150237" cy="40555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di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MS PGothic" charset="0"/>
              </a:rPr>
              <a:t>PORTLANDOREGON.GOV/TRANSPORTATION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11283-5368-B64F-81F2-50BF922FAC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MS PGothic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MS PGothic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FB094-0680-4AB0-9588-82DA8A61689A}"/>
              </a:ext>
            </a:extLst>
          </p:cNvPr>
          <p:cNvSpPr txBox="1"/>
          <p:nvPr/>
        </p:nvSpPr>
        <p:spPr>
          <a:xfrm>
            <a:off x="238125" y="5685396"/>
            <a:ext cx="573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0AE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Teresa Boyle, Major Projects Section Manager</a:t>
            </a:r>
          </a:p>
        </p:txBody>
      </p:sp>
    </p:spTree>
    <p:extLst>
      <p:ext uri="{BB962C8B-B14F-4D97-AF65-F5344CB8AC3E}">
        <p14:creationId xmlns:p14="http://schemas.microsoft.com/office/powerpoint/2010/main" val="2710957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757A09-BE56-45A0-9876-72E35EC21F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5FC7E-223A-49E8-B40F-0238256FE7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2CFC49-329E-432B-87BC-7BAA36FD3D58}"/>
              </a:ext>
            </a:extLst>
          </p:cNvPr>
          <p:cNvSpPr/>
          <p:nvPr/>
        </p:nvSpPr>
        <p:spPr>
          <a:xfrm>
            <a:off x="2616488" y="222253"/>
            <a:ext cx="35641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hangingPunct="0">
              <a:defRPr/>
            </a:pPr>
            <a:r>
              <a:rPr lang="en-US" sz="4400" b="1" dirty="0">
                <a:solidFill>
                  <a:srgbClr val="00A0AE"/>
                </a:solidFill>
                <a:latin typeface="Trebuchet MS" panose="020B0603020202020204" pitchFamily="34" charset="0"/>
                <a:cs typeface="+mn-cs"/>
              </a:rPr>
              <a:t>What’s next?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3AB4C7-248C-4ED7-AE3B-74B747EEDF41}"/>
              </a:ext>
            </a:extLst>
          </p:cNvPr>
          <p:cNvSpPr/>
          <p:nvPr/>
        </p:nvSpPr>
        <p:spPr>
          <a:xfrm>
            <a:off x="362608" y="1176272"/>
            <a:ext cx="8554380" cy="4499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ct val="11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2019/2020:</a:t>
            </a:r>
          </a:p>
          <a:p>
            <a:pPr marL="795338" lvl="1" indent="-222250" defTabSz="45720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Project Development </a:t>
            </a:r>
          </a:p>
          <a:p>
            <a:pPr marL="795338" lvl="1" indent="-222250" defTabSz="45720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Develop 30% plans</a:t>
            </a:r>
          </a:p>
          <a:p>
            <a:pPr marL="795338" lvl="1" indent="-222250" defTabSz="45720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Complete FEIS</a:t>
            </a:r>
          </a:p>
          <a:p>
            <a:pPr lvl="0" defTabSz="457200">
              <a:lnSpc>
                <a:spcPct val="110000"/>
              </a:lnSpc>
              <a:spcBef>
                <a:spcPts val="12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2020: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</a:rPr>
              <a:t>Portland and Partners commit local match</a:t>
            </a:r>
            <a:endParaRPr lang="en-US" sz="2800" b="1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lvl="0" defTabSz="457200">
              <a:lnSpc>
                <a:spcPct val="110000"/>
              </a:lnSpc>
              <a:spcBef>
                <a:spcPts val="1200"/>
              </a:spcBef>
              <a:defRPr/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</a:rPr>
              <a:t>2020:</a:t>
            </a:r>
            <a:r>
              <a:rPr 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 Voters decide on regional funding 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lvl="0" defTabSz="457200">
              <a:lnSpc>
                <a:spcPct val="110000"/>
              </a:lnSpc>
              <a:spcBef>
                <a:spcPts val="12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2022: Construction starts</a:t>
            </a:r>
          </a:p>
          <a:p>
            <a:pPr lvl="0" defTabSz="457200">
              <a:lnSpc>
                <a:spcPct val="110000"/>
              </a:lnSpc>
              <a:spcBef>
                <a:spcPts val="12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2027: Light rail opens for service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2132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390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A0AE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SW Corridor Light Rail Project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di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MS PGothic" charset="0"/>
              </a:rPr>
              <a:t>PORTLANDOREGON.GOV/TRANSPORTATION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11283-5368-B64F-81F2-50BF922FAC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MS PGothic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MS P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0437" y="62862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791D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Basics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4642" y="1357371"/>
            <a:ext cx="76467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Portland to Tigard and Tualatin via Barbur Corridor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Trebuchet MS" panose="020B0603020202020204" pitchFamily="34" charset="0"/>
              <a:ea typeface="MS PGothic" charset="0"/>
            </a:endParaRPr>
          </a:p>
          <a:p>
            <a:pPr marL="342900" marR="0" lvl="0" indent="-34290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12 miles long</a:t>
            </a:r>
          </a:p>
          <a:p>
            <a:pPr marL="342900" marR="0" lvl="0" indent="-34290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Trebuchet MS" panose="020B0603020202020204" pitchFamily="34" charset="0"/>
              <a:ea typeface="MS PGothic" charset="0"/>
            </a:endParaRPr>
          </a:p>
          <a:p>
            <a:pPr marL="342900" marR="0" lvl="0" indent="-34290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Multiple P&amp;Rs – two in Portland </a:t>
            </a:r>
          </a:p>
          <a:p>
            <a:pPr marL="342900" marR="0" lvl="0" indent="-34290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Trebuchet MS" panose="020B0603020202020204" pitchFamily="34" charset="0"/>
              <a:ea typeface="MS PGothic" charset="0"/>
            </a:endParaRPr>
          </a:p>
          <a:p>
            <a:pPr marL="342900" marR="0" lvl="0" indent="-34290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Final planned MAX line for region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Trebuchet MS" panose="020B0603020202020204" pitchFamily="34" charset="0"/>
              <a:ea typeface="MS PGothic" charset="0"/>
            </a:endParaRPr>
          </a:p>
          <a:p>
            <a:pPr marL="342900" marR="0" lvl="0" indent="-34290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40,000+ riders in 2035</a:t>
            </a:r>
          </a:p>
          <a:p>
            <a:pPr marL="342900" marR="0" lvl="0" indent="-34290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Trebuchet MS" panose="020B0603020202020204" pitchFamily="34" charset="0"/>
              <a:ea typeface="MS PGothic" charset="0"/>
            </a:endParaRPr>
          </a:p>
          <a:p>
            <a:pPr marL="342900" marR="0" lvl="0" indent="-34290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Budgeted at $2.6B - $2.8B</a:t>
            </a:r>
          </a:p>
        </p:txBody>
      </p:sp>
    </p:spTree>
    <p:extLst>
      <p:ext uri="{BB962C8B-B14F-4D97-AF65-F5344CB8AC3E}">
        <p14:creationId xmlns:p14="http://schemas.microsoft.com/office/powerpoint/2010/main" val="95516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07117" y="415710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219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00A0AE"/>
                </a:solidFill>
                <a:effectLst/>
                <a:uLnTx/>
                <a:uFillTx/>
                <a:latin typeface="Trebuchet MS" charset="0"/>
                <a:ea typeface="MS PGothic" charset="0"/>
              </a:rPr>
              <a:t>Partners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di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charset="0"/>
                <a:ea typeface="MS PGothic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3A2B07-C37E-2F48-AD01-2C7C19B92CEE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charset="0"/>
                <a:ea typeface="MS PGothic" charset="0"/>
                <a:cs typeface="Trebuchet MS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charset="0"/>
              <a:ea typeface="MS PGothic" charset="0"/>
              <a:cs typeface="Trebuchet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321" y="1390408"/>
            <a:ext cx="844061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E791D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Project Leads:	Metro - EIS &amp; TriMet - design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Trebuchet MS" panose="020B0603020202020204" pitchFamily="34" charset="0"/>
              <a:ea typeface="MS PGothic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ODOT				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Washington County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Trebuchet MS" panose="020B0603020202020204" pitchFamily="34" charset="0"/>
              <a:ea typeface="MS PGothic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Cities: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		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E791D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Portland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Trebuchet MS" panose="020B0603020202020204" pitchFamily="34" charset="0"/>
                <a:ea typeface="MS PGothic" charset="0"/>
              </a:rPr>
              <a:t>		Tigard											Tualatin			Sherwood										Beaverton		Durham											King City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5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482107"/>
          </a:xfrm>
        </p:spPr>
        <p:txBody>
          <a:bodyPr/>
          <a:lstStyle/>
          <a:p>
            <a:r>
              <a:rPr lang="en-US" sz="4000" b="1" dirty="0">
                <a:solidFill>
                  <a:srgbClr val="00A0AE"/>
                </a:solidFill>
                <a:latin typeface="Trebuchet MS" panose="020B0603020202020204" pitchFamily="34" charset="0"/>
              </a:rPr>
              <a:t>City Team</a:t>
            </a:r>
            <a:r>
              <a:rPr lang="en-US" b="1" dirty="0">
                <a:solidFill>
                  <a:srgbClr val="00A0AE"/>
                </a:solidFill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" y="1142998"/>
            <a:ext cx="9144000" cy="1158766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latin typeface="Trebuchet MS" panose="020B0603020202020204" pitchFamily="34" charset="0"/>
              </a:rPr>
              <a:t>Steering Committee:		</a:t>
            </a:r>
            <a:r>
              <a:rPr lang="en-US" sz="2800" b="1" dirty="0">
                <a:solidFill>
                  <a:schemeClr val="accent2"/>
                </a:solidFill>
                <a:latin typeface="Trebuchet MS" panose="020B0603020202020204" pitchFamily="34" charset="0"/>
              </a:rPr>
              <a:t>Comm. Saltzman/Leah Treat</a:t>
            </a:r>
          </a:p>
          <a:p>
            <a:pPr lvl="1"/>
            <a:endParaRPr lang="en-US" sz="2000" dirty="0"/>
          </a:p>
          <a:p>
            <a:pPr lvl="1"/>
            <a:endParaRPr lang="en-US" sz="2000" b="1" dirty="0"/>
          </a:p>
          <a:p>
            <a:pPr marL="457200" lvl="1" indent="0">
              <a:buNone/>
            </a:pPr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70671" y="2033749"/>
            <a:ext cx="8060786" cy="3723956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PBOT:	Project </a:t>
            </a:r>
            <a:r>
              <a:rPr lang="en-US" sz="2400" b="1" dirty="0">
                <a:solidFill>
                  <a:srgbClr val="EEECE1">
                    <a:lumMod val="10000"/>
                  </a:srgbClr>
                </a:solidFill>
                <a:latin typeface="Trebuchet MS" panose="020B0603020202020204" pitchFamily="34" charset="0"/>
              </a:rPr>
              <a:t>Management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BPS:	Partner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>
                <a:solidFill>
                  <a:srgbClr val="EEECE1">
                    <a:lumMod val="10000"/>
                  </a:srgbClr>
                </a:solidFill>
                <a:latin typeface="Trebuchet MS" panose="020B0603020202020204" pitchFamily="34" charset="0"/>
              </a:rPr>
              <a:t>Other Bureaus: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PWB, BES, Parks, BDS, Fire, Police, OMF, Prosper, PHB, City Atty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di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MS PGothic" charset="0"/>
              </a:rPr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11283-5368-B64F-81F2-50BF922FACC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MS PGothic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18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594" y="2209526"/>
            <a:ext cx="379637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Barbur or Naito S of I-405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Barbur or </a:t>
            </a:r>
            <a:r>
              <a:rPr lang="en-US" b="1" dirty="0" err="1">
                <a:latin typeface="Trebuchet MS" panose="020B0603020202020204" pitchFamily="34" charset="0"/>
              </a:rPr>
              <a:t>adj</a:t>
            </a:r>
            <a:r>
              <a:rPr lang="en-US" b="1" dirty="0">
                <a:latin typeface="Trebuchet MS" panose="020B0603020202020204" pitchFamily="34" charset="0"/>
              </a:rPr>
              <a:t> to I-5  Burlingame to Capitol Highway</a:t>
            </a:r>
          </a:p>
          <a:p>
            <a:endParaRPr lang="en-US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Barbur or </a:t>
            </a:r>
            <a:r>
              <a:rPr lang="en-US" b="1" dirty="0" err="1">
                <a:latin typeface="Trebuchet MS" panose="020B0603020202020204" pitchFamily="34" charset="0"/>
              </a:rPr>
              <a:t>adj</a:t>
            </a:r>
            <a:r>
              <a:rPr lang="en-US" b="1" dirty="0">
                <a:latin typeface="Trebuchet MS" panose="020B0603020202020204" pitchFamily="34" charset="0"/>
              </a:rPr>
              <a:t> to I-5 from Capitol Hway west to City limits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155750"/>
            <a:ext cx="403956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150" dirty="0">
                <a:solidFill>
                  <a:srgbClr val="00A0AE"/>
                </a:solidFill>
                <a:latin typeface="Trebuchet MS" charset="0"/>
              </a:rPr>
              <a:t>Alignments</a:t>
            </a:r>
          </a:p>
          <a:p>
            <a:pPr algn="ctr"/>
            <a:r>
              <a:rPr lang="en-US" sz="3600" b="1" spc="-150" dirty="0">
                <a:solidFill>
                  <a:srgbClr val="00A0AE"/>
                </a:solidFill>
                <a:latin typeface="Trebuchet MS" charset="0"/>
              </a:rPr>
              <a:t>In Portland</a:t>
            </a:r>
            <a:endParaRPr lang="en-US" sz="3600" dirty="0"/>
          </a:p>
          <a:p>
            <a:pPr algn="ctr"/>
            <a:endParaRPr lang="en-US" sz="3600" b="1" spc="-150" dirty="0">
              <a:solidFill>
                <a:srgbClr val="00A0AE"/>
              </a:solidFill>
              <a:latin typeface="Trebuchet MS" charset="0"/>
            </a:endParaRPr>
          </a:p>
          <a:p>
            <a:pPr algn="ctr"/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96624"/>
            <a:ext cx="40395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E791D"/>
                </a:solidFill>
                <a:latin typeface="Trebuchet MS" charset="0"/>
                <a:cs typeface="Trebuchet MS" charset="0"/>
              </a:rPr>
              <a:t>Studied in DEIS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00349" y="8117516"/>
            <a:ext cx="39608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POTATION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51338" y="594527"/>
            <a:ext cx="4718050" cy="609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66" y="200870"/>
            <a:ext cx="4789503" cy="63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56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238125" y="663744"/>
            <a:ext cx="8463064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Upcoming Project Milestones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830" y="1896407"/>
            <a:ext cx="87257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DEIS - public review</a:t>
            </a:r>
            <a:r>
              <a:rPr lang="en-US" sz="2800" b="1" dirty="0">
                <a:solidFill>
                  <a:srgbClr val="DE791D"/>
                </a:solidFill>
                <a:latin typeface="Trebuchet MS" panose="020B0603020202020204" pitchFamily="34" charset="0"/>
              </a:rPr>
              <a:t>				</a:t>
            </a:r>
            <a:r>
              <a:rPr lang="en-US" sz="2800" b="1" dirty="0">
                <a:latin typeface="Trebuchet MS" panose="020B0603020202020204" pitchFamily="34" charset="0"/>
              </a:rPr>
              <a:t>Mid June - July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Steering Comm select LPA			Mid August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Council adopts LPA					late Sept – Oct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Metro Council adopts LPA			October - Nov</a:t>
            </a:r>
          </a:p>
          <a:p>
            <a:r>
              <a:rPr lang="en-US" sz="2800" b="1" dirty="0">
                <a:latin typeface="Trebuchet MS" panose="020B0603020202020204" pitchFamily="34" charset="0"/>
              </a:rPr>
              <a:t>   and updates the RTP</a:t>
            </a:r>
          </a:p>
          <a:p>
            <a:endParaRPr lang="en-US" sz="3200" b="1" dirty="0">
              <a:latin typeface="Trebuchet MS" panose="020B0603020202020204" pitchFamily="34" charset="0"/>
            </a:endParaRPr>
          </a:p>
          <a:p>
            <a:endParaRPr lang="en-US" sz="3200" b="1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238125" y="748150"/>
            <a:ext cx="8463064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Project Briefings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830" y="1914153"/>
            <a:ext cx="872570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58220"/>
                </a:solidFill>
                <a:latin typeface="Trebuchet MS" panose="020B0603020202020204" pitchFamily="34" charset="0"/>
              </a:rPr>
              <a:t>Historic Landmarks								6/11</a:t>
            </a: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Planning &amp; Sustainability						6/12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Design Commission								6/21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3200" b="1" dirty="0">
              <a:latin typeface="Trebuchet MS" panose="020B0603020202020204" pitchFamily="34" charset="0"/>
            </a:endParaRPr>
          </a:p>
          <a:p>
            <a:endParaRPr lang="en-US" sz="3200" b="1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36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F78231-A649-4545-845D-4CE496F518A9}"/>
              </a:ext>
            </a:extLst>
          </p:cNvPr>
          <p:cNvSpPr/>
          <p:nvPr/>
        </p:nvSpPr>
        <p:spPr>
          <a:xfrm>
            <a:off x="238125" y="246305"/>
            <a:ext cx="8678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A0A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-128"/>
                <a:cs typeface="+mj-cs"/>
              </a:rPr>
              <a:t>Initial </a:t>
            </a:r>
            <a:r>
              <a:rPr lang="en-US" sz="4000" b="1" kern="0" dirty="0">
                <a:solidFill>
                  <a:srgbClr val="00A0AE"/>
                </a:solidFill>
                <a:latin typeface="Trebuchet MS" panose="020B0603020202020204" pitchFamily="34" charset="0"/>
                <a:ea typeface="ＭＳ Ｐゴシック" charset="-128"/>
                <a:cs typeface="+mj-cs"/>
              </a:rPr>
              <a:t>Route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A0A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-128"/>
                <a:cs typeface="+mj-cs"/>
              </a:rPr>
              <a:t>Proposal (IRP)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A0A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CDB2E0-6563-466B-BF15-4B14D0EEC0A8}"/>
              </a:ext>
            </a:extLst>
          </p:cNvPr>
          <p:cNvSpPr/>
          <p:nvPr/>
        </p:nvSpPr>
        <p:spPr>
          <a:xfrm>
            <a:off x="425669" y="1450427"/>
            <a:ext cx="8339959" cy="573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-128"/>
                <a:cs typeface="+mn-cs"/>
              </a:rPr>
              <a:t>New Requirement by FTA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-128"/>
              <a:cs typeface="+mn-cs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-128"/>
                <a:cs typeface="+mn-cs"/>
              </a:rPr>
              <a:t>Initial suggestion for the light rail route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-128"/>
              <a:cs typeface="+mn-cs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-128"/>
                <a:cs typeface="+mn-cs"/>
              </a:rPr>
              <a:t>Published in DEIS to solicit comment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-128"/>
              <a:cs typeface="+mn-cs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-128"/>
                <a:cs typeface="+mn-cs"/>
              </a:rPr>
              <a:t>It is NOT the Locally Preferred Alternative (LPA)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="1" kern="0" dirty="0">
              <a:solidFill>
                <a:prstClr val="black"/>
              </a:solidFill>
              <a:latin typeface="Trebuchet MS" panose="020B0603020202020204" pitchFamily="34" charset="0"/>
              <a:ea typeface="ＭＳ Ｐゴシック" charset="-128"/>
              <a:cs typeface="+mn-cs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33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633178"/>
            <a:ext cx="9144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5500" b="1" spc="-150" dirty="0">
                <a:solidFill>
                  <a:srgbClr val="00A0AE"/>
                </a:solidFill>
                <a:latin typeface="Trebuchet MS" charset="0"/>
              </a:rPr>
              <a:t>City Initiatives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9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131" y="2302450"/>
            <a:ext cx="849085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Equitable </a:t>
            </a:r>
            <a:r>
              <a:rPr lang="en-US" sz="2800" b="1" dirty="0">
                <a:solidFill>
                  <a:srgbClr val="DE791D"/>
                </a:solidFill>
                <a:latin typeface="Trebuchet MS" panose="020B0603020202020204" pitchFamily="34" charset="0"/>
              </a:rPr>
              <a:t>Housing</a:t>
            </a:r>
            <a:r>
              <a:rPr lang="en-US" sz="2800" b="1" dirty="0">
                <a:latin typeface="Trebuchet MS" panose="020B0603020202020204" pitchFamily="34" charset="0"/>
              </a:rPr>
              <a:t> – BPS/PHB lead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DE791D"/>
                </a:solidFill>
                <a:latin typeface="Trebuchet MS" panose="020B0603020202020204" pitchFamily="34" charset="0"/>
              </a:rPr>
              <a:t>RIBhead</a:t>
            </a:r>
            <a:r>
              <a:rPr lang="en-US" sz="2800" b="1" dirty="0">
                <a:latin typeface="Trebuchet MS" panose="020B0603020202020204" pitchFamily="34" charset="0"/>
              </a:rPr>
              <a:t> project – PBOT lead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DE791D"/>
                </a:solidFill>
                <a:latin typeface="Trebuchet MS" panose="020B0603020202020204" pitchFamily="34" charset="0"/>
              </a:rPr>
              <a:t>Jurisdictional Transfer </a:t>
            </a:r>
            <a:r>
              <a:rPr lang="en-US" sz="2800" b="1" dirty="0">
                <a:latin typeface="Trebuchet MS" panose="020B0603020202020204" pitchFamily="34" charset="0"/>
              </a:rPr>
              <a:t>Hway 99W – PBOT lead</a:t>
            </a: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City’s Local Match </a:t>
            </a:r>
            <a:r>
              <a:rPr lang="en-US" sz="2800" b="1" dirty="0">
                <a:solidFill>
                  <a:srgbClr val="DE791D"/>
                </a:solidFill>
                <a:latin typeface="Trebuchet MS" panose="020B0603020202020204" pitchFamily="34" charset="0"/>
              </a:rPr>
              <a:t>funding</a:t>
            </a:r>
            <a:r>
              <a:rPr lang="en-US" sz="2800" b="1" dirty="0">
                <a:solidFill>
                  <a:srgbClr val="FCB043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>
                <a:solidFill>
                  <a:srgbClr val="DE791D"/>
                </a:solidFill>
                <a:latin typeface="Trebuchet MS" panose="020B0603020202020204" pitchFamily="34" charset="0"/>
              </a:rPr>
              <a:t>strategy</a:t>
            </a:r>
            <a:r>
              <a:rPr lang="en-US" sz="2800" b="1" dirty="0">
                <a:latin typeface="Trebuchet MS" panose="020B0603020202020204" pitchFamily="34" charset="0"/>
              </a:rPr>
              <a:t> – PBOT lead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Trebuchet MS" panose="020B0603020202020204" pitchFamily="34" charset="0"/>
            </a:endParaRPr>
          </a:p>
          <a:p>
            <a:endParaRPr lang="en-US" b="1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453858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E791D"/>
                </a:solidFill>
                <a:latin typeface="Trebuchet MS" panose="020B0603020202020204" pitchFamily="34" charset="0"/>
              </a:rPr>
              <a:t>Companion Efforts to the Light Rail Project</a:t>
            </a:r>
          </a:p>
        </p:txBody>
      </p:sp>
    </p:spTree>
    <p:extLst>
      <p:ext uri="{BB962C8B-B14F-4D97-AF65-F5344CB8AC3E}">
        <p14:creationId xmlns:p14="http://schemas.microsoft.com/office/powerpoint/2010/main" val="191492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WCorr 112612 SC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5933</TotalTime>
  <Words>283</Words>
  <Application>Microsoft Office PowerPoint</Application>
  <PresentationFormat>On-screen Show (4:3)</PresentationFormat>
  <Paragraphs>123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MS PGothic</vt:lpstr>
      <vt:lpstr>MS PGothic</vt:lpstr>
      <vt:lpstr>Arial</vt:lpstr>
      <vt:lpstr>Calibri</vt:lpstr>
      <vt:lpstr>Trebuchet MS</vt:lpstr>
      <vt:lpstr>Wingdings</vt:lpstr>
      <vt:lpstr>Wingdings 2</vt:lpstr>
      <vt:lpstr>Wingdings 3</vt:lpstr>
      <vt:lpstr>Office Theme</vt:lpstr>
      <vt:lpstr>SWCorr 112612 SC presentation</vt:lpstr>
      <vt:lpstr>1_Custom Design</vt:lpstr>
      <vt:lpstr>PowerPoint Presentation</vt:lpstr>
      <vt:lpstr>PowerPoint Presentation</vt:lpstr>
      <vt:lpstr>PowerPoint Presentation</vt:lpstr>
      <vt:lpstr>City Team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BDSLUShareBooths3</cp:lastModifiedBy>
  <cp:revision>410</cp:revision>
  <cp:lastPrinted>2018-05-29T20:03:51Z</cp:lastPrinted>
  <dcterms:created xsi:type="dcterms:W3CDTF">2014-02-13T04:24:49Z</dcterms:created>
  <dcterms:modified xsi:type="dcterms:W3CDTF">2018-06-11T21:50:35Z</dcterms:modified>
</cp:coreProperties>
</file>