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23"/>
  </p:notesMasterIdLst>
  <p:sldIdLst>
    <p:sldId id="256" r:id="rId2"/>
    <p:sldId id="257" r:id="rId3"/>
    <p:sldId id="266" r:id="rId4"/>
    <p:sldId id="291" r:id="rId5"/>
    <p:sldId id="280" r:id="rId6"/>
    <p:sldId id="265" r:id="rId7"/>
    <p:sldId id="276" r:id="rId8"/>
    <p:sldId id="282" r:id="rId9"/>
    <p:sldId id="285" r:id="rId10"/>
    <p:sldId id="292" r:id="rId11"/>
    <p:sldId id="268" r:id="rId12"/>
    <p:sldId id="289" r:id="rId13"/>
    <p:sldId id="286" r:id="rId14"/>
    <p:sldId id="269" r:id="rId15"/>
    <p:sldId id="290" r:id="rId16"/>
    <p:sldId id="271" r:id="rId17"/>
    <p:sldId id="267" r:id="rId18"/>
    <p:sldId id="270" r:id="rId19"/>
    <p:sldId id="288" r:id="rId20"/>
    <p:sldId id="274" r:id="rId21"/>
    <p:sldId id="293" r:id="rId2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00" userDrawn="1">
          <p15:clr>
            <a:srgbClr val="A4A3A4"/>
          </p15:clr>
        </p15:guide>
        <p15:guide id="2" pos="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A4"/>
    <a:srgbClr val="FF6667"/>
    <a:srgbClr val="2F1086"/>
    <a:srgbClr val="FFFFFF"/>
    <a:srgbClr val="D8D8D8"/>
    <a:srgbClr val="EAD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05" autoAdjust="0"/>
    <p:restoredTop sz="86768" autoAdjust="0"/>
  </p:normalViewPr>
  <p:slideViewPr>
    <p:cSldViewPr snapToGrid="0">
      <p:cViewPr varScale="1">
        <p:scale>
          <a:sx n="99" d="100"/>
          <a:sy n="99" d="100"/>
        </p:scale>
        <p:origin x="1242" y="84"/>
      </p:cViewPr>
      <p:guideLst>
        <p:guide orient="horz" pos="3000"/>
        <p:guide pos="19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3" name="Shape 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sz="800" dirty="0"/>
              <a:t>On private utility owned poles, but in the ROW</a:t>
            </a:r>
          </a:p>
          <a:p>
            <a:pPr>
              <a:buFont typeface="Arial" panose="020B0604020202020204" pitchFamily="34" charset="0"/>
              <a:buChar char="•"/>
            </a:pPr>
            <a:r>
              <a:rPr lang="en-US" sz="800" dirty="0"/>
              <a:t>Site left most photo is </a:t>
            </a:r>
            <a:r>
              <a:rPr lang="en-US" sz="800" u="sng" dirty="0"/>
              <a:t>very noisy</a:t>
            </a:r>
          </a:p>
          <a:p>
            <a:pPr>
              <a:buFont typeface="Arial" panose="020B0604020202020204" pitchFamily="34" charset="0"/>
              <a:buChar char="•"/>
            </a:pPr>
            <a:r>
              <a:rPr lang="en-US" sz="800" dirty="0"/>
              <a:t>Proactive code and guidelines may also be transferred to privately-owned poles in ROW as well for future installations</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892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-Stress that these designs with less on the poles and small bases have underground vault components not pictured here</a:t>
            </a:r>
          </a:p>
          <a:p>
            <a:r>
              <a:rPr lang="en-US" dirty="0"/>
              <a:t>-Moving equipment to vaults is possible with regulations and policy</a:t>
            </a:r>
          </a:p>
          <a:p>
            <a:r>
              <a:rPr lang="en-US" dirty="0"/>
              <a:t>- Important for new designs especially and using the ROW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1918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15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35 feet tall</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9873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Stress again, no stand alone poles</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1625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Tx/>
              <a:buChar char="-"/>
            </a:pPr>
            <a:r>
              <a:rPr lang="en-US" dirty="0"/>
              <a:t>Touch on example of South Waterfront and opportunity for joint agreement about future district pole designs</a:t>
            </a:r>
          </a:p>
          <a:p>
            <a:pPr lvl="1">
              <a:buFontTx/>
              <a:buChar char="-"/>
            </a:pPr>
            <a:r>
              <a:rPr lang="en-US" dirty="0" err="1"/>
              <a:t>Sellwood</a:t>
            </a:r>
            <a:r>
              <a:rPr lang="en-US" dirty="0"/>
              <a:t> bridge, lollipop light examples- hindsight 20/20</a:t>
            </a:r>
          </a:p>
          <a:p>
            <a:pPr>
              <a:buFontTx/>
              <a:buChar char="-"/>
            </a:pPr>
            <a:r>
              <a:rPr lang="en-US" dirty="0"/>
              <a:t>Issues with building- not in City control like the ROW</a:t>
            </a:r>
          </a:p>
          <a:p>
            <a:pPr lvl="1">
              <a:buFontTx/>
              <a:buChar char="-"/>
            </a:pPr>
            <a:r>
              <a:rPr lang="en-US" dirty="0"/>
              <a:t>Usually don’t sync with developers from the beginning</a:t>
            </a:r>
          </a:p>
          <a:p>
            <a:pPr lvl="1">
              <a:buFontTx/>
              <a:buChar char="-"/>
            </a:pPr>
            <a:r>
              <a:rPr lang="en-US" dirty="0"/>
              <a:t>Some examples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945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914400" marR="0" lvl="1" indent="-228600" algn="l" defTabSz="914400" rtl="0" eaLnBrk="1" fontAlgn="auto" latinLnBrk="0" hangingPunct="1">
              <a:lnSpc>
                <a:spcPct val="100000"/>
              </a:lnSpc>
              <a:spcBef>
                <a:spcPts val="0"/>
              </a:spcBef>
              <a:spcAft>
                <a:spcPts val="0"/>
              </a:spcAft>
              <a:buClr>
                <a:schemeClr val="dk1"/>
              </a:buClr>
              <a:buSzPts val="900"/>
              <a:buFontTx/>
              <a:buChar char="-"/>
              <a:tabLst/>
              <a:defRPr/>
            </a:pPr>
            <a:r>
              <a:rPr lang="en-US" dirty="0"/>
              <a:t>ROW and vertical infrastructure are valuable and finite assets</a:t>
            </a:r>
          </a:p>
          <a:p>
            <a:pPr marL="914400" marR="0" lvl="1" indent="-228600" algn="l" defTabSz="914400" rtl="0" eaLnBrk="1" fontAlgn="auto" latinLnBrk="0" hangingPunct="1">
              <a:lnSpc>
                <a:spcPct val="100000"/>
              </a:lnSpc>
              <a:spcBef>
                <a:spcPts val="0"/>
              </a:spcBef>
              <a:spcAft>
                <a:spcPts val="0"/>
              </a:spcAft>
              <a:buClr>
                <a:schemeClr val="dk1"/>
              </a:buClr>
              <a:buSzPts val="900"/>
              <a:buFontTx/>
              <a:buChar char="-"/>
              <a:tabLst/>
              <a:defRPr/>
            </a:pPr>
            <a:r>
              <a:rPr lang="en-US" dirty="0"/>
              <a:t>FCC + Meet City’s transportation, safety, resiliency, and communication requirements</a:t>
            </a:r>
          </a:p>
          <a:p>
            <a:pPr marL="914400" marR="0" lvl="1" indent="-228600" algn="l" defTabSz="914400" rtl="0" eaLnBrk="1" fontAlgn="auto" latinLnBrk="0" hangingPunct="1">
              <a:lnSpc>
                <a:spcPct val="100000"/>
              </a:lnSpc>
              <a:spcBef>
                <a:spcPts val="0"/>
              </a:spcBef>
              <a:spcAft>
                <a:spcPts val="0"/>
              </a:spcAft>
              <a:buClr>
                <a:schemeClr val="dk1"/>
              </a:buClr>
              <a:buSzPts val="900"/>
              <a:buFontTx/>
              <a:buChar char="-"/>
              <a:tabLst/>
              <a:defRPr/>
            </a:pPr>
            <a:r>
              <a:rPr lang="en-US" dirty="0"/>
              <a:t>Have a quick timeline for implementation</a:t>
            </a:r>
          </a:p>
          <a:p>
            <a:pPr marL="914400" marR="0" lvl="1" indent="-228600" algn="l" defTabSz="914400" rtl="0" eaLnBrk="1" fontAlgn="auto" latinLnBrk="0" hangingPunct="1">
              <a:lnSpc>
                <a:spcPct val="100000"/>
              </a:lnSpc>
              <a:spcBef>
                <a:spcPts val="0"/>
              </a:spcBef>
              <a:spcAft>
                <a:spcPts val="0"/>
              </a:spcAft>
              <a:buClr>
                <a:schemeClr val="dk1"/>
              </a:buClr>
              <a:buSzPts val="900"/>
              <a:buFontTx/>
              <a:buChar char="-"/>
              <a:tabLst/>
              <a:defRPr/>
            </a:pPr>
            <a:r>
              <a:rPr lang="en-US" dirty="0"/>
              <a:t>Maintain Portland’s look and feel in the future by implementing aesthetic and noise mitigation requirements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804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 name="Shape 7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0" name="Shape 80"/>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900" b="0" i="0" u="none" strike="noStrike" cap="none" baseline="0" dirty="0">
                <a:solidFill>
                  <a:schemeClr val="dk1"/>
                </a:solidFill>
                <a:latin typeface="Calibri"/>
                <a:ea typeface="Calibri"/>
                <a:cs typeface="Calibri"/>
                <a:sym typeface="Calibri"/>
              </a:rPr>
              <a:t>Cellular and wireless providers are currently looking to install and expand networks of small cells throughout urban areas to</a:t>
            </a:r>
          </a:p>
          <a:p>
            <a:r>
              <a:rPr lang="en-US" sz="900" b="0" i="0" u="none" strike="noStrike" cap="none" baseline="0" dirty="0">
                <a:solidFill>
                  <a:schemeClr val="dk1"/>
                </a:solidFill>
                <a:latin typeface="Calibri"/>
                <a:ea typeface="Calibri"/>
                <a:cs typeface="Calibri"/>
                <a:sym typeface="Calibri"/>
              </a:rPr>
              <a:t>improve coverage, quality, resilience and increase cellular network capacity to meet the increasing</a:t>
            </a:r>
          </a:p>
          <a:p>
            <a:r>
              <a:rPr lang="en-US" sz="900" b="0" i="0" u="none" strike="noStrike" cap="none" baseline="0" dirty="0">
                <a:solidFill>
                  <a:schemeClr val="dk1"/>
                </a:solidFill>
                <a:latin typeface="Calibri"/>
                <a:ea typeface="Calibri"/>
                <a:cs typeface="Calibri"/>
                <a:sym typeface="Calibri"/>
              </a:rPr>
              <a:t>demand on their current networks served by cell towers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7959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Variability in size for all components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4266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Women’s march, everyone has a cellular device, emergency access, FCC moving in that direction quickly</a:t>
            </a:r>
            <a:endParaRPr sz="1200" b="0" i="0" u="none" strike="noStrike" cap="none" dirty="0">
              <a:solidFill>
                <a:schemeClr val="dk1"/>
              </a:solidFill>
              <a:latin typeface="Calibri"/>
              <a:ea typeface="Calibri"/>
              <a:cs typeface="Calibri"/>
              <a:sym typeface="Calibri"/>
            </a:endParaRPr>
          </a:p>
        </p:txBody>
      </p:sp>
      <p:sp>
        <p:nvSpPr>
          <p:cNvPr id="99" name="Shape 9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7774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2002 Resolution 36089 and 2009 Ordinance 182846– all wireless infrastructure approved to date have been on privately owned utility poles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2426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Tx/>
              <a:buChar char="-"/>
            </a:pPr>
            <a:r>
              <a:rPr lang="en-US" dirty="0"/>
              <a:t>General education here about the many uses and demands of our poles  and so much going on in the ROW (transit priority, </a:t>
            </a:r>
            <a:r>
              <a:rPr lang="en-US" dirty="0" err="1"/>
              <a:t>etc</a:t>
            </a:r>
            <a:r>
              <a:rPr lang="en-US" dirty="0"/>
              <a:t>) </a:t>
            </a:r>
          </a:p>
          <a:p>
            <a:pPr>
              <a:buFontTx/>
              <a:buChar char="-"/>
            </a:pPr>
            <a:r>
              <a:rPr lang="en-US" dirty="0"/>
              <a:t>Emphasize certain points</a:t>
            </a:r>
          </a:p>
          <a:p>
            <a:pPr marL="914400" marR="0" lvl="1" indent="-228600" algn="l" defTabSz="914400" rtl="0" eaLnBrk="1" fontAlgn="auto" latinLnBrk="0" hangingPunct="1">
              <a:lnSpc>
                <a:spcPct val="100000"/>
              </a:lnSpc>
              <a:spcBef>
                <a:spcPts val="0"/>
              </a:spcBef>
              <a:spcAft>
                <a:spcPts val="0"/>
              </a:spcAft>
              <a:buClr>
                <a:schemeClr val="dk1"/>
              </a:buClr>
              <a:buSzPts val="900"/>
              <a:buFontTx/>
              <a:buChar char="-"/>
              <a:tabLst/>
              <a:defRPr/>
            </a:pPr>
            <a:r>
              <a:rPr lang="en-US" dirty="0"/>
              <a:t>Proactive management of Portland’s valuable and finite asset- ROW</a:t>
            </a:r>
          </a:p>
          <a:p>
            <a:pPr marL="914400" marR="0" lvl="1" indent="-228600" algn="l" defTabSz="914400" rtl="0" eaLnBrk="1" fontAlgn="auto" latinLnBrk="0" hangingPunct="1">
              <a:lnSpc>
                <a:spcPct val="100000"/>
              </a:lnSpc>
              <a:spcBef>
                <a:spcPts val="0"/>
              </a:spcBef>
              <a:spcAft>
                <a:spcPts val="0"/>
              </a:spcAft>
              <a:buClr>
                <a:schemeClr val="dk1"/>
              </a:buClr>
              <a:buSzPts val="900"/>
              <a:buFontTx/>
              <a:buChar char="-"/>
              <a:tabLst/>
              <a:defRPr/>
            </a:pPr>
            <a:r>
              <a:rPr lang="en-US" dirty="0"/>
              <a:t>Maintain Portland’s look and feel in the future by implementing aesthetic and noise mitigation requirements</a:t>
            </a:r>
          </a:p>
          <a:p>
            <a:pPr marL="914400" marR="0" lvl="1" indent="-228600" algn="l" defTabSz="914400" rtl="0" eaLnBrk="1" fontAlgn="auto" latinLnBrk="0" hangingPunct="1">
              <a:lnSpc>
                <a:spcPct val="100000"/>
              </a:lnSpc>
              <a:spcBef>
                <a:spcPts val="0"/>
              </a:spcBef>
              <a:spcAft>
                <a:spcPts val="0"/>
              </a:spcAft>
              <a:buClr>
                <a:schemeClr val="dk1"/>
              </a:buClr>
              <a:buSzPts val="900"/>
              <a:buFontTx/>
              <a:buChar char="-"/>
              <a:tabLst/>
              <a:defRPr/>
            </a:pPr>
            <a:r>
              <a:rPr lang="en-US" dirty="0"/>
              <a:t>Meet City’s transportation, safety, resiliency, and communication requirements</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359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In California</a:t>
            </a:r>
          </a:p>
          <a:p>
            <a:pPr>
              <a:buFont typeface="Arial" panose="020B0604020202020204" pitchFamily="34" charset="0"/>
              <a:buChar char="•"/>
            </a:pPr>
            <a:r>
              <a:rPr lang="en-US" dirty="0"/>
              <a:t>Exposed wires, Noise generating cooling fans, diesel backup power generator</a:t>
            </a:r>
          </a:p>
          <a:p>
            <a:pPr>
              <a:buFont typeface="Arial" panose="020B0604020202020204" pitchFamily="34" charset="0"/>
              <a:buChar char="•"/>
            </a:pPr>
            <a:r>
              <a:rPr lang="en-US" dirty="0"/>
              <a:t>Caption for image on right (</a:t>
            </a:r>
            <a:r>
              <a:rPr lang="en-US" sz="800" b="0" i="0" u="none" strike="noStrike" cap="none" dirty="0">
                <a:solidFill>
                  <a:schemeClr val="dk1"/>
                </a:solidFill>
                <a:effectLst/>
                <a:latin typeface="Calibri"/>
                <a:ea typeface="Calibri"/>
                <a:cs typeface="Calibri"/>
                <a:sym typeface="Calibri"/>
              </a:rPr>
              <a:t>Example of a poorly designed </a:t>
            </a:r>
            <a:r>
              <a:rPr lang="en-US" sz="800" b="0" i="0" u="none" strike="noStrike" cap="none" dirty="0" err="1">
                <a:solidFill>
                  <a:schemeClr val="dk1"/>
                </a:solidFill>
                <a:effectLst/>
                <a:latin typeface="Calibri"/>
                <a:ea typeface="Calibri"/>
                <a:cs typeface="Calibri"/>
                <a:sym typeface="Calibri"/>
              </a:rPr>
              <a:t>oDAS</a:t>
            </a:r>
            <a:r>
              <a:rPr lang="en-US" sz="800" b="0" i="0" u="none" strike="noStrike" cap="none" dirty="0">
                <a:solidFill>
                  <a:schemeClr val="dk1"/>
                </a:solidFill>
                <a:effectLst/>
                <a:latin typeface="Calibri"/>
                <a:ea typeface="Calibri"/>
                <a:cs typeface="Calibri"/>
                <a:sym typeface="Calibri"/>
              </a:rPr>
              <a:t> (outdoor distributed antenna system) on a utility pole. Grey cabinets are the radio relay units (computers). Large box below features (optional) batteries (with noise generating cooling fans) for backup power. The electric meter is at the bottom of the pole, and multiple panel antennas are up top. Extra service loops of cabling were (for some unknown reason) left on pole.)</a:t>
            </a:r>
            <a:endParaRPr lang="en-US" sz="8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4381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sz="800" dirty="0"/>
              <a:t>Drawings are for proposed Verizon site, photo is from </a:t>
            </a:r>
            <a:r>
              <a:rPr lang="en-US" sz="800" dirty="0" err="1"/>
              <a:t>Mobilite</a:t>
            </a:r>
            <a:r>
              <a:rPr lang="en-US" sz="800" dirty="0"/>
              <a:t> (behalf of Sprint) site in Woodbridge, VA</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7318656"/>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_Title Only" type="titleOnly">
  <p:cSld name="TITLE_ONLY">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 name="Shape 21"/>
          <p:cNvSpPr txBox="1">
            <a:spLocks noGrp="1"/>
          </p:cNvSpPr>
          <p:nvPr>
            <p:ph type="title" hasCustomPrompt="1"/>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2400"/>
              <a:buFont typeface="Trebuchet MS"/>
              <a:buNone/>
              <a:defRPr sz="2400" b="1" i="0" u="none" strike="noStrike" cap="none">
                <a:solidFill>
                  <a:schemeClr val="lt1"/>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r>
              <a:rPr lang="en-US" dirty="0"/>
              <a:t> </a:t>
            </a:r>
            <a:endParaRPr dirty="0"/>
          </a:p>
        </p:txBody>
      </p:sp>
      <p:pic>
        <p:nvPicPr>
          <p:cNvPr id="12" name="Picture 11">
            <a:extLst>
              <a:ext uri="{FF2B5EF4-FFF2-40B4-BE49-F238E27FC236}">
                <a16:creationId xmlns:a16="http://schemas.microsoft.com/office/drawing/2014/main" id="{BA069CA0-3DA4-47F2-86C8-E0944CE7842F}"/>
              </a:ext>
            </a:extLst>
          </p:cNvPr>
          <p:cNvPicPr>
            <a:picLocks noChangeAspect="1"/>
          </p:cNvPicPr>
          <p:nvPr userDrawn="1"/>
        </p:nvPicPr>
        <p:blipFill>
          <a:blip r:embed="rId3"/>
          <a:stretch>
            <a:fillRect/>
          </a:stretch>
        </p:blipFill>
        <p:spPr>
          <a:xfrm>
            <a:off x="3718090" y="5146524"/>
            <a:ext cx="5425910" cy="847417"/>
          </a:xfrm>
          <a:prstGeom prst="rect">
            <a:avLst/>
          </a:prstGeom>
        </p:spPr>
      </p:pic>
      <p:pic>
        <p:nvPicPr>
          <p:cNvPr id="4" name="Picture 3">
            <a:extLst>
              <a:ext uri="{FF2B5EF4-FFF2-40B4-BE49-F238E27FC236}">
                <a16:creationId xmlns:a16="http://schemas.microsoft.com/office/drawing/2014/main" id="{8FD9C703-C0C1-4864-8F7E-B9F509664B0F}"/>
              </a:ext>
            </a:extLst>
          </p:cNvPr>
          <p:cNvPicPr>
            <a:picLocks noChangeAspect="1"/>
          </p:cNvPicPr>
          <p:nvPr userDrawn="1"/>
        </p:nvPicPr>
        <p:blipFill>
          <a:blip r:embed="rId4"/>
          <a:stretch>
            <a:fillRect/>
          </a:stretch>
        </p:blipFill>
        <p:spPr>
          <a:xfrm>
            <a:off x="6170636" y="5370878"/>
            <a:ext cx="1171004" cy="566397"/>
          </a:xfrm>
          <a:prstGeom prst="rect">
            <a:avLst/>
          </a:prstGeom>
        </p:spPr>
      </p:pic>
      <p:pic>
        <p:nvPicPr>
          <p:cNvPr id="23" name="Shape 23"/>
          <p:cNvPicPr preferRelativeResize="0"/>
          <p:nvPr/>
        </p:nvPicPr>
        <p:blipFill rotWithShape="1">
          <a:blip r:embed="rId5">
            <a:alphaModFix/>
          </a:blip>
          <a:srcRect/>
          <a:stretch/>
        </p:blipFill>
        <p:spPr>
          <a:xfrm>
            <a:off x="4836285" y="5410240"/>
            <a:ext cx="1334351" cy="487675"/>
          </a:xfrm>
          <a:prstGeom prst="rect">
            <a:avLst/>
          </a:prstGeom>
          <a:noFill/>
          <a:ln>
            <a:noFill/>
          </a:ln>
        </p:spPr>
      </p:pic>
      <p:pic>
        <p:nvPicPr>
          <p:cNvPr id="22" name="Shape 22"/>
          <p:cNvPicPr preferRelativeResize="0"/>
          <p:nvPr/>
        </p:nvPicPr>
        <p:blipFill rotWithShape="1">
          <a:blip r:embed="rId6">
            <a:alphaModFix/>
          </a:blip>
          <a:srcRect/>
          <a:stretch/>
        </p:blipFill>
        <p:spPr>
          <a:xfrm>
            <a:off x="4338828" y="5410240"/>
            <a:ext cx="466344" cy="463294"/>
          </a:xfrm>
          <a:prstGeom prst="rect">
            <a:avLst/>
          </a:prstGeom>
          <a:noFill/>
          <a:ln>
            <a:noFill/>
          </a:ln>
        </p:spPr>
      </p:pic>
      <p:pic>
        <p:nvPicPr>
          <p:cNvPr id="3" name="Picture 2">
            <a:extLst>
              <a:ext uri="{FF2B5EF4-FFF2-40B4-BE49-F238E27FC236}">
                <a16:creationId xmlns:a16="http://schemas.microsoft.com/office/drawing/2014/main" id="{D7063406-B449-4716-B93A-FE5BBE3759E5}"/>
              </a:ext>
            </a:extLst>
          </p:cNvPr>
          <p:cNvPicPr>
            <a:picLocks noChangeAspect="1"/>
          </p:cNvPicPr>
          <p:nvPr userDrawn="1"/>
        </p:nvPicPr>
        <p:blipFill>
          <a:blip r:embed="rId7">
            <a:duotone>
              <a:prstClr val="black"/>
              <a:schemeClr val="accent3">
                <a:tint val="45000"/>
                <a:satMod val="400000"/>
              </a:schemeClr>
            </a:duotone>
            <a:extLst>
              <a:ext uri="{BEBA8EAE-BF5A-486C-A8C5-ECC9F3942E4B}">
                <a14:imgProps xmlns:a14="http://schemas.microsoft.com/office/drawing/2010/main">
                  <a14:imgLayer r:embed="rId8">
                    <a14:imgEffect>
                      <a14:colorTemperature colorTemp="11500"/>
                    </a14:imgEffect>
                  </a14:imgLayer>
                </a14:imgProps>
              </a:ext>
            </a:extLst>
          </a:blip>
          <a:stretch>
            <a:fillRect/>
          </a:stretch>
        </p:blipFill>
        <p:spPr>
          <a:xfrm>
            <a:off x="7404920" y="5441906"/>
            <a:ext cx="1675800" cy="431628"/>
          </a:xfrm>
          <a:prstGeom prst="rect">
            <a:avLst/>
          </a:prstGeom>
        </p:spPr>
      </p:pic>
    </p:spTree>
  </p:cSld>
  <p:clrMapOvr>
    <a:masterClrMapping/>
  </p:clrMapOvr>
  <p:extLst>
    <p:ext uri="{DCECCB84-F9BA-43D5-87BE-67443E8EF086}">
      <p15:sldGuideLst xmlns:p15="http://schemas.microsoft.com/office/powerpoint/2012/main">
        <p15:guide id="1" orient="horz" pos="369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7A47-A236-4B2D-859A-5D8F73AC21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8450203"/>
      </p:ext>
    </p:extLst>
  </p:cSld>
  <p:clrMapOvr>
    <a:masterClrMapping/>
  </p:clrMapOvr>
  <p:extLst mod="1">
    <p:ext uri="{DCECCB84-F9BA-43D5-87BE-67443E8EF086}">
      <p15:sldGuideLst xmlns:p15="http://schemas.microsoft.com/office/powerpoint/2012/main">
        <p15:guide id="1" orient="horz" pos="4248" userDrawn="1">
          <p15:clr>
            <a:srgbClr val="FBAE40"/>
          </p15:clr>
        </p15:guide>
        <p15:guide id="2" pos="23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24"/>
        <p:cNvGrpSpPr/>
        <p:nvPr/>
      </p:nvGrpSpPr>
      <p:grpSpPr>
        <a:xfrm>
          <a:off x="0" y="0"/>
          <a:ext cx="0" cy="0"/>
          <a:chOff x="0" y="0"/>
          <a:chExt cx="0" cy="0"/>
        </a:xfrm>
      </p:grpSpPr>
      <p:sp>
        <p:nvSpPr>
          <p:cNvPr id="26" name="Shape 26"/>
          <p:cNvSpPr txBox="1">
            <a:spLocks noGrp="1"/>
          </p:cNvSpPr>
          <p:nvPr>
            <p:ph type="body" idx="1"/>
          </p:nvPr>
        </p:nvSpPr>
        <p:spPr>
          <a:xfrm>
            <a:off x="256938" y="1426464"/>
            <a:ext cx="3638405" cy="4508824"/>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 name="Title 1">
            <a:extLst>
              <a:ext uri="{FF2B5EF4-FFF2-40B4-BE49-F238E27FC236}">
                <a16:creationId xmlns:a16="http://schemas.microsoft.com/office/drawing/2014/main" id="{51AE1980-5A56-4BE9-A83F-B836AD311FEA}"/>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F0F9192C-A99A-4C58-A31C-63E7E0E480D9}"/>
              </a:ext>
            </a:extLst>
          </p:cNvPr>
          <p:cNvPicPr>
            <a:picLocks noChangeAspect="1"/>
          </p:cNvPicPr>
          <p:nvPr userDrawn="1"/>
        </p:nvPicPr>
        <p:blipFill rotWithShape="1">
          <a:blip r:embed="rId2"/>
          <a:srcRect/>
          <a:stretch/>
        </p:blipFill>
        <p:spPr>
          <a:xfrm>
            <a:off x="8311" y="6120934"/>
            <a:ext cx="9144000" cy="713232"/>
          </a:xfrm>
          <a:prstGeom prst="rect">
            <a:avLst/>
          </a:prstGeom>
        </p:spPr>
      </p:pic>
      <p:sp>
        <p:nvSpPr>
          <p:cNvPr id="7" name="Shape 34">
            <a:extLst>
              <a:ext uri="{FF2B5EF4-FFF2-40B4-BE49-F238E27FC236}">
                <a16:creationId xmlns:a16="http://schemas.microsoft.com/office/drawing/2014/main" id="{0D8F7837-A470-43D0-B8B7-5ADBA563862D}"/>
              </a:ext>
            </a:extLst>
          </p:cNvPr>
          <p:cNvSpPr txBox="1"/>
          <p:nvPr userDrawn="1"/>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8" name="Shape 35">
            <a:extLst>
              <a:ext uri="{FF2B5EF4-FFF2-40B4-BE49-F238E27FC236}">
                <a16:creationId xmlns:a16="http://schemas.microsoft.com/office/drawing/2014/main" id="{196FA074-CE65-4AE0-A987-685BAE181A99}"/>
              </a:ext>
            </a:extLst>
          </p:cNvPr>
          <p:cNvCxnSpPr/>
          <p:nvPr userDrawn="1"/>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9" name="Shape 67">
            <a:extLst>
              <a:ext uri="{FF2B5EF4-FFF2-40B4-BE49-F238E27FC236}">
                <a16:creationId xmlns:a16="http://schemas.microsoft.com/office/drawing/2014/main" id="{1D08A1DB-35DD-47ED-A422-223EFE957434}"/>
              </a:ext>
            </a:extLst>
          </p:cNvPr>
          <p:cNvPicPr preferRelativeResize="0"/>
          <p:nvPr userDrawn="1"/>
        </p:nvPicPr>
        <p:blipFill rotWithShape="1">
          <a:blip r:embed="rId3">
            <a:alphaModFix/>
          </a:blip>
          <a:srcRect/>
          <a:stretch/>
        </p:blipFill>
        <p:spPr>
          <a:xfrm>
            <a:off x="3616423" y="6193007"/>
            <a:ext cx="545377" cy="545377"/>
          </a:xfrm>
          <a:prstGeom prst="rect">
            <a:avLst/>
          </a:prstGeom>
          <a:noFill/>
          <a:ln>
            <a:noFill/>
          </a:ln>
        </p:spPr>
      </p:pic>
      <p:pic>
        <p:nvPicPr>
          <p:cNvPr id="10" name="Shape 68">
            <a:extLst>
              <a:ext uri="{FF2B5EF4-FFF2-40B4-BE49-F238E27FC236}">
                <a16:creationId xmlns:a16="http://schemas.microsoft.com/office/drawing/2014/main" id="{C068047A-C567-49DE-A253-241109B648B8}"/>
              </a:ext>
            </a:extLst>
          </p:cNvPr>
          <p:cNvPicPr preferRelativeResize="0"/>
          <p:nvPr userDrawn="1"/>
        </p:nvPicPr>
        <p:blipFill rotWithShape="1">
          <a:blip r:embed="rId4">
            <a:alphaModFix/>
          </a:blip>
          <a:srcRect/>
          <a:stretch/>
        </p:blipFill>
        <p:spPr>
          <a:xfrm>
            <a:off x="4178426" y="6229130"/>
            <a:ext cx="1465602" cy="541954"/>
          </a:xfrm>
          <a:prstGeom prst="rect">
            <a:avLst/>
          </a:prstGeom>
          <a:noFill/>
          <a:ln>
            <a:noFill/>
          </a:ln>
        </p:spPr>
      </p:pic>
      <p:pic>
        <p:nvPicPr>
          <p:cNvPr id="11" name="Picture 10">
            <a:extLst>
              <a:ext uri="{FF2B5EF4-FFF2-40B4-BE49-F238E27FC236}">
                <a16:creationId xmlns:a16="http://schemas.microsoft.com/office/drawing/2014/main" id="{A9E8F8C0-56D1-4E57-9806-7BCEA49FFE41}"/>
              </a:ext>
            </a:extLst>
          </p:cNvPr>
          <p:cNvPicPr>
            <a:picLocks noChangeAspect="1"/>
          </p:cNvPicPr>
          <p:nvPr userDrawn="1"/>
        </p:nvPicPr>
        <p:blipFill>
          <a:blip r:embed="rId5"/>
          <a:stretch>
            <a:fillRect/>
          </a:stretch>
        </p:blipFill>
        <p:spPr>
          <a:xfrm>
            <a:off x="5644028" y="6188546"/>
            <a:ext cx="1199424" cy="579032"/>
          </a:xfrm>
          <a:prstGeom prst="rect">
            <a:avLst/>
          </a:prstGeom>
        </p:spPr>
      </p:pic>
      <p:pic>
        <p:nvPicPr>
          <p:cNvPr id="4" name="Picture 3">
            <a:extLst>
              <a:ext uri="{FF2B5EF4-FFF2-40B4-BE49-F238E27FC236}">
                <a16:creationId xmlns:a16="http://schemas.microsoft.com/office/drawing/2014/main" id="{7AD7DE9C-7CA0-4250-89EE-F588EFC829E5}"/>
              </a:ext>
            </a:extLst>
          </p:cNvPr>
          <p:cNvPicPr>
            <a:picLocks noChangeAspect="1"/>
          </p:cNvPicPr>
          <p:nvPr userDrawn="1"/>
        </p:nvPicPr>
        <p:blipFill>
          <a:blip r:embed="rId6">
            <a:biLevel thresh="25000"/>
          </a:blip>
          <a:stretch>
            <a:fillRect/>
          </a:stretch>
        </p:blipFill>
        <p:spPr>
          <a:xfrm>
            <a:off x="6904421" y="6277593"/>
            <a:ext cx="1695321" cy="436656"/>
          </a:xfrm>
          <a:prstGeom prst="rect">
            <a:avLst/>
          </a:prstGeom>
        </p:spPr>
      </p:pic>
    </p:spTree>
  </p:cSld>
  <p:clrMapOvr>
    <a:masterClrMapping/>
  </p:clrMapOvr>
  <p:extLst>
    <p:ext uri="{DCECCB84-F9BA-43D5-87BE-67443E8EF086}">
      <p15:sldGuideLst xmlns:p15="http://schemas.microsoft.com/office/powerpoint/2012/main">
        <p15:guide id="1" orient="horz" pos="408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7"/>
        <p:cNvGrpSpPr/>
        <p:nvPr/>
      </p:nvGrpSpPr>
      <p:grpSpPr>
        <a:xfrm>
          <a:off x="0" y="0"/>
          <a:ext cx="0" cy="0"/>
          <a:chOff x="0" y="0"/>
          <a:chExt cx="0" cy="0"/>
        </a:xfrm>
      </p:grpSpPr>
      <p:pic>
        <p:nvPicPr>
          <p:cNvPr id="28" name="Shape 28"/>
          <p:cNvPicPr preferRelativeResize="0"/>
          <p:nvPr/>
        </p:nvPicPr>
        <p:blipFill rotWithShape="1">
          <a:blip r:embed="rId2">
            <a:alphaModFix/>
          </a:blip>
          <a:srcRect/>
          <a:stretch/>
        </p:blipFill>
        <p:spPr>
          <a:xfrm>
            <a:off x="0" y="6103619"/>
            <a:ext cx="9144000" cy="754379"/>
          </a:xfrm>
          <a:prstGeom prst="rect">
            <a:avLst/>
          </a:prstGeom>
          <a:noFill/>
          <a:ln>
            <a:noFill/>
          </a:ln>
        </p:spPr>
      </p:pic>
      <p:sp>
        <p:nvSpPr>
          <p:cNvPr id="29" name="Shape 29"/>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30" name="Shape 30"/>
          <p:cNvSpPr txBox="1">
            <a:spLocks noGrp="1"/>
          </p:cNvSpPr>
          <p:nvPr>
            <p:ph type="body" idx="1"/>
          </p:nvPr>
        </p:nvSpPr>
        <p:spPr>
          <a:xfrm>
            <a:off x="256938" y="1234440"/>
            <a:ext cx="3638405" cy="4942523"/>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p:nvPr userDrawn="1"/>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35" name="Shape 35"/>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10" name="Shape 67">
            <a:extLst>
              <a:ext uri="{FF2B5EF4-FFF2-40B4-BE49-F238E27FC236}">
                <a16:creationId xmlns:a16="http://schemas.microsoft.com/office/drawing/2014/main" id="{6663D3B4-C5B4-4087-A040-1E57C168AB3C}"/>
              </a:ext>
            </a:extLst>
          </p:cNvPr>
          <p:cNvPicPr preferRelativeResize="0"/>
          <p:nvPr userDrawn="1"/>
        </p:nvPicPr>
        <p:blipFill rotWithShape="1">
          <a:blip r:embed="rId3">
            <a:alphaModFix/>
          </a:blip>
          <a:srcRect/>
          <a:stretch/>
        </p:blipFill>
        <p:spPr>
          <a:xfrm>
            <a:off x="4912448" y="6208165"/>
            <a:ext cx="545377" cy="545377"/>
          </a:xfrm>
          <a:prstGeom prst="rect">
            <a:avLst/>
          </a:prstGeom>
          <a:noFill/>
          <a:ln>
            <a:noFill/>
          </a:ln>
        </p:spPr>
      </p:pic>
      <p:pic>
        <p:nvPicPr>
          <p:cNvPr id="11" name="Shape 68">
            <a:extLst>
              <a:ext uri="{FF2B5EF4-FFF2-40B4-BE49-F238E27FC236}">
                <a16:creationId xmlns:a16="http://schemas.microsoft.com/office/drawing/2014/main" id="{2FA04F04-AB33-4C45-9C35-7D35B5077116}"/>
              </a:ext>
            </a:extLst>
          </p:cNvPr>
          <p:cNvPicPr preferRelativeResize="0"/>
          <p:nvPr userDrawn="1"/>
        </p:nvPicPr>
        <p:blipFill rotWithShape="1">
          <a:blip r:embed="rId4">
            <a:alphaModFix/>
          </a:blip>
          <a:srcRect/>
          <a:stretch/>
        </p:blipFill>
        <p:spPr>
          <a:xfrm>
            <a:off x="5613108" y="6252612"/>
            <a:ext cx="1465602" cy="541954"/>
          </a:xfrm>
          <a:prstGeom prst="rect">
            <a:avLst/>
          </a:prstGeom>
          <a:noFill/>
          <a:ln>
            <a:noFill/>
          </a:ln>
        </p:spPr>
      </p:pic>
      <p:pic>
        <p:nvPicPr>
          <p:cNvPr id="12" name="Picture 11">
            <a:extLst>
              <a:ext uri="{FF2B5EF4-FFF2-40B4-BE49-F238E27FC236}">
                <a16:creationId xmlns:a16="http://schemas.microsoft.com/office/drawing/2014/main" id="{5A437F47-BE22-4B34-B628-34A9E3D2914D}"/>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6"/>
        <p:cNvGrpSpPr/>
        <p:nvPr/>
      </p:nvGrpSpPr>
      <p:grpSpPr>
        <a:xfrm>
          <a:off x="0" y="0"/>
          <a:ext cx="0" cy="0"/>
          <a:chOff x="0" y="0"/>
          <a:chExt cx="0" cy="0"/>
        </a:xfrm>
      </p:grpSpPr>
      <p:pic>
        <p:nvPicPr>
          <p:cNvPr id="37" name="Shape 37"/>
          <p:cNvPicPr preferRelativeResize="0"/>
          <p:nvPr/>
        </p:nvPicPr>
        <p:blipFill rotWithShape="1">
          <a:blip r:embed="rId2">
            <a:alphaModFix/>
          </a:blip>
          <a:srcRect/>
          <a:stretch/>
        </p:blipFill>
        <p:spPr>
          <a:xfrm>
            <a:off x="0" y="6103619"/>
            <a:ext cx="9144000" cy="754379"/>
          </a:xfrm>
          <a:prstGeom prst="rect">
            <a:avLst/>
          </a:prstGeom>
          <a:noFill/>
          <a:ln>
            <a:noFill/>
          </a:ln>
        </p:spPr>
      </p:pic>
      <p:sp>
        <p:nvSpPr>
          <p:cNvPr id="38" name="Shape 38"/>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39" name="Shape 39"/>
          <p:cNvSpPr txBox="1">
            <a:spLocks noGrp="1"/>
          </p:cNvSpPr>
          <p:nvPr>
            <p:ph type="body" idx="1"/>
          </p:nvPr>
        </p:nvSpPr>
        <p:spPr>
          <a:xfrm>
            <a:off x="256938" y="1426463"/>
            <a:ext cx="3638405" cy="4750499"/>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44" name="Shape 44"/>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13" name="Shape 67">
            <a:extLst>
              <a:ext uri="{FF2B5EF4-FFF2-40B4-BE49-F238E27FC236}">
                <a16:creationId xmlns:a16="http://schemas.microsoft.com/office/drawing/2014/main" id="{1F668ADB-0C20-4B6E-AB6B-172BAB6FD911}"/>
              </a:ext>
            </a:extLst>
          </p:cNvPr>
          <p:cNvPicPr preferRelativeResize="0"/>
          <p:nvPr userDrawn="1"/>
        </p:nvPicPr>
        <p:blipFill rotWithShape="1">
          <a:blip r:embed="rId3">
            <a:alphaModFix/>
          </a:blip>
          <a:srcRect/>
          <a:stretch/>
        </p:blipFill>
        <p:spPr>
          <a:xfrm>
            <a:off x="4912448" y="6208165"/>
            <a:ext cx="545377" cy="545377"/>
          </a:xfrm>
          <a:prstGeom prst="rect">
            <a:avLst/>
          </a:prstGeom>
          <a:noFill/>
          <a:ln>
            <a:noFill/>
          </a:ln>
        </p:spPr>
      </p:pic>
      <p:pic>
        <p:nvPicPr>
          <p:cNvPr id="14" name="Shape 68">
            <a:extLst>
              <a:ext uri="{FF2B5EF4-FFF2-40B4-BE49-F238E27FC236}">
                <a16:creationId xmlns:a16="http://schemas.microsoft.com/office/drawing/2014/main" id="{5D896F15-3290-4FE3-9495-6FD22CC4BD05}"/>
              </a:ext>
            </a:extLst>
          </p:cNvPr>
          <p:cNvPicPr preferRelativeResize="0"/>
          <p:nvPr userDrawn="1"/>
        </p:nvPicPr>
        <p:blipFill rotWithShape="1">
          <a:blip r:embed="rId4">
            <a:alphaModFix/>
          </a:blip>
          <a:srcRect/>
          <a:stretch/>
        </p:blipFill>
        <p:spPr>
          <a:xfrm>
            <a:off x="5613108" y="6252612"/>
            <a:ext cx="1465602" cy="541954"/>
          </a:xfrm>
          <a:prstGeom prst="rect">
            <a:avLst/>
          </a:prstGeom>
          <a:noFill/>
          <a:ln>
            <a:noFill/>
          </a:ln>
        </p:spPr>
      </p:pic>
      <p:pic>
        <p:nvPicPr>
          <p:cNvPr id="15" name="Picture 14">
            <a:extLst>
              <a:ext uri="{FF2B5EF4-FFF2-40B4-BE49-F238E27FC236}">
                <a16:creationId xmlns:a16="http://schemas.microsoft.com/office/drawing/2014/main" id="{9F8444D1-D4CF-4670-97BC-E1E453FBF0C7}"/>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5"/>
        <p:cNvGrpSpPr/>
        <p:nvPr/>
      </p:nvGrpSpPr>
      <p:grpSpPr>
        <a:xfrm>
          <a:off x="0" y="0"/>
          <a:ext cx="0" cy="0"/>
          <a:chOff x="0" y="0"/>
          <a:chExt cx="0" cy="0"/>
        </a:xfrm>
      </p:grpSpPr>
      <p:pic>
        <p:nvPicPr>
          <p:cNvPr id="46" name="Shape 46"/>
          <p:cNvPicPr preferRelativeResize="0"/>
          <p:nvPr/>
        </p:nvPicPr>
        <p:blipFill rotWithShape="1">
          <a:blip r:embed="rId2">
            <a:alphaModFix/>
          </a:blip>
          <a:srcRect/>
          <a:stretch/>
        </p:blipFill>
        <p:spPr>
          <a:xfrm>
            <a:off x="0" y="6103619"/>
            <a:ext cx="9144000" cy="754379"/>
          </a:xfrm>
          <a:prstGeom prst="rect">
            <a:avLst/>
          </a:prstGeom>
          <a:noFill/>
          <a:ln>
            <a:noFill/>
          </a:ln>
        </p:spPr>
      </p:pic>
      <p:sp>
        <p:nvSpPr>
          <p:cNvPr id="47" name="Shape 47"/>
          <p:cNvSpPr txBox="1">
            <a:spLocks noGrp="1"/>
          </p:cNvSpPr>
          <p:nvPr>
            <p:ph type="title"/>
          </p:nvPr>
        </p:nvSpPr>
        <p:spPr>
          <a:xfrm>
            <a:off x="238651" y="273686"/>
            <a:ext cx="8623296" cy="58585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48" name="Shape 48"/>
          <p:cNvSpPr txBox="1">
            <a:spLocks noGrp="1"/>
          </p:cNvSpPr>
          <p:nvPr>
            <p:ph type="body" idx="1"/>
          </p:nvPr>
        </p:nvSpPr>
        <p:spPr>
          <a:xfrm>
            <a:off x="256938" y="1426463"/>
            <a:ext cx="3638405" cy="4750499"/>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53" name="Shape 53"/>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10" name="Shape 67">
            <a:extLst>
              <a:ext uri="{FF2B5EF4-FFF2-40B4-BE49-F238E27FC236}">
                <a16:creationId xmlns:a16="http://schemas.microsoft.com/office/drawing/2014/main" id="{913D8290-CD66-4DB3-A9AA-C271BA434178}"/>
              </a:ext>
            </a:extLst>
          </p:cNvPr>
          <p:cNvPicPr preferRelativeResize="0"/>
          <p:nvPr userDrawn="1"/>
        </p:nvPicPr>
        <p:blipFill rotWithShape="1">
          <a:blip r:embed="rId3">
            <a:alphaModFix/>
          </a:blip>
          <a:srcRect/>
          <a:stretch/>
        </p:blipFill>
        <p:spPr>
          <a:xfrm>
            <a:off x="4912448" y="6208165"/>
            <a:ext cx="545377" cy="545377"/>
          </a:xfrm>
          <a:prstGeom prst="rect">
            <a:avLst/>
          </a:prstGeom>
          <a:noFill/>
          <a:ln>
            <a:noFill/>
          </a:ln>
        </p:spPr>
      </p:pic>
      <p:pic>
        <p:nvPicPr>
          <p:cNvPr id="11" name="Shape 68">
            <a:extLst>
              <a:ext uri="{FF2B5EF4-FFF2-40B4-BE49-F238E27FC236}">
                <a16:creationId xmlns:a16="http://schemas.microsoft.com/office/drawing/2014/main" id="{B7C342A6-338B-47EE-851B-D5F4E387ACF7}"/>
              </a:ext>
            </a:extLst>
          </p:cNvPr>
          <p:cNvPicPr preferRelativeResize="0"/>
          <p:nvPr userDrawn="1"/>
        </p:nvPicPr>
        <p:blipFill rotWithShape="1">
          <a:blip r:embed="rId4">
            <a:alphaModFix/>
          </a:blip>
          <a:srcRect/>
          <a:stretch/>
        </p:blipFill>
        <p:spPr>
          <a:xfrm>
            <a:off x="5613108" y="6252612"/>
            <a:ext cx="1465602" cy="541954"/>
          </a:xfrm>
          <a:prstGeom prst="rect">
            <a:avLst/>
          </a:prstGeom>
          <a:noFill/>
          <a:ln>
            <a:noFill/>
          </a:ln>
        </p:spPr>
      </p:pic>
      <p:pic>
        <p:nvPicPr>
          <p:cNvPr id="12" name="Picture 11">
            <a:extLst>
              <a:ext uri="{FF2B5EF4-FFF2-40B4-BE49-F238E27FC236}">
                <a16:creationId xmlns:a16="http://schemas.microsoft.com/office/drawing/2014/main" id="{29D9F890-807F-435A-903B-AB8F8E1FC213}"/>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4"/>
        <p:cNvGrpSpPr/>
        <p:nvPr/>
      </p:nvGrpSpPr>
      <p:grpSpPr>
        <a:xfrm>
          <a:off x="0" y="0"/>
          <a:ext cx="0" cy="0"/>
          <a:chOff x="0" y="0"/>
          <a:chExt cx="0" cy="0"/>
        </a:xfrm>
      </p:grpSpPr>
      <p:pic>
        <p:nvPicPr>
          <p:cNvPr id="55" name="Shape 55"/>
          <p:cNvPicPr preferRelativeResize="0"/>
          <p:nvPr/>
        </p:nvPicPr>
        <p:blipFill rotWithShape="1">
          <a:blip r:embed="rId2">
            <a:alphaModFix/>
          </a:blip>
          <a:srcRect/>
          <a:stretch/>
        </p:blipFill>
        <p:spPr>
          <a:xfrm>
            <a:off x="0" y="6103621"/>
            <a:ext cx="9144000" cy="754379"/>
          </a:xfrm>
          <a:prstGeom prst="rect">
            <a:avLst/>
          </a:prstGeom>
          <a:noFill/>
          <a:ln>
            <a:noFill/>
          </a:ln>
        </p:spPr>
      </p:pic>
      <p:sp>
        <p:nvSpPr>
          <p:cNvPr id="56" name="Shape 56"/>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57" name="Shape 57"/>
          <p:cNvSpPr txBox="1">
            <a:spLocks noGrp="1"/>
          </p:cNvSpPr>
          <p:nvPr>
            <p:ph type="body" idx="1"/>
          </p:nvPr>
        </p:nvSpPr>
        <p:spPr>
          <a:xfrm>
            <a:off x="256938" y="1426463"/>
            <a:ext cx="3638405" cy="4750499"/>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62" name="Shape 62"/>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10" name="Shape 67">
            <a:extLst>
              <a:ext uri="{FF2B5EF4-FFF2-40B4-BE49-F238E27FC236}">
                <a16:creationId xmlns:a16="http://schemas.microsoft.com/office/drawing/2014/main" id="{E65DC394-1543-4712-A7EA-DDD7DC926CAA}"/>
              </a:ext>
            </a:extLst>
          </p:cNvPr>
          <p:cNvPicPr preferRelativeResize="0"/>
          <p:nvPr userDrawn="1"/>
        </p:nvPicPr>
        <p:blipFill rotWithShape="1">
          <a:blip r:embed="rId3">
            <a:alphaModFix/>
          </a:blip>
          <a:srcRect/>
          <a:stretch/>
        </p:blipFill>
        <p:spPr>
          <a:xfrm>
            <a:off x="4912448" y="6208165"/>
            <a:ext cx="545377" cy="545377"/>
          </a:xfrm>
          <a:prstGeom prst="rect">
            <a:avLst/>
          </a:prstGeom>
          <a:noFill/>
          <a:ln>
            <a:noFill/>
          </a:ln>
        </p:spPr>
      </p:pic>
      <p:pic>
        <p:nvPicPr>
          <p:cNvPr id="11" name="Shape 68">
            <a:extLst>
              <a:ext uri="{FF2B5EF4-FFF2-40B4-BE49-F238E27FC236}">
                <a16:creationId xmlns:a16="http://schemas.microsoft.com/office/drawing/2014/main" id="{B37CD23C-3664-4F47-97E8-743002AF9F74}"/>
              </a:ext>
            </a:extLst>
          </p:cNvPr>
          <p:cNvPicPr preferRelativeResize="0"/>
          <p:nvPr userDrawn="1"/>
        </p:nvPicPr>
        <p:blipFill rotWithShape="1">
          <a:blip r:embed="rId4">
            <a:alphaModFix/>
          </a:blip>
          <a:srcRect/>
          <a:stretch/>
        </p:blipFill>
        <p:spPr>
          <a:xfrm>
            <a:off x="5613108" y="6252612"/>
            <a:ext cx="1465602" cy="541954"/>
          </a:xfrm>
          <a:prstGeom prst="rect">
            <a:avLst/>
          </a:prstGeom>
          <a:noFill/>
          <a:ln>
            <a:noFill/>
          </a:ln>
        </p:spPr>
      </p:pic>
      <p:pic>
        <p:nvPicPr>
          <p:cNvPr id="12" name="Picture 11">
            <a:extLst>
              <a:ext uri="{FF2B5EF4-FFF2-40B4-BE49-F238E27FC236}">
                <a16:creationId xmlns:a16="http://schemas.microsoft.com/office/drawing/2014/main" id="{1B1D414E-87D0-44DE-B0FF-77D9480999AF}"/>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3"/>
        <p:cNvGrpSpPr/>
        <p:nvPr/>
      </p:nvGrpSpPr>
      <p:grpSpPr>
        <a:xfrm>
          <a:off x="0" y="0"/>
          <a:ext cx="0" cy="0"/>
          <a:chOff x="0" y="0"/>
          <a:chExt cx="0" cy="0"/>
        </a:xfrm>
      </p:grpSpPr>
      <p:pic>
        <p:nvPicPr>
          <p:cNvPr id="64" name="Shape 64"/>
          <p:cNvPicPr preferRelativeResize="0"/>
          <p:nvPr userDrawn="1"/>
        </p:nvPicPr>
        <p:blipFill rotWithShape="1">
          <a:blip r:embed="rId2">
            <a:alphaModFix/>
          </a:blip>
          <a:srcRect/>
          <a:stretch/>
        </p:blipFill>
        <p:spPr>
          <a:xfrm>
            <a:off x="0" y="0"/>
            <a:ext cx="9144000" cy="6858000"/>
          </a:xfrm>
          <a:prstGeom prst="rect">
            <a:avLst/>
          </a:prstGeom>
          <a:noFill/>
          <a:ln>
            <a:noFill/>
          </a:ln>
        </p:spPr>
      </p:pic>
      <p:sp>
        <p:nvSpPr>
          <p:cNvPr id="65" name="Shape 65"/>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2400"/>
              <a:buFont typeface="Trebuchet MS"/>
              <a:buNone/>
              <a:defRPr sz="2400" b="1" i="0" u="none" strike="noStrike" cap="none">
                <a:solidFill>
                  <a:schemeClr val="lt1"/>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66" name="Shape 66"/>
          <p:cNvSpPr txBox="1"/>
          <p:nvPr/>
        </p:nvSpPr>
        <p:spPr>
          <a:xfrm>
            <a:off x="256937" y="6447514"/>
            <a:ext cx="3241963" cy="430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75"/>
              <a:buFont typeface="Trebuchet MS"/>
              <a:buNone/>
            </a:pPr>
            <a:r>
              <a:rPr lang="en-US" sz="1100" b="0" i="0" u="none" strike="noStrike" cap="none" dirty="0">
                <a:solidFill>
                  <a:schemeClr val="lt1"/>
                </a:solidFill>
                <a:latin typeface="Trebuchet MS"/>
                <a:ea typeface="Trebuchet MS"/>
                <a:cs typeface="Trebuchet MS"/>
                <a:sym typeface="Trebuchet MS"/>
              </a:rPr>
              <a:t>Portlandoregon.gov/transportation</a:t>
            </a:r>
            <a:endParaRPr dirty="0"/>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Trebuchet MS"/>
              <a:ea typeface="Trebuchet MS"/>
              <a:cs typeface="Trebuchet MS"/>
              <a:sym typeface="Trebuchet MS"/>
            </a:endParaRPr>
          </a:p>
        </p:txBody>
      </p:sp>
      <p:pic>
        <p:nvPicPr>
          <p:cNvPr id="67" name="Shape 67"/>
          <p:cNvPicPr preferRelativeResize="0"/>
          <p:nvPr/>
        </p:nvPicPr>
        <p:blipFill rotWithShape="1">
          <a:blip r:embed="rId3">
            <a:alphaModFix/>
          </a:blip>
          <a:srcRect/>
          <a:stretch/>
        </p:blipFill>
        <p:spPr>
          <a:xfrm>
            <a:off x="4912448" y="6208165"/>
            <a:ext cx="545377" cy="545377"/>
          </a:xfrm>
          <a:prstGeom prst="rect">
            <a:avLst/>
          </a:prstGeom>
          <a:noFill/>
          <a:ln>
            <a:noFill/>
          </a:ln>
        </p:spPr>
      </p:pic>
      <p:pic>
        <p:nvPicPr>
          <p:cNvPr id="68" name="Shape 68"/>
          <p:cNvPicPr preferRelativeResize="0"/>
          <p:nvPr/>
        </p:nvPicPr>
        <p:blipFill rotWithShape="1">
          <a:blip r:embed="rId4">
            <a:alphaModFix/>
          </a:blip>
          <a:srcRect/>
          <a:stretch/>
        </p:blipFill>
        <p:spPr>
          <a:xfrm>
            <a:off x="5613108" y="6252612"/>
            <a:ext cx="1465602" cy="541954"/>
          </a:xfrm>
          <a:prstGeom prst="rect">
            <a:avLst/>
          </a:prstGeom>
          <a:noFill/>
          <a:ln>
            <a:noFill/>
          </a:ln>
        </p:spPr>
      </p:pic>
      <p:sp>
        <p:nvSpPr>
          <p:cNvPr id="69" name="Shape 69"/>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dirty="0">
              <a:solidFill>
                <a:schemeClr val="lt1"/>
              </a:solidFill>
              <a:latin typeface="Calibri"/>
              <a:ea typeface="Calibri"/>
              <a:cs typeface="Calibri"/>
              <a:sym typeface="Calibri"/>
            </a:endParaRPr>
          </a:p>
        </p:txBody>
      </p:sp>
      <p:cxnSp>
        <p:nvCxnSpPr>
          <p:cNvPr id="70" name="Shape 70"/>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3" name="Picture 2">
            <a:extLst>
              <a:ext uri="{FF2B5EF4-FFF2-40B4-BE49-F238E27FC236}">
                <a16:creationId xmlns:a16="http://schemas.microsoft.com/office/drawing/2014/main" id="{87FF1276-6359-498C-8685-1BC8FE62021A}"/>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10">
            <a:alphaModFix/>
          </a:blip>
          <a:srcRect/>
          <a:stretch/>
        </p:blipFill>
        <p:spPr>
          <a:xfrm>
            <a:off x="0" y="6103619"/>
            <a:ext cx="9144000" cy="754379"/>
          </a:xfrm>
          <a:prstGeom prst="rect">
            <a:avLst/>
          </a:prstGeom>
          <a:noFill/>
          <a:ln>
            <a:noFill/>
          </a:ln>
        </p:spPr>
      </p:pic>
      <p:sp>
        <p:nvSpPr>
          <p:cNvPr id="11" name="Shape 11"/>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2" name="Shape 12"/>
          <p:cNvSpPr txBox="1">
            <a:spLocks noGrp="1"/>
          </p:cNvSpPr>
          <p:nvPr>
            <p:ph type="body" idx="1"/>
          </p:nvPr>
        </p:nvSpPr>
        <p:spPr>
          <a:xfrm>
            <a:off x="256938" y="1426463"/>
            <a:ext cx="3638405" cy="4750499"/>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15" name="Shape 15"/>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cxnSp>
        <p:nvCxnSpPr>
          <p:cNvPr id="18" name="Shape 18"/>
          <p:cNvCxnSpPr/>
          <p:nvPr/>
        </p:nvCxnSpPr>
        <p:spPr>
          <a:xfrm>
            <a:off x="319176" y="751741"/>
            <a:ext cx="8494776" cy="0"/>
          </a:xfrm>
          <a:prstGeom prst="straightConnector1">
            <a:avLst/>
          </a:prstGeom>
          <a:noFill/>
          <a:ln w="15875" cap="flat" cmpd="sng">
            <a:solidFill>
              <a:srgbClr val="D0CECE"/>
            </a:solidFill>
            <a:prstDash val="solid"/>
            <a:miter lim="8000"/>
            <a:headEnd type="none" w="med" len="med"/>
            <a:tailEnd type="none" w="med" len="med"/>
          </a:ln>
        </p:spPr>
      </p:cxnSp>
      <p:pic>
        <p:nvPicPr>
          <p:cNvPr id="19" name="Shape 67">
            <a:extLst>
              <a:ext uri="{FF2B5EF4-FFF2-40B4-BE49-F238E27FC236}">
                <a16:creationId xmlns:a16="http://schemas.microsoft.com/office/drawing/2014/main" id="{79A37C86-DFD1-4E36-9118-ED539096F557}"/>
              </a:ext>
            </a:extLst>
          </p:cNvPr>
          <p:cNvPicPr preferRelativeResize="0"/>
          <p:nvPr userDrawn="1"/>
        </p:nvPicPr>
        <p:blipFill rotWithShape="1">
          <a:blip r:embed="rId11">
            <a:alphaModFix/>
          </a:blip>
          <a:srcRect/>
          <a:stretch/>
        </p:blipFill>
        <p:spPr>
          <a:xfrm>
            <a:off x="4912448" y="6208165"/>
            <a:ext cx="545377" cy="545377"/>
          </a:xfrm>
          <a:prstGeom prst="rect">
            <a:avLst/>
          </a:prstGeom>
          <a:noFill/>
          <a:ln>
            <a:noFill/>
          </a:ln>
        </p:spPr>
      </p:pic>
      <p:pic>
        <p:nvPicPr>
          <p:cNvPr id="20" name="Shape 68">
            <a:extLst>
              <a:ext uri="{FF2B5EF4-FFF2-40B4-BE49-F238E27FC236}">
                <a16:creationId xmlns:a16="http://schemas.microsoft.com/office/drawing/2014/main" id="{514BA48F-C04D-4ED4-8DF4-85D4A9BCB850}"/>
              </a:ext>
            </a:extLst>
          </p:cNvPr>
          <p:cNvPicPr preferRelativeResize="0"/>
          <p:nvPr userDrawn="1"/>
        </p:nvPicPr>
        <p:blipFill rotWithShape="1">
          <a:blip r:embed="rId12">
            <a:alphaModFix/>
          </a:blip>
          <a:srcRect/>
          <a:stretch/>
        </p:blipFill>
        <p:spPr>
          <a:xfrm>
            <a:off x="5613108" y="6252612"/>
            <a:ext cx="1465602" cy="541954"/>
          </a:xfrm>
          <a:prstGeom prst="rect">
            <a:avLst/>
          </a:prstGeom>
          <a:noFill/>
          <a:ln>
            <a:noFill/>
          </a:ln>
        </p:spPr>
      </p:pic>
      <p:pic>
        <p:nvPicPr>
          <p:cNvPr id="21" name="Picture 20">
            <a:extLst>
              <a:ext uri="{FF2B5EF4-FFF2-40B4-BE49-F238E27FC236}">
                <a16:creationId xmlns:a16="http://schemas.microsoft.com/office/drawing/2014/main" id="{7462ED3E-E6DA-4C05-A6B6-67C59EF2AC40}"/>
              </a:ext>
            </a:extLst>
          </p:cNvPr>
          <p:cNvPicPr>
            <a:picLocks noChangeAspect="1"/>
          </p:cNvPicPr>
          <p:nvPr userDrawn="1"/>
        </p:nvPicPr>
        <p:blipFill>
          <a:blip r:embed="rId13"/>
          <a:stretch>
            <a:fillRect/>
          </a:stretch>
        </p:blipFill>
        <p:spPr>
          <a:xfrm>
            <a:off x="7186429" y="6206009"/>
            <a:ext cx="1199424" cy="57903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6" r:id="rId2"/>
    <p:sldLayoutId id="2147483649" r:id="rId3"/>
    <p:sldLayoutId id="2147483650" r:id="rId4"/>
    <p:sldLayoutId id="2147483651" r:id="rId5"/>
    <p:sldLayoutId id="2147483652" r:id="rId6"/>
    <p:sldLayoutId id="2147483653" r:id="rId7"/>
    <p:sldLayoutId id="214748365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jpg"/><Relationship Id="rId5" Type="http://schemas.microsoft.com/office/2007/relationships/hdphoto" Target="../media/hdphoto3.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jpg"/></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em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228600" y="273686"/>
            <a:ext cx="8915398" cy="160997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200"/>
              <a:buFont typeface="Trebuchet MS"/>
              <a:buNone/>
            </a:pPr>
            <a:r>
              <a:rPr lang="en-US" sz="4800" dirty="0"/>
              <a:t>V</a:t>
            </a:r>
            <a:r>
              <a:rPr lang="en-US" sz="4800" b="1" i="0" u="none" strike="noStrike" cap="none" dirty="0">
                <a:solidFill>
                  <a:schemeClr val="lt1"/>
                </a:solidFill>
                <a:latin typeface="Trebuchet MS"/>
                <a:ea typeface="Trebuchet MS"/>
                <a:cs typeface="Trebuchet MS"/>
                <a:sym typeface="Trebuchet MS"/>
              </a:rPr>
              <a:t>ertical Infrastructure in the ROW and Cellular Antennas</a:t>
            </a:r>
            <a:endParaRPr sz="4800" b="1" i="0" u="none" strike="noStrike" cap="none" dirty="0">
              <a:solidFill>
                <a:schemeClr val="lt1"/>
              </a:solidFill>
              <a:latin typeface="Trebuchet MS"/>
              <a:ea typeface="Trebuchet MS"/>
              <a:cs typeface="Trebuchet MS"/>
              <a:sym typeface="Trebuchet MS"/>
            </a:endParaRPr>
          </a:p>
        </p:txBody>
      </p:sp>
      <p:sp>
        <p:nvSpPr>
          <p:cNvPr id="76" name="Shape 76"/>
          <p:cNvSpPr txBox="1"/>
          <p:nvPr/>
        </p:nvSpPr>
        <p:spPr>
          <a:xfrm>
            <a:off x="256938" y="5129150"/>
            <a:ext cx="8258412" cy="5401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
              <a:buFont typeface="Trebuchet MS"/>
              <a:buNone/>
            </a:pPr>
            <a:r>
              <a:rPr lang="en-US" sz="2400" i="1" dirty="0">
                <a:solidFill>
                  <a:schemeClr val="lt1"/>
                </a:solidFill>
                <a:latin typeface="Trebuchet MS"/>
                <a:ea typeface="Trebuchet MS"/>
                <a:cs typeface="Trebuchet MS"/>
                <a:sym typeface="Trebuchet MS"/>
              </a:rPr>
              <a:t>Design Commission </a:t>
            </a:r>
            <a:endParaRPr sz="2400" b="0" i="1"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7FFB3-CF4E-4C1B-8854-41B9FC11468D}"/>
              </a:ext>
            </a:extLst>
          </p:cNvPr>
          <p:cNvSpPr>
            <a:spLocks noGrp="1"/>
          </p:cNvSpPr>
          <p:nvPr>
            <p:ph type="title"/>
          </p:nvPr>
        </p:nvSpPr>
        <p:spPr/>
        <p:txBody>
          <a:bodyPr/>
          <a:lstStyle/>
          <a:p>
            <a:r>
              <a:rPr lang="en-US" dirty="0"/>
              <a:t>What’s Already in Portland </a:t>
            </a:r>
          </a:p>
        </p:txBody>
      </p:sp>
      <p:pic>
        <p:nvPicPr>
          <p:cNvPr id="4" name="Picture 3">
            <a:extLst>
              <a:ext uri="{FF2B5EF4-FFF2-40B4-BE49-F238E27FC236}">
                <a16:creationId xmlns:a16="http://schemas.microsoft.com/office/drawing/2014/main" id="{A781C72B-FC12-4F55-9119-C55F3AC09AF2}"/>
              </a:ext>
            </a:extLst>
          </p:cNvPr>
          <p:cNvPicPr>
            <a:picLocks noChangeAspect="1"/>
          </p:cNvPicPr>
          <p:nvPr/>
        </p:nvPicPr>
        <p:blipFill>
          <a:blip r:embed="rId3"/>
          <a:stretch>
            <a:fillRect/>
          </a:stretch>
        </p:blipFill>
        <p:spPr>
          <a:xfrm>
            <a:off x="3037524" y="1191226"/>
            <a:ext cx="3285675" cy="4380899"/>
          </a:xfrm>
          <a:prstGeom prst="rect">
            <a:avLst/>
          </a:prstGeom>
        </p:spPr>
      </p:pic>
      <p:pic>
        <p:nvPicPr>
          <p:cNvPr id="6" name="Picture 5">
            <a:extLst>
              <a:ext uri="{FF2B5EF4-FFF2-40B4-BE49-F238E27FC236}">
                <a16:creationId xmlns:a16="http://schemas.microsoft.com/office/drawing/2014/main" id="{5C3575D5-C349-415A-8ADE-061534EFE71C}"/>
              </a:ext>
            </a:extLst>
          </p:cNvPr>
          <p:cNvPicPr>
            <a:picLocks noChangeAspect="1"/>
          </p:cNvPicPr>
          <p:nvPr/>
        </p:nvPicPr>
        <p:blipFill rotWithShape="1">
          <a:blip r:embed="rId4"/>
          <a:srcRect t="1704"/>
          <a:stretch/>
        </p:blipFill>
        <p:spPr>
          <a:xfrm>
            <a:off x="5475923" y="1447800"/>
            <a:ext cx="3285674" cy="4321161"/>
          </a:xfrm>
          <a:prstGeom prst="rect">
            <a:avLst/>
          </a:prstGeom>
        </p:spPr>
      </p:pic>
      <p:pic>
        <p:nvPicPr>
          <p:cNvPr id="7" name="Picture 6">
            <a:extLst>
              <a:ext uri="{FF2B5EF4-FFF2-40B4-BE49-F238E27FC236}">
                <a16:creationId xmlns:a16="http://schemas.microsoft.com/office/drawing/2014/main" id="{FF768C90-CE3A-4C6C-AB80-845A5E48FF3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12188" t="16922" r="57500" b="9232"/>
          <a:stretch/>
        </p:blipFill>
        <p:spPr>
          <a:xfrm>
            <a:off x="362977" y="946765"/>
            <a:ext cx="3274173" cy="4320560"/>
          </a:xfrm>
          <a:prstGeom prst="rect">
            <a:avLst/>
          </a:prstGeom>
        </p:spPr>
      </p:pic>
    </p:spTree>
    <p:extLst>
      <p:ext uri="{BB962C8B-B14F-4D97-AF65-F5344CB8AC3E}">
        <p14:creationId xmlns:p14="http://schemas.microsoft.com/office/powerpoint/2010/main" val="182507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AB3BDD-238A-404F-B5EE-EA9BCE92ABDE}"/>
              </a:ext>
            </a:extLst>
          </p:cNvPr>
          <p:cNvPicPr>
            <a:picLocks noChangeAspect="1"/>
          </p:cNvPicPr>
          <p:nvPr/>
        </p:nvPicPr>
        <p:blipFill rotWithShape="1">
          <a:blip r:embed="rId3"/>
          <a:srcRect l="2749" r="23876"/>
          <a:stretch/>
        </p:blipFill>
        <p:spPr>
          <a:xfrm>
            <a:off x="177906" y="813814"/>
            <a:ext cx="6382621" cy="4294950"/>
          </a:xfrm>
          <a:prstGeom prst="rect">
            <a:avLst/>
          </a:prstGeom>
        </p:spPr>
      </p:pic>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p:txBody>
          <a:bodyPr/>
          <a:lstStyle/>
          <a:p>
            <a:r>
              <a:rPr lang="en-US" dirty="0"/>
              <a:t>Collaborative Design Examples — Street Light</a:t>
            </a:r>
          </a:p>
        </p:txBody>
      </p:sp>
      <p:pic>
        <p:nvPicPr>
          <p:cNvPr id="6" name="Picture 5">
            <a:extLst>
              <a:ext uri="{FF2B5EF4-FFF2-40B4-BE49-F238E27FC236}">
                <a16:creationId xmlns:a16="http://schemas.microsoft.com/office/drawing/2014/main" id="{CB21B5E1-266C-469B-A696-A944445B70D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4000"/>
                    </a14:imgEffect>
                  </a14:imgLayer>
                </a14:imgProps>
              </a:ext>
            </a:extLst>
          </a:blip>
          <a:srcRect l="20994" t="11866" r="26047"/>
          <a:stretch/>
        </p:blipFill>
        <p:spPr>
          <a:xfrm>
            <a:off x="6464274" y="960234"/>
            <a:ext cx="2265126" cy="5026099"/>
          </a:xfrm>
          <a:prstGeom prst="rect">
            <a:avLst/>
          </a:prstGeom>
        </p:spPr>
      </p:pic>
      <p:pic>
        <p:nvPicPr>
          <p:cNvPr id="7" name="Picture 6">
            <a:extLst>
              <a:ext uri="{FF2B5EF4-FFF2-40B4-BE49-F238E27FC236}">
                <a16:creationId xmlns:a16="http://schemas.microsoft.com/office/drawing/2014/main" id="{3EE17B6C-A03E-452C-BB74-307D7DED4C35}"/>
              </a:ext>
            </a:extLst>
          </p:cNvPr>
          <p:cNvPicPr>
            <a:picLocks noChangeAspect="1"/>
          </p:cNvPicPr>
          <p:nvPr/>
        </p:nvPicPr>
        <p:blipFill>
          <a:blip r:embed="rId6"/>
          <a:stretch>
            <a:fillRect/>
          </a:stretch>
        </p:blipFill>
        <p:spPr>
          <a:xfrm>
            <a:off x="4189306" y="4404774"/>
            <a:ext cx="2931990" cy="1651688"/>
          </a:xfrm>
          <a:prstGeom prst="rect">
            <a:avLst/>
          </a:prstGeom>
        </p:spPr>
      </p:pic>
      <p:pic>
        <p:nvPicPr>
          <p:cNvPr id="5" name="Picture 4">
            <a:extLst>
              <a:ext uri="{FF2B5EF4-FFF2-40B4-BE49-F238E27FC236}">
                <a16:creationId xmlns:a16="http://schemas.microsoft.com/office/drawing/2014/main" id="{EE2F6F43-B496-4090-8CF7-031C77592988}"/>
              </a:ext>
            </a:extLst>
          </p:cNvPr>
          <p:cNvPicPr>
            <a:picLocks noChangeAspect="1"/>
          </p:cNvPicPr>
          <p:nvPr/>
        </p:nvPicPr>
        <p:blipFill>
          <a:blip r:embed="rId7"/>
          <a:stretch>
            <a:fillRect/>
          </a:stretch>
        </p:blipFill>
        <p:spPr>
          <a:xfrm>
            <a:off x="4212705" y="2698182"/>
            <a:ext cx="2210727" cy="1658045"/>
          </a:xfrm>
          <a:prstGeom prst="rect">
            <a:avLst/>
          </a:prstGeom>
        </p:spPr>
      </p:pic>
    </p:spTree>
    <p:extLst>
      <p:ext uri="{BB962C8B-B14F-4D97-AF65-F5344CB8AC3E}">
        <p14:creationId xmlns:p14="http://schemas.microsoft.com/office/powerpoint/2010/main" val="243632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p:txBody>
          <a:bodyPr/>
          <a:lstStyle/>
          <a:p>
            <a:r>
              <a:rPr lang="en-US" dirty="0"/>
              <a:t>Collaborative Design Examples — Traffic Signal </a:t>
            </a:r>
          </a:p>
        </p:txBody>
      </p:sp>
      <p:pic>
        <p:nvPicPr>
          <p:cNvPr id="5" name="Picture 4">
            <a:extLst>
              <a:ext uri="{FF2B5EF4-FFF2-40B4-BE49-F238E27FC236}">
                <a16:creationId xmlns:a16="http://schemas.microsoft.com/office/drawing/2014/main" id="{63719436-0AB4-422E-8BB7-2E636E4C5CA2}"/>
              </a:ext>
            </a:extLst>
          </p:cNvPr>
          <p:cNvPicPr>
            <a:picLocks noChangeAspect="1"/>
          </p:cNvPicPr>
          <p:nvPr/>
        </p:nvPicPr>
        <p:blipFill>
          <a:blip r:embed="rId2"/>
          <a:stretch>
            <a:fillRect/>
          </a:stretch>
        </p:blipFill>
        <p:spPr>
          <a:xfrm>
            <a:off x="412948" y="949569"/>
            <a:ext cx="3115697" cy="4953564"/>
          </a:xfrm>
          <a:prstGeom prst="rect">
            <a:avLst/>
          </a:prstGeom>
        </p:spPr>
      </p:pic>
      <p:pic>
        <p:nvPicPr>
          <p:cNvPr id="6" name="Picture 5">
            <a:extLst>
              <a:ext uri="{FF2B5EF4-FFF2-40B4-BE49-F238E27FC236}">
                <a16:creationId xmlns:a16="http://schemas.microsoft.com/office/drawing/2014/main" id="{6E0E5A1B-9FDC-4D04-B3CB-8B940D489FE7}"/>
              </a:ext>
            </a:extLst>
          </p:cNvPr>
          <p:cNvPicPr>
            <a:picLocks noChangeAspect="1"/>
          </p:cNvPicPr>
          <p:nvPr/>
        </p:nvPicPr>
        <p:blipFill rotWithShape="1">
          <a:blip r:embed="rId3"/>
          <a:srcRect l="26691" t="56732" r="27090" b="5833"/>
          <a:stretch/>
        </p:blipFill>
        <p:spPr>
          <a:xfrm rot="5400000">
            <a:off x="3871027" y="1148646"/>
            <a:ext cx="4517380" cy="4734691"/>
          </a:xfrm>
          <a:prstGeom prst="rect">
            <a:avLst/>
          </a:prstGeom>
        </p:spPr>
      </p:pic>
    </p:spTree>
    <p:extLst>
      <p:ext uri="{BB962C8B-B14F-4D97-AF65-F5344CB8AC3E}">
        <p14:creationId xmlns:p14="http://schemas.microsoft.com/office/powerpoint/2010/main" val="736162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7ED08-64C2-401A-9A78-9DBD5F07A88B}"/>
              </a:ext>
            </a:extLst>
          </p:cNvPr>
          <p:cNvPicPr>
            <a:picLocks noChangeAspect="1"/>
          </p:cNvPicPr>
          <p:nvPr/>
        </p:nvPicPr>
        <p:blipFill rotWithShape="1">
          <a:blip r:embed="rId2"/>
          <a:srcRect l="19286" t="14894" r="10277" b="6591"/>
          <a:stretch/>
        </p:blipFill>
        <p:spPr>
          <a:xfrm rot="5400000">
            <a:off x="1967486" y="-329180"/>
            <a:ext cx="5275706" cy="7610477"/>
          </a:xfrm>
          <a:prstGeom prst="rect">
            <a:avLst/>
          </a:prstGeom>
        </p:spPr>
      </p:pic>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p:txBody>
          <a:bodyPr/>
          <a:lstStyle/>
          <a:p>
            <a:r>
              <a:rPr lang="en-US" dirty="0"/>
              <a:t>Collaborative Design Examples — Traffic Signal </a:t>
            </a:r>
          </a:p>
        </p:txBody>
      </p:sp>
    </p:spTree>
    <p:extLst>
      <p:ext uri="{BB962C8B-B14F-4D97-AF65-F5344CB8AC3E}">
        <p14:creationId xmlns:p14="http://schemas.microsoft.com/office/powerpoint/2010/main" val="80514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a:xfrm>
            <a:off x="238651" y="273686"/>
            <a:ext cx="8764672" cy="476591"/>
          </a:xfrm>
        </p:spPr>
        <p:txBody>
          <a:bodyPr/>
          <a:lstStyle/>
          <a:p>
            <a:r>
              <a:rPr lang="en-US" dirty="0"/>
              <a:t>Collaborative Design Examples — Ornamental Street Light</a:t>
            </a:r>
          </a:p>
        </p:txBody>
      </p:sp>
      <p:pic>
        <p:nvPicPr>
          <p:cNvPr id="11" name="Picture 10">
            <a:extLst>
              <a:ext uri="{FF2B5EF4-FFF2-40B4-BE49-F238E27FC236}">
                <a16:creationId xmlns:a16="http://schemas.microsoft.com/office/drawing/2014/main" id="{611EA022-8A5C-4085-A254-DB12D109E91A}"/>
              </a:ext>
            </a:extLst>
          </p:cNvPr>
          <p:cNvPicPr>
            <a:picLocks noChangeAspect="1"/>
          </p:cNvPicPr>
          <p:nvPr/>
        </p:nvPicPr>
        <p:blipFill rotWithShape="1">
          <a:blip r:embed="rId3"/>
          <a:srcRect l="-1069" r="23084"/>
          <a:stretch/>
        </p:blipFill>
        <p:spPr>
          <a:xfrm>
            <a:off x="471637" y="1982803"/>
            <a:ext cx="4529158" cy="3898233"/>
          </a:xfrm>
          <a:prstGeom prst="rect">
            <a:avLst/>
          </a:prstGeom>
        </p:spPr>
      </p:pic>
      <p:pic>
        <p:nvPicPr>
          <p:cNvPr id="14" name="Picture 13">
            <a:extLst>
              <a:ext uri="{FF2B5EF4-FFF2-40B4-BE49-F238E27FC236}">
                <a16:creationId xmlns:a16="http://schemas.microsoft.com/office/drawing/2014/main" id="{86D2B3E1-5C4C-450F-8AB5-F8FE25E958C2}"/>
              </a:ext>
            </a:extLst>
          </p:cNvPr>
          <p:cNvPicPr>
            <a:picLocks noChangeAspect="1"/>
          </p:cNvPicPr>
          <p:nvPr/>
        </p:nvPicPr>
        <p:blipFill>
          <a:blip r:embed="rId4"/>
          <a:stretch>
            <a:fillRect/>
          </a:stretch>
        </p:blipFill>
        <p:spPr>
          <a:xfrm>
            <a:off x="5276486" y="868958"/>
            <a:ext cx="3338123" cy="5012078"/>
          </a:xfrm>
          <a:prstGeom prst="rect">
            <a:avLst/>
          </a:prstGeom>
        </p:spPr>
      </p:pic>
      <p:pic>
        <p:nvPicPr>
          <p:cNvPr id="5" name="Picture 4">
            <a:extLst>
              <a:ext uri="{FF2B5EF4-FFF2-40B4-BE49-F238E27FC236}">
                <a16:creationId xmlns:a16="http://schemas.microsoft.com/office/drawing/2014/main" id="{2115B97F-135F-4B5A-AC2F-B2417C6C0C47}"/>
              </a:ext>
            </a:extLst>
          </p:cNvPr>
          <p:cNvPicPr>
            <a:picLocks noChangeAspect="1"/>
          </p:cNvPicPr>
          <p:nvPr/>
        </p:nvPicPr>
        <p:blipFill rotWithShape="1">
          <a:blip r:embed="rId5"/>
          <a:srcRect r="18402"/>
          <a:stretch/>
        </p:blipFill>
        <p:spPr>
          <a:xfrm>
            <a:off x="304800" y="1025380"/>
            <a:ext cx="2274771" cy="2787778"/>
          </a:xfrm>
          <a:prstGeom prst="rect">
            <a:avLst/>
          </a:prstGeom>
        </p:spPr>
      </p:pic>
    </p:spTree>
    <p:extLst>
      <p:ext uri="{BB962C8B-B14F-4D97-AF65-F5344CB8AC3E}">
        <p14:creationId xmlns:p14="http://schemas.microsoft.com/office/powerpoint/2010/main" val="944888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a:xfrm>
            <a:off x="238651" y="273686"/>
            <a:ext cx="8764672" cy="476591"/>
          </a:xfrm>
        </p:spPr>
        <p:txBody>
          <a:bodyPr/>
          <a:lstStyle/>
          <a:p>
            <a:r>
              <a:rPr lang="en-US" dirty="0"/>
              <a:t>Collaborative Design Examples — Ornamental Street Light</a:t>
            </a:r>
          </a:p>
        </p:txBody>
      </p:sp>
      <p:pic>
        <p:nvPicPr>
          <p:cNvPr id="4" name="Picture 3">
            <a:extLst>
              <a:ext uri="{FF2B5EF4-FFF2-40B4-BE49-F238E27FC236}">
                <a16:creationId xmlns:a16="http://schemas.microsoft.com/office/drawing/2014/main" id="{AD9C9761-9BFC-429F-829C-3040AE70C106}"/>
              </a:ext>
            </a:extLst>
          </p:cNvPr>
          <p:cNvPicPr>
            <a:picLocks noChangeAspect="1"/>
          </p:cNvPicPr>
          <p:nvPr/>
        </p:nvPicPr>
        <p:blipFill rotWithShape="1">
          <a:blip r:embed="rId3"/>
          <a:srcRect l="25084" t="57640" r="23808" b="7076"/>
          <a:stretch/>
        </p:blipFill>
        <p:spPr>
          <a:xfrm rot="5400000">
            <a:off x="7947" y="1183704"/>
            <a:ext cx="4872085" cy="4352927"/>
          </a:xfrm>
          <a:prstGeom prst="rect">
            <a:avLst/>
          </a:prstGeom>
        </p:spPr>
      </p:pic>
      <p:pic>
        <p:nvPicPr>
          <p:cNvPr id="7" name="Picture 6">
            <a:extLst>
              <a:ext uri="{FF2B5EF4-FFF2-40B4-BE49-F238E27FC236}">
                <a16:creationId xmlns:a16="http://schemas.microsoft.com/office/drawing/2014/main" id="{285C5841-E9E6-467B-B7F8-2CD5964E3E5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2000"/>
                    </a14:imgEffect>
                  </a14:imgLayer>
                </a14:imgProps>
              </a:ext>
            </a:extLst>
          </a:blip>
          <a:srcRect l="14051" t="16528" r="17352" b="45706"/>
          <a:stretch/>
        </p:blipFill>
        <p:spPr>
          <a:xfrm rot="5400000">
            <a:off x="4224574" y="1642826"/>
            <a:ext cx="5133502" cy="3657600"/>
          </a:xfrm>
          <a:prstGeom prst="rect">
            <a:avLst/>
          </a:prstGeom>
        </p:spPr>
      </p:pic>
    </p:spTree>
    <p:extLst>
      <p:ext uri="{BB962C8B-B14F-4D97-AF65-F5344CB8AC3E}">
        <p14:creationId xmlns:p14="http://schemas.microsoft.com/office/powerpoint/2010/main" val="1711708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p:txBody>
          <a:bodyPr/>
          <a:lstStyle/>
          <a:p>
            <a:r>
              <a:rPr lang="en-US" dirty="0"/>
              <a:t>Collaborative Design Examples — Catenary Pole</a:t>
            </a:r>
          </a:p>
        </p:txBody>
      </p:sp>
      <p:pic>
        <p:nvPicPr>
          <p:cNvPr id="5" name="Picture 4">
            <a:extLst>
              <a:ext uri="{FF2B5EF4-FFF2-40B4-BE49-F238E27FC236}">
                <a16:creationId xmlns:a16="http://schemas.microsoft.com/office/drawing/2014/main" id="{CECDACE6-7D49-4015-A450-1420113D5122}"/>
              </a:ext>
            </a:extLst>
          </p:cNvPr>
          <p:cNvPicPr>
            <a:picLocks noChangeAspect="1"/>
          </p:cNvPicPr>
          <p:nvPr/>
        </p:nvPicPr>
        <p:blipFill>
          <a:blip r:embed="rId2"/>
          <a:stretch>
            <a:fillRect/>
          </a:stretch>
        </p:blipFill>
        <p:spPr>
          <a:xfrm>
            <a:off x="897507" y="1026189"/>
            <a:ext cx="3470350" cy="4821584"/>
          </a:xfrm>
          <a:prstGeom prst="rect">
            <a:avLst/>
          </a:prstGeom>
        </p:spPr>
      </p:pic>
      <p:pic>
        <p:nvPicPr>
          <p:cNvPr id="7" name="Picture 6">
            <a:extLst>
              <a:ext uri="{FF2B5EF4-FFF2-40B4-BE49-F238E27FC236}">
                <a16:creationId xmlns:a16="http://schemas.microsoft.com/office/drawing/2014/main" id="{84C89F14-228B-42D7-9BA3-1883AD87DB27}"/>
              </a:ext>
            </a:extLst>
          </p:cNvPr>
          <p:cNvPicPr>
            <a:picLocks noChangeAspect="1"/>
          </p:cNvPicPr>
          <p:nvPr/>
        </p:nvPicPr>
        <p:blipFill>
          <a:blip r:embed="rId3"/>
          <a:stretch>
            <a:fillRect/>
          </a:stretch>
        </p:blipFill>
        <p:spPr>
          <a:xfrm>
            <a:off x="4812631" y="1026189"/>
            <a:ext cx="3251294" cy="4815724"/>
          </a:xfrm>
          <a:prstGeom prst="rect">
            <a:avLst/>
          </a:prstGeom>
        </p:spPr>
      </p:pic>
    </p:spTree>
    <p:extLst>
      <p:ext uri="{BB962C8B-B14F-4D97-AF65-F5344CB8AC3E}">
        <p14:creationId xmlns:p14="http://schemas.microsoft.com/office/powerpoint/2010/main" val="924305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1FB88-CE0E-466D-BFEA-8DB886ED4549}"/>
              </a:ext>
            </a:extLst>
          </p:cNvPr>
          <p:cNvSpPr>
            <a:spLocks noGrp="1"/>
          </p:cNvSpPr>
          <p:nvPr>
            <p:ph type="body" idx="1"/>
          </p:nvPr>
        </p:nvSpPr>
        <p:spPr>
          <a:xfrm>
            <a:off x="238651" y="1201379"/>
            <a:ext cx="3638405" cy="4750499"/>
          </a:xfrm>
        </p:spPr>
        <p:txBody>
          <a:bodyPr/>
          <a:lstStyle/>
          <a:p>
            <a:pPr marL="127000" indent="0">
              <a:buNone/>
            </a:pPr>
            <a:r>
              <a:rPr lang="en-US" dirty="0">
                <a:solidFill>
                  <a:srgbClr val="FF0000"/>
                </a:solidFill>
              </a:rPr>
              <a:t>Update with clean images</a:t>
            </a:r>
          </a:p>
        </p:txBody>
      </p:sp>
      <p:sp>
        <p:nvSpPr>
          <p:cNvPr id="3" name="Title 2">
            <a:extLst>
              <a:ext uri="{FF2B5EF4-FFF2-40B4-BE49-F238E27FC236}">
                <a16:creationId xmlns:a16="http://schemas.microsoft.com/office/drawing/2014/main" id="{C8B7FFB3-CF4E-4C1B-8854-41B9FC11468D}"/>
              </a:ext>
            </a:extLst>
          </p:cNvPr>
          <p:cNvSpPr>
            <a:spLocks noGrp="1"/>
          </p:cNvSpPr>
          <p:nvPr>
            <p:ph type="title"/>
          </p:nvPr>
        </p:nvSpPr>
        <p:spPr/>
        <p:txBody>
          <a:bodyPr/>
          <a:lstStyle/>
          <a:p>
            <a:r>
              <a:rPr lang="en-US" dirty="0"/>
              <a:t>Stand Alone Poles?</a:t>
            </a:r>
          </a:p>
        </p:txBody>
      </p:sp>
      <p:pic>
        <p:nvPicPr>
          <p:cNvPr id="8" name="Picture 7">
            <a:extLst>
              <a:ext uri="{FF2B5EF4-FFF2-40B4-BE49-F238E27FC236}">
                <a16:creationId xmlns:a16="http://schemas.microsoft.com/office/drawing/2014/main" id="{A1DC26B0-FEEA-4D6F-8F8F-F2D8065B66C4}"/>
              </a:ext>
            </a:extLst>
          </p:cNvPr>
          <p:cNvPicPr>
            <a:picLocks noChangeAspect="1"/>
          </p:cNvPicPr>
          <p:nvPr/>
        </p:nvPicPr>
        <p:blipFill>
          <a:blip r:embed="rId2"/>
          <a:stretch>
            <a:fillRect/>
          </a:stretch>
        </p:blipFill>
        <p:spPr>
          <a:xfrm>
            <a:off x="4526642" y="2873640"/>
            <a:ext cx="4617358" cy="3078238"/>
          </a:xfrm>
          <a:prstGeom prst="rect">
            <a:avLst/>
          </a:prstGeom>
        </p:spPr>
      </p:pic>
      <p:pic>
        <p:nvPicPr>
          <p:cNvPr id="7" name="Picture 6">
            <a:extLst>
              <a:ext uri="{FF2B5EF4-FFF2-40B4-BE49-F238E27FC236}">
                <a16:creationId xmlns:a16="http://schemas.microsoft.com/office/drawing/2014/main" id="{88D60457-2435-4888-BEAD-D5F732D9A16F}"/>
              </a:ext>
            </a:extLst>
          </p:cNvPr>
          <p:cNvPicPr>
            <a:picLocks noChangeAspect="1"/>
          </p:cNvPicPr>
          <p:nvPr/>
        </p:nvPicPr>
        <p:blipFill>
          <a:blip r:embed="rId3"/>
          <a:stretch>
            <a:fillRect/>
          </a:stretch>
        </p:blipFill>
        <p:spPr>
          <a:xfrm>
            <a:off x="378317" y="1019713"/>
            <a:ext cx="4272566" cy="2850603"/>
          </a:xfrm>
          <a:prstGeom prst="rect">
            <a:avLst/>
          </a:prstGeom>
        </p:spPr>
      </p:pic>
      <p:sp>
        <p:nvSpPr>
          <p:cNvPr id="4" name="&quot;Not Allowed&quot; Symbol 3">
            <a:extLst>
              <a:ext uri="{FF2B5EF4-FFF2-40B4-BE49-F238E27FC236}">
                <a16:creationId xmlns:a16="http://schemas.microsoft.com/office/drawing/2014/main" id="{C4D9817B-7793-4D13-83C8-5B1009DBC4FD}"/>
              </a:ext>
            </a:extLst>
          </p:cNvPr>
          <p:cNvSpPr/>
          <p:nvPr/>
        </p:nvSpPr>
        <p:spPr>
          <a:xfrm>
            <a:off x="2219325" y="995480"/>
            <a:ext cx="4463107" cy="4372666"/>
          </a:xfrm>
          <a:prstGeom prst="noSmoking">
            <a:avLst/>
          </a:prstGeom>
          <a:solidFill>
            <a:srgbClr val="FF6667">
              <a:alpha val="46000"/>
            </a:srgbClr>
          </a:solidFill>
          <a:ln>
            <a:solidFill>
              <a:srgbClr val="FF6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0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0ACA8-043E-41DF-B1C3-E4EF8F9BE053}"/>
              </a:ext>
            </a:extLst>
          </p:cNvPr>
          <p:cNvSpPr>
            <a:spLocks noGrp="1"/>
          </p:cNvSpPr>
          <p:nvPr>
            <p:ph type="body" idx="1"/>
          </p:nvPr>
        </p:nvSpPr>
        <p:spPr>
          <a:xfrm>
            <a:off x="238651" y="1074770"/>
            <a:ext cx="8258412" cy="4750499"/>
          </a:xfrm>
        </p:spPr>
        <p:txBody>
          <a:bodyPr/>
          <a:lstStyle/>
          <a:p>
            <a:pPr>
              <a:spcAft>
                <a:spcPts val="1200"/>
              </a:spcAft>
            </a:pPr>
            <a:r>
              <a:rPr lang="en-US" sz="1800" dirty="0"/>
              <a:t>Focus on utilitarian poles when available</a:t>
            </a:r>
          </a:p>
          <a:p>
            <a:pPr lvl="1">
              <a:spcAft>
                <a:spcPts val="1200"/>
              </a:spcAft>
            </a:pPr>
            <a:r>
              <a:rPr lang="en-US" sz="1800" dirty="0"/>
              <a:t>Traffic Signal Poles</a:t>
            </a:r>
          </a:p>
          <a:p>
            <a:pPr lvl="1">
              <a:spcAft>
                <a:spcPts val="1200"/>
              </a:spcAft>
            </a:pPr>
            <a:r>
              <a:rPr lang="en-US" sz="1800" dirty="0"/>
              <a:t>Catenary</a:t>
            </a:r>
          </a:p>
          <a:p>
            <a:pPr lvl="1">
              <a:spcAft>
                <a:spcPts val="1200"/>
              </a:spcAft>
            </a:pPr>
            <a:r>
              <a:rPr lang="en-US" sz="1800" dirty="0"/>
              <a:t>Ornamental </a:t>
            </a:r>
          </a:p>
          <a:p>
            <a:pPr>
              <a:spcAft>
                <a:spcPts val="1200"/>
              </a:spcAft>
            </a:pPr>
            <a:r>
              <a:rPr lang="en-US" sz="1800" dirty="0"/>
              <a:t>For all pole options:</a:t>
            </a:r>
          </a:p>
          <a:p>
            <a:pPr marL="927100" lvl="1" indent="-342900">
              <a:spcAft>
                <a:spcPts val="1200"/>
              </a:spcAft>
              <a:buFont typeface="+mj-lt"/>
              <a:buAutoNum type="arabicPeriod"/>
            </a:pPr>
            <a:r>
              <a:rPr lang="en-US" sz="1800" dirty="0"/>
              <a:t>Support equipment in vault space</a:t>
            </a:r>
          </a:p>
          <a:p>
            <a:pPr marL="927100" lvl="1" indent="-342900">
              <a:spcAft>
                <a:spcPts val="1200"/>
              </a:spcAft>
              <a:buFont typeface="+mj-lt"/>
              <a:buAutoNum type="arabicPeriod"/>
            </a:pPr>
            <a:r>
              <a:rPr lang="en-US" sz="1800" dirty="0"/>
              <a:t>Larger bases</a:t>
            </a:r>
          </a:p>
          <a:p>
            <a:pPr marL="927100" lvl="1" indent="-342900">
              <a:spcAft>
                <a:spcPts val="1200"/>
              </a:spcAft>
              <a:buFont typeface="+mj-lt"/>
              <a:buAutoNum type="arabicPeriod"/>
            </a:pPr>
            <a:r>
              <a:rPr lang="en-US" sz="1800" dirty="0"/>
              <a:t>Cabinets in ROW?</a:t>
            </a:r>
          </a:p>
          <a:p>
            <a:endParaRPr lang="en-US" sz="1800" dirty="0"/>
          </a:p>
        </p:txBody>
      </p:sp>
      <p:sp>
        <p:nvSpPr>
          <p:cNvPr id="3" name="Title 2">
            <a:extLst>
              <a:ext uri="{FF2B5EF4-FFF2-40B4-BE49-F238E27FC236}">
                <a16:creationId xmlns:a16="http://schemas.microsoft.com/office/drawing/2014/main" id="{7AD0CEEA-6FC4-4E36-B6FA-4EB34FA906CB}"/>
              </a:ext>
            </a:extLst>
          </p:cNvPr>
          <p:cNvSpPr>
            <a:spLocks noGrp="1"/>
          </p:cNvSpPr>
          <p:nvPr>
            <p:ph type="title"/>
          </p:nvPr>
        </p:nvSpPr>
        <p:spPr/>
        <p:txBody>
          <a:bodyPr/>
          <a:lstStyle/>
          <a:p>
            <a:r>
              <a:rPr lang="en-US" dirty="0"/>
              <a:t>Hierarchy of Camouflage When Available</a:t>
            </a:r>
          </a:p>
        </p:txBody>
      </p:sp>
    </p:spTree>
    <p:extLst>
      <p:ext uri="{BB962C8B-B14F-4D97-AF65-F5344CB8AC3E}">
        <p14:creationId xmlns:p14="http://schemas.microsoft.com/office/powerpoint/2010/main" val="726234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F5DC43-9525-4143-8666-96D8A778A286}"/>
              </a:ext>
            </a:extLst>
          </p:cNvPr>
          <p:cNvSpPr>
            <a:spLocks noGrp="1"/>
          </p:cNvSpPr>
          <p:nvPr>
            <p:ph type="body" idx="1"/>
          </p:nvPr>
        </p:nvSpPr>
        <p:spPr>
          <a:xfrm>
            <a:off x="334232" y="942964"/>
            <a:ext cx="7625862" cy="3526537"/>
          </a:xfrm>
        </p:spPr>
        <p:txBody>
          <a:bodyPr/>
          <a:lstStyle/>
          <a:p>
            <a:pPr>
              <a:spcAft>
                <a:spcPts val="600"/>
              </a:spcAft>
            </a:pPr>
            <a:r>
              <a:rPr lang="en-US" sz="1800" dirty="0"/>
              <a:t>Unique pole designs to support City needs + cellular carrier needs</a:t>
            </a:r>
          </a:p>
          <a:p>
            <a:pPr lvl="1">
              <a:spcAft>
                <a:spcPts val="600"/>
              </a:spcAft>
            </a:pPr>
            <a:r>
              <a:rPr lang="en-US" sz="1800" dirty="0"/>
              <a:t>Future district design</a:t>
            </a:r>
          </a:p>
          <a:p>
            <a:pPr lvl="1">
              <a:spcAft>
                <a:spcPts val="600"/>
              </a:spcAft>
            </a:pPr>
            <a:r>
              <a:rPr lang="en-US" sz="1800" dirty="0"/>
              <a:t>Capacity for EV charging infrastructure</a:t>
            </a:r>
          </a:p>
          <a:p>
            <a:pPr>
              <a:spcAft>
                <a:spcPts val="600"/>
              </a:spcAft>
            </a:pPr>
            <a:r>
              <a:rPr lang="en-US" sz="1800" dirty="0"/>
              <a:t>Public art collaborative installations</a:t>
            </a:r>
          </a:p>
          <a:p>
            <a:pPr>
              <a:spcAft>
                <a:spcPts val="600"/>
              </a:spcAft>
            </a:pPr>
            <a:r>
              <a:rPr lang="en-US" sz="1800" dirty="0"/>
              <a:t>Build wireless capabilities and infrastructure                                     requirements into:</a:t>
            </a:r>
          </a:p>
          <a:p>
            <a:pPr lvl="1">
              <a:spcAft>
                <a:spcPts val="600"/>
              </a:spcAft>
            </a:pPr>
            <a:r>
              <a:rPr lang="en-US" sz="1800" dirty="0"/>
              <a:t>Underground parking spaces</a:t>
            </a:r>
          </a:p>
          <a:p>
            <a:pPr lvl="1">
              <a:spcAft>
                <a:spcPts val="600"/>
              </a:spcAft>
            </a:pPr>
            <a:r>
              <a:rPr lang="en-US" sz="1800" dirty="0"/>
              <a:t>Building design</a:t>
            </a:r>
          </a:p>
          <a:p>
            <a:pPr lvl="1">
              <a:spcAft>
                <a:spcPts val="600"/>
              </a:spcAft>
            </a:pPr>
            <a:r>
              <a:rPr lang="en-US" sz="1800" dirty="0"/>
              <a:t>Other options for vault space in ROW</a:t>
            </a:r>
          </a:p>
        </p:txBody>
      </p:sp>
      <p:sp>
        <p:nvSpPr>
          <p:cNvPr id="3" name="Title 2">
            <a:extLst>
              <a:ext uri="{FF2B5EF4-FFF2-40B4-BE49-F238E27FC236}">
                <a16:creationId xmlns:a16="http://schemas.microsoft.com/office/drawing/2014/main" id="{A69BC9A1-7C12-4CE5-AB4F-29B184B592ED}"/>
              </a:ext>
            </a:extLst>
          </p:cNvPr>
          <p:cNvSpPr>
            <a:spLocks noGrp="1"/>
          </p:cNvSpPr>
          <p:nvPr>
            <p:ph type="title"/>
          </p:nvPr>
        </p:nvSpPr>
        <p:spPr/>
        <p:txBody>
          <a:bodyPr/>
          <a:lstStyle/>
          <a:p>
            <a:r>
              <a:rPr lang="en-US" dirty="0"/>
              <a:t>Future Design Options       Goal is Multi-Use Poles</a:t>
            </a:r>
          </a:p>
        </p:txBody>
      </p:sp>
      <p:sp>
        <p:nvSpPr>
          <p:cNvPr id="11" name="Arrow: Right 10">
            <a:extLst>
              <a:ext uri="{FF2B5EF4-FFF2-40B4-BE49-F238E27FC236}">
                <a16:creationId xmlns:a16="http://schemas.microsoft.com/office/drawing/2014/main" id="{0D527F6A-E183-4EE6-9524-47AB0FFE31CC}"/>
              </a:ext>
            </a:extLst>
          </p:cNvPr>
          <p:cNvSpPr/>
          <p:nvPr/>
        </p:nvSpPr>
        <p:spPr>
          <a:xfrm>
            <a:off x="3619096" y="381206"/>
            <a:ext cx="385012" cy="272045"/>
          </a:xfrm>
          <a:prstGeom prst="rightArrow">
            <a:avLst/>
          </a:prstGeom>
          <a:solidFill>
            <a:srgbClr val="00A0A4"/>
          </a:solidFill>
          <a:ln>
            <a:solidFill>
              <a:srgbClr val="00A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9806F6E3-64DB-4175-A731-9CC47501641C}"/>
              </a:ext>
            </a:extLst>
          </p:cNvPr>
          <p:cNvGrpSpPr/>
          <p:nvPr/>
        </p:nvGrpSpPr>
        <p:grpSpPr>
          <a:xfrm>
            <a:off x="3012694" y="1534383"/>
            <a:ext cx="5859904" cy="4434004"/>
            <a:chOff x="3012694" y="1534383"/>
            <a:chExt cx="5859904" cy="4434004"/>
          </a:xfrm>
        </p:grpSpPr>
        <p:pic>
          <p:nvPicPr>
            <p:cNvPr id="7" name="Picture 6">
              <a:extLst>
                <a:ext uri="{FF2B5EF4-FFF2-40B4-BE49-F238E27FC236}">
                  <a16:creationId xmlns:a16="http://schemas.microsoft.com/office/drawing/2014/main" id="{5E514750-DA85-4C82-A58D-3B35B5557712}"/>
                </a:ext>
              </a:extLst>
            </p:cNvPr>
            <p:cNvPicPr>
              <a:picLocks noChangeAspect="1"/>
            </p:cNvPicPr>
            <p:nvPr/>
          </p:nvPicPr>
          <p:blipFill rotWithShape="1">
            <a:blip r:embed="rId3"/>
            <a:srcRect l="2876" t="7940" r="25749" b="1922"/>
            <a:stretch/>
          </p:blipFill>
          <p:spPr>
            <a:xfrm>
              <a:off x="3012694" y="4514407"/>
              <a:ext cx="2268938" cy="1370573"/>
            </a:xfrm>
            <a:prstGeom prst="rect">
              <a:avLst/>
            </a:prstGeom>
          </p:spPr>
        </p:pic>
        <p:grpSp>
          <p:nvGrpSpPr>
            <p:cNvPr id="8" name="Group 7">
              <a:extLst>
                <a:ext uri="{FF2B5EF4-FFF2-40B4-BE49-F238E27FC236}">
                  <a16:creationId xmlns:a16="http://schemas.microsoft.com/office/drawing/2014/main" id="{58772BCC-2918-45DC-8C95-ECDE10B7A6B4}"/>
                </a:ext>
              </a:extLst>
            </p:cNvPr>
            <p:cNvGrpSpPr/>
            <p:nvPr/>
          </p:nvGrpSpPr>
          <p:grpSpPr>
            <a:xfrm>
              <a:off x="5787702" y="1534383"/>
              <a:ext cx="2868328" cy="4115647"/>
              <a:chOff x="-267040" y="-356797"/>
              <a:chExt cx="4361734" cy="6940324"/>
            </a:xfrm>
          </p:grpSpPr>
          <p:pic>
            <p:nvPicPr>
              <p:cNvPr id="9" name="Picture 8">
                <a:extLst>
                  <a:ext uri="{FF2B5EF4-FFF2-40B4-BE49-F238E27FC236}">
                    <a16:creationId xmlns:a16="http://schemas.microsoft.com/office/drawing/2014/main" id="{755F401A-6FA6-42E5-9232-343882C4E836}"/>
                  </a:ext>
                </a:extLst>
              </p:cNvPr>
              <p:cNvPicPr>
                <a:picLocks noChangeAspect="1"/>
              </p:cNvPicPr>
              <p:nvPr/>
            </p:nvPicPr>
            <p:blipFill rotWithShape="1">
              <a:blip r:embed="rId4"/>
              <a:srcRect l="17277" r="3583" b="5360"/>
              <a:stretch/>
            </p:blipFill>
            <p:spPr>
              <a:xfrm>
                <a:off x="-267040" y="-356797"/>
                <a:ext cx="4361734" cy="6940324"/>
              </a:xfrm>
              <a:prstGeom prst="rect">
                <a:avLst/>
              </a:prstGeom>
            </p:spPr>
          </p:pic>
          <p:sp>
            <p:nvSpPr>
              <p:cNvPr id="10" name="Oval 9">
                <a:extLst>
                  <a:ext uri="{FF2B5EF4-FFF2-40B4-BE49-F238E27FC236}">
                    <a16:creationId xmlns:a16="http://schemas.microsoft.com/office/drawing/2014/main" id="{4A67B52C-4B2F-4B00-9CB3-4B35579B32C7}"/>
                  </a:ext>
                </a:extLst>
              </p:cNvPr>
              <p:cNvSpPr/>
              <p:nvPr/>
            </p:nvSpPr>
            <p:spPr>
              <a:xfrm>
                <a:off x="1346797" y="5256840"/>
                <a:ext cx="1777436" cy="116701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D3FB2831-B2EF-48AC-A85E-BB039A7D8473}"/>
                </a:ext>
              </a:extLst>
            </p:cNvPr>
            <p:cNvSpPr txBox="1"/>
            <p:nvPr/>
          </p:nvSpPr>
          <p:spPr>
            <a:xfrm>
              <a:off x="5263123" y="5629833"/>
              <a:ext cx="3609475" cy="338554"/>
            </a:xfrm>
            <a:prstGeom prst="rect">
              <a:avLst/>
            </a:prstGeom>
            <a:noFill/>
          </p:spPr>
          <p:txBody>
            <a:bodyPr wrap="square" rtlCol="0">
              <a:spAutoFit/>
            </a:bodyPr>
            <a:lstStyle/>
            <a:p>
              <a:r>
                <a:rPr lang="en-US" sz="1600" dirty="0" err="1">
                  <a:solidFill>
                    <a:schemeClr val="tx1">
                      <a:lumMod val="65000"/>
                      <a:lumOff val="35000"/>
                    </a:schemeClr>
                  </a:solidFill>
                  <a:latin typeface="Trebuchet MS" panose="020B0603020202020204" pitchFamily="34" charset="0"/>
                </a:rPr>
                <a:t>Syndeo</a:t>
              </a:r>
              <a:r>
                <a:rPr lang="en-US" sz="1600" dirty="0">
                  <a:solidFill>
                    <a:schemeClr val="tx1">
                      <a:lumMod val="65000"/>
                      <a:lumOff val="35000"/>
                    </a:schemeClr>
                  </a:solidFill>
                  <a:latin typeface="Trebuchet MS" panose="020B0603020202020204" pitchFamily="34" charset="0"/>
                </a:rPr>
                <a:t> Sidewalk Mini-Vault Example </a:t>
              </a:r>
            </a:p>
          </p:txBody>
        </p:sp>
      </p:grpSp>
    </p:spTree>
    <p:extLst>
      <p:ext uri="{BB962C8B-B14F-4D97-AF65-F5344CB8AC3E}">
        <p14:creationId xmlns:p14="http://schemas.microsoft.com/office/powerpoint/2010/main" val="130298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grpSp>
        <p:nvGrpSpPr>
          <p:cNvPr id="7" name="Group 6">
            <a:extLst>
              <a:ext uri="{FF2B5EF4-FFF2-40B4-BE49-F238E27FC236}">
                <a16:creationId xmlns:a16="http://schemas.microsoft.com/office/drawing/2014/main" id="{637E0E34-AE56-4E05-99E3-3841CA90D102}"/>
              </a:ext>
            </a:extLst>
          </p:cNvPr>
          <p:cNvGrpSpPr/>
          <p:nvPr/>
        </p:nvGrpSpPr>
        <p:grpSpPr>
          <a:xfrm>
            <a:off x="3694153" y="862762"/>
            <a:ext cx="5132450" cy="5132476"/>
            <a:chOff x="3694153" y="862762"/>
            <a:chExt cx="5132450" cy="5132476"/>
          </a:xfrm>
        </p:grpSpPr>
        <p:pic>
          <p:nvPicPr>
            <p:cNvPr id="83" name="Shape 83"/>
            <p:cNvPicPr preferRelativeResize="0"/>
            <p:nvPr/>
          </p:nvPicPr>
          <p:blipFill rotWithShape="1">
            <a:blip r:embed="rId3">
              <a:alphaModFix/>
            </a:blip>
            <a:srcRect/>
            <a:stretch/>
          </p:blipFill>
          <p:spPr>
            <a:xfrm>
              <a:off x="3694153" y="862762"/>
              <a:ext cx="5132450" cy="5132476"/>
            </a:xfrm>
            <a:prstGeom prst="rect">
              <a:avLst/>
            </a:prstGeom>
            <a:noFill/>
            <a:ln>
              <a:noFill/>
            </a:ln>
          </p:spPr>
        </p:pic>
        <p:grpSp>
          <p:nvGrpSpPr>
            <p:cNvPr id="3" name="Group 2">
              <a:extLst>
                <a:ext uri="{FF2B5EF4-FFF2-40B4-BE49-F238E27FC236}">
                  <a16:creationId xmlns:a16="http://schemas.microsoft.com/office/drawing/2014/main" id="{D8E3A004-69E1-4BF5-9F78-F2FE8C0E6058}"/>
                </a:ext>
              </a:extLst>
            </p:cNvPr>
            <p:cNvGrpSpPr/>
            <p:nvPr/>
          </p:nvGrpSpPr>
          <p:grpSpPr>
            <a:xfrm>
              <a:off x="4011630" y="1613088"/>
              <a:ext cx="1097280" cy="1097280"/>
              <a:chOff x="1915759" y="4825297"/>
              <a:chExt cx="874261" cy="874260"/>
            </a:xfrm>
          </p:grpSpPr>
          <p:sp>
            <p:nvSpPr>
              <p:cNvPr id="50" name="Shape 159">
                <a:extLst>
                  <a:ext uri="{FF2B5EF4-FFF2-40B4-BE49-F238E27FC236}">
                    <a16:creationId xmlns:a16="http://schemas.microsoft.com/office/drawing/2014/main" id="{9868CF4E-FE70-4A93-B523-5BAB54B1E189}"/>
                  </a:ext>
                </a:extLst>
              </p:cNvPr>
              <p:cNvSpPr/>
              <p:nvPr/>
            </p:nvSpPr>
            <p:spPr>
              <a:xfrm>
                <a:off x="1915759" y="4825297"/>
                <a:ext cx="874261" cy="874260"/>
              </a:xfrm>
              <a:prstGeom prst="ellipse">
                <a:avLst/>
              </a:prstGeom>
              <a:solidFill>
                <a:srgbClr val="FF66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9" name="Shape 161">
                <a:extLst>
                  <a:ext uri="{FF2B5EF4-FFF2-40B4-BE49-F238E27FC236}">
                    <a16:creationId xmlns:a16="http://schemas.microsoft.com/office/drawing/2014/main" id="{C6AE05F1-9531-4BE9-A93C-C5EE1ADE6AC8}"/>
                  </a:ext>
                </a:extLst>
              </p:cNvPr>
              <p:cNvPicPr preferRelativeResize="0"/>
              <p:nvPr/>
            </p:nvPicPr>
            <p:blipFill>
              <a:blip r:embed="rId4">
                <a:alphaModFix/>
              </a:blip>
              <a:stretch>
                <a:fillRect/>
              </a:stretch>
            </p:blipFill>
            <p:spPr>
              <a:xfrm>
                <a:off x="2071971" y="4971575"/>
                <a:ext cx="590254" cy="590254"/>
              </a:xfrm>
              <a:prstGeom prst="rect">
                <a:avLst/>
              </a:prstGeom>
              <a:noFill/>
              <a:ln>
                <a:noFill/>
              </a:ln>
            </p:spPr>
          </p:pic>
        </p:grpSp>
      </p:grpSp>
      <p:sp>
        <p:nvSpPr>
          <p:cNvPr id="82" name="Shape 82"/>
          <p:cNvSpPr txBox="1">
            <a:spLocks noGrp="1"/>
          </p:cNvSpPr>
          <p:nvPr>
            <p:ph type="title"/>
          </p:nvPr>
        </p:nvSpPr>
        <p:spPr>
          <a:xfrm>
            <a:off x="238651" y="273686"/>
            <a:ext cx="8258400" cy="5400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A3838"/>
              </a:buClr>
              <a:buSzPts val="2400"/>
              <a:buFont typeface="Trebuchet MS"/>
              <a:buNone/>
            </a:pPr>
            <a:r>
              <a:rPr lang="en-US" dirty="0"/>
              <a:t>The Problem </a:t>
            </a:r>
            <a:endParaRPr sz="2400" b="1" i="0" u="none" strike="noStrike" cap="none" dirty="0">
              <a:solidFill>
                <a:srgbClr val="3A3838"/>
              </a:solidFill>
              <a:latin typeface="Trebuchet MS"/>
              <a:ea typeface="Trebuchet MS"/>
              <a:cs typeface="Trebuchet MS"/>
              <a:sym typeface="Trebuchet MS"/>
            </a:endParaRPr>
          </a:p>
        </p:txBody>
      </p:sp>
      <p:sp>
        <p:nvSpPr>
          <p:cNvPr id="87" name="Shape 87"/>
          <p:cNvSpPr txBox="1"/>
          <p:nvPr/>
        </p:nvSpPr>
        <p:spPr>
          <a:xfrm>
            <a:off x="5926530" y="1798595"/>
            <a:ext cx="2211600" cy="9120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600" b="0" i="0" u="none" strike="noStrike" cap="none" dirty="0">
                <a:solidFill>
                  <a:schemeClr val="lt1"/>
                </a:solidFill>
                <a:latin typeface="Arial"/>
                <a:ea typeface="Arial"/>
                <a:cs typeface="Arial"/>
                <a:sym typeface="Arial"/>
              </a:rPr>
              <a:t>Data as a Service</a:t>
            </a:r>
            <a:endParaRPr sz="1600" b="0" i="0" u="none" strike="noStrike" cap="none" dirty="0">
              <a:solidFill>
                <a:schemeClr val="lt1"/>
              </a:solidFill>
              <a:latin typeface="Arial"/>
              <a:ea typeface="Arial"/>
              <a:cs typeface="Arial"/>
              <a:sym typeface="Arial"/>
            </a:endParaRPr>
          </a:p>
        </p:txBody>
      </p:sp>
      <p:sp>
        <p:nvSpPr>
          <p:cNvPr id="88" name="Shape 88"/>
          <p:cNvSpPr txBox="1"/>
          <p:nvPr/>
        </p:nvSpPr>
        <p:spPr>
          <a:xfrm>
            <a:off x="5978253" y="3214200"/>
            <a:ext cx="2179800" cy="670800"/>
          </a:xfrm>
          <a:prstGeom prst="rect">
            <a:avLst/>
          </a:prstGeom>
          <a:noFill/>
          <a:ln>
            <a:noFill/>
          </a:ln>
        </p:spPr>
        <p:txBody>
          <a:bodyPr spcFirstLastPara="1" wrap="square" lIns="19050" tIns="19050" rIns="19050" bIns="19050" anchor="ctr" anchorCtr="0">
            <a:noAutofit/>
          </a:bodyPr>
          <a:lstStyle/>
          <a:p>
            <a:pPr marL="0" lvl="0" indent="0" algn="ctr" rtl="0">
              <a:lnSpc>
                <a:spcPct val="90000"/>
              </a:lnSpc>
              <a:spcBef>
                <a:spcPts val="0"/>
              </a:spcBef>
              <a:spcAft>
                <a:spcPts val="0"/>
              </a:spcAft>
              <a:buClr>
                <a:schemeClr val="lt1"/>
              </a:buClr>
              <a:buSzPts val="1500"/>
              <a:buFont typeface="Arial"/>
              <a:buNone/>
            </a:pPr>
            <a:r>
              <a:rPr lang="en-US" sz="1500" dirty="0">
                <a:solidFill>
                  <a:schemeClr val="lt1"/>
                </a:solidFill>
              </a:rPr>
              <a:t>Infrastructure as </a:t>
            </a:r>
            <a:br>
              <a:rPr lang="en-US" sz="1500" dirty="0">
                <a:solidFill>
                  <a:schemeClr val="lt1"/>
                </a:solidFill>
              </a:rPr>
            </a:br>
            <a:r>
              <a:rPr lang="en-US" sz="1500" dirty="0">
                <a:solidFill>
                  <a:schemeClr val="lt1"/>
                </a:solidFill>
              </a:rPr>
              <a:t>a Service</a:t>
            </a:r>
            <a:endParaRPr sz="1500" dirty="0">
              <a:solidFill>
                <a:schemeClr val="lt1"/>
              </a:solidFill>
            </a:endParaRPr>
          </a:p>
          <a:p>
            <a:pPr marL="0" marR="0" lvl="0" indent="0" algn="ctr" rtl="0">
              <a:lnSpc>
                <a:spcPct val="90000"/>
              </a:lnSpc>
              <a:spcBef>
                <a:spcPts val="0"/>
              </a:spcBef>
              <a:spcAft>
                <a:spcPts val="0"/>
              </a:spcAft>
              <a:buClr>
                <a:schemeClr val="lt1"/>
              </a:buClr>
              <a:buSzPts val="1500"/>
              <a:buFont typeface="Arial"/>
              <a:buNone/>
            </a:pPr>
            <a:endParaRPr sz="1600" dirty="0">
              <a:solidFill>
                <a:schemeClr val="lt1"/>
              </a:solidFill>
            </a:endParaRPr>
          </a:p>
        </p:txBody>
      </p:sp>
      <p:sp>
        <p:nvSpPr>
          <p:cNvPr id="89" name="Shape 89"/>
          <p:cNvSpPr txBox="1"/>
          <p:nvPr/>
        </p:nvSpPr>
        <p:spPr>
          <a:xfrm>
            <a:off x="5946428" y="4327975"/>
            <a:ext cx="2211600" cy="912000"/>
          </a:xfrm>
          <a:prstGeom prst="rect">
            <a:avLst/>
          </a:prstGeom>
          <a:noFill/>
          <a:ln>
            <a:noFill/>
          </a:ln>
        </p:spPr>
        <p:txBody>
          <a:bodyPr spcFirstLastPara="1" wrap="square" lIns="19050" tIns="19050" rIns="19050" bIns="19050" anchor="ctr" anchorCtr="0">
            <a:noAutofit/>
          </a:bodyPr>
          <a:lstStyle/>
          <a:p>
            <a:pPr marL="0" lvl="0" indent="0" algn="ctr" rtl="0">
              <a:lnSpc>
                <a:spcPct val="90000"/>
              </a:lnSpc>
              <a:spcBef>
                <a:spcPts val="0"/>
              </a:spcBef>
              <a:spcAft>
                <a:spcPts val="0"/>
              </a:spcAft>
              <a:buClr>
                <a:schemeClr val="lt1"/>
              </a:buClr>
              <a:buSzPts val="1500"/>
              <a:buFont typeface="Arial"/>
              <a:buNone/>
            </a:pPr>
            <a:r>
              <a:rPr lang="en-US" sz="1500">
                <a:solidFill>
                  <a:schemeClr val="lt1"/>
                </a:solidFill>
              </a:rPr>
              <a:t>Mobility as a Service</a:t>
            </a:r>
            <a:endParaRPr sz="1600">
              <a:solidFill>
                <a:schemeClr val="lt1"/>
              </a:solidFill>
            </a:endParaRPr>
          </a:p>
        </p:txBody>
      </p:sp>
      <p:pic>
        <p:nvPicPr>
          <p:cNvPr id="90" name="Shape 90"/>
          <p:cNvPicPr preferRelativeResize="0"/>
          <p:nvPr/>
        </p:nvPicPr>
        <p:blipFill rotWithShape="1">
          <a:blip r:embed="rId5">
            <a:alphaModFix/>
          </a:blip>
          <a:srcRect/>
          <a:stretch/>
        </p:blipFill>
        <p:spPr>
          <a:xfrm>
            <a:off x="5533335" y="1759447"/>
            <a:ext cx="594360" cy="594360"/>
          </a:xfrm>
          <a:prstGeom prst="rect">
            <a:avLst/>
          </a:prstGeom>
          <a:noFill/>
          <a:ln>
            <a:noFill/>
          </a:ln>
        </p:spPr>
      </p:pic>
      <p:pic>
        <p:nvPicPr>
          <p:cNvPr id="91" name="Shape 91"/>
          <p:cNvPicPr preferRelativeResize="0"/>
          <p:nvPr/>
        </p:nvPicPr>
        <p:blipFill rotWithShape="1">
          <a:blip r:embed="rId6">
            <a:alphaModFix/>
          </a:blip>
          <a:srcRect/>
          <a:stretch/>
        </p:blipFill>
        <p:spPr>
          <a:xfrm>
            <a:off x="5625655" y="3248526"/>
            <a:ext cx="502050" cy="420963"/>
          </a:xfrm>
          <a:prstGeom prst="rect">
            <a:avLst/>
          </a:prstGeom>
          <a:noFill/>
          <a:ln>
            <a:noFill/>
          </a:ln>
        </p:spPr>
      </p:pic>
      <p:pic>
        <p:nvPicPr>
          <p:cNvPr id="92" name="Shape 92"/>
          <p:cNvPicPr preferRelativeResize="0"/>
          <p:nvPr/>
        </p:nvPicPr>
        <p:blipFill rotWithShape="1">
          <a:blip r:embed="rId7">
            <a:alphaModFix/>
          </a:blip>
          <a:srcRect/>
          <a:stretch/>
        </p:blipFill>
        <p:spPr>
          <a:xfrm>
            <a:off x="5562069" y="4569174"/>
            <a:ext cx="536888" cy="536888"/>
          </a:xfrm>
          <a:prstGeom prst="rect">
            <a:avLst/>
          </a:prstGeom>
          <a:noFill/>
          <a:ln>
            <a:noFill/>
          </a:ln>
        </p:spPr>
      </p:pic>
      <p:grpSp>
        <p:nvGrpSpPr>
          <p:cNvPr id="16" name="Shape 122">
            <a:extLst>
              <a:ext uri="{FF2B5EF4-FFF2-40B4-BE49-F238E27FC236}">
                <a16:creationId xmlns:a16="http://schemas.microsoft.com/office/drawing/2014/main" id="{4B1C24F1-27BA-490A-B7D2-9BAAA6D1181E}"/>
              </a:ext>
            </a:extLst>
          </p:cNvPr>
          <p:cNvGrpSpPr/>
          <p:nvPr/>
        </p:nvGrpSpPr>
        <p:grpSpPr>
          <a:xfrm>
            <a:off x="5217515" y="1364160"/>
            <a:ext cx="1279274" cy="1222942"/>
            <a:chOff x="366841" y="3600626"/>
            <a:chExt cx="1350300" cy="1290840"/>
          </a:xfrm>
        </p:grpSpPr>
        <p:grpSp>
          <p:nvGrpSpPr>
            <p:cNvPr id="17" name="Shape 123">
              <a:extLst>
                <a:ext uri="{FF2B5EF4-FFF2-40B4-BE49-F238E27FC236}">
                  <a16:creationId xmlns:a16="http://schemas.microsoft.com/office/drawing/2014/main" id="{C94D0B59-914A-4BC3-BF45-988C3337F96E}"/>
                </a:ext>
              </a:extLst>
            </p:cNvPr>
            <p:cNvGrpSpPr/>
            <p:nvPr/>
          </p:nvGrpSpPr>
          <p:grpSpPr>
            <a:xfrm>
              <a:off x="366841" y="3600626"/>
              <a:ext cx="1350300" cy="1290840"/>
              <a:chOff x="315565" y="1230595"/>
              <a:chExt cx="1350300" cy="1290840"/>
            </a:xfrm>
          </p:grpSpPr>
          <p:sp>
            <p:nvSpPr>
              <p:cNvPr id="19" name="Shape 124">
                <a:extLst>
                  <a:ext uri="{FF2B5EF4-FFF2-40B4-BE49-F238E27FC236}">
                    <a16:creationId xmlns:a16="http://schemas.microsoft.com/office/drawing/2014/main" id="{2880AEB0-E6E7-4EA1-8F2F-BF699EDEC590}"/>
                  </a:ext>
                </a:extLst>
              </p:cNvPr>
              <p:cNvSpPr/>
              <p:nvPr/>
            </p:nvSpPr>
            <p:spPr>
              <a:xfrm>
                <a:off x="512748" y="1230595"/>
                <a:ext cx="922800" cy="922800"/>
              </a:xfrm>
              <a:prstGeom prst="ellipse">
                <a:avLst/>
              </a:prstGeom>
              <a:solidFill>
                <a:srgbClr val="00A0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Shape 125">
                <a:extLst>
                  <a:ext uri="{FF2B5EF4-FFF2-40B4-BE49-F238E27FC236}">
                    <a16:creationId xmlns:a16="http://schemas.microsoft.com/office/drawing/2014/main" id="{510A1637-3666-49F0-9124-05530FD0F4FF}"/>
                  </a:ext>
                </a:extLst>
              </p:cNvPr>
              <p:cNvSpPr txBox="1"/>
              <p:nvPr/>
            </p:nvSpPr>
            <p:spPr>
              <a:xfrm>
                <a:off x="315565" y="2213635"/>
                <a:ext cx="1350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dirty="0">
                    <a:solidFill>
                      <a:srgbClr val="595959"/>
                    </a:solidFill>
                    <a:latin typeface="Trebuchet MS" panose="020B0603020202020204" pitchFamily="34" charset="0"/>
                    <a:sym typeface="Arial"/>
                  </a:rPr>
                  <a:t>Devices</a:t>
                </a:r>
                <a:endParaRPr sz="1400" b="0" i="0" u="none" strike="noStrike" cap="none" dirty="0">
                  <a:solidFill>
                    <a:srgbClr val="595959"/>
                  </a:solidFill>
                  <a:latin typeface="Trebuchet MS" panose="020B0603020202020204" pitchFamily="34" charset="0"/>
                  <a:sym typeface="Arial"/>
                </a:endParaRPr>
              </a:p>
            </p:txBody>
          </p:sp>
        </p:grpSp>
        <p:pic>
          <p:nvPicPr>
            <p:cNvPr id="18" name="Shape 126">
              <a:extLst>
                <a:ext uri="{FF2B5EF4-FFF2-40B4-BE49-F238E27FC236}">
                  <a16:creationId xmlns:a16="http://schemas.microsoft.com/office/drawing/2014/main" id="{A2B05838-03D9-41F6-8663-F8F37C3EF308}"/>
                </a:ext>
              </a:extLst>
            </p:cNvPr>
            <p:cNvPicPr preferRelativeResize="0"/>
            <p:nvPr/>
          </p:nvPicPr>
          <p:blipFill rotWithShape="1">
            <a:blip r:embed="rId8">
              <a:alphaModFix/>
            </a:blip>
            <a:srcRect/>
            <a:stretch/>
          </p:blipFill>
          <p:spPr>
            <a:xfrm>
              <a:off x="735316" y="3783757"/>
              <a:ext cx="550551" cy="583109"/>
            </a:xfrm>
            <a:prstGeom prst="rect">
              <a:avLst/>
            </a:prstGeom>
            <a:noFill/>
            <a:ln>
              <a:noFill/>
            </a:ln>
          </p:spPr>
        </p:pic>
      </p:grpSp>
      <p:grpSp>
        <p:nvGrpSpPr>
          <p:cNvPr id="21" name="Shape 127">
            <a:extLst>
              <a:ext uri="{FF2B5EF4-FFF2-40B4-BE49-F238E27FC236}">
                <a16:creationId xmlns:a16="http://schemas.microsoft.com/office/drawing/2014/main" id="{C1ED5941-836C-4A4F-BD81-901A39ADDF1A}"/>
              </a:ext>
            </a:extLst>
          </p:cNvPr>
          <p:cNvGrpSpPr/>
          <p:nvPr/>
        </p:nvGrpSpPr>
        <p:grpSpPr>
          <a:xfrm>
            <a:off x="5056483" y="2933464"/>
            <a:ext cx="1458617" cy="1246412"/>
            <a:chOff x="579577" y="3918788"/>
            <a:chExt cx="1539600" cy="1315613"/>
          </a:xfrm>
        </p:grpSpPr>
        <p:grpSp>
          <p:nvGrpSpPr>
            <p:cNvPr id="22" name="Shape 128">
              <a:extLst>
                <a:ext uri="{FF2B5EF4-FFF2-40B4-BE49-F238E27FC236}">
                  <a16:creationId xmlns:a16="http://schemas.microsoft.com/office/drawing/2014/main" id="{D4E7C8A8-BAC3-4DC1-91B3-4DA0663E85B2}"/>
                </a:ext>
              </a:extLst>
            </p:cNvPr>
            <p:cNvGrpSpPr/>
            <p:nvPr/>
          </p:nvGrpSpPr>
          <p:grpSpPr>
            <a:xfrm>
              <a:off x="579577" y="3918788"/>
              <a:ext cx="1539600" cy="1315613"/>
              <a:chOff x="204377" y="1230595"/>
              <a:chExt cx="1539600" cy="1315613"/>
            </a:xfrm>
          </p:grpSpPr>
          <p:sp>
            <p:nvSpPr>
              <p:cNvPr id="24" name="Shape 129">
                <a:extLst>
                  <a:ext uri="{FF2B5EF4-FFF2-40B4-BE49-F238E27FC236}">
                    <a16:creationId xmlns:a16="http://schemas.microsoft.com/office/drawing/2014/main" id="{69B59819-E484-4811-8D0F-02C297B0096E}"/>
                  </a:ext>
                </a:extLst>
              </p:cNvPr>
              <p:cNvSpPr/>
              <p:nvPr/>
            </p:nvSpPr>
            <p:spPr>
              <a:xfrm>
                <a:off x="512748" y="1230595"/>
                <a:ext cx="922800" cy="922800"/>
              </a:xfrm>
              <a:prstGeom prst="ellipse">
                <a:avLst/>
              </a:prstGeom>
              <a:solidFill>
                <a:srgbClr val="F582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 name="Shape 130">
                <a:extLst>
                  <a:ext uri="{FF2B5EF4-FFF2-40B4-BE49-F238E27FC236}">
                    <a16:creationId xmlns:a16="http://schemas.microsoft.com/office/drawing/2014/main" id="{A240B8BC-5988-4136-A569-2E5110E907BC}"/>
                  </a:ext>
                </a:extLst>
              </p:cNvPr>
              <p:cNvSpPr txBox="1"/>
              <p:nvPr/>
            </p:nvSpPr>
            <p:spPr>
              <a:xfrm>
                <a:off x="204377" y="2238408"/>
                <a:ext cx="15396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dirty="0">
                    <a:solidFill>
                      <a:srgbClr val="595959"/>
                    </a:solidFill>
                    <a:latin typeface="Trebuchet MS" panose="020B0603020202020204" pitchFamily="34" charset="0"/>
                    <a:sym typeface="Arial"/>
                  </a:rPr>
                  <a:t>Electric </a:t>
                </a:r>
              </a:p>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dirty="0">
                    <a:solidFill>
                      <a:srgbClr val="595959"/>
                    </a:solidFill>
                    <a:latin typeface="Trebuchet MS" panose="020B0603020202020204" pitchFamily="34" charset="0"/>
                    <a:sym typeface="Arial"/>
                  </a:rPr>
                  <a:t>Vehicles</a:t>
                </a:r>
              </a:p>
            </p:txBody>
          </p:sp>
        </p:grpSp>
        <p:pic>
          <p:nvPicPr>
            <p:cNvPr id="23" name="Shape 131">
              <a:extLst>
                <a:ext uri="{FF2B5EF4-FFF2-40B4-BE49-F238E27FC236}">
                  <a16:creationId xmlns:a16="http://schemas.microsoft.com/office/drawing/2014/main" id="{87EE0ADC-6D85-4C34-8208-6FC25F42BB4D}"/>
                </a:ext>
              </a:extLst>
            </p:cNvPr>
            <p:cNvPicPr preferRelativeResize="0"/>
            <p:nvPr/>
          </p:nvPicPr>
          <p:blipFill rotWithShape="1">
            <a:blip r:embed="rId9">
              <a:alphaModFix/>
            </a:blip>
            <a:srcRect/>
            <a:stretch/>
          </p:blipFill>
          <p:spPr>
            <a:xfrm>
              <a:off x="1027421" y="4037257"/>
              <a:ext cx="644000" cy="644000"/>
            </a:xfrm>
            <a:prstGeom prst="rect">
              <a:avLst/>
            </a:prstGeom>
            <a:noFill/>
            <a:ln>
              <a:noFill/>
            </a:ln>
          </p:spPr>
        </p:pic>
      </p:grpSp>
      <p:grpSp>
        <p:nvGrpSpPr>
          <p:cNvPr id="26" name="Shape 132">
            <a:extLst>
              <a:ext uri="{FF2B5EF4-FFF2-40B4-BE49-F238E27FC236}">
                <a16:creationId xmlns:a16="http://schemas.microsoft.com/office/drawing/2014/main" id="{F6AF0E73-8C13-4C87-B5D7-76F27E7B0987}"/>
              </a:ext>
            </a:extLst>
          </p:cNvPr>
          <p:cNvGrpSpPr/>
          <p:nvPr/>
        </p:nvGrpSpPr>
        <p:grpSpPr>
          <a:xfrm>
            <a:off x="4948100" y="4577774"/>
            <a:ext cx="2415593" cy="874261"/>
            <a:chOff x="3074123" y="4996747"/>
            <a:chExt cx="2549711" cy="922800"/>
          </a:xfrm>
        </p:grpSpPr>
        <p:grpSp>
          <p:nvGrpSpPr>
            <p:cNvPr id="27" name="Shape 133">
              <a:extLst>
                <a:ext uri="{FF2B5EF4-FFF2-40B4-BE49-F238E27FC236}">
                  <a16:creationId xmlns:a16="http://schemas.microsoft.com/office/drawing/2014/main" id="{CD21A31F-399B-4A8A-990E-0EFB62CEEE1C}"/>
                </a:ext>
              </a:extLst>
            </p:cNvPr>
            <p:cNvGrpSpPr/>
            <p:nvPr/>
          </p:nvGrpSpPr>
          <p:grpSpPr>
            <a:xfrm>
              <a:off x="3074123" y="4996747"/>
              <a:ext cx="2549711" cy="922800"/>
              <a:chOff x="512748" y="1230593"/>
              <a:chExt cx="2549711" cy="922800"/>
            </a:xfrm>
          </p:grpSpPr>
          <p:sp>
            <p:nvSpPr>
              <p:cNvPr id="29" name="Shape 134">
                <a:extLst>
                  <a:ext uri="{FF2B5EF4-FFF2-40B4-BE49-F238E27FC236}">
                    <a16:creationId xmlns:a16="http://schemas.microsoft.com/office/drawing/2014/main" id="{55F515BE-0413-4471-B8B0-97CC0CAD52D5}"/>
                  </a:ext>
                </a:extLst>
              </p:cNvPr>
              <p:cNvSpPr/>
              <p:nvPr/>
            </p:nvSpPr>
            <p:spPr>
              <a:xfrm>
                <a:off x="512748" y="1230593"/>
                <a:ext cx="922800" cy="922800"/>
              </a:xfrm>
              <a:prstGeom prst="ellipse">
                <a:avLst/>
              </a:prstGeom>
              <a:solidFill>
                <a:srgbClr val="FF66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 name="Shape 135">
                <a:extLst>
                  <a:ext uri="{FF2B5EF4-FFF2-40B4-BE49-F238E27FC236}">
                    <a16:creationId xmlns:a16="http://schemas.microsoft.com/office/drawing/2014/main" id="{9767012D-5E46-4E23-ACB2-4FF8FF96CCE8}"/>
                  </a:ext>
                </a:extLst>
              </p:cNvPr>
              <p:cNvSpPr txBox="1"/>
              <p:nvPr/>
            </p:nvSpPr>
            <p:spPr>
              <a:xfrm rot="10800000" flipV="1">
                <a:off x="1363548" y="1302746"/>
                <a:ext cx="1698911" cy="76120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Infrastructure, Environmental, &amp;</a:t>
                </a:r>
              </a:p>
              <a:p>
                <a:pPr marL="0" lvl="0" indent="0" algn="ctr" rtl="0">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 Safety Sensors</a:t>
                </a:r>
                <a:endParaRPr sz="1400" b="0" i="0" u="none" strike="noStrike" cap="none" dirty="0">
                  <a:solidFill>
                    <a:srgbClr val="595959"/>
                  </a:solidFill>
                  <a:latin typeface="Trebuchet MS" panose="020B0603020202020204" pitchFamily="34" charset="0"/>
                  <a:sym typeface="Arial"/>
                </a:endParaRPr>
              </a:p>
            </p:txBody>
          </p:sp>
        </p:grpSp>
        <p:pic>
          <p:nvPicPr>
            <p:cNvPr id="28" name="Shape 136">
              <a:extLst>
                <a:ext uri="{FF2B5EF4-FFF2-40B4-BE49-F238E27FC236}">
                  <a16:creationId xmlns:a16="http://schemas.microsoft.com/office/drawing/2014/main" id="{77524B2C-637A-4C8B-AC6A-190AD64D17DC}"/>
                </a:ext>
              </a:extLst>
            </p:cNvPr>
            <p:cNvPicPr preferRelativeResize="0"/>
            <p:nvPr/>
          </p:nvPicPr>
          <p:blipFill>
            <a:blip r:embed="rId10">
              <a:alphaModFix/>
            </a:blip>
            <a:stretch>
              <a:fillRect/>
            </a:stretch>
          </p:blipFill>
          <p:spPr>
            <a:xfrm>
              <a:off x="3207850" y="5129775"/>
              <a:ext cx="656750" cy="656750"/>
            </a:xfrm>
            <a:prstGeom prst="rect">
              <a:avLst/>
            </a:prstGeom>
            <a:noFill/>
            <a:ln>
              <a:noFill/>
            </a:ln>
          </p:spPr>
        </p:pic>
      </p:grpSp>
      <p:grpSp>
        <p:nvGrpSpPr>
          <p:cNvPr id="31" name="Shape 137">
            <a:extLst>
              <a:ext uri="{FF2B5EF4-FFF2-40B4-BE49-F238E27FC236}">
                <a16:creationId xmlns:a16="http://schemas.microsoft.com/office/drawing/2014/main" id="{F04451C8-0A7E-4F23-BE0B-C004224DE16F}"/>
              </a:ext>
            </a:extLst>
          </p:cNvPr>
          <p:cNvGrpSpPr/>
          <p:nvPr/>
        </p:nvGrpSpPr>
        <p:grpSpPr>
          <a:xfrm>
            <a:off x="6710095" y="2965612"/>
            <a:ext cx="1279274" cy="1222942"/>
            <a:chOff x="6147478" y="1050653"/>
            <a:chExt cx="1350300" cy="1290840"/>
          </a:xfrm>
        </p:grpSpPr>
        <p:grpSp>
          <p:nvGrpSpPr>
            <p:cNvPr id="32" name="Shape 138">
              <a:extLst>
                <a:ext uri="{FF2B5EF4-FFF2-40B4-BE49-F238E27FC236}">
                  <a16:creationId xmlns:a16="http://schemas.microsoft.com/office/drawing/2014/main" id="{432CB881-B704-4A18-AF75-CC3B1B1629EC}"/>
                </a:ext>
              </a:extLst>
            </p:cNvPr>
            <p:cNvGrpSpPr/>
            <p:nvPr/>
          </p:nvGrpSpPr>
          <p:grpSpPr>
            <a:xfrm>
              <a:off x="6147478" y="1050653"/>
              <a:ext cx="1350300" cy="1290840"/>
              <a:chOff x="315565" y="1230595"/>
              <a:chExt cx="1350300" cy="1290840"/>
            </a:xfrm>
          </p:grpSpPr>
          <p:sp>
            <p:nvSpPr>
              <p:cNvPr id="34" name="Shape 139">
                <a:extLst>
                  <a:ext uri="{FF2B5EF4-FFF2-40B4-BE49-F238E27FC236}">
                    <a16:creationId xmlns:a16="http://schemas.microsoft.com/office/drawing/2014/main" id="{662CBE14-1F21-4A29-BFE1-473D5CD503C7}"/>
                  </a:ext>
                </a:extLst>
              </p:cNvPr>
              <p:cNvSpPr/>
              <p:nvPr/>
            </p:nvSpPr>
            <p:spPr>
              <a:xfrm>
                <a:off x="512748" y="1230595"/>
                <a:ext cx="922800" cy="922800"/>
              </a:xfrm>
              <a:prstGeom prst="ellipse">
                <a:avLst/>
              </a:prstGeom>
              <a:solidFill>
                <a:srgbClr val="F582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 name="Shape 140">
                <a:extLst>
                  <a:ext uri="{FF2B5EF4-FFF2-40B4-BE49-F238E27FC236}">
                    <a16:creationId xmlns:a16="http://schemas.microsoft.com/office/drawing/2014/main" id="{3CEB5A4B-FC65-4117-B12C-6495C6E6B7F4}"/>
                  </a:ext>
                </a:extLst>
              </p:cNvPr>
              <p:cNvSpPr txBox="1"/>
              <p:nvPr/>
            </p:nvSpPr>
            <p:spPr>
              <a:xfrm>
                <a:off x="315565" y="2213635"/>
                <a:ext cx="1350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Autonomous</a:t>
                </a:r>
                <a:br>
                  <a:rPr lang="en-US" dirty="0">
                    <a:solidFill>
                      <a:srgbClr val="595959"/>
                    </a:solidFill>
                    <a:latin typeface="Trebuchet MS" panose="020B0603020202020204" pitchFamily="34" charset="0"/>
                  </a:rPr>
                </a:br>
                <a:r>
                  <a:rPr lang="en-US" dirty="0">
                    <a:solidFill>
                      <a:srgbClr val="595959"/>
                    </a:solidFill>
                    <a:latin typeface="Trebuchet MS" panose="020B0603020202020204" pitchFamily="34" charset="0"/>
                  </a:rPr>
                  <a:t>Vehicles</a:t>
                </a:r>
                <a:endParaRPr sz="1400" b="0" i="0" u="none" strike="noStrike" cap="none" dirty="0">
                  <a:solidFill>
                    <a:srgbClr val="595959"/>
                  </a:solidFill>
                  <a:latin typeface="Trebuchet MS" panose="020B0603020202020204" pitchFamily="34" charset="0"/>
                  <a:sym typeface="Arial"/>
                </a:endParaRPr>
              </a:p>
            </p:txBody>
          </p:sp>
        </p:grpSp>
        <p:pic>
          <p:nvPicPr>
            <p:cNvPr id="33" name="Shape 141">
              <a:extLst>
                <a:ext uri="{FF2B5EF4-FFF2-40B4-BE49-F238E27FC236}">
                  <a16:creationId xmlns:a16="http://schemas.microsoft.com/office/drawing/2014/main" id="{325B7684-B3C9-4A51-AB9A-42E392301A84}"/>
                </a:ext>
              </a:extLst>
            </p:cNvPr>
            <p:cNvPicPr preferRelativeResize="0"/>
            <p:nvPr/>
          </p:nvPicPr>
          <p:blipFill>
            <a:blip r:embed="rId11">
              <a:alphaModFix/>
            </a:blip>
            <a:stretch>
              <a:fillRect/>
            </a:stretch>
          </p:blipFill>
          <p:spPr>
            <a:xfrm>
              <a:off x="6422713" y="1089088"/>
              <a:ext cx="753175" cy="753175"/>
            </a:xfrm>
            <a:prstGeom prst="rect">
              <a:avLst/>
            </a:prstGeom>
            <a:noFill/>
            <a:ln>
              <a:noFill/>
            </a:ln>
          </p:spPr>
        </p:pic>
      </p:grpSp>
      <p:grpSp>
        <p:nvGrpSpPr>
          <p:cNvPr id="36" name="Shape 142">
            <a:extLst>
              <a:ext uri="{FF2B5EF4-FFF2-40B4-BE49-F238E27FC236}">
                <a16:creationId xmlns:a16="http://schemas.microsoft.com/office/drawing/2014/main" id="{171CD306-8948-4718-BA25-8D76172431B3}"/>
              </a:ext>
            </a:extLst>
          </p:cNvPr>
          <p:cNvGrpSpPr/>
          <p:nvPr/>
        </p:nvGrpSpPr>
        <p:grpSpPr>
          <a:xfrm>
            <a:off x="6347299" y="1362533"/>
            <a:ext cx="2023646" cy="1246401"/>
            <a:chOff x="5391750" y="4651223"/>
            <a:chExt cx="2136000" cy="1315602"/>
          </a:xfrm>
        </p:grpSpPr>
        <p:grpSp>
          <p:nvGrpSpPr>
            <p:cNvPr id="37" name="Shape 143">
              <a:extLst>
                <a:ext uri="{FF2B5EF4-FFF2-40B4-BE49-F238E27FC236}">
                  <a16:creationId xmlns:a16="http://schemas.microsoft.com/office/drawing/2014/main" id="{0D12D923-221B-457E-9EF4-107DF79ED885}"/>
                </a:ext>
              </a:extLst>
            </p:cNvPr>
            <p:cNvGrpSpPr/>
            <p:nvPr/>
          </p:nvGrpSpPr>
          <p:grpSpPr>
            <a:xfrm>
              <a:off x="5391750" y="4651223"/>
              <a:ext cx="2136000" cy="1315602"/>
              <a:chOff x="-75650" y="1230595"/>
              <a:chExt cx="2136000" cy="1315602"/>
            </a:xfrm>
          </p:grpSpPr>
          <p:sp>
            <p:nvSpPr>
              <p:cNvPr id="39" name="Shape 144">
                <a:extLst>
                  <a:ext uri="{FF2B5EF4-FFF2-40B4-BE49-F238E27FC236}">
                    <a16:creationId xmlns:a16="http://schemas.microsoft.com/office/drawing/2014/main" id="{780A6521-D90D-4ED1-8EDB-3210FD8C9877}"/>
                  </a:ext>
                </a:extLst>
              </p:cNvPr>
              <p:cNvSpPr/>
              <p:nvPr/>
            </p:nvSpPr>
            <p:spPr>
              <a:xfrm>
                <a:off x="512748" y="1230595"/>
                <a:ext cx="922800" cy="922800"/>
              </a:xfrm>
              <a:prstGeom prst="ellipse">
                <a:avLst/>
              </a:prstGeom>
              <a:solidFill>
                <a:srgbClr val="F582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 name="Shape 145">
                <a:extLst>
                  <a:ext uri="{FF2B5EF4-FFF2-40B4-BE49-F238E27FC236}">
                    <a16:creationId xmlns:a16="http://schemas.microsoft.com/office/drawing/2014/main" id="{2D0B57E2-FA7E-43E2-84ED-873AB597E866}"/>
                  </a:ext>
                </a:extLst>
              </p:cNvPr>
              <p:cNvSpPr txBox="1"/>
              <p:nvPr/>
            </p:nvSpPr>
            <p:spPr>
              <a:xfrm>
                <a:off x="-75650" y="2238397"/>
                <a:ext cx="2136000" cy="307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Connected </a:t>
                </a:r>
              </a:p>
              <a:p>
                <a:pPr marL="0" lvl="0" indent="0" algn="ctr" rtl="0">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Vehicles</a:t>
                </a:r>
                <a:endParaRPr dirty="0">
                  <a:solidFill>
                    <a:srgbClr val="595959"/>
                  </a:solidFill>
                  <a:latin typeface="Trebuchet MS" panose="020B0603020202020204" pitchFamily="34" charset="0"/>
                </a:endParaRPr>
              </a:p>
              <a:p>
                <a:pPr marL="0" marR="0" lvl="0" indent="0" algn="ctr" rtl="0">
                  <a:lnSpc>
                    <a:spcPct val="100000"/>
                  </a:lnSpc>
                  <a:spcBef>
                    <a:spcPts val="0"/>
                  </a:spcBef>
                  <a:spcAft>
                    <a:spcPts val="0"/>
                  </a:spcAft>
                  <a:buClr>
                    <a:srgbClr val="595959"/>
                  </a:buClr>
                  <a:buSzPts val="1400"/>
                  <a:buFont typeface="Arial"/>
                  <a:buNone/>
                </a:pPr>
                <a:endParaRPr dirty="0">
                  <a:solidFill>
                    <a:srgbClr val="595959"/>
                  </a:solidFill>
                </a:endParaRPr>
              </a:p>
            </p:txBody>
          </p:sp>
        </p:grpSp>
        <p:pic>
          <p:nvPicPr>
            <p:cNvPr id="38" name="Shape 146">
              <a:extLst>
                <a:ext uri="{FF2B5EF4-FFF2-40B4-BE49-F238E27FC236}">
                  <a16:creationId xmlns:a16="http://schemas.microsoft.com/office/drawing/2014/main" id="{E26CFCA9-0DF5-4461-960D-B4AF743B826A}"/>
                </a:ext>
              </a:extLst>
            </p:cNvPr>
            <p:cNvPicPr preferRelativeResize="0"/>
            <p:nvPr/>
          </p:nvPicPr>
          <p:blipFill rotWithShape="1">
            <a:blip r:embed="rId12">
              <a:alphaModFix/>
            </a:blip>
            <a:srcRect/>
            <a:stretch/>
          </p:blipFill>
          <p:spPr>
            <a:xfrm>
              <a:off x="6054000" y="4694000"/>
              <a:ext cx="747850" cy="747850"/>
            </a:xfrm>
            <a:prstGeom prst="rect">
              <a:avLst/>
            </a:prstGeom>
            <a:noFill/>
            <a:ln>
              <a:noFill/>
            </a:ln>
          </p:spPr>
        </p:pic>
      </p:grpSp>
      <p:pic>
        <p:nvPicPr>
          <p:cNvPr id="5" name="Picture 4">
            <a:extLst>
              <a:ext uri="{FF2B5EF4-FFF2-40B4-BE49-F238E27FC236}">
                <a16:creationId xmlns:a16="http://schemas.microsoft.com/office/drawing/2014/main" id="{82AA3C4B-876B-4DD3-9AFC-E55B45966169}"/>
              </a:ext>
            </a:extLst>
          </p:cNvPr>
          <p:cNvPicPr>
            <a:picLocks noChangeAspect="1"/>
          </p:cNvPicPr>
          <p:nvPr/>
        </p:nvPicPr>
        <p:blipFill>
          <a:blip r:embed="rId13"/>
          <a:stretch>
            <a:fillRect/>
          </a:stretch>
        </p:blipFill>
        <p:spPr>
          <a:xfrm>
            <a:off x="7282909" y="4540641"/>
            <a:ext cx="976515" cy="948526"/>
          </a:xfrm>
          <a:prstGeom prst="rect">
            <a:avLst/>
          </a:prstGeom>
        </p:spPr>
      </p:pic>
      <p:sp>
        <p:nvSpPr>
          <p:cNvPr id="41" name="Text Placeholder 1">
            <a:extLst>
              <a:ext uri="{FF2B5EF4-FFF2-40B4-BE49-F238E27FC236}">
                <a16:creationId xmlns:a16="http://schemas.microsoft.com/office/drawing/2014/main" id="{204940FA-D496-45E7-8BE4-02F338CA80DB}"/>
              </a:ext>
            </a:extLst>
          </p:cNvPr>
          <p:cNvSpPr>
            <a:spLocks noGrp="1"/>
          </p:cNvSpPr>
          <p:nvPr>
            <p:ph type="body" idx="1"/>
          </p:nvPr>
        </p:nvSpPr>
        <p:spPr>
          <a:xfrm>
            <a:off x="305073" y="1181387"/>
            <a:ext cx="3271101" cy="4065625"/>
          </a:xfrm>
        </p:spPr>
        <p:txBody>
          <a:bodyPr/>
          <a:lstStyle/>
          <a:p>
            <a:pPr marL="274320" indent="-274320">
              <a:spcAft>
                <a:spcPts val="1200"/>
              </a:spcAft>
            </a:pPr>
            <a:r>
              <a:rPr lang="en-US" sz="1800" dirty="0"/>
              <a:t>Rapidly growing demand for wireless and data services</a:t>
            </a:r>
          </a:p>
          <a:p>
            <a:pPr marL="274320" indent="-274320">
              <a:spcAft>
                <a:spcPts val="1200"/>
              </a:spcAft>
            </a:pPr>
            <a:r>
              <a:rPr lang="en-US" sz="1800" dirty="0"/>
              <a:t>Increasing pressure on 2 of Portland’s finite resources:</a:t>
            </a:r>
          </a:p>
          <a:p>
            <a:pPr marL="468630" lvl="1" indent="-285750">
              <a:spcAft>
                <a:spcPts val="1200"/>
              </a:spcAft>
              <a:buFont typeface="Courier New" panose="02070309020205020404" pitchFamily="49" charset="0"/>
              <a:buChar char="o"/>
            </a:pPr>
            <a:r>
              <a:rPr lang="en-US" dirty="0"/>
              <a:t>Public right of way (ROW)</a:t>
            </a:r>
          </a:p>
          <a:p>
            <a:pPr marL="468630" lvl="1" indent="-285750">
              <a:spcAft>
                <a:spcPts val="1200"/>
              </a:spcAft>
              <a:buFont typeface="Courier New" panose="02070309020205020404" pitchFamily="49" charset="0"/>
              <a:buChar char="o"/>
            </a:pPr>
            <a:r>
              <a:rPr lang="en-US" dirty="0"/>
              <a:t>City owned poles in ROW</a:t>
            </a:r>
          </a:p>
          <a:p>
            <a:pPr marL="274320" indent="-274320">
              <a:spcAft>
                <a:spcPts val="1200"/>
              </a:spcAft>
            </a:pPr>
            <a:r>
              <a:rPr lang="en-US" sz="1800" dirty="0"/>
              <a:t>Existing policies and guidelines do not address the needs and constraints of today and the future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EBD299-3961-4076-B1E4-656121E9485E}"/>
              </a:ext>
            </a:extLst>
          </p:cNvPr>
          <p:cNvSpPr>
            <a:spLocks noGrp="1"/>
          </p:cNvSpPr>
          <p:nvPr>
            <p:ph type="body" idx="1"/>
          </p:nvPr>
        </p:nvSpPr>
        <p:spPr>
          <a:xfrm>
            <a:off x="315654" y="1053082"/>
            <a:ext cx="7413432" cy="3961679"/>
          </a:xfrm>
        </p:spPr>
        <p:txBody>
          <a:bodyPr/>
          <a:lstStyle/>
          <a:p>
            <a:pPr>
              <a:spcBef>
                <a:spcPts val="1200"/>
              </a:spcBef>
              <a:spcAft>
                <a:spcPts val="600"/>
              </a:spcAft>
            </a:pPr>
            <a:r>
              <a:rPr lang="en-US" sz="1800" dirty="0"/>
              <a:t>Vertical infrastructure is currently underutilized — single use only</a:t>
            </a:r>
          </a:p>
          <a:p>
            <a:pPr>
              <a:spcBef>
                <a:spcPts val="1200"/>
              </a:spcBef>
              <a:spcAft>
                <a:spcPts val="600"/>
              </a:spcAft>
            </a:pPr>
            <a:r>
              <a:rPr lang="en-US" sz="1800" dirty="0"/>
              <a:t>PBOT is amending code to help move forward with multi-use planning for City-owned poles in ROW</a:t>
            </a:r>
          </a:p>
          <a:p>
            <a:pPr lvl="1">
              <a:spcBef>
                <a:spcPts val="1200"/>
              </a:spcBef>
              <a:spcAft>
                <a:spcPts val="600"/>
              </a:spcAft>
            </a:pPr>
            <a:r>
              <a:rPr lang="en-US" sz="1800" dirty="0"/>
              <a:t>FCC requirements + Growing City Needs</a:t>
            </a:r>
          </a:p>
          <a:p>
            <a:pPr lvl="1">
              <a:spcBef>
                <a:spcPts val="1200"/>
              </a:spcBef>
              <a:spcAft>
                <a:spcPts val="600"/>
              </a:spcAft>
            </a:pPr>
            <a:r>
              <a:rPr lang="en-US" sz="1800" dirty="0"/>
              <a:t>Wireless Master Plan ready for lease agreements ~June 2018</a:t>
            </a:r>
          </a:p>
          <a:p>
            <a:pPr>
              <a:spcBef>
                <a:spcPts val="1200"/>
              </a:spcBef>
              <a:spcAft>
                <a:spcPts val="600"/>
              </a:spcAft>
            </a:pPr>
            <a:r>
              <a:rPr lang="en-US" sz="1800" dirty="0"/>
              <a:t>Need your support to create the most                                    proactive policy for our ROW:</a:t>
            </a:r>
          </a:p>
          <a:p>
            <a:pPr lvl="1">
              <a:spcBef>
                <a:spcPts val="1200"/>
              </a:spcBef>
              <a:spcAft>
                <a:spcPts val="600"/>
              </a:spcAft>
            </a:pPr>
            <a:r>
              <a:rPr lang="en-US" sz="1800" dirty="0"/>
              <a:t>Aesthetic and noise mitigation</a:t>
            </a:r>
          </a:p>
        </p:txBody>
      </p:sp>
      <p:sp>
        <p:nvSpPr>
          <p:cNvPr id="3" name="Title 2">
            <a:extLst>
              <a:ext uri="{FF2B5EF4-FFF2-40B4-BE49-F238E27FC236}">
                <a16:creationId xmlns:a16="http://schemas.microsoft.com/office/drawing/2014/main" id="{68AF0174-66CA-4ECB-B7A1-28A57151D316}"/>
              </a:ext>
            </a:extLst>
          </p:cNvPr>
          <p:cNvSpPr>
            <a:spLocks noGrp="1"/>
          </p:cNvSpPr>
          <p:nvPr>
            <p:ph type="title"/>
          </p:nvPr>
        </p:nvSpPr>
        <p:spPr/>
        <p:txBody>
          <a:bodyPr/>
          <a:lstStyle/>
          <a:p>
            <a:r>
              <a:rPr lang="en-US" dirty="0"/>
              <a:t>Your Help</a:t>
            </a:r>
          </a:p>
        </p:txBody>
      </p:sp>
      <p:pic>
        <p:nvPicPr>
          <p:cNvPr id="4" name="Shape 260">
            <a:extLst>
              <a:ext uri="{FF2B5EF4-FFF2-40B4-BE49-F238E27FC236}">
                <a16:creationId xmlns:a16="http://schemas.microsoft.com/office/drawing/2014/main" id="{9362FA76-8F6A-4E46-80A5-2B3603C77D87}"/>
              </a:ext>
            </a:extLst>
          </p:cNvPr>
          <p:cNvPicPr preferRelativeResize="0"/>
          <p:nvPr/>
        </p:nvPicPr>
        <p:blipFill>
          <a:blip r:embed="rId3">
            <a:alphaModFix/>
          </a:blip>
          <a:stretch>
            <a:fillRect/>
          </a:stretch>
        </p:blipFill>
        <p:spPr>
          <a:xfrm>
            <a:off x="5553775" y="3320716"/>
            <a:ext cx="2972163" cy="2704697"/>
          </a:xfrm>
          <a:prstGeom prst="rect">
            <a:avLst/>
          </a:prstGeom>
          <a:noFill/>
          <a:ln>
            <a:noFill/>
          </a:ln>
        </p:spPr>
      </p:pic>
    </p:spTree>
    <p:extLst>
      <p:ext uri="{BB962C8B-B14F-4D97-AF65-F5344CB8AC3E}">
        <p14:creationId xmlns:p14="http://schemas.microsoft.com/office/powerpoint/2010/main" val="2517831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4ABA32-7901-4318-B420-6AF530B3DF55}"/>
              </a:ext>
            </a:extLst>
          </p:cNvPr>
          <p:cNvSpPr>
            <a:spLocks noGrp="1"/>
          </p:cNvSpPr>
          <p:nvPr>
            <p:ph type="body" idx="1"/>
          </p:nvPr>
        </p:nvSpPr>
        <p:spPr>
          <a:xfrm>
            <a:off x="304800" y="813815"/>
            <a:ext cx="3638405" cy="607354"/>
          </a:xfrm>
        </p:spPr>
        <p:txBody>
          <a:bodyPr/>
          <a:lstStyle/>
          <a:p>
            <a:pPr marL="127000" indent="0">
              <a:buNone/>
            </a:pPr>
            <a:r>
              <a:rPr lang="en-US" sz="1800" dirty="0"/>
              <a:t>Stand alone pole in Michigan </a:t>
            </a:r>
          </a:p>
        </p:txBody>
      </p:sp>
      <p:sp>
        <p:nvSpPr>
          <p:cNvPr id="3" name="Title 2">
            <a:extLst>
              <a:ext uri="{FF2B5EF4-FFF2-40B4-BE49-F238E27FC236}">
                <a16:creationId xmlns:a16="http://schemas.microsoft.com/office/drawing/2014/main" id="{9990E7E7-7C18-49B1-A738-C1D3EDA7A8DE}"/>
              </a:ext>
            </a:extLst>
          </p:cNvPr>
          <p:cNvSpPr>
            <a:spLocks noGrp="1"/>
          </p:cNvSpPr>
          <p:nvPr>
            <p:ph type="title"/>
          </p:nvPr>
        </p:nvSpPr>
        <p:spPr/>
        <p:txBody>
          <a:bodyPr/>
          <a:lstStyle/>
          <a:p>
            <a:r>
              <a:rPr lang="en-US" dirty="0"/>
              <a:t>Additional Examples</a:t>
            </a:r>
          </a:p>
        </p:txBody>
      </p:sp>
      <p:pic>
        <p:nvPicPr>
          <p:cNvPr id="5" name="Picture 4">
            <a:extLst>
              <a:ext uri="{FF2B5EF4-FFF2-40B4-BE49-F238E27FC236}">
                <a16:creationId xmlns:a16="http://schemas.microsoft.com/office/drawing/2014/main" id="{DDE1E85B-0107-418A-BBE6-B03C520C3DD5}"/>
              </a:ext>
            </a:extLst>
          </p:cNvPr>
          <p:cNvPicPr>
            <a:picLocks noChangeAspect="1"/>
          </p:cNvPicPr>
          <p:nvPr/>
        </p:nvPicPr>
        <p:blipFill rotWithShape="1">
          <a:blip r:embed="rId2"/>
          <a:srcRect t="6935" r="20811" b="29485"/>
          <a:stretch/>
        </p:blipFill>
        <p:spPr>
          <a:xfrm>
            <a:off x="4790655" y="1509161"/>
            <a:ext cx="3053936" cy="4360244"/>
          </a:xfrm>
          <a:prstGeom prst="rect">
            <a:avLst/>
          </a:prstGeom>
        </p:spPr>
      </p:pic>
      <p:pic>
        <p:nvPicPr>
          <p:cNvPr id="6" name="Picture 5">
            <a:extLst>
              <a:ext uri="{FF2B5EF4-FFF2-40B4-BE49-F238E27FC236}">
                <a16:creationId xmlns:a16="http://schemas.microsoft.com/office/drawing/2014/main" id="{DCE6D493-96E2-467D-8F1F-98ADD1D76009}"/>
              </a:ext>
            </a:extLst>
          </p:cNvPr>
          <p:cNvPicPr>
            <a:picLocks noChangeAspect="1"/>
          </p:cNvPicPr>
          <p:nvPr/>
        </p:nvPicPr>
        <p:blipFill rotWithShape="1">
          <a:blip r:embed="rId3"/>
          <a:srcRect t="11088" b="20643"/>
          <a:stretch/>
        </p:blipFill>
        <p:spPr>
          <a:xfrm>
            <a:off x="842496" y="1509161"/>
            <a:ext cx="3592737" cy="4360244"/>
          </a:xfrm>
          <a:prstGeom prst="rect">
            <a:avLst/>
          </a:prstGeom>
        </p:spPr>
      </p:pic>
      <p:sp>
        <p:nvSpPr>
          <p:cNvPr id="7" name="&quot;Not Allowed&quot; Symbol 6">
            <a:extLst>
              <a:ext uri="{FF2B5EF4-FFF2-40B4-BE49-F238E27FC236}">
                <a16:creationId xmlns:a16="http://schemas.microsoft.com/office/drawing/2014/main" id="{C5BA5AC1-3BFE-44F2-A22B-08FAABC62F92}"/>
              </a:ext>
            </a:extLst>
          </p:cNvPr>
          <p:cNvSpPr/>
          <p:nvPr/>
        </p:nvSpPr>
        <p:spPr>
          <a:xfrm>
            <a:off x="3696178" y="901807"/>
            <a:ext cx="1766157" cy="1718844"/>
          </a:xfrm>
          <a:prstGeom prst="noSmoking">
            <a:avLst/>
          </a:prstGeom>
          <a:solidFill>
            <a:srgbClr val="FF6667">
              <a:alpha val="46000"/>
            </a:srgbClr>
          </a:solidFill>
          <a:ln>
            <a:solidFill>
              <a:srgbClr val="FF6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4071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098F430-F617-4C81-A8B0-078F1F13573C}"/>
              </a:ext>
            </a:extLst>
          </p:cNvPr>
          <p:cNvGrpSpPr/>
          <p:nvPr/>
        </p:nvGrpSpPr>
        <p:grpSpPr>
          <a:xfrm>
            <a:off x="2032012" y="2794295"/>
            <a:ext cx="5064847" cy="3301705"/>
            <a:chOff x="2138293" y="3021775"/>
            <a:chExt cx="4791046" cy="2961359"/>
          </a:xfrm>
        </p:grpSpPr>
        <p:pic>
          <p:nvPicPr>
            <p:cNvPr id="6" name="Picture 5">
              <a:extLst>
                <a:ext uri="{FF2B5EF4-FFF2-40B4-BE49-F238E27FC236}">
                  <a16:creationId xmlns:a16="http://schemas.microsoft.com/office/drawing/2014/main" id="{1073E663-605C-4ACE-AC71-06FEB3AACBB8}"/>
                </a:ext>
              </a:extLst>
            </p:cNvPr>
            <p:cNvPicPr>
              <a:picLocks noChangeAspect="1"/>
            </p:cNvPicPr>
            <p:nvPr/>
          </p:nvPicPr>
          <p:blipFill>
            <a:blip r:embed="rId3"/>
            <a:stretch>
              <a:fillRect/>
            </a:stretch>
          </p:blipFill>
          <p:spPr>
            <a:xfrm>
              <a:off x="2154148" y="3021775"/>
              <a:ext cx="4775191" cy="2961359"/>
            </a:xfrm>
            <a:prstGeom prst="rect">
              <a:avLst/>
            </a:prstGeom>
          </p:spPr>
        </p:pic>
        <p:sp>
          <p:nvSpPr>
            <p:cNvPr id="9" name="TextBox 8">
              <a:extLst>
                <a:ext uri="{FF2B5EF4-FFF2-40B4-BE49-F238E27FC236}">
                  <a16:creationId xmlns:a16="http://schemas.microsoft.com/office/drawing/2014/main" id="{9E59F143-6948-437E-9B63-806F7A160730}"/>
                </a:ext>
              </a:extLst>
            </p:cNvPr>
            <p:cNvSpPr txBox="1"/>
            <p:nvPr/>
          </p:nvSpPr>
          <p:spPr>
            <a:xfrm flipH="1">
              <a:off x="2138293" y="5706135"/>
              <a:ext cx="2343316" cy="276999"/>
            </a:xfrm>
            <a:prstGeom prst="rect">
              <a:avLst/>
            </a:prstGeom>
            <a:noFill/>
          </p:spPr>
          <p:txBody>
            <a:bodyPr wrap="square" rtlCol="0">
              <a:spAutoFit/>
            </a:bodyPr>
            <a:lstStyle/>
            <a:p>
              <a:r>
                <a:rPr lang="en-US" sz="1200" i="1" dirty="0">
                  <a:solidFill>
                    <a:schemeClr val="bg1">
                      <a:lumMod val="65000"/>
                    </a:schemeClr>
                  </a:solidFill>
                  <a:latin typeface="Trebuchet MS" panose="020B0603020202020204" pitchFamily="34" charset="0"/>
                </a:rPr>
                <a:t>Image credit: Silicon Image</a:t>
              </a:r>
            </a:p>
          </p:txBody>
        </p:sp>
      </p:grpSp>
      <p:sp>
        <p:nvSpPr>
          <p:cNvPr id="2" name="Text Placeholder 1">
            <a:extLst>
              <a:ext uri="{FF2B5EF4-FFF2-40B4-BE49-F238E27FC236}">
                <a16:creationId xmlns:a16="http://schemas.microsoft.com/office/drawing/2014/main" id="{300B56FD-69C3-4508-A002-201AB783BD1A}"/>
              </a:ext>
            </a:extLst>
          </p:cNvPr>
          <p:cNvSpPr>
            <a:spLocks noGrp="1"/>
          </p:cNvSpPr>
          <p:nvPr>
            <p:ph type="body" idx="1"/>
          </p:nvPr>
        </p:nvSpPr>
        <p:spPr>
          <a:xfrm>
            <a:off x="499222" y="897700"/>
            <a:ext cx="8130428" cy="1210127"/>
          </a:xfrm>
        </p:spPr>
        <p:txBody>
          <a:bodyPr/>
          <a:lstStyle/>
          <a:p>
            <a:pPr>
              <a:spcAft>
                <a:spcPts val="600"/>
              </a:spcAft>
            </a:pPr>
            <a:r>
              <a:rPr lang="en-US" sz="1800" dirty="0"/>
              <a:t>Small cells or distributed antenna systems (DAS) — short range, low‐powered cellular radio access</a:t>
            </a:r>
          </a:p>
          <a:p>
            <a:pPr>
              <a:spcAft>
                <a:spcPts val="600"/>
              </a:spcAft>
            </a:pPr>
            <a:r>
              <a:rPr lang="en-US" sz="1800" dirty="0"/>
              <a:t>Small because these mobile phone base stations have: </a:t>
            </a:r>
          </a:p>
          <a:p>
            <a:pPr lvl="1">
              <a:spcAft>
                <a:spcPts val="300"/>
              </a:spcAft>
            </a:pPr>
            <a:r>
              <a:rPr lang="en-US" sz="1800" dirty="0"/>
              <a:t>Shorter range and handle fewer calls/sessions</a:t>
            </a:r>
          </a:p>
          <a:p>
            <a:pPr lvl="1">
              <a:spcAft>
                <a:spcPts val="300"/>
              </a:spcAft>
            </a:pPr>
            <a:r>
              <a:rPr lang="en-US" sz="1800" dirty="0"/>
              <a:t>Not because of physical size </a:t>
            </a:r>
          </a:p>
        </p:txBody>
      </p:sp>
      <p:sp>
        <p:nvSpPr>
          <p:cNvPr id="3" name="Title 2">
            <a:extLst>
              <a:ext uri="{FF2B5EF4-FFF2-40B4-BE49-F238E27FC236}">
                <a16:creationId xmlns:a16="http://schemas.microsoft.com/office/drawing/2014/main" id="{D2BB3948-AAC9-43C9-BEFC-63F9D5ACF691}"/>
              </a:ext>
            </a:extLst>
          </p:cNvPr>
          <p:cNvSpPr>
            <a:spLocks noGrp="1"/>
          </p:cNvSpPr>
          <p:nvPr>
            <p:ph type="title"/>
          </p:nvPr>
        </p:nvSpPr>
        <p:spPr/>
        <p:txBody>
          <a:bodyPr/>
          <a:lstStyle/>
          <a:p>
            <a:r>
              <a:rPr lang="en-US" dirty="0"/>
              <a:t>RF 101 — Small Cell Sites</a:t>
            </a:r>
          </a:p>
        </p:txBody>
      </p:sp>
    </p:spTree>
    <p:extLst>
      <p:ext uri="{BB962C8B-B14F-4D97-AF65-F5344CB8AC3E}">
        <p14:creationId xmlns:p14="http://schemas.microsoft.com/office/powerpoint/2010/main" val="1909141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91">
            <a:extLst>
              <a:ext uri="{FF2B5EF4-FFF2-40B4-BE49-F238E27FC236}">
                <a16:creationId xmlns:a16="http://schemas.microsoft.com/office/drawing/2014/main" id="{7193A342-8B8B-458D-9CD3-4FA545BA1828}"/>
              </a:ext>
            </a:extLst>
          </p:cNvPr>
          <p:cNvSpPr>
            <a:spLocks noGrp="1"/>
          </p:cNvSpPr>
          <p:nvPr>
            <p:ph type="title"/>
          </p:nvPr>
        </p:nvSpPr>
        <p:spPr>
          <a:xfrm>
            <a:off x="238651" y="273686"/>
            <a:ext cx="8258412" cy="540128"/>
          </a:xfrm>
        </p:spPr>
        <p:txBody>
          <a:bodyPr/>
          <a:lstStyle/>
          <a:p>
            <a:r>
              <a:rPr lang="en-US" dirty="0" err="1"/>
              <a:t>MacroCell</a:t>
            </a:r>
            <a:r>
              <a:rPr lang="en-US" dirty="0"/>
              <a:t> Versus Small Cell</a:t>
            </a:r>
          </a:p>
        </p:txBody>
      </p:sp>
      <p:pic>
        <p:nvPicPr>
          <p:cNvPr id="105" name="Graphic 104" descr="Man">
            <a:extLst>
              <a:ext uri="{FF2B5EF4-FFF2-40B4-BE49-F238E27FC236}">
                <a16:creationId xmlns:a16="http://schemas.microsoft.com/office/drawing/2014/main" id="{116422F9-8910-4D67-8DF0-01A0D13919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7368" y="5459332"/>
            <a:ext cx="554097" cy="669433"/>
          </a:xfrm>
          <a:prstGeom prst="rect">
            <a:avLst/>
          </a:prstGeom>
        </p:spPr>
      </p:pic>
      <p:grpSp>
        <p:nvGrpSpPr>
          <p:cNvPr id="22" name="Group 21">
            <a:extLst>
              <a:ext uri="{FF2B5EF4-FFF2-40B4-BE49-F238E27FC236}">
                <a16:creationId xmlns:a16="http://schemas.microsoft.com/office/drawing/2014/main" id="{1D7637F3-7776-4974-AA22-150A73E3D454}"/>
              </a:ext>
            </a:extLst>
          </p:cNvPr>
          <p:cNvGrpSpPr/>
          <p:nvPr/>
        </p:nvGrpSpPr>
        <p:grpSpPr>
          <a:xfrm>
            <a:off x="4138845" y="897630"/>
            <a:ext cx="2618660" cy="5190179"/>
            <a:chOff x="179652" y="886771"/>
            <a:chExt cx="2618660" cy="5190179"/>
          </a:xfrm>
        </p:grpSpPr>
        <p:grpSp>
          <p:nvGrpSpPr>
            <p:cNvPr id="21" name="Group 20">
              <a:extLst>
                <a:ext uri="{FF2B5EF4-FFF2-40B4-BE49-F238E27FC236}">
                  <a16:creationId xmlns:a16="http://schemas.microsoft.com/office/drawing/2014/main" id="{EB91FD1A-73E9-43DC-A5B4-2C4B893CAF8A}"/>
                </a:ext>
              </a:extLst>
            </p:cNvPr>
            <p:cNvGrpSpPr/>
            <p:nvPr/>
          </p:nvGrpSpPr>
          <p:grpSpPr>
            <a:xfrm>
              <a:off x="1171930" y="886771"/>
              <a:ext cx="1361720" cy="5190179"/>
              <a:chOff x="1171930" y="886771"/>
              <a:chExt cx="1361720" cy="5190179"/>
            </a:xfrm>
          </p:grpSpPr>
          <p:sp>
            <p:nvSpPr>
              <p:cNvPr id="43" name="Rectangle: Rounded Corners 42">
                <a:extLst>
                  <a:ext uri="{FF2B5EF4-FFF2-40B4-BE49-F238E27FC236}">
                    <a16:creationId xmlns:a16="http://schemas.microsoft.com/office/drawing/2014/main" id="{C382B243-42F9-4D79-91E8-958397D85BC4}"/>
                  </a:ext>
                </a:extLst>
              </p:cNvPr>
              <p:cNvSpPr/>
              <p:nvPr/>
            </p:nvSpPr>
            <p:spPr>
              <a:xfrm>
                <a:off x="2000180" y="901478"/>
                <a:ext cx="76200" cy="65513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202E8BF-98AD-4582-BFAB-EF4E2E34DBC9}"/>
                  </a:ext>
                </a:extLst>
              </p:cNvPr>
              <p:cNvSpPr/>
              <p:nvPr/>
            </p:nvSpPr>
            <p:spPr>
              <a:xfrm>
                <a:off x="1675295" y="886771"/>
                <a:ext cx="76200" cy="65513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0E0DD804-586F-42F4-B5EE-2F49FA69C950}"/>
                  </a:ext>
                </a:extLst>
              </p:cNvPr>
              <p:cNvSpPr/>
              <p:nvPr/>
            </p:nvSpPr>
            <p:spPr>
              <a:xfrm>
                <a:off x="2250211" y="1040130"/>
                <a:ext cx="85963" cy="731520"/>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59A28294-FBCB-49E0-9322-4232190D1935}"/>
                  </a:ext>
                </a:extLst>
              </p:cNvPr>
              <p:cNvSpPr/>
              <p:nvPr/>
            </p:nvSpPr>
            <p:spPr>
              <a:xfrm>
                <a:off x="1400644" y="1068705"/>
                <a:ext cx="85963" cy="731520"/>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6323607F-E745-44C7-BFF7-1D95D08931E7}"/>
                  </a:ext>
                </a:extLst>
              </p:cNvPr>
              <p:cNvSpPr/>
              <p:nvPr/>
            </p:nvSpPr>
            <p:spPr>
              <a:xfrm rot="2000385">
                <a:off x="1869791" y="1435328"/>
                <a:ext cx="649869" cy="66689"/>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63FA3AE3-230A-4D31-A834-B37A75981E24}"/>
                  </a:ext>
                </a:extLst>
              </p:cNvPr>
              <p:cNvSpPr/>
              <p:nvPr/>
            </p:nvSpPr>
            <p:spPr>
              <a:xfrm rot="19857521">
                <a:off x="1232049" y="1387147"/>
                <a:ext cx="649869" cy="66689"/>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802D3E9-F78F-4F46-993D-CBC5F396F389}"/>
                  </a:ext>
                </a:extLst>
              </p:cNvPr>
              <p:cNvGrpSpPr/>
              <p:nvPr/>
            </p:nvGrpSpPr>
            <p:grpSpPr>
              <a:xfrm>
                <a:off x="1171930" y="1068706"/>
                <a:ext cx="1278378" cy="5008244"/>
                <a:chOff x="295980" y="859156"/>
                <a:chExt cx="1278378" cy="5008244"/>
              </a:xfrm>
            </p:grpSpPr>
            <p:sp>
              <p:nvSpPr>
                <p:cNvPr id="14" name="Trapezoid 13">
                  <a:extLst>
                    <a:ext uri="{FF2B5EF4-FFF2-40B4-BE49-F238E27FC236}">
                      <a16:creationId xmlns:a16="http://schemas.microsoft.com/office/drawing/2014/main" id="{2AAB3B2A-889B-4778-88DF-F753A21B63B1}"/>
                    </a:ext>
                  </a:extLst>
                </p:cNvPr>
                <p:cNvSpPr/>
                <p:nvPr/>
              </p:nvSpPr>
              <p:spPr>
                <a:xfrm>
                  <a:off x="780295" y="859156"/>
                  <a:ext cx="353180" cy="5008244"/>
                </a:xfrm>
                <a:prstGeom prst="trapezoid">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9B010AA-1F3F-4F91-A419-A9809B7AB80F}"/>
                    </a:ext>
                  </a:extLst>
                </p:cNvPr>
                <p:cNvCxnSpPr>
                  <a:cxnSpLocks/>
                </p:cNvCxnSpPr>
                <p:nvPr/>
              </p:nvCxnSpPr>
              <p:spPr>
                <a:xfrm>
                  <a:off x="295980" y="1401960"/>
                  <a:ext cx="1278378" cy="15479"/>
                </a:xfrm>
                <a:prstGeom prst="line">
                  <a:avLst/>
                </a:prstGeom>
                <a:ln w="66675">
                  <a:solidFill>
                    <a:schemeClr val="bg1">
                      <a:lumMod val="65000"/>
                    </a:schemeClr>
                  </a:solidFill>
                </a:ln>
              </p:spPr>
              <p:style>
                <a:lnRef idx="1">
                  <a:schemeClr val="dk1"/>
                </a:lnRef>
                <a:fillRef idx="0">
                  <a:schemeClr val="dk1"/>
                </a:fillRef>
                <a:effectRef idx="0">
                  <a:schemeClr val="dk1"/>
                </a:effectRef>
                <a:fontRef idx="minor">
                  <a:schemeClr val="tx1"/>
                </a:fontRef>
              </p:style>
            </p:cxnSp>
          </p:grpSp>
          <p:sp>
            <p:nvSpPr>
              <p:cNvPr id="63" name="Rectangle 62">
                <a:extLst>
                  <a:ext uri="{FF2B5EF4-FFF2-40B4-BE49-F238E27FC236}">
                    <a16:creationId xmlns:a16="http://schemas.microsoft.com/office/drawing/2014/main" id="{A1EC61D1-A44B-4C6D-924F-0DD5ACD75D80}"/>
                  </a:ext>
                </a:extLst>
              </p:cNvPr>
              <p:cNvSpPr/>
              <p:nvPr/>
            </p:nvSpPr>
            <p:spPr>
              <a:xfrm>
                <a:off x="1224450" y="1593651"/>
                <a:ext cx="1276350" cy="66675"/>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FF0D68E-FA63-4A1F-93E3-3567E8EEA1DB}"/>
                  </a:ext>
                </a:extLst>
              </p:cNvPr>
              <p:cNvSpPr/>
              <p:nvPr/>
            </p:nvSpPr>
            <p:spPr>
              <a:xfrm>
                <a:off x="2419350" y="1253868"/>
                <a:ext cx="114300" cy="79591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22ADFD2A-638B-4F4F-A207-0AAB5226DB0A}"/>
                  </a:ext>
                </a:extLst>
              </p:cNvPr>
              <p:cNvSpPr/>
              <p:nvPr/>
            </p:nvSpPr>
            <p:spPr>
              <a:xfrm>
                <a:off x="2098546" y="1301494"/>
                <a:ext cx="114300" cy="79591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EF515A4C-E7C9-4CF0-BF30-E814D2224098}"/>
                  </a:ext>
                </a:extLst>
              </p:cNvPr>
              <p:cNvSpPr/>
              <p:nvPr/>
            </p:nvSpPr>
            <p:spPr>
              <a:xfrm>
                <a:off x="1176525" y="1225293"/>
                <a:ext cx="114300" cy="79591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4D53F39A-8C97-497E-82FB-92C98389718A}"/>
                  </a:ext>
                </a:extLst>
              </p:cNvPr>
              <p:cNvSpPr/>
              <p:nvPr/>
            </p:nvSpPr>
            <p:spPr>
              <a:xfrm>
                <a:off x="1520585" y="1253868"/>
                <a:ext cx="114300" cy="79591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E5B8449-A729-433D-9705-1FCAEAD09C47}"/>
                  </a:ext>
                </a:extLst>
              </p:cNvPr>
              <p:cNvGrpSpPr/>
              <p:nvPr/>
            </p:nvGrpSpPr>
            <p:grpSpPr>
              <a:xfrm>
                <a:off x="1293843" y="2186934"/>
                <a:ext cx="1153781" cy="775579"/>
                <a:chOff x="1283155" y="2046543"/>
                <a:chExt cx="1153781" cy="775579"/>
              </a:xfrm>
            </p:grpSpPr>
            <p:sp>
              <p:nvSpPr>
                <p:cNvPr id="34" name="Rectangle: Rounded Corners 33">
                  <a:extLst>
                    <a:ext uri="{FF2B5EF4-FFF2-40B4-BE49-F238E27FC236}">
                      <a16:creationId xmlns:a16="http://schemas.microsoft.com/office/drawing/2014/main" id="{CF9C7536-7382-48E5-988D-5441FDAE72F7}"/>
                    </a:ext>
                  </a:extLst>
                </p:cNvPr>
                <p:cNvSpPr/>
                <p:nvPr/>
              </p:nvSpPr>
              <p:spPr>
                <a:xfrm>
                  <a:off x="1989493" y="2134146"/>
                  <a:ext cx="122440" cy="437829"/>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2138002D-FF42-4CA7-AFA2-6A903CE72527}"/>
                    </a:ext>
                  </a:extLst>
                </p:cNvPr>
                <p:cNvSpPr/>
                <p:nvPr/>
              </p:nvSpPr>
              <p:spPr>
                <a:xfrm>
                  <a:off x="1543312" y="2096282"/>
                  <a:ext cx="122440" cy="437829"/>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C2BD605-91D6-4340-836F-9231BFD61F17}"/>
                    </a:ext>
                  </a:extLst>
                </p:cNvPr>
                <p:cNvSpPr/>
                <p:nvPr/>
              </p:nvSpPr>
              <p:spPr>
                <a:xfrm rot="2000385">
                  <a:off x="1885155" y="2338425"/>
                  <a:ext cx="551781" cy="54505"/>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F234F57-BC0B-4263-B56B-7A1B39DDEDFA}"/>
                    </a:ext>
                  </a:extLst>
                </p:cNvPr>
                <p:cNvSpPr/>
                <p:nvPr/>
              </p:nvSpPr>
              <p:spPr>
                <a:xfrm rot="19857521">
                  <a:off x="1283155" y="2320941"/>
                  <a:ext cx="547657" cy="45719"/>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35F190-AD28-4E06-BF6C-7447959A129D}"/>
                    </a:ext>
                  </a:extLst>
                </p:cNvPr>
                <p:cNvSpPr/>
                <p:nvPr/>
              </p:nvSpPr>
              <p:spPr>
                <a:xfrm>
                  <a:off x="1309260" y="2447410"/>
                  <a:ext cx="1095981" cy="55702"/>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47AA195D-B057-4BDE-BE8E-A8C5D1A3DCB1}"/>
                    </a:ext>
                  </a:extLst>
                </p:cNvPr>
                <p:cNvSpPr/>
                <p:nvPr/>
              </p:nvSpPr>
              <p:spPr>
                <a:xfrm>
                  <a:off x="2261612" y="2140008"/>
                  <a:ext cx="169139" cy="650817"/>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AD1BF6C-6F7B-443D-9170-A0A6C9703890}"/>
                    </a:ext>
                  </a:extLst>
                </p:cNvPr>
                <p:cNvSpPr/>
                <p:nvPr/>
              </p:nvSpPr>
              <p:spPr>
                <a:xfrm>
                  <a:off x="1735188" y="2046543"/>
                  <a:ext cx="169876" cy="744282"/>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6875133-2EF4-46E1-807C-908079B5B890}"/>
                    </a:ext>
                  </a:extLst>
                </p:cNvPr>
                <p:cNvSpPr/>
                <p:nvPr/>
              </p:nvSpPr>
              <p:spPr>
                <a:xfrm>
                  <a:off x="1299665" y="2171305"/>
                  <a:ext cx="169139" cy="650817"/>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88CF2957-3C63-463F-8C28-3BDF04FB202E}"/>
                </a:ext>
              </a:extLst>
            </p:cNvPr>
            <p:cNvGrpSpPr/>
            <p:nvPr/>
          </p:nvGrpSpPr>
          <p:grpSpPr>
            <a:xfrm>
              <a:off x="179652" y="4981575"/>
              <a:ext cx="2618660" cy="1095375"/>
              <a:chOff x="217752" y="4981575"/>
              <a:chExt cx="2618660" cy="1095375"/>
            </a:xfrm>
          </p:grpSpPr>
          <p:sp>
            <p:nvSpPr>
              <p:cNvPr id="97" name="Rectangle 96">
                <a:extLst>
                  <a:ext uri="{FF2B5EF4-FFF2-40B4-BE49-F238E27FC236}">
                    <a16:creationId xmlns:a16="http://schemas.microsoft.com/office/drawing/2014/main" id="{EAD9DB60-E167-4857-B6D1-2AAFEC3EE751}"/>
                  </a:ext>
                </a:extLst>
              </p:cNvPr>
              <p:cNvSpPr/>
              <p:nvPr/>
            </p:nvSpPr>
            <p:spPr>
              <a:xfrm>
                <a:off x="217752" y="4981575"/>
                <a:ext cx="1396234" cy="1095375"/>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0D3B8F-1109-4265-817C-F9E4A6D20BE0}"/>
                  </a:ext>
                </a:extLst>
              </p:cNvPr>
              <p:cNvSpPr/>
              <p:nvPr/>
            </p:nvSpPr>
            <p:spPr>
              <a:xfrm>
                <a:off x="2116587" y="5806051"/>
                <a:ext cx="719825" cy="270899"/>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4CE0AB-9E72-4D40-AA5F-204400B26461}"/>
                  </a:ext>
                </a:extLst>
              </p:cNvPr>
              <p:cNvSpPr/>
              <p:nvPr/>
            </p:nvSpPr>
            <p:spPr>
              <a:xfrm>
                <a:off x="663936" y="5321202"/>
                <a:ext cx="451113" cy="735613"/>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B0DE5A0-8C6B-466E-9792-3EDD7B0F113E}"/>
                  </a:ext>
                </a:extLst>
              </p:cNvPr>
              <p:cNvCxnSpPr>
                <a:cxnSpLocks/>
              </p:cNvCxnSpPr>
              <p:nvPr/>
            </p:nvCxnSpPr>
            <p:spPr>
              <a:xfrm>
                <a:off x="1047750" y="5693235"/>
                <a:ext cx="0" cy="117043"/>
              </a:xfrm>
              <a:prstGeom prst="line">
                <a:avLst/>
              </a:prstGeom>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cxnSp>
        <p:nvCxnSpPr>
          <p:cNvPr id="18" name="Straight Connector 17">
            <a:extLst>
              <a:ext uri="{FF2B5EF4-FFF2-40B4-BE49-F238E27FC236}">
                <a16:creationId xmlns:a16="http://schemas.microsoft.com/office/drawing/2014/main" id="{DD1F3C56-7FE6-4693-AEB0-787850C7CBCE}"/>
              </a:ext>
            </a:extLst>
          </p:cNvPr>
          <p:cNvCxnSpPr/>
          <p:nvPr/>
        </p:nvCxnSpPr>
        <p:spPr>
          <a:xfrm>
            <a:off x="915869" y="5638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D169A8C-BFDE-4452-A88C-E4230205386B}"/>
              </a:ext>
            </a:extLst>
          </p:cNvPr>
          <p:cNvSpPr txBox="1"/>
          <p:nvPr/>
        </p:nvSpPr>
        <p:spPr>
          <a:xfrm>
            <a:off x="2453055" y="1080030"/>
            <a:ext cx="2477025" cy="523220"/>
          </a:xfrm>
          <a:prstGeom prst="rect">
            <a:avLst/>
          </a:prstGeom>
          <a:noFill/>
          <a:ln w="22225">
            <a:solidFill>
              <a:srgbClr val="FF6667"/>
            </a:solidFill>
          </a:ln>
        </p:spPr>
        <p:txBody>
          <a:bodyPr wrap="square" rtlCol="0">
            <a:spAutoFit/>
          </a:bodyPr>
          <a:lstStyle/>
          <a:p>
            <a:pPr algn="ctr"/>
            <a:r>
              <a:rPr lang="en-US" dirty="0" err="1">
                <a:solidFill>
                  <a:schemeClr val="tx1"/>
                </a:solidFill>
                <a:latin typeface="Trebuchet MS" panose="020B0603020202020204" pitchFamily="34" charset="0"/>
              </a:rPr>
              <a:t>MacroCell</a:t>
            </a:r>
            <a:r>
              <a:rPr lang="en-US" dirty="0">
                <a:solidFill>
                  <a:schemeClr val="tx1"/>
                </a:solidFill>
                <a:latin typeface="Trebuchet MS" panose="020B0603020202020204" pitchFamily="34" charset="0"/>
              </a:rPr>
              <a:t> Tower ~80 </a:t>
            </a:r>
            <a:r>
              <a:rPr lang="en-US" dirty="0" err="1">
                <a:solidFill>
                  <a:schemeClr val="tx1"/>
                </a:solidFill>
                <a:latin typeface="Trebuchet MS" panose="020B0603020202020204" pitchFamily="34" charset="0"/>
              </a:rPr>
              <a:t>ft</a:t>
            </a:r>
            <a:r>
              <a:rPr lang="en-US" dirty="0">
                <a:solidFill>
                  <a:schemeClr val="tx1"/>
                </a:solidFill>
                <a:latin typeface="Trebuchet MS" panose="020B0603020202020204" pitchFamily="34" charset="0"/>
              </a:rPr>
              <a:t> </a:t>
            </a:r>
            <a:br>
              <a:rPr lang="en-US" dirty="0">
                <a:solidFill>
                  <a:schemeClr val="tx1"/>
                </a:solidFill>
                <a:latin typeface="Trebuchet MS" panose="020B0603020202020204" pitchFamily="34" charset="0"/>
              </a:rPr>
            </a:br>
            <a:r>
              <a:rPr lang="en-US" i="1" dirty="0">
                <a:solidFill>
                  <a:schemeClr val="bg1">
                    <a:lumMod val="50000"/>
                  </a:schemeClr>
                </a:solidFill>
                <a:latin typeface="Trebuchet MS" panose="020B0603020202020204" pitchFamily="34" charset="0"/>
              </a:rPr>
              <a:t>(can range from 30-250 </a:t>
            </a:r>
            <a:r>
              <a:rPr lang="en-US" i="1" dirty="0" err="1">
                <a:solidFill>
                  <a:schemeClr val="bg1">
                    <a:lumMod val="50000"/>
                  </a:schemeClr>
                </a:solidFill>
                <a:latin typeface="Trebuchet MS" panose="020B0603020202020204" pitchFamily="34" charset="0"/>
              </a:rPr>
              <a:t>ft</a:t>
            </a:r>
            <a:r>
              <a:rPr lang="en-US" i="1" dirty="0">
                <a:solidFill>
                  <a:schemeClr val="bg1">
                    <a:lumMod val="50000"/>
                  </a:schemeClr>
                </a:solidFill>
                <a:latin typeface="Trebuchet MS" panose="020B0603020202020204" pitchFamily="34" charset="0"/>
              </a:rPr>
              <a:t>)</a:t>
            </a:r>
          </a:p>
        </p:txBody>
      </p:sp>
      <p:sp>
        <p:nvSpPr>
          <p:cNvPr id="65" name="TextBox 64">
            <a:extLst>
              <a:ext uri="{FF2B5EF4-FFF2-40B4-BE49-F238E27FC236}">
                <a16:creationId xmlns:a16="http://schemas.microsoft.com/office/drawing/2014/main" id="{993D812B-DB3F-4471-B10C-280F2C06E0A2}"/>
              </a:ext>
            </a:extLst>
          </p:cNvPr>
          <p:cNvSpPr txBox="1"/>
          <p:nvPr/>
        </p:nvSpPr>
        <p:spPr>
          <a:xfrm>
            <a:off x="6142891" y="4872014"/>
            <a:ext cx="2474636" cy="738664"/>
          </a:xfrm>
          <a:prstGeom prst="rect">
            <a:avLst/>
          </a:prstGeom>
          <a:noFill/>
          <a:ln w="22225">
            <a:solidFill>
              <a:srgbClr val="FF6667"/>
            </a:solidFill>
          </a:ln>
        </p:spPr>
        <p:txBody>
          <a:bodyPr wrap="square" rtlCol="0">
            <a:spAutoFit/>
          </a:bodyPr>
          <a:lstStyle/>
          <a:p>
            <a:pPr algn="ctr"/>
            <a:r>
              <a:rPr lang="en-US" dirty="0">
                <a:solidFill>
                  <a:schemeClr val="tx1"/>
                </a:solidFill>
                <a:latin typeface="Trebuchet MS" panose="020B0603020202020204" pitchFamily="34" charset="0"/>
              </a:rPr>
              <a:t>Power supply equipment, backup generators, </a:t>
            </a:r>
            <a:br>
              <a:rPr lang="en-US" dirty="0">
                <a:solidFill>
                  <a:schemeClr val="tx1"/>
                </a:solidFill>
                <a:latin typeface="Trebuchet MS" panose="020B0603020202020204" pitchFamily="34" charset="0"/>
              </a:rPr>
            </a:br>
            <a:r>
              <a:rPr lang="en-US" dirty="0">
                <a:solidFill>
                  <a:schemeClr val="tx1"/>
                </a:solidFill>
                <a:latin typeface="Trebuchet MS" panose="020B0603020202020204" pitchFamily="34" charset="0"/>
              </a:rPr>
              <a:t>climate-controlled base</a:t>
            </a:r>
          </a:p>
        </p:txBody>
      </p:sp>
      <p:sp>
        <p:nvSpPr>
          <p:cNvPr id="66" name="TextBox 65">
            <a:extLst>
              <a:ext uri="{FF2B5EF4-FFF2-40B4-BE49-F238E27FC236}">
                <a16:creationId xmlns:a16="http://schemas.microsoft.com/office/drawing/2014/main" id="{EC2DA464-C15B-4C8B-A80F-3BC8E7CD31FD}"/>
              </a:ext>
            </a:extLst>
          </p:cNvPr>
          <p:cNvSpPr txBox="1"/>
          <p:nvPr/>
        </p:nvSpPr>
        <p:spPr>
          <a:xfrm>
            <a:off x="833875" y="2598660"/>
            <a:ext cx="3001566" cy="954107"/>
          </a:xfrm>
          <a:prstGeom prst="rect">
            <a:avLst/>
          </a:prstGeom>
          <a:noFill/>
          <a:ln w="22225">
            <a:solidFill>
              <a:srgbClr val="FF6667"/>
            </a:solidFill>
          </a:ln>
        </p:spPr>
        <p:txBody>
          <a:bodyPr wrap="square" rtlCol="0">
            <a:spAutoFit/>
          </a:bodyPr>
          <a:lstStyle/>
          <a:p>
            <a:pPr algn="ctr"/>
            <a:r>
              <a:rPr lang="en-US" dirty="0">
                <a:solidFill>
                  <a:schemeClr val="tx1"/>
                </a:solidFill>
                <a:latin typeface="Trebuchet MS" panose="020B0603020202020204" pitchFamily="34" charset="0"/>
              </a:rPr>
              <a:t>Small Cell Site on a Streetlight</a:t>
            </a:r>
          </a:p>
          <a:p>
            <a:pPr algn="ctr"/>
            <a:r>
              <a:rPr lang="en-US" dirty="0">
                <a:solidFill>
                  <a:schemeClr val="tx1">
                    <a:lumMod val="50000"/>
                    <a:lumOff val="50000"/>
                  </a:schemeClr>
                </a:solidFill>
                <a:latin typeface="Trebuchet MS" panose="020B0603020202020204" pitchFamily="34" charset="0"/>
              </a:rPr>
              <a:t>Antenna, radio relay units, sometimes batteries or backup power equipment</a:t>
            </a:r>
          </a:p>
        </p:txBody>
      </p:sp>
      <p:grpSp>
        <p:nvGrpSpPr>
          <p:cNvPr id="42" name="Group 41">
            <a:extLst>
              <a:ext uri="{FF2B5EF4-FFF2-40B4-BE49-F238E27FC236}">
                <a16:creationId xmlns:a16="http://schemas.microsoft.com/office/drawing/2014/main" id="{4AE4DFCB-1C40-4054-96A5-72331B6D4B0B}"/>
              </a:ext>
            </a:extLst>
          </p:cNvPr>
          <p:cNvGrpSpPr/>
          <p:nvPr/>
        </p:nvGrpSpPr>
        <p:grpSpPr>
          <a:xfrm>
            <a:off x="2101918" y="3633215"/>
            <a:ext cx="989547" cy="2816629"/>
            <a:chOff x="4357680" y="3641321"/>
            <a:chExt cx="989547" cy="2816629"/>
          </a:xfrm>
        </p:grpSpPr>
        <p:grpSp>
          <p:nvGrpSpPr>
            <p:cNvPr id="24" name="Group 23">
              <a:extLst>
                <a:ext uri="{FF2B5EF4-FFF2-40B4-BE49-F238E27FC236}">
                  <a16:creationId xmlns:a16="http://schemas.microsoft.com/office/drawing/2014/main" id="{D268E088-D9C5-49BD-AD74-70D72A78B2E8}"/>
                </a:ext>
              </a:extLst>
            </p:cNvPr>
            <p:cNvGrpSpPr/>
            <p:nvPr/>
          </p:nvGrpSpPr>
          <p:grpSpPr>
            <a:xfrm>
              <a:off x="4373279" y="3641321"/>
              <a:ext cx="973948" cy="2495550"/>
              <a:chOff x="4373279" y="3641321"/>
              <a:chExt cx="973948" cy="2495550"/>
            </a:xfrm>
          </p:grpSpPr>
          <p:grpSp>
            <p:nvGrpSpPr>
              <p:cNvPr id="2" name="Group 1">
                <a:extLst>
                  <a:ext uri="{FF2B5EF4-FFF2-40B4-BE49-F238E27FC236}">
                    <a16:creationId xmlns:a16="http://schemas.microsoft.com/office/drawing/2014/main" id="{38666ABF-E364-4819-8D9E-25732AEDD303}"/>
                  </a:ext>
                </a:extLst>
              </p:cNvPr>
              <p:cNvGrpSpPr/>
              <p:nvPr/>
            </p:nvGrpSpPr>
            <p:grpSpPr>
              <a:xfrm>
                <a:off x="4373279" y="3641321"/>
                <a:ext cx="973948" cy="2495550"/>
                <a:chOff x="4289063" y="3289460"/>
                <a:chExt cx="742203" cy="2787490"/>
              </a:xfrm>
            </p:grpSpPr>
            <p:pic>
              <p:nvPicPr>
                <p:cNvPr id="94" name="Picture 93">
                  <a:extLst>
                    <a:ext uri="{FF2B5EF4-FFF2-40B4-BE49-F238E27FC236}">
                      <a16:creationId xmlns:a16="http://schemas.microsoft.com/office/drawing/2014/main" id="{9ABDE9C6-3CB2-42B1-B234-D2CEAC52FD34}"/>
                    </a:ext>
                  </a:extLst>
                </p:cNvPr>
                <p:cNvPicPr>
                  <a:picLocks noChangeAspect="1"/>
                </p:cNvPicPr>
                <p:nvPr/>
              </p:nvPicPr>
              <p:blipFill>
                <a:blip r:embed="rId5"/>
                <a:stretch>
                  <a:fillRect/>
                </a:stretch>
              </p:blipFill>
              <p:spPr>
                <a:xfrm>
                  <a:off x="4289063" y="3491003"/>
                  <a:ext cx="742203" cy="2585947"/>
                </a:xfrm>
                <a:prstGeom prst="rect">
                  <a:avLst/>
                </a:prstGeom>
              </p:spPr>
            </p:pic>
            <p:sp>
              <p:nvSpPr>
                <p:cNvPr id="99" name="Cylinder 98">
                  <a:extLst>
                    <a:ext uri="{FF2B5EF4-FFF2-40B4-BE49-F238E27FC236}">
                      <a16:creationId xmlns:a16="http://schemas.microsoft.com/office/drawing/2014/main" id="{742E2934-7478-4FFA-BC27-573426139C2E}"/>
                    </a:ext>
                  </a:extLst>
                </p:cNvPr>
                <p:cNvSpPr/>
                <p:nvPr/>
              </p:nvSpPr>
              <p:spPr>
                <a:xfrm>
                  <a:off x="4355195" y="3289460"/>
                  <a:ext cx="99342" cy="566736"/>
                </a:xfrm>
                <a:prstGeom prst="ca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rapezoid 99">
                <a:extLst>
                  <a:ext uri="{FF2B5EF4-FFF2-40B4-BE49-F238E27FC236}">
                    <a16:creationId xmlns:a16="http://schemas.microsoft.com/office/drawing/2014/main" id="{0A56E1A9-A158-4600-97AA-8E918CBF42D6}"/>
                  </a:ext>
                </a:extLst>
              </p:cNvPr>
              <p:cNvSpPr/>
              <p:nvPr/>
            </p:nvSpPr>
            <p:spPr>
              <a:xfrm>
                <a:off x="4420904" y="5684042"/>
                <a:ext cx="231607" cy="422868"/>
              </a:xfrm>
              <a:prstGeom prst="trapezoid">
                <a:avLst/>
              </a:prstGeom>
              <a:solidFill>
                <a:srgbClr val="2F1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A6A077DE-10D9-42AD-A220-E8BB26FDCC4E}"/>
                </a:ext>
              </a:extLst>
            </p:cNvPr>
            <p:cNvSpPr/>
            <p:nvPr/>
          </p:nvSpPr>
          <p:spPr>
            <a:xfrm>
              <a:off x="4357680" y="6104527"/>
              <a:ext cx="351137" cy="353423"/>
            </a:xfrm>
            <a:prstGeom prst="rect">
              <a:avLst/>
            </a:prstGeom>
            <a:noFill/>
            <a:ln>
              <a:solidFill>
                <a:srgbClr val="2F108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2B9A330-FF78-4889-85A3-4AFEA07BFCB9}"/>
                </a:ext>
              </a:extLst>
            </p:cNvPr>
            <p:cNvGrpSpPr/>
            <p:nvPr/>
          </p:nvGrpSpPr>
          <p:grpSpPr>
            <a:xfrm>
              <a:off x="4437250" y="6127346"/>
              <a:ext cx="205735" cy="296984"/>
              <a:chOff x="4467899" y="6170706"/>
              <a:chExt cx="179862" cy="225829"/>
            </a:xfrm>
          </p:grpSpPr>
          <p:sp>
            <p:nvSpPr>
              <p:cNvPr id="35" name="Flowchart: Collate 34">
                <a:extLst>
                  <a:ext uri="{FF2B5EF4-FFF2-40B4-BE49-F238E27FC236}">
                    <a16:creationId xmlns:a16="http://schemas.microsoft.com/office/drawing/2014/main" id="{C91D1D84-927F-4F79-B393-20C7547C3B33}"/>
                  </a:ext>
                </a:extLst>
              </p:cNvPr>
              <p:cNvSpPr/>
              <p:nvPr/>
            </p:nvSpPr>
            <p:spPr>
              <a:xfrm>
                <a:off x="4467899" y="6170706"/>
                <a:ext cx="122521" cy="225829"/>
              </a:xfrm>
              <a:prstGeom prst="flowChartCol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Flowchart: Collate 66">
                <a:extLst>
                  <a:ext uri="{FF2B5EF4-FFF2-40B4-BE49-F238E27FC236}">
                    <a16:creationId xmlns:a16="http://schemas.microsoft.com/office/drawing/2014/main" id="{B73B3A31-E241-4C11-8C4A-63039B1EA93A}"/>
                  </a:ext>
                </a:extLst>
              </p:cNvPr>
              <p:cNvSpPr/>
              <p:nvPr/>
            </p:nvSpPr>
            <p:spPr>
              <a:xfrm>
                <a:off x="4525240" y="6170706"/>
                <a:ext cx="122521" cy="225829"/>
              </a:xfrm>
              <a:prstGeom prst="flowChartCol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103" name="Graphic 102" descr="Woman">
            <a:extLst>
              <a:ext uri="{FF2B5EF4-FFF2-40B4-BE49-F238E27FC236}">
                <a16:creationId xmlns:a16="http://schemas.microsoft.com/office/drawing/2014/main" id="{F6B1DFB9-F690-4B91-96B0-FE3D204152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3870" y="5469399"/>
            <a:ext cx="649298" cy="649298"/>
          </a:xfrm>
          <a:prstGeom prst="rect">
            <a:avLst/>
          </a:prstGeom>
        </p:spPr>
      </p:pic>
    </p:spTree>
    <p:extLst>
      <p:ext uri="{BB962C8B-B14F-4D97-AF65-F5344CB8AC3E}">
        <p14:creationId xmlns:p14="http://schemas.microsoft.com/office/powerpoint/2010/main" val="3784773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7" name="Picture 16">
            <a:extLst>
              <a:ext uri="{FF2B5EF4-FFF2-40B4-BE49-F238E27FC236}">
                <a16:creationId xmlns:a16="http://schemas.microsoft.com/office/drawing/2014/main" id="{4CC7F311-C0F7-4B7D-BECC-90BFB3D80F45}"/>
              </a:ext>
            </a:extLst>
          </p:cNvPr>
          <p:cNvPicPr>
            <a:picLocks noChangeAspect="1"/>
          </p:cNvPicPr>
          <p:nvPr/>
        </p:nvPicPr>
        <p:blipFill rotWithShape="1">
          <a:blip r:embed="rId3"/>
          <a:srcRect l="3558" t="3506" r="4726" b="4050"/>
          <a:stretch/>
        </p:blipFill>
        <p:spPr>
          <a:xfrm>
            <a:off x="2377589" y="1085825"/>
            <a:ext cx="4362590" cy="4397298"/>
          </a:xfrm>
          <a:prstGeom prst="rect">
            <a:avLst/>
          </a:prstGeom>
        </p:spPr>
      </p:pic>
      <p:sp>
        <p:nvSpPr>
          <p:cNvPr id="102" name="Shape 102"/>
          <p:cNvSpPr txBox="1">
            <a:spLocks noGrp="1"/>
          </p:cNvSpPr>
          <p:nvPr>
            <p:ph type="title"/>
          </p:nvPr>
        </p:nvSpPr>
        <p:spPr>
          <a:xfrm>
            <a:off x="238651" y="273686"/>
            <a:ext cx="8258400" cy="5400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A3838"/>
              </a:buClr>
              <a:buSzPts val="2400"/>
              <a:buFont typeface="Trebuchet MS"/>
              <a:buNone/>
            </a:pPr>
            <a:r>
              <a:rPr lang="en-US" dirty="0"/>
              <a:t>Growing Demand and Pressure</a:t>
            </a:r>
            <a:endParaRPr sz="2400" b="1" i="0" u="none" strike="noStrike" cap="none" dirty="0">
              <a:solidFill>
                <a:srgbClr val="3A3838"/>
              </a:solidFill>
              <a:latin typeface="Trebuchet MS"/>
              <a:ea typeface="Trebuchet MS"/>
              <a:cs typeface="Trebuchet MS"/>
              <a:sym typeface="Trebuchet MS"/>
            </a:endParaRPr>
          </a:p>
        </p:txBody>
      </p:sp>
      <p:grpSp>
        <p:nvGrpSpPr>
          <p:cNvPr id="3" name="Group 2">
            <a:extLst>
              <a:ext uri="{FF2B5EF4-FFF2-40B4-BE49-F238E27FC236}">
                <a16:creationId xmlns:a16="http://schemas.microsoft.com/office/drawing/2014/main" id="{3658C705-6762-455C-85F5-CC5E4A7039A0}"/>
              </a:ext>
            </a:extLst>
          </p:cNvPr>
          <p:cNvGrpSpPr/>
          <p:nvPr/>
        </p:nvGrpSpPr>
        <p:grpSpPr>
          <a:xfrm>
            <a:off x="6573731" y="1926836"/>
            <a:ext cx="1770744" cy="1791002"/>
            <a:chOff x="6949946" y="4152607"/>
            <a:chExt cx="1770744" cy="1791002"/>
          </a:xfrm>
        </p:grpSpPr>
        <p:sp>
          <p:nvSpPr>
            <p:cNvPr id="26" name="Shape 84">
              <a:extLst>
                <a:ext uri="{FF2B5EF4-FFF2-40B4-BE49-F238E27FC236}">
                  <a16:creationId xmlns:a16="http://schemas.microsoft.com/office/drawing/2014/main" id="{8238A5E9-C3F9-40E0-B8C4-805B6AF3F893}"/>
                </a:ext>
              </a:extLst>
            </p:cNvPr>
            <p:cNvSpPr/>
            <p:nvPr/>
          </p:nvSpPr>
          <p:spPr>
            <a:xfrm>
              <a:off x="6949946" y="4152607"/>
              <a:ext cx="1770744" cy="1791002"/>
            </a:xfrm>
            <a:prstGeom prst="roundRect">
              <a:avLst>
                <a:gd name="adj" fmla="val 16667"/>
              </a:avLst>
            </a:prstGeom>
            <a:solidFill>
              <a:srgbClr val="00A0A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8" name="TextBox 87">
              <a:extLst>
                <a:ext uri="{FF2B5EF4-FFF2-40B4-BE49-F238E27FC236}">
                  <a16:creationId xmlns:a16="http://schemas.microsoft.com/office/drawing/2014/main" id="{E91E85DE-7681-4E99-ADB0-D45B0A1F572D}"/>
                </a:ext>
              </a:extLst>
            </p:cNvPr>
            <p:cNvSpPr txBox="1"/>
            <p:nvPr/>
          </p:nvSpPr>
          <p:spPr>
            <a:xfrm>
              <a:off x="6962229" y="4386388"/>
              <a:ext cx="1758461" cy="1323439"/>
            </a:xfrm>
            <a:prstGeom prst="rect">
              <a:avLst/>
            </a:prstGeom>
            <a:noFill/>
          </p:spPr>
          <p:txBody>
            <a:bodyPr wrap="square" rtlCol="0">
              <a:spAutoFit/>
            </a:bodyPr>
            <a:lstStyle/>
            <a:p>
              <a:pPr algn="ctr"/>
              <a:r>
                <a:rPr lang="en-US" sz="2000" dirty="0">
                  <a:solidFill>
                    <a:schemeClr val="bg1"/>
                  </a:solidFill>
                  <a:latin typeface="Trebuchet MS" panose="020B0603020202020204" pitchFamily="34" charset="0"/>
                </a:rPr>
                <a:t>But many needs for reliable connectivity </a:t>
              </a:r>
            </a:p>
          </p:txBody>
        </p:sp>
      </p:grpSp>
      <p:grpSp>
        <p:nvGrpSpPr>
          <p:cNvPr id="2" name="Group 1">
            <a:extLst>
              <a:ext uri="{FF2B5EF4-FFF2-40B4-BE49-F238E27FC236}">
                <a16:creationId xmlns:a16="http://schemas.microsoft.com/office/drawing/2014/main" id="{CC0DE167-BD07-4C27-911F-A17519235748}"/>
              </a:ext>
            </a:extLst>
          </p:cNvPr>
          <p:cNvGrpSpPr/>
          <p:nvPr/>
        </p:nvGrpSpPr>
        <p:grpSpPr>
          <a:xfrm>
            <a:off x="3136237" y="4695947"/>
            <a:ext cx="2845293" cy="1185098"/>
            <a:chOff x="2065034" y="3860297"/>
            <a:chExt cx="2027995" cy="1969037"/>
          </a:xfrm>
        </p:grpSpPr>
        <p:sp>
          <p:nvSpPr>
            <p:cNvPr id="27" name="Shape 85">
              <a:extLst>
                <a:ext uri="{FF2B5EF4-FFF2-40B4-BE49-F238E27FC236}">
                  <a16:creationId xmlns:a16="http://schemas.microsoft.com/office/drawing/2014/main" id="{3A84EC1D-8D29-4167-9F12-45B365983DAE}"/>
                </a:ext>
              </a:extLst>
            </p:cNvPr>
            <p:cNvSpPr/>
            <p:nvPr/>
          </p:nvSpPr>
          <p:spPr>
            <a:xfrm>
              <a:off x="2065034" y="3860297"/>
              <a:ext cx="2027995" cy="1969037"/>
            </a:xfrm>
            <a:prstGeom prst="roundRect">
              <a:avLst>
                <a:gd name="adj" fmla="val 16667"/>
              </a:avLst>
            </a:prstGeom>
            <a:solidFill>
              <a:srgbClr val="FF6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TextBox 9">
              <a:extLst>
                <a:ext uri="{FF2B5EF4-FFF2-40B4-BE49-F238E27FC236}">
                  <a16:creationId xmlns:a16="http://schemas.microsoft.com/office/drawing/2014/main" id="{1A2A77C9-4116-4912-80A5-C75CE37E061B}"/>
                </a:ext>
              </a:extLst>
            </p:cNvPr>
            <p:cNvSpPr txBox="1"/>
            <p:nvPr/>
          </p:nvSpPr>
          <p:spPr>
            <a:xfrm>
              <a:off x="2160078" y="4015579"/>
              <a:ext cx="1883736" cy="1687521"/>
            </a:xfrm>
            <a:prstGeom prst="rect">
              <a:avLst/>
            </a:prstGeom>
            <a:noFill/>
          </p:spPr>
          <p:txBody>
            <a:bodyPr wrap="square" rtlCol="0">
              <a:spAutoFit/>
            </a:bodyPr>
            <a:lstStyle/>
            <a:p>
              <a:pPr algn="ctr"/>
              <a:r>
                <a:rPr lang="en-US" sz="2000" dirty="0">
                  <a:solidFill>
                    <a:schemeClr val="bg1"/>
                  </a:solidFill>
                  <a:latin typeface="Trebuchet MS" panose="020B0603020202020204" pitchFamily="34" charset="0"/>
                </a:rPr>
                <a:t>Not enough traffic signal &amp; street light poles in downtown</a:t>
              </a:r>
            </a:p>
          </p:txBody>
        </p:sp>
      </p:grpSp>
      <p:cxnSp>
        <p:nvCxnSpPr>
          <p:cNvPr id="84" name="Shape 175">
            <a:extLst>
              <a:ext uri="{FF2B5EF4-FFF2-40B4-BE49-F238E27FC236}">
                <a16:creationId xmlns:a16="http://schemas.microsoft.com/office/drawing/2014/main" id="{03EFD5FD-98AA-4D65-BFE2-0BF1AE931076}"/>
              </a:ext>
            </a:extLst>
          </p:cNvPr>
          <p:cNvCxnSpPr>
            <a:cxnSpLocks/>
            <a:stCxn id="26" idx="2"/>
          </p:cNvCxnSpPr>
          <p:nvPr/>
        </p:nvCxnSpPr>
        <p:spPr>
          <a:xfrm flipH="1">
            <a:off x="5946949" y="3717838"/>
            <a:ext cx="1512154" cy="1609015"/>
          </a:xfrm>
          <a:prstGeom prst="straightConnector1">
            <a:avLst/>
          </a:prstGeom>
          <a:noFill/>
          <a:ln w="28575" cap="flat" cmpd="sng">
            <a:solidFill>
              <a:schemeClr val="bg1">
                <a:lumMod val="85000"/>
              </a:schemeClr>
            </a:solidFill>
            <a:prstDash val="dot"/>
            <a:round/>
            <a:headEnd type="none" w="lg" len="lg"/>
            <a:tailEnd type="oval" w="lg" len="lg"/>
          </a:ln>
        </p:spPr>
      </p:cxnSp>
      <p:grpSp>
        <p:nvGrpSpPr>
          <p:cNvPr id="22" name="Group 21">
            <a:extLst>
              <a:ext uri="{FF2B5EF4-FFF2-40B4-BE49-F238E27FC236}">
                <a16:creationId xmlns:a16="http://schemas.microsoft.com/office/drawing/2014/main" id="{AE4A92E5-C089-4744-B51E-E44E93978663}"/>
              </a:ext>
            </a:extLst>
          </p:cNvPr>
          <p:cNvGrpSpPr/>
          <p:nvPr/>
        </p:nvGrpSpPr>
        <p:grpSpPr>
          <a:xfrm>
            <a:off x="297213" y="895661"/>
            <a:ext cx="2515671" cy="1713877"/>
            <a:chOff x="78628" y="905497"/>
            <a:chExt cx="2515671" cy="1713877"/>
          </a:xfrm>
        </p:grpSpPr>
        <p:grpSp>
          <p:nvGrpSpPr>
            <p:cNvPr id="16" name="Group 15">
              <a:extLst>
                <a:ext uri="{FF2B5EF4-FFF2-40B4-BE49-F238E27FC236}">
                  <a16:creationId xmlns:a16="http://schemas.microsoft.com/office/drawing/2014/main" id="{BC689518-CF70-45B3-A971-3313F25732D8}"/>
                </a:ext>
              </a:extLst>
            </p:cNvPr>
            <p:cNvGrpSpPr/>
            <p:nvPr/>
          </p:nvGrpSpPr>
          <p:grpSpPr>
            <a:xfrm>
              <a:off x="78628" y="905497"/>
              <a:ext cx="2515671" cy="1713877"/>
              <a:chOff x="-1036159" y="3167010"/>
              <a:chExt cx="2483753" cy="1894427"/>
            </a:xfrm>
          </p:grpSpPr>
          <p:sp>
            <p:nvSpPr>
              <p:cNvPr id="24" name="Shape 86">
                <a:extLst>
                  <a:ext uri="{FF2B5EF4-FFF2-40B4-BE49-F238E27FC236}">
                    <a16:creationId xmlns:a16="http://schemas.microsoft.com/office/drawing/2014/main" id="{2144AC4D-27DD-483B-B5A4-0D028B1C4027}"/>
                  </a:ext>
                </a:extLst>
              </p:cNvPr>
              <p:cNvSpPr/>
              <p:nvPr/>
            </p:nvSpPr>
            <p:spPr>
              <a:xfrm>
                <a:off x="-878167" y="3167010"/>
                <a:ext cx="2167771" cy="1894427"/>
              </a:xfrm>
              <a:prstGeom prst="roundRect">
                <a:avLst>
                  <a:gd name="adj" fmla="val 16667"/>
                </a:avLst>
              </a:prstGeom>
              <a:solidFill>
                <a:srgbClr val="F5822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TextBox 5">
                <a:extLst>
                  <a:ext uri="{FF2B5EF4-FFF2-40B4-BE49-F238E27FC236}">
                    <a16:creationId xmlns:a16="http://schemas.microsoft.com/office/drawing/2014/main" id="{2432C20B-F8F4-424C-A5BF-11C56B49062C}"/>
                  </a:ext>
                </a:extLst>
              </p:cNvPr>
              <p:cNvSpPr txBox="1"/>
              <p:nvPr/>
            </p:nvSpPr>
            <p:spPr>
              <a:xfrm>
                <a:off x="-1036159" y="3377207"/>
                <a:ext cx="2483753" cy="1547908"/>
              </a:xfrm>
              <a:prstGeom prst="rect">
                <a:avLst/>
              </a:prstGeom>
              <a:noFill/>
            </p:spPr>
            <p:txBody>
              <a:bodyPr wrap="square" rtlCol="0">
                <a:spAutoFit/>
              </a:bodyPr>
              <a:lstStyle/>
              <a:p>
                <a:pPr algn="ctr"/>
                <a:r>
                  <a:rPr lang="en-US" sz="2000" dirty="0">
                    <a:solidFill>
                      <a:schemeClr val="bg1"/>
                    </a:solidFill>
                    <a:latin typeface="Trebuchet MS" panose="020B0603020202020204" pitchFamily="34" charset="0"/>
                  </a:rPr>
                  <a:t>FCC requirements </a:t>
                </a:r>
              </a:p>
              <a:p>
                <a:pPr algn="ctr"/>
                <a:r>
                  <a:rPr lang="en-US" sz="2000" dirty="0">
                    <a:solidFill>
                      <a:schemeClr val="bg1"/>
                    </a:solidFill>
                    <a:latin typeface="Trebuchet MS" panose="020B0603020202020204" pitchFamily="34" charset="0"/>
                  </a:rPr>
                  <a:t> &lt; 4 carriers </a:t>
                </a:r>
              </a:p>
              <a:p>
                <a:pPr algn="ctr">
                  <a:spcBef>
                    <a:spcPts val="600"/>
                  </a:spcBef>
                </a:pPr>
                <a:r>
                  <a:rPr lang="en-US" sz="2000" dirty="0">
                    <a:solidFill>
                      <a:schemeClr val="bg1"/>
                    </a:solidFill>
                    <a:latin typeface="Trebuchet MS" panose="020B0603020202020204" pitchFamily="34" charset="0"/>
                  </a:rPr>
                  <a:t>hundreds of locations </a:t>
                </a:r>
              </a:p>
            </p:txBody>
          </p:sp>
        </p:grpSp>
        <p:cxnSp>
          <p:nvCxnSpPr>
            <p:cNvPr id="21" name="Straight Connector 20">
              <a:extLst>
                <a:ext uri="{FF2B5EF4-FFF2-40B4-BE49-F238E27FC236}">
                  <a16:creationId xmlns:a16="http://schemas.microsoft.com/office/drawing/2014/main" id="{4ED59B17-9930-4FE9-976F-1CDA6B173FD0}"/>
                </a:ext>
              </a:extLst>
            </p:cNvPr>
            <p:cNvCxnSpPr/>
            <p:nvPr/>
          </p:nvCxnSpPr>
          <p:spPr>
            <a:xfrm>
              <a:off x="356469" y="1810968"/>
              <a:ext cx="1959988" cy="0"/>
            </a:xfrm>
            <a:prstGeom prst="line">
              <a:avLst/>
            </a:prstGeom>
            <a:ln w="22225">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78" name="Shape 175">
            <a:extLst>
              <a:ext uri="{FF2B5EF4-FFF2-40B4-BE49-F238E27FC236}">
                <a16:creationId xmlns:a16="http://schemas.microsoft.com/office/drawing/2014/main" id="{F2B69EC0-4A3F-466C-94E8-2D0AE940F19C}"/>
              </a:ext>
            </a:extLst>
          </p:cNvPr>
          <p:cNvCxnSpPr>
            <a:cxnSpLocks/>
            <a:stCxn id="27" idx="1"/>
            <a:endCxn id="24" idx="2"/>
          </p:cNvCxnSpPr>
          <p:nvPr/>
        </p:nvCxnSpPr>
        <p:spPr>
          <a:xfrm flipH="1" flipV="1">
            <a:off x="1555049" y="2609538"/>
            <a:ext cx="1581188" cy="2678958"/>
          </a:xfrm>
          <a:prstGeom prst="straightConnector1">
            <a:avLst/>
          </a:prstGeom>
          <a:noFill/>
          <a:ln w="28575" cap="flat" cmpd="sng">
            <a:solidFill>
              <a:schemeClr val="bg1">
                <a:lumMod val="85000"/>
              </a:schemeClr>
            </a:solidFill>
            <a:prstDash val="dot"/>
            <a:round/>
            <a:headEnd type="none" w="lg" len="lg"/>
            <a:tailEnd type="oval" w="lg" len="lg"/>
          </a:ln>
        </p:spPr>
      </p:cxnSp>
    </p:spTree>
    <p:extLst>
      <p:ext uri="{BB962C8B-B14F-4D97-AF65-F5344CB8AC3E}">
        <p14:creationId xmlns:p14="http://schemas.microsoft.com/office/powerpoint/2010/main" val="63116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22BAF-0165-45BB-AC07-2C0D10674AB3}"/>
              </a:ext>
            </a:extLst>
          </p:cNvPr>
          <p:cNvSpPr>
            <a:spLocks noGrp="1"/>
          </p:cNvSpPr>
          <p:nvPr>
            <p:ph type="body" idx="1"/>
          </p:nvPr>
        </p:nvSpPr>
        <p:spPr>
          <a:xfrm>
            <a:off x="4527036" y="1228155"/>
            <a:ext cx="4256745" cy="4969545"/>
          </a:xfrm>
        </p:spPr>
        <p:txBody>
          <a:bodyPr/>
          <a:lstStyle/>
          <a:p>
            <a:pPr>
              <a:spcAft>
                <a:spcPts val="600"/>
              </a:spcAft>
            </a:pPr>
            <a:r>
              <a:rPr lang="en-US" dirty="0"/>
              <a:t>Framework prepared by multi-agency work group</a:t>
            </a:r>
          </a:p>
          <a:p>
            <a:pPr lvl="1">
              <a:spcAft>
                <a:spcPts val="600"/>
              </a:spcAft>
            </a:pPr>
            <a:r>
              <a:rPr lang="en-US" dirty="0"/>
              <a:t>PBOT, OCT, BPS, City Attorney</a:t>
            </a:r>
          </a:p>
          <a:p>
            <a:pPr>
              <a:spcBef>
                <a:spcPts val="1200"/>
              </a:spcBef>
              <a:spcAft>
                <a:spcPts val="600"/>
              </a:spcAft>
            </a:pPr>
            <a:r>
              <a:rPr lang="en-US" dirty="0"/>
              <a:t>Attachments limited in:</a:t>
            </a:r>
          </a:p>
          <a:p>
            <a:pPr lvl="1"/>
            <a:r>
              <a:rPr lang="en-US" dirty="0"/>
              <a:t>Underground Wiring Districts</a:t>
            </a:r>
          </a:p>
          <a:p>
            <a:pPr lvl="1"/>
            <a:r>
              <a:rPr lang="en-US" dirty="0"/>
              <a:t>Design and Historic Districts</a:t>
            </a:r>
          </a:p>
          <a:p>
            <a:pPr lvl="1"/>
            <a:r>
              <a:rPr lang="en-US" dirty="0"/>
              <a:t>Scenic Corridors</a:t>
            </a:r>
          </a:p>
          <a:p>
            <a:pPr>
              <a:spcBef>
                <a:spcPts val="1200"/>
              </a:spcBef>
              <a:spcAft>
                <a:spcPts val="600"/>
              </a:spcAft>
            </a:pPr>
            <a:r>
              <a:rPr lang="en-US" dirty="0"/>
              <a:t>Connectivity goals:</a:t>
            </a:r>
          </a:p>
          <a:p>
            <a:pPr lvl="1"/>
            <a:r>
              <a:rPr lang="en-US" dirty="0">
                <a:solidFill>
                  <a:schemeClr val="tx1"/>
                </a:solidFill>
              </a:rPr>
              <a:t>2035 Comp Plan</a:t>
            </a:r>
          </a:p>
          <a:p>
            <a:pPr lvl="1"/>
            <a:r>
              <a:rPr lang="en-US" dirty="0">
                <a:solidFill>
                  <a:schemeClr val="tx1"/>
                </a:solidFill>
              </a:rPr>
              <a:t>Digital Equity Action Plan</a:t>
            </a:r>
          </a:p>
          <a:p>
            <a:pPr lvl="1"/>
            <a:r>
              <a:rPr lang="en-US" dirty="0">
                <a:solidFill>
                  <a:schemeClr val="tx1"/>
                </a:solidFill>
              </a:rPr>
              <a:t>Portland Broadband Strategic Plan </a:t>
            </a:r>
          </a:p>
        </p:txBody>
      </p:sp>
      <p:sp>
        <p:nvSpPr>
          <p:cNvPr id="3" name="Title 2">
            <a:extLst>
              <a:ext uri="{FF2B5EF4-FFF2-40B4-BE49-F238E27FC236}">
                <a16:creationId xmlns:a16="http://schemas.microsoft.com/office/drawing/2014/main" id="{797AFC18-59FC-499A-93F5-812B68AEFEE4}"/>
              </a:ext>
            </a:extLst>
          </p:cNvPr>
          <p:cNvSpPr>
            <a:spLocks noGrp="1"/>
          </p:cNvSpPr>
          <p:nvPr>
            <p:ph type="title"/>
          </p:nvPr>
        </p:nvSpPr>
        <p:spPr/>
        <p:txBody>
          <a:bodyPr/>
          <a:lstStyle/>
          <a:p>
            <a:r>
              <a:rPr lang="en-US" dirty="0"/>
              <a:t>Existing City Policies and Guidelines</a:t>
            </a:r>
          </a:p>
        </p:txBody>
      </p:sp>
      <p:sp>
        <p:nvSpPr>
          <p:cNvPr id="8" name="Shape 233">
            <a:extLst>
              <a:ext uri="{FF2B5EF4-FFF2-40B4-BE49-F238E27FC236}">
                <a16:creationId xmlns:a16="http://schemas.microsoft.com/office/drawing/2014/main" id="{66871BF2-CA1B-4107-8491-87123CF1FCF0}"/>
              </a:ext>
            </a:extLst>
          </p:cNvPr>
          <p:cNvSpPr/>
          <p:nvPr/>
        </p:nvSpPr>
        <p:spPr>
          <a:xfrm>
            <a:off x="491195" y="940427"/>
            <a:ext cx="3996397" cy="4953940"/>
          </a:xfrm>
          <a:prstGeom prst="round1Rect">
            <a:avLst>
              <a:gd name="adj" fmla="val 16667"/>
            </a:avLst>
          </a:prstGeom>
          <a:solidFill>
            <a:srgbClr val="F5822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7" name="Picture 6">
            <a:extLst>
              <a:ext uri="{FF2B5EF4-FFF2-40B4-BE49-F238E27FC236}">
                <a16:creationId xmlns:a16="http://schemas.microsoft.com/office/drawing/2014/main" id="{BB04904F-3791-46D2-966E-1A4BB385DE85}"/>
              </a:ext>
            </a:extLst>
          </p:cNvPr>
          <p:cNvPicPr>
            <a:picLocks noChangeAspect="1"/>
          </p:cNvPicPr>
          <p:nvPr/>
        </p:nvPicPr>
        <p:blipFill rotWithShape="1">
          <a:blip r:embed="rId3"/>
          <a:srcRect l="2762" t="2193" r="2527" b="4011"/>
          <a:stretch/>
        </p:blipFill>
        <p:spPr>
          <a:xfrm>
            <a:off x="709831" y="1228155"/>
            <a:ext cx="3516923" cy="4507201"/>
          </a:xfrm>
          <a:prstGeom prst="rect">
            <a:avLst/>
          </a:prstGeom>
        </p:spPr>
      </p:pic>
    </p:spTree>
    <p:extLst>
      <p:ext uri="{BB962C8B-B14F-4D97-AF65-F5344CB8AC3E}">
        <p14:creationId xmlns:p14="http://schemas.microsoft.com/office/powerpoint/2010/main" val="149249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22BAF-0165-45BB-AC07-2C0D10674AB3}"/>
              </a:ext>
            </a:extLst>
          </p:cNvPr>
          <p:cNvSpPr>
            <a:spLocks noGrp="1"/>
          </p:cNvSpPr>
          <p:nvPr>
            <p:ph type="body" idx="1"/>
          </p:nvPr>
        </p:nvSpPr>
        <p:spPr>
          <a:xfrm>
            <a:off x="647115" y="812758"/>
            <a:ext cx="7849948" cy="950297"/>
          </a:xfrm>
        </p:spPr>
        <p:txBody>
          <a:bodyPr/>
          <a:lstStyle/>
          <a:p>
            <a:pPr marL="127000" indent="0">
              <a:buNone/>
            </a:pPr>
            <a:r>
              <a:rPr lang="en-US" sz="2000" dirty="0"/>
              <a:t>Vertical infrastructure is currently underutilized — single use only </a:t>
            </a:r>
          </a:p>
          <a:p>
            <a:pPr marL="127000" indent="0">
              <a:buNone/>
            </a:pPr>
            <a:endParaRPr lang="en-US" sz="1800" dirty="0"/>
          </a:p>
        </p:txBody>
      </p:sp>
      <p:sp>
        <p:nvSpPr>
          <p:cNvPr id="3" name="Title 2">
            <a:extLst>
              <a:ext uri="{FF2B5EF4-FFF2-40B4-BE49-F238E27FC236}">
                <a16:creationId xmlns:a16="http://schemas.microsoft.com/office/drawing/2014/main" id="{797AFC18-59FC-499A-93F5-812B68AEFEE4}"/>
              </a:ext>
            </a:extLst>
          </p:cNvPr>
          <p:cNvSpPr>
            <a:spLocks noGrp="1"/>
          </p:cNvSpPr>
          <p:nvPr>
            <p:ph type="title"/>
          </p:nvPr>
        </p:nvSpPr>
        <p:spPr/>
        <p:txBody>
          <a:bodyPr/>
          <a:lstStyle/>
          <a:p>
            <a:r>
              <a:rPr lang="en-US" dirty="0"/>
              <a:t>Framework Findings </a:t>
            </a:r>
          </a:p>
        </p:txBody>
      </p:sp>
      <p:sp>
        <p:nvSpPr>
          <p:cNvPr id="6" name="Shape 233">
            <a:extLst>
              <a:ext uri="{FF2B5EF4-FFF2-40B4-BE49-F238E27FC236}">
                <a16:creationId xmlns:a16="http://schemas.microsoft.com/office/drawing/2014/main" id="{58A7E687-47E3-4609-AA3E-A32585C36036}"/>
              </a:ext>
            </a:extLst>
          </p:cNvPr>
          <p:cNvSpPr/>
          <p:nvPr/>
        </p:nvSpPr>
        <p:spPr>
          <a:xfrm>
            <a:off x="948144" y="1587850"/>
            <a:ext cx="3046236" cy="4206838"/>
          </a:xfrm>
          <a:prstGeom prst="round1Rect">
            <a:avLst>
              <a:gd name="adj" fmla="val 16667"/>
            </a:avLst>
          </a:prstGeom>
          <a:solidFill>
            <a:srgbClr val="F5822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192">
            <a:extLst>
              <a:ext uri="{FF2B5EF4-FFF2-40B4-BE49-F238E27FC236}">
                <a16:creationId xmlns:a16="http://schemas.microsoft.com/office/drawing/2014/main" id="{CC2EE49E-1D63-4849-ACA7-39639AC2571E}"/>
              </a:ext>
            </a:extLst>
          </p:cNvPr>
          <p:cNvSpPr/>
          <p:nvPr/>
        </p:nvSpPr>
        <p:spPr>
          <a:xfrm>
            <a:off x="5243793" y="1597411"/>
            <a:ext cx="3044952" cy="4206240"/>
          </a:xfrm>
          <a:prstGeom prst="round1Rect">
            <a:avLst>
              <a:gd name="adj" fmla="val 16667"/>
            </a:avLst>
          </a:prstGeom>
          <a:solidFill>
            <a:srgbClr val="FF6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TextBox 3">
            <a:extLst>
              <a:ext uri="{FF2B5EF4-FFF2-40B4-BE49-F238E27FC236}">
                <a16:creationId xmlns:a16="http://schemas.microsoft.com/office/drawing/2014/main" id="{DA029209-B2CE-44E3-BCEB-66A878645F5B}"/>
              </a:ext>
            </a:extLst>
          </p:cNvPr>
          <p:cNvSpPr txBox="1"/>
          <p:nvPr/>
        </p:nvSpPr>
        <p:spPr>
          <a:xfrm>
            <a:off x="938619" y="1686757"/>
            <a:ext cx="3157131" cy="4031873"/>
          </a:xfrm>
          <a:prstGeom prst="rect">
            <a:avLst/>
          </a:prstGeom>
          <a:noFill/>
        </p:spPr>
        <p:txBody>
          <a:bodyPr wrap="square" rtlCol="0">
            <a:spAutoFit/>
          </a:bodyPr>
          <a:lstStyle/>
          <a:p>
            <a:pPr algn="ctr">
              <a:spcAft>
                <a:spcPts val="1200"/>
              </a:spcAft>
            </a:pPr>
            <a:r>
              <a:rPr lang="en-US" sz="1800" dirty="0">
                <a:solidFill>
                  <a:schemeClr val="bg1"/>
                </a:solidFill>
                <a:latin typeface="Trebuchet MS" panose="020B0603020202020204" pitchFamily="34" charset="0"/>
              </a:rPr>
              <a:t>OPPORTUNITIES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Set our own aesthetic &amp; noise mitigation requirements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Increase upgrade investments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Innovative EV charging</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Improve redundancy &amp; capacity in communication network for emergency management &amp; connectivity needs</a:t>
            </a:r>
          </a:p>
        </p:txBody>
      </p:sp>
      <p:sp>
        <p:nvSpPr>
          <p:cNvPr id="11" name="TextBox 10">
            <a:extLst>
              <a:ext uri="{FF2B5EF4-FFF2-40B4-BE49-F238E27FC236}">
                <a16:creationId xmlns:a16="http://schemas.microsoft.com/office/drawing/2014/main" id="{EC756E52-66E7-4DC6-8A49-F7183AB4C3DD}"/>
              </a:ext>
            </a:extLst>
          </p:cNvPr>
          <p:cNvSpPr txBox="1"/>
          <p:nvPr/>
        </p:nvSpPr>
        <p:spPr>
          <a:xfrm>
            <a:off x="5243793" y="1686757"/>
            <a:ext cx="3138207" cy="4031873"/>
          </a:xfrm>
          <a:prstGeom prst="rect">
            <a:avLst/>
          </a:prstGeom>
          <a:noFill/>
        </p:spPr>
        <p:txBody>
          <a:bodyPr wrap="square" rtlCol="0">
            <a:spAutoFit/>
          </a:bodyPr>
          <a:lstStyle/>
          <a:p>
            <a:pPr algn="ctr">
              <a:spcAft>
                <a:spcPts val="1200"/>
              </a:spcAft>
            </a:pPr>
            <a:r>
              <a:rPr lang="en-US" sz="1800" dirty="0">
                <a:solidFill>
                  <a:schemeClr val="bg1"/>
                </a:solidFill>
                <a:latin typeface="Trebuchet MS" panose="020B0603020202020204" pitchFamily="34" charset="0"/>
              </a:rPr>
              <a:t>ISSUES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Increasing pressure from competing uses </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How to ensure policies that support equitable deployment of services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Develop comparable compensation requirements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Maintain available space for City-owned infrastructure</a:t>
            </a:r>
          </a:p>
        </p:txBody>
      </p:sp>
    </p:spTree>
    <p:extLst>
      <p:ext uri="{BB962C8B-B14F-4D97-AF65-F5344CB8AC3E}">
        <p14:creationId xmlns:p14="http://schemas.microsoft.com/office/powerpoint/2010/main" val="303102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7FFB3-CF4E-4C1B-8854-41B9FC11468D}"/>
              </a:ext>
            </a:extLst>
          </p:cNvPr>
          <p:cNvSpPr>
            <a:spLocks noGrp="1"/>
          </p:cNvSpPr>
          <p:nvPr>
            <p:ph type="title"/>
          </p:nvPr>
        </p:nvSpPr>
        <p:spPr/>
        <p:txBody>
          <a:bodyPr/>
          <a:lstStyle/>
          <a:p>
            <a:r>
              <a:rPr lang="en-US" dirty="0"/>
              <a:t>Why Camouflage and Concealment is a Priority</a:t>
            </a:r>
          </a:p>
        </p:txBody>
      </p:sp>
      <p:pic>
        <p:nvPicPr>
          <p:cNvPr id="9" name="Picture 8">
            <a:extLst>
              <a:ext uri="{FF2B5EF4-FFF2-40B4-BE49-F238E27FC236}">
                <a16:creationId xmlns:a16="http://schemas.microsoft.com/office/drawing/2014/main" id="{E45CE661-3153-4B36-AE91-E922C22F204C}"/>
              </a:ext>
            </a:extLst>
          </p:cNvPr>
          <p:cNvPicPr>
            <a:picLocks noChangeAspect="1"/>
          </p:cNvPicPr>
          <p:nvPr/>
        </p:nvPicPr>
        <p:blipFill rotWithShape="1">
          <a:blip r:embed="rId3"/>
          <a:srcRect l="78000" t="1684" r="1625" b="20707"/>
          <a:stretch/>
        </p:blipFill>
        <p:spPr>
          <a:xfrm>
            <a:off x="6476999" y="1084933"/>
            <a:ext cx="1704976" cy="4822052"/>
          </a:xfrm>
          <a:prstGeom prst="rect">
            <a:avLst/>
          </a:prstGeom>
        </p:spPr>
      </p:pic>
      <p:sp>
        <p:nvSpPr>
          <p:cNvPr id="10" name="TextBox 9">
            <a:extLst>
              <a:ext uri="{FF2B5EF4-FFF2-40B4-BE49-F238E27FC236}">
                <a16:creationId xmlns:a16="http://schemas.microsoft.com/office/drawing/2014/main" id="{38C6EF73-C2A1-43F5-8F5C-E3E5A0ACF25E}"/>
              </a:ext>
            </a:extLst>
          </p:cNvPr>
          <p:cNvSpPr txBox="1"/>
          <p:nvPr/>
        </p:nvSpPr>
        <p:spPr>
          <a:xfrm>
            <a:off x="390787" y="902609"/>
            <a:ext cx="6010014"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1"/>
                </a:solidFill>
                <a:latin typeface="Trebuchet MS" panose="020B0603020202020204" pitchFamily="34" charset="0"/>
              </a:rPr>
              <a:t>Exposed wires</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Multiple boxes/cabinets (radio relay units, batteries)</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Noise generating fans</a:t>
            </a:r>
          </a:p>
        </p:txBody>
      </p:sp>
      <p:pic>
        <p:nvPicPr>
          <p:cNvPr id="14" name="Picture 13">
            <a:extLst>
              <a:ext uri="{FF2B5EF4-FFF2-40B4-BE49-F238E27FC236}">
                <a16:creationId xmlns:a16="http://schemas.microsoft.com/office/drawing/2014/main" id="{BC178EA5-B2CE-4A38-90A2-18F02D4B2D05}"/>
              </a:ext>
            </a:extLst>
          </p:cNvPr>
          <p:cNvPicPr>
            <a:picLocks noChangeAspect="1"/>
          </p:cNvPicPr>
          <p:nvPr/>
        </p:nvPicPr>
        <p:blipFill>
          <a:blip r:embed="rId4"/>
          <a:stretch>
            <a:fillRect/>
          </a:stretch>
        </p:blipFill>
        <p:spPr>
          <a:xfrm>
            <a:off x="1126461" y="1914734"/>
            <a:ext cx="3995738" cy="4004637"/>
          </a:xfrm>
          <a:prstGeom prst="rect">
            <a:avLst/>
          </a:prstGeom>
        </p:spPr>
      </p:pic>
    </p:spTree>
    <p:extLst>
      <p:ext uri="{BB962C8B-B14F-4D97-AF65-F5344CB8AC3E}">
        <p14:creationId xmlns:p14="http://schemas.microsoft.com/office/powerpoint/2010/main" val="412545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7FFB3-CF4E-4C1B-8854-41B9FC11468D}"/>
              </a:ext>
            </a:extLst>
          </p:cNvPr>
          <p:cNvSpPr>
            <a:spLocks noGrp="1"/>
          </p:cNvSpPr>
          <p:nvPr>
            <p:ph type="title"/>
          </p:nvPr>
        </p:nvSpPr>
        <p:spPr/>
        <p:txBody>
          <a:bodyPr/>
          <a:lstStyle/>
          <a:p>
            <a:r>
              <a:rPr lang="en-US" dirty="0"/>
              <a:t>Why Camouflage and Concealment is a Priority</a:t>
            </a:r>
          </a:p>
        </p:txBody>
      </p:sp>
      <p:grpSp>
        <p:nvGrpSpPr>
          <p:cNvPr id="16" name="Group 15">
            <a:extLst>
              <a:ext uri="{FF2B5EF4-FFF2-40B4-BE49-F238E27FC236}">
                <a16:creationId xmlns:a16="http://schemas.microsoft.com/office/drawing/2014/main" id="{B61DFFB7-A70B-456A-B086-30BA83ECB931}"/>
              </a:ext>
            </a:extLst>
          </p:cNvPr>
          <p:cNvGrpSpPr/>
          <p:nvPr/>
        </p:nvGrpSpPr>
        <p:grpSpPr>
          <a:xfrm>
            <a:off x="648227" y="954027"/>
            <a:ext cx="8010761" cy="4946550"/>
            <a:chOff x="648227" y="954027"/>
            <a:chExt cx="8010761" cy="4946550"/>
          </a:xfrm>
        </p:grpSpPr>
        <p:pic>
          <p:nvPicPr>
            <p:cNvPr id="4" name="Picture 3">
              <a:extLst>
                <a:ext uri="{FF2B5EF4-FFF2-40B4-BE49-F238E27FC236}">
                  <a16:creationId xmlns:a16="http://schemas.microsoft.com/office/drawing/2014/main" id="{865EE204-8D0C-4FE1-AB10-9C8E34081A79}"/>
                </a:ext>
              </a:extLst>
            </p:cNvPr>
            <p:cNvPicPr>
              <a:picLocks noChangeAspect="1"/>
            </p:cNvPicPr>
            <p:nvPr/>
          </p:nvPicPr>
          <p:blipFill rotWithShape="1">
            <a:blip r:embed="rId3"/>
            <a:srcRect r="51607" b="2137"/>
            <a:stretch/>
          </p:blipFill>
          <p:spPr>
            <a:xfrm>
              <a:off x="648227" y="1452402"/>
              <a:ext cx="3314173" cy="4448175"/>
            </a:xfrm>
            <a:prstGeom prst="rect">
              <a:avLst/>
            </a:prstGeom>
          </p:spPr>
        </p:pic>
        <p:pic>
          <p:nvPicPr>
            <p:cNvPr id="12" name="Picture 11">
              <a:extLst>
                <a:ext uri="{FF2B5EF4-FFF2-40B4-BE49-F238E27FC236}">
                  <a16:creationId xmlns:a16="http://schemas.microsoft.com/office/drawing/2014/main" id="{8CD48C44-728B-4F80-BAD4-C901F75384BA}"/>
                </a:ext>
              </a:extLst>
            </p:cNvPr>
            <p:cNvPicPr>
              <a:picLocks noChangeAspect="1"/>
            </p:cNvPicPr>
            <p:nvPr/>
          </p:nvPicPr>
          <p:blipFill rotWithShape="1">
            <a:blip r:embed="rId3"/>
            <a:srcRect l="48250" t="10031" b="19978"/>
            <a:stretch/>
          </p:blipFill>
          <p:spPr>
            <a:xfrm>
              <a:off x="3724275" y="2519202"/>
              <a:ext cx="3544064" cy="3181350"/>
            </a:xfrm>
            <a:prstGeom prst="rect">
              <a:avLst/>
            </a:prstGeom>
          </p:spPr>
        </p:pic>
        <p:grpSp>
          <p:nvGrpSpPr>
            <p:cNvPr id="8" name="Group 7">
              <a:extLst>
                <a:ext uri="{FF2B5EF4-FFF2-40B4-BE49-F238E27FC236}">
                  <a16:creationId xmlns:a16="http://schemas.microsoft.com/office/drawing/2014/main" id="{E441E615-C636-47C9-A13D-B6539C063A25}"/>
                </a:ext>
              </a:extLst>
            </p:cNvPr>
            <p:cNvGrpSpPr/>
            <p:nvPr/>
          </p:nvGrpSpPr>
          <p:grpSpPr>
            <a:xfrm>
              <a:off x="5676900" y="954027"/>
              <a:ext cx="2982088" cy="2043176"/>
              <a:chOff x="4467226" y="342077"/>
              <a:chExt cx="2982088" cy="2043176"/>
            </a:xfrm>
          </p:grpSpPr>
          <p:pic>
            <p:nvPicPr>
              <p:cNvPr id="6" name="Picture 5">
                <a:extLst>
                  <a:ext uri="{FF2B5EF4-FFF2-40B4-BE49-F238E27FC236}">
                    <a16:creationId xmlns:a16="http://schemas.microsoft.com/office/drawing/2014/main" id="{CF8D75A0-17AC-4FBA-AA11-821B7BEEF363}"/>
                  </a:ext>
                </a:extLst>
              </p:cNvPr>
              <p:cNvPicPr>
                <a:picLocks noChangeAspect="1"/>
              </p:cNvPicPr>
              <p:nvPr/>
            </p:nvPicPr>
            <p:blipFill rotWithShape="1">
              <a:blip r:embed="rId4"/>
              <a:srcRect l="16701" t="3836" r="1666" b="23684"/>
              <a:stretch/>
            </p:blipFill>
            <p:spPr>
              <a:xfrm>
                <a:off x="4467226" y="342077"/>
                <a:ext cx="2982088" cy="2043176"/>
              </a:xfrm>
              <a:prstGeom prst="rect">
                <a:avLst/>
              </a:prstGeom>
            </p:spPr>
          </p:pic>
          <p:sp>
            <p:nvSpPr>
              <p:cNvPr id="7" name="Rectangle 6">
                <a:extLst>
                  <a:ext uri="{FF2B5EF4-FFF2-40B4-BE49-F238E27FC236}">
                    <a16:creationId xmlns:a16="http://schemas.microsoft.com/office/drawing/2014/main" id="{08C01B63-0CF9-40B9-86E0-A5BC9171A35A}"/>
                  </a:ext>
                </a:extLst>
              </p:cNvPr>
              <p:cNvSpPr/>
              <p:nvPr/>
            </p:nvSpPr>
            <p:spPr>
              <a:xfrm>
                <a:off x="4543427" y="422268"/>
                <a:ext cx="647700" cy="3265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extBox 14">
            <a:extLst>
              <a:ext uri="{FF2B5EF4-FFF2-40B4-BE49-F238E27FC236}">
                <a16:creationId xmlns:a16="http://schemas.microsoft.com/office/drawing/2014/main" id="{BB986093-602B-4AA4-8732-BAD78BB73C72}"/>
              </a:ext>
            </a:extLst>
          </p:cNvPr>
          <p:cNvSpPr txBox="1"/>
          <p:nvPr/>
        </p:nvSpPr>
        <p:spPr>
          <a:xfrm>
            <a:off x="390787" y="902609"/>
            <a:ext cx="5133713" cy="369332"/>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1"/>
                </a:solidFill>
                <a:latin typeface="Trebuchet MS" panose="020B0603020202020204" pitchFamily="34" charset="0"/>
              </a:rPr>
              <a:t>Intrusive ROW cabinets &amp; support equipment</a:t>
            </a:r>
          </a:p>
        </p:txBody>
      </p:sp>
    </p:spTree>
    <p:extLst>
      <p:ext uri="{BB962C8B-B14F-4D97-AF65-F5344CB8AC3E}">
        <p14:creationId xmlns:p14="http://schemas.microsoft.com/office/powerpoint/2010/main" val="4238019238"/>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2675</TotalTime>
  <Words>1007</Words>
  <Application>Microsoft Office PowerPoint</Application>
  <PresentationFormat>On-screen Show (4:3)</PresentationFormat>
  <Paragraphs>149</Paragraphs>
  <Slides>21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Courier New</vt:lpstr>
      <vt:lpstr>Trebuchet MS</vt:lpstr>
      <vt:lpstr>Office Theme</vt:lpstr>
      <vt:lpstr>Vertical Infrastructure in the ROW and Cellular Antennas</vt:lpstr>
      <vt:lpstr>The Problem </vt:lpstr>
      <vt:lpstr>RF 101 — Small Cell Sites</vt:lpstr>
      <vt:lpstr>MacroCell Versus Small Cell</vt:lpstr>
      <vt:lpstr>Growing Demand and Pressure</vt:lpstr>
      <vt:lpstr>Existing City Policies and Guidelines</vt:lpstr>
      <vt:lpstr>Framework Findings </vt:lpstr>
      <vt:lpstr>Why Camouflage and Concealment is a Priority</vt:lpstr>
      <vt:lpstr>Why Camouflage and Concealment is a Priority</vt:lpstr>
      <vt:lpstr>What’s Already in Portland </vt:lpstr>
      <vt:lpstr>Collaborative Design Examples — Street Light</vt:lpstr>
      <vt:lpstr>Collaborative Design Examples — Traffic Signal </vt:lpstr>
      <vt:lpstr>Collaborative Design Examples — Traffic Signal </vt:lpstr>
      <vt:lpstr>Collaborative Design Examples — Ornamental Street Light</vt:lpstr>
      <vt:lpstr>Collaborative Design Examples — Ornamental Street Light</vt:lpstr>
      <vt:lpstr>Collaborative Design Examples — Catenary Pole</vt:lpstr>
      <vt:lpstr>Stand Alone Poles?</vt:lpstr>
      <vt:lpstr>Hierarchy of Camouflage When Available</vt:lpstr>
      <vt:lpstr>Future Design Options       Goal is Multi-Use Poles</vt:lpstr>
      <vt:lpstr>Your Help</vt:lpstr>
      <vt:lpstr>Additional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Gust, Krista</dc:creator>
  <cp:lastModifiedBy>Kendrick, Christine</cp:lastModifiedBy>
  <cp:revision>101</cp:revision>
  <dcterms:modified xsi:type="dcterms:W3CDTF">2018-02-22T02:34:34Z</dcterms:modified>
</cp:coreProperties>
</file>