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311" r:id="rId2"/>
    <p:sldId id="376" r:id="rId3"/>
    <p:sldId id="378" r:id="rId4"/>
    <p:sldId id="380" r:id="rId5"/>
    <p:sldId id="379" r:id="rId6"/>
    <p:sldId id="377" r:id="rId7"/>
    <p:sldId id="337" r:id="rId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CC4D"/>
    <a:srgbClr val="FFFF99"/>
    <a:srgbClr val="FF9933"/>
    <a:srgbClr val="EAEAEA"/>
    <a:srgbClr val="339966"/>
    <a:srgbClr val="FFCC66"/>
    <a:srgbClr val="99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95910" autoAdjust="0"/>
  </p:normalViewPr>
  <p:slideViewPr>
    <p:cSldViewPr snapToGrid="0">
      <p:cViewPr varScale="1">
        <p:scale>
          <a:sx n="110" d="100"/>
          <a:sy n="110" d="100"/>
        </p:scale>
        <p:origin x="1752" y="9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1962" y="-210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6888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8" tIns="46415" rIns="92828" bIns="46415" numCol="1" anchor="t" anchorCtr="0" compatLnSpc="1">
            <a:prstTxWarp prst="textNoShape">
              <a:avLst/>
            </a:prstTxWarp>
          </a:bodyPr>
          <a:lstStyle>
            <a:lvl1pPr defTabSz="928675">
              <a:defRPr sz="12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1"/>
            <a:ext cx="3036888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8" tIns="46415" rIns="92828" bIns="46415" numCol="1" anchor="t" anchorCtr="0" compatLnSpc="1">
            <a:prstTxWarp prst="textNoShape">
              <a:avLst/>
            </a:prstTxWarp>
          </a:bodyPr>
          <a:lstStyle>
            <a:lvl1pPr algn="r" defTabSz="928675">
              <a:defRPr sz="12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511"/>
            <a:ext cx="5607050" cy="418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8" tIns="46415" rIns="92828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823"/>
            <a:ext cx="3036888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8" tIns="46415" rIns="92828" bIns="46415" numCol="1" anchor="b" anchorCtr="0" compatLnSpc="1">
            <a:prstTxWarp prst="textNoShape">
              <a:avLst/>
            </a:prstTxWarp>
          </a:bodyPr>
          <a:lstStyle>
            <a:lvl1pPr defTabSz="928675">
              <a:defRPr sz="12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29823"/>
            <a:ext cx="3036888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8" tIns="46415" rIns="92828" bIns="46415" numCol="1" anchor="b" anchorCtr="0" compatLnSpc="1">
            <a:prstTxWarp prst="textNoShape">
              <a:avLst/>
            </a:prstTxWarp>
          </a:bodyPr>
          <a:lstStyle>
            <a:lvl1pPr algn="r" defTabSz="928675">
              <a:defRPr sz="1200" baseline="0"/>
            </a:lvl1pPr>
          </a:lstStyle>
          <a:p>
            <a:pPr>
              <a:defRPr/>
            </a:pPr>
            <a:fld id="{6BC7FA9F-DDF2-49E9-8BF4-63D1D376A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348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b="1" dirty="0"/>
              <a:t>public comments rec’d – H.O.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Concerns &amp; considerations</a:t>
            </a:r>
            <a:r>
              <a:rPr lang="en-US" altLang="en-US" baseline="0" dirty="0"/>
              <a:t> highlighted </a:t>
            </a:r>
            <a:r>
              <a:rPr lang="en-US" altLang="en-US" baseline="0" dirty="0" err="1"/>
              <a:t>incl</a:t>
            </a:r>
            <a:r>
              <a:rPr lang="en-US" altLang="en-US" baseline="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Traffic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Parking &amp; loading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Utilities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View Corridors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Aesthetics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Amenities</a:t>
            </a:r>
            <a:r>
              <a:rPr lang="en-US" altLang="en-US" baseline="0" dirty="0"/>
              <a:t> needed w/increased density (library, police station, </a:t>
            </a:r>
            <a:r>
              <a:rPr lang="en-US" altLang="en-US" baseline="0" dirty="0" err="1"/>
              <a:t>etc</a:t>
            </a:r>
            <a:r>
              <a:rPr lang="en-US" altLang="en-US" baseline="0" dirty="0"/>
              <a:t>)</a:t>
            </a:r>
            <a:endParaRPr lang="en-US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2DD60BD-7B12-4A97-86D6-94299C29E974}" type="slidenum">
              <a:rPr lang="en-US" altLang="en-US" sz="1200" baseline="0" smtClean="0"/>
              <a:pPr/>
              <a:t>1</a:t>
            </a:fld>
            <a:endParaRPr lang="en-US" altLang="en-US" sz="1200" baseline="0"/>
          </a:p>
        </p:txBody>
      </p:sp>
    </p:spTree>
    <p:extLst>
      <p:ext uri="{BB962C8B-B14F-4D97-AF65-F5344CB8AC3E}">
        <p14:creationId xmlns:p14="http://schemas.microsoft.com/office/powerpoint/2010/main" val="37036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5CAA01E-180A-409F-B086-B5244B3E851F}" type="slidenum">
              <a:rPr lang="en-US" altLang="en-US" sz="1200" baseline="0" smtClean="0"/>
              <a:pPr/>
              <a:t>2</a:t>
            </a:fld>
            <a:endParaRPr lang="en-US" altLang="en-US" sz="1200" baseline="0"/>
          </a:p>
        </p:txBody>
      </p:sp>
    </p:spTree>
    <p:extLst>
      <p:ext uri="{BB962C8B-B14F-4D97-AF65-F5344CB8AC3E}">
        <p14:creationId xmlns:p14="http://schemas.microsoft.com/office/powerpoint/2010/main" val="863972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77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494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622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999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8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2C036-5DC5-416B-A7A2-D987AEE424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50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A79D4-754B-4B0B-BB40-56797939B3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99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EF927-7A7F-4D57-A625-E0F964035B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194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51257-4715-44F6-B8BB-D67470BF4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87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19655-A6A5-4D4D-8084-9DD98C18A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91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FD1E4-1848-42D1-A005-2EBE6808BC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63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2D089-78BF-4EC1-B663-6CC063EDC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56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48BAA-345E-46E4-9CCA-0CCF3C6A38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30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28995-CA23-4E48-9298-4323A500AE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19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98F29-EB56-4E01-B632-B8227C4E0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83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CD8AF-FAF5-44BD-BD78-B3558A808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38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28C93-1138-4B31-B3D8-C75E1BD18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94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E7D48-43E1-4CE9-8D07-1D00DE1D5C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59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>
              <a:defRPr/>
            </a:pPr>
            <a:fld id="{B268FC58-F032-4B87-B134-5EAEEA893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4925" y="0"/>
            <a:ext cx="9144000" cy="6858000"/>
          </a:xfrm>
          <a:prstGeom prst="rect">
            <a:avLst/>
          </a:prstGeom>
          <a:solidFill>
            <a:srgbClr val="F3F3F3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aseline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280443" y="2247325"/>
            <a:ext cx="44418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Staff Presentation to the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Portland Design Commission</a:t>
            </a:r>
            <a:endParaRPr lang="en-US" altLang="en-US" sz="28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3085305" y="6266170"/>
            <a:ext cx="283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1800" baseline="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April 5, 2018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190875" y="103188"/>
            <a:ext cx="2620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6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CITY OF PORTLAND, OREGON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062" y="412690"/>
            <a:ext cx="2478588" cy="651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27591" y="4132838"/>
            <a:ext cx="9016409" cy="15799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2nd Design Review Hearing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LU 16-291413 DZM</a:t>
            </a:r>
          </a:p>
          <a:p>
            <a:pPr algn="ctr">
              <a:spcBef>
                <a:spcPts val="1200"/>
              </a:spcBef>
              <a:buFontTx/>
              <a:buNone/>
              <a:defRPr/>
            </a:pPr>
            <a:r>
              <a:rPr lang="en-US" altLang="en-US" sz="2800" b="1" baseline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Lloyd Center Redevelopment – 2</a:t>
            </a:r>
            <a:r>
              <a:rPr lang="en-US" altLang="en-US" sz="2800" b="1" baseline="30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nd</a:t>
            </a:r>
            <a:r>
              <a:rPr lang="en-US" altLang="en-US" sz="2800" b="1" baseline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Phase</a:t>
            </a:r>
            <a:endParaRPr lang="en-US" altLang="en-U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90" name="Straight Connector 16"/>
          <p:cNvCxnSpPr>
            <a:cxnSpLocks noChangeShapeType="1"/>
          </p:cNvCxnSpPr>
          <p:nvPr/>
        </p:nvCxnSpPr>
        <p:spPr bwMode="auto">
          <a:xfrm>
            <a:off x="6513513" y="-263525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891" name="Straight Connector 17"/>
          <p:cNvCxnSpPr>
            <a:cxnSpLocks noChangeShapeType="1"/>
          </p:cNvCxnSpPr>
          <p:nvPr/>
        </p:nvCxnSpPr>
        <p:spPr bwMode="auto">
          <a:xfrm flipH="1">
            <a:off x="-287338" y="4646613"/>
            <a:ext cx="99456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892" name="Rectangle 9"/>
          <p:cNvSpPr>
            <a:spLocks noChangeArrowheads="1"/>
          </p:cNvSpPr>
          <p:nvPr/>
        </p:nvSpPr>
        <p:spPr bwMode="auto">
          <a:xfrm>
            <a:off x="9450388" y="4340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aseline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" r="47957"/>
          <a:stretch/>
        </p:blipFill>
        <p:spPr>
          <a:xfrm>
            <a:off x="6807200" y="5083175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7334793" y="245934"/>
            <a:ext cx="101491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aseline="0" dirty="0">
                <a:solidFill>
                  <a:schemeClr val="bg2"/>
                </a:solidFill>
                <a:latin typeface="Calibri" panose="020F0502020204030204" pitchFamily="34" charset="0"/>
              </a:rPr>
              <a:t>        </a:t>
            </a:r>
            <a:r>
              <a:rPr lang="en-US" altLang="en-US" sz="1800" b="1" baseline="0" dirty="0">
                <a:latin typeface="Calibri" panose="020F0502020204030204" pitchFamily="34" charset="0"/>
              </a:rPr>
              <a:t>Context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aseline="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043" y="4712335"/>
            <a:ext cx="6412664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aseline="0" dirty="0">
                <a:latin typeface="Calibri" panose="020F0502020204030204" pitchFamily="34" charset="0"/>
                <a:cs typeface="Arial" panose="020B0604020202020204" pitchFamily="34" charset="0"/>
              </a:rPr>
              <a:t>Street frontages:</a:t>
            </a:r>
          </a:p>
          <a:p>
            <a:pPr marL="457200" indent="-228600" defTabSz="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500" baseline="0" dirty="0">
                <a:latin typeface="Calibri" panose="020F0502020204030204" pitchFamily="34" charset="0"/>
                <a:cs typeface="Arial" panose="020B0604020202020204" pitchFamily="34" charset="0"/>
              </a:rPr>
              <a:t>NE Multnomah – 1 of 3 primary east-west thoroughfares through Lloyd District, Transit </a:t>
            </a:r>
            <a:r>
              <a:rPr lang="en-US" sz="1500" baseline="0" dirty="0" err="1">
                <a:latin typeface="Calibri" panose="020F0502020204030204" pitchFamily="34" charset="0"/>
                <a:cs typeface="Arial" panose="020B0604020202020204" pitchFamily="34" charset="0"/>
              </a:rPr>
              <a:t>Accessway</a:t>
            </a:r>
            <a:r>
              <a:rPr lang="en-US" sz="1500" baseline="0" dirty="0">
                <a:latin typeface="Calibri" panose="020F0502020204030204" pitchFamily="34" charset="0"/>
                <a:cs typeface="Arial" panose="020B0604020202020204" pitchFamily="34" charset="0"/>
              </a:rPr>
              <a:t>, City Bikeway</a:t>
            </a:r>
          </a:p>
          <a:p>
            <a:pPr marL="457200" indent="-228600" defTabSz="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500" baseline="0" dirty="0">
                <a:latin typeface="Calibri" panose="020F0502020204030204" pitchFamily="34" charset="0"/>
                <a:cs typeface="Arial" panose="020B0604020202020204" pitchFamily="34" charset="0"/>
              </a:rPr>
              <a:t>NE 16</a:t>
            </a:r>
            <a:r>
              <a:rPr lang="en-US" sz="1500" baseline="30000" dirty="0">
                <a:latin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500" baseline="0" dirty="0">
                <a:latin typeface="Calibri" panose="020F0502020204030204" pitchFamily="34" charset="0"/>
                <a:cs typeface="Arial" panose="020B0604020202020204" pitchFamily="34" charset="0"/>
              </a:rPr>
              <a:t> – Transit </a:t>
            </a:r>
            <a:r>
              <a:rPr lang="en-US" sz="1500" baseline="0" dirty="0" err="1">
                <a:latin typeface="Calibri" panose="020F0502020204030204" pitchFamily="34" charset="0"/>
                <a:cs typeface="Arial" panose="020B0604020202020204" pitchFamily="34" charset="0"/>
              </a:rPr>
              <a:t>Accessway</a:t>
            </a:r>
            <a:r>
              <a:rPr lang="en-US" sz="1500" baseline="0" dirty="0">
                <a:latin typeface="Calibri" panose="020F0502020204030204" pitchFamily="34" charset="0"/>
                <a:cs typeface="Arial" panose="020B0604020202020204" pitchFamily="34" charset="0"/>
              </a:rPr>
              <a:t>, City Bikeway</a:t>
            </a:r>
          </a:p>
          <a:p>
            <a:pPr marL="457200" indent="-228600" defTabSz="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500" baseline="0" dirty="0">
                <a:latin typeface="Calibri" panose="020F0502020204030204" pitchFamily="34" charset="0"/>
                <a:cs typeface="Arial" panose="020B0604020202020204" pitchFamily="34" charset="0"/>
              </a:rPr>
              <a:t>North – South driveway aligning with vacated NE 15</a:t>
            </a:r>
            <a:r>
              <a:rPr lang="en-US" sz="1500" baseline="30000" dirty="0">
                <a:latin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500" baseline="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800" baseline="0" dirty="0"/>
          </a:p>
          <a:p>
            <a:endParaRPr lang="en-US" sz="1800" baseline="0" dirty="0"/>
          </a:p>
        </p:txBody>
      </p:sp>
      <p:sp>
        <p:nvSpPr>
          <p:cNvPr id="2" name="TextBox 1"/>
          <p:cNvSpPr txBox="1"/>
          <p:nvPr/>
        </p:nvSpPr>
        <p:spPr>
          <a:xfrm>
            <a:off x="6857699" y="1352541"/>
            <a:ext cx="2070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aseline="0" dirty="0">
                <a:latin typeface="Calibri" panose="020F0502020204030204" pitchFamily="34" charset="0"/>
                <a:cs typeface="Arial" panose="020B0604020202020204" pitchFamily="34" charset="0"/>
              </a:rPr>
              <a:t>154,689 SF site</a:t>
            </a:r>
          </a:p>
          <a:p>
            <a:endParaRPr lang="en-US" sz="1600" baseline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aseline="0" dirty="0">
                <a:latin typeface="Calibri" panose="020F0502020204030204" pitchFamily="34" charset="0"/>
                <a:cs typeface="Arial" panose="020B0604020202020204" pitchFamily="34" charset="0"/>
              </a:rPr>
              <a:t>Developed with surface parking for mall &amp; cinemas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8" y="310260"/>
            <a:ext cx="6490964" cy="4021429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 bwMode="auto">
          <a:xfrm>
            <a:off x="4365523" y="855406"/>
            <a:ext cx="715296" cy="1504336"/>
          </a:xfrm>
          <a:custGeom>
            <a:avLst/>
            <a:gdLst>
              <a:gd name="connsiteX0" fmla="*/ 51619 w 715296"/>
              <a:gd name="connsiteY0" fmla="*/ 0 h 1504336"/>
              <a:gd name="connsiteX1" fmla="*/ 0 w 715296"/>
              <a:gd name="connsiteY1" fmla="*/ 1482213 h 1504336"/>
              <a:gd name="connsiteX2" fmla="*/ 685800 w 715296"/>
              <a:gd name="connsiteY2" fmla="*/ 1504336 h 1504336"/>
              <a:gd name="connsiteX3" fmla="*/ 715296 w 715296"/>
              <a:gd name="connsiteY3" fmla="*/ 619433 h 1504336"/>
              <a:gd name="connsiteX4" fmla="*/ 604683 w 715296"/>
              <a:gd name="connsiteY4" fmla="*/ 368710 h 1504336"/>
              <a:gd name="connsiteX5" fmla="*/ 479322 w 715296"/>
              <a:gd name="connsiteY5" fmla="*/ 221226 h 1504336"/>
              <a:gd name="connsiteX6" fmla="*/ 250722 w 715296"/>
              <a:gd name="connsiteY6" fmla="*/ 58994 h 1504336"/>
              <a:gd name="connsiteX7" fmla="*/ 199103 w 715296"/>
              <a:gd name="connsiteY7" fmla="*/ 7375 h 1504336"/>
              <a:gd name="connsiteX8" fmla="*/ 51619 w 715296"/>
              <a:gd name="connsiteY8" fmla="*/ 0 h 150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96" h="1504336">
                <a:moveTo>
                  <a:pt x="51619" y="0"/>
                </a:moveTo>
                <a:lnTo>
                  <a:pt x="0" y="1482213"/>
                </a:lnTo>
                <a:lnTo>
                  <a:pt x="685800" y="1504336"/>
                </a:lnTo>
                <a:lnTo>
                  <a:pt x="715296" y="619433"/>
                </a:lnTo>
                <a:lnTo>
                  <a:pt x="604683" y="368710"/>
                </a:lnTo>
                <a:lnTo>
                  <a:pt x="479322" y="221226"/>
                </a:lnTo>
                <a:lnTo>
                  <a:pt x="250722" y="58994"/>
                </a:lnTo>
                <a:lnTo>
                  <a:pt x="199103" y="7375"/>
                </a:lnTo>
                <a:lnTo>
                  <a:pt x="51619" y="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4328652" y="2529348"/>
            <a:ext cx="766916" cy="1283110"/>
          </a:xfrm>
          <a:custGeom>
            <a:avLst/>
            <a:gdLst>
              <a:gd name="connsiteX0" fmla="*/ 22122 w 766916"/>
              <a:gd name="connsiteY0" fmla="*/ 0 h 1283110"/>
              <a:gd name="connsiteX1" fmla="*/ 0 w 766916"/>
              <a:gd name="connsiteY1" fmla="*/ 1283110 h 1283110"/>
              <a:gd name="connsiteX2" fmla="*/ 486696 w 766916"/>
              <a:gd name="connsiteY2" fmla="*/ 951271 h 1283110"/>
              <a:gd name="connsiteX3" fmla="*/ 707922 w 766916"/>
              <a:gd name="connsiteY3" fmla="*/ 671052 h 1283110"/>
              <a:gd name="connsiteX4" fmla="*/ 766916 w 766916"/>
              <a:gd name="connsiteY4" fmla="*/ 398207 h 1283110"/>
              <a:gd name="connsiteX5" fmla="*/ 766916 w 766916"/>
              <a:gd name="connsiteY5" fmla="*/ 36871 h 1283110"/>
              <a:gd name="connsiteX6" fmla="*/ 22122 w 766916"/>
              <a:gd name="connsiteY6" fmla="*/ 0 h 128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6916" h="1283110">
                <a:moveTo>
                  <a:pt x="22122" y="0"/>
                </a:moveTo>
                <a:lnTo>
                  <a:pt x="0" y="1283110"/>
                </a:lnTo>
                <a:lnTo>
                  <a:pt x="486696" y="951271"/>
                </a:lnTo>
                <a:lnTo>
                  <a:pt x="707922" y="671052"/>
                </a:lnTo>
                <a:lnTo>
                  <a:pt x="766916" y="398207"/>
                </a:lnTo>
                <a:lnTo>
                  <a:pt x="766916" y="36871"/>
                </a:lnTo>
                <a:lnTo>
                  <a:pt x="22122" y="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8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" r="47957"/>
          <a:stretch/>
        </p:blipFill>
        <p:spPr>
          <a:xfrm>
            <a:off x="6807200" y="5083175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18">
            <a:extLst>
              <a:ext uri="{FF2B5EF4-FFF2-40B4-BE49-F238E27FC236}">
                <a16:creationId xmlns:a16="http://schemas.microsoft.com/office/drawing/2014/main" id="{9A2FCEBD-554B-4E84-B930-29760ABE2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200" y="477838"/>
            <a:ext cx="2508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baseline="0" dirty="0">
                <a:latin typeface="Calibri" panose="020F0502020204030204" pitchFamily="34" charset="0"/>
              </a:rPr>
              <a:t>PROJECT SUMMARY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i="1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 dirty="0">
                <a:latin typeface="Calibri" panose="020F0502020204030204" pitchFamily="34" charset="0"/>
              </a:rPr>
              <a:t>March 15</a:t>
            </a:r>
            <a:r>
              <a:rPr lang="en-US" altLang="en-US" sz="1800" baseline="30000" dirty="0">
                <a:latin typeface="Calibri" panose="020F0502020204030204" pitchFamily="34" charset="0"/>
              </a:rPr>
              <a:t>th</a:t>
            </a:r>
            <a:r>
              <a:rPr lang="en-US" altLang="en-US" sz="1800" baseline="0" dirty="0">
                <a:latin typeface="Calibri" panose="020F0502020204030204" pitchFamily="34" charset="0"/>
              </a:rPr>
              <a:t> hearing</a:t>
            </a:r>
            <a:endParaRPr lang="en-US" altLang="en-US" sz="1400" baseline="0" dirty="0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65559-8D6A-4667-BF08-3202EE331B95}"/>
              </a:ext>
            </a:extLst>
          </p:cNvPr>
          <p:cNvSpPr txBox="1"/>
          <p:nvPr/>
        </p:nvSpPr>
        <p:spPr>
          <a:xfrm>
            <a:off x="135849" y="4556980"/>
            <a:ext cx="6785945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</a:rPr>
              <a:t>Building Design</a:t>
            </a:r>
            <a:endParaRPr lang="en-US" sz="3600" dirty="0">
              <a:latin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</a:rPr>
              <a:t>Blending is interesting but too complex on such large buildings.</a:t>
            </a:r>
          </a:p>
          <a:p>
            <a:pPr lvl="0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</a:rPr>
              <a:t>Design is too homogenous. Needs to be more contextually responsive &amp; skin treatment more subtly nuanced.</a:t>
            </a:r>
          </a:p>
          <a:p>
            <a:pPr lvl="0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</a:rPr>
              <a:t>Lighter brick is better, but not all white.  Dark colored brick could be accent.</a:t>
            </a:r>
          </a:p>
          <a:p>
            <a:pPr lvl="0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</a:rPr>
              <a:t>Increase glazing on walk-ups &amp; reduce the amount of wood.</a:t>
            </a:r>
          </a:p>
          <a:p>
            <a:pPr lvl="0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</a:rPr>
              <a:t>Undercut, recessed storefronts are coherent &amp; provide shelter.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C1F45B-3BBE-40F7-AAE4-AF80C8C7C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034" y="27603"/>
            <a:ext cx="4979017" cy="2336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D0C383-93C0-4A33-B80A-A6F6C23DD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53498"/>
            <a:ext cx="3814543" cy="2360248"/>
          </a:xfrm>
          <a:prstGeom prst="rect">
            <a:avLst/>
          </a:prstGeom>
        </p:spPr>
      </p:pic>
      <p:cxnSp>
        <p:nvCxnSpPr>
          <p:cNvPr id="14" name="Straight Connector 17">
            <a:extLst>
              <a:ext uri="{FF2B5EF4-FFF2-40B4-BE49-F238E27FC236}">
                <a16:creationId xmlns:a16="http://schemas.microsoft.com/office/drawing/2014/main" id="{AC26BFD2-EDFC-4978-B381-AB62CF21F0C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-287338" y="4646613"/>
            <a:ext cx="99456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7A9ACFE-40E7-497C-829C-E06A8AE768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813" t="6625" r="2917" b="3496"/>
          <a:stretch/>
        </p:blipFill>
        <p:spPr>
          <a:xfrm>
            <a:off x="3902824" y="2391727"/>
            <a:ext cx="5241176" cy="211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4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035" name="Straight Connector 16"/>
          <p:cNvCxnSpPr>
            <a:cxnSpLocks noChangeShapeType="1"/>
          </p:cNvCxnSpPr>
          <p:nvPr/>
        </p:nvCxnSpPr>
        <p:spPr bwMode="auto">
          <a:xfrm>
            <a:off x="6513513" y="-263525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6" name="Straight Connector 17"/>
          <p:cNvCxnSpPr>
            <a:cxnSpLocks noChangeShapeType="1"/>
          </p:cNvCxnSpPr>
          <p:nvPr/>
        </p:nvCxnSpPr>
        <p:spPr bwMode="auto">
          <a:xfrm flipH="1">
            <a:off x="-287338" y="4646613"/>
            <a:ext cx="99456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" r="47957"/>
          <a:stretch/>
        </p:blipFill>
        <p:spPr>
          <a:xfrm>
            <a:off x="6807200" y="5083175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F3C7D2-7E56-4769-A80C-3BA45D781382}"/>
              </a:ext>
            </a:extLst>
          </p:cNvPr>
          <p:cNvSpPr/>
          <p:nvPr/>
        </p:nvSpPr>
        <p:spPr>
          <a:xfrm>
            <a:off x="255403" y="5083175"/>
            <a:ext cx="625194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</a:rPr>
              <a:t>Southern Building Plazas</a:t>
            </a:r>
            <a:endParaRPr lang="en-US" dirty="0">
              <a:latin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</a:rPr>
              <a:t>All elements there but need to be more logical &amp; direct. </a:t>
            </a:r>
          </a:p>
          <a:p>
            <a:pPr lvl="0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</a:rPr>
              <a:t>Northern Plaza - too many objects in the way that are not welcoming.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673E8-A6D2-4956-BE14-533E57206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2" y="116963"/>
            <a:ext cx="6474242" cy="4401879"/>
          </a:xfrm>
          <a:prstGeom prst="rect">
            <a:avLst/>
          </a:prstGeom>
        </p:spPr>
      </p:pic>
      <p:sp>
        <p:nvSpPr>
          <p:cNvPr id="9" name="TextBox 18">
            <a:extLst>
              <a:ext uri="{FF2B5EF4-FFF2-40B4-BE49-F238E27FC236}">
                <a16:creationId xmlns:a16="http://schemas.microsoft.com/office/drawing/2014/main" id="{275E70C5-AE91-4411-AA9E-5848C9320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200" y="477838"/>
            <a:ext cx="2508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baseline="0" dirty="0">
                <a:latin typeface="Calibri" panose="020F0502020204030204" pitchFamily="34" charset="0"/>
              </a:rPr>
              <a:t>PROJECT SUMMARY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i="1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 dirty="0">
                <a:latin typeface="Calibri" panose="020F0502020204030204" pitchFamily="34" charset="0"/>
              </a:rPr>
              <a:t>March 15</a:t>
            </a:r>
            <a:r>
              <a:rPr lang="en-US" altLang="en-US" sz="1800" baseline="30000" dirty="0">
                <a:latin typeface="Calibri" panose="020F0502020204030204" pitchFamily="34" charset="0"/>
              </a:rPr>
              <a:t>th</a:t>
            </a:r>
            <a:r>
              <a:rPr lang="en-US" altLang="en-US" sz="1800" baseline="0" dirty="0">
                <a:latin typeface="Calibri" panose="020F0502020204030204" pitchFamily="34" charset="0"/>
              </a:rPr>
              <a:t> hearing</a:t>
            </a:r>
            <a:endParaRPr lang="en-US" altLang="en-US" sz="1400" baseline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05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035" name="Straight Connector 16"/>
          <p:cNvCxnSpPr>
            <a:cxnSpLocks noChangeShapeType="1"/>
          </p:cNvCxnSpPr>
          <p:nvPr/>
        </p:nvCxnSpPr>
        <p:spPr bwMode="auto">
          <a:xfrm>
            <a:off x="6513513" y="-263525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6" name="Straight Connector 17"/>
          <p:cNvCxnSpPr>
            <a:cxnSpLocks noChangeShapeType="1"/>
          </p:cNvCxnSpPr>
          <p:nvPr/>
        </p:nvCxnSpPr>
        <p:spPr bwMode="auto">
          <a:xfrm flipH="1">
            <a:off x="-287338" y="4646613"/>
            <a:ext cx="99456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" r="47957"/>
          <a:stretch/>
        </p:blipFill>
        <p:spPr>
          <a:xfrm>
            <a:off x="6807200" y="5083175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F3C7D2-7E56-4769-A80C-3BA45D781382}"/>
              </a:ext>
            </a:extLst>
          </p:cNvPr>
          <p:cNvSpPr/>
          <p:nvPr/>
        </p:nvSpPr>
        <p:spPr>
          <a:xfrm>
            <a:off x="104147" y="4871081"/>
            <a:ext cx="642206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</a:rPr>
              <a:t>Northern Building Plaza</a:t>
            </a:r>
            <a:endParaRPr lang="en-US" dirty="0">
              <a:latin typeface="Calibri" panose="020F050202020403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</a:rPr>
              <a:t>Widen, scale back on landscaping, remove elements obstructing circulation</a:t>
            </a:r>
          </a:p>
          <a:p>
            <a:pPr lvl="0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</a:rPr>
              <a:t>More order &amp; logic is needed.  Calming it down with more seamless pavement e.g. to help public to better navigate</a:t>
            </a:r>
          </a:p>
          <a:p>
            <a:pPr lvl="0"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</a:rPr>
              <a:t>Walk-ups facing plaza should be unit entries, not back porches.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0F14E7-5180-4997-A719-A3352B369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12" y="-43342"/>
            <a:ext cx="5338762" cy="4689955"/>
          </a:xfrm>
          <a:prstGeom prst="rect">
            <a:avLst/>
          </a:prstGeom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75EEABB7-8205-45E2-BCCC-6FBFF9BEB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200" y="477838"/>
            <a:ext cx="2508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baseline="0" dirty="0">
                <a:latin typeface="Calibri" panose="020F0502020204030204" pitchFamily="34" charset="0"/>
              </a:rPr>
              <a:t>PROJECT SUMMARY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i="1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0" dirty="0">
                <a:latin typeface="Calibri" panose="020F0502020204030204" pitchFamily="34" charset="0"/>
              </a:rPr>
              <a:t>March 15</a:t>
            </a:r>
            <a:r>
              <a:rPr lang="en-US" altLang="en-US" sz="1800" baseline="30000" dirty="0">
                <a:latin typeface="Calibri" panose="020F0502020204030204" pitchFamily="34" charset="0"/>
              </a:rPr>
              <a:t>th</a:t>
            </a:r>
            <a:r>
              <a:rPr lang="en-US" altLang="en-US" sz="1800" baseline="0" dirty="0">
                <a:latin typeface="Calibri" panose="020F0502020204030204" pitchFamily="34" charset="0"/>
              </a:rPr>
              <a:t> hearing</a:t>
            </a:r>
            <a:endParaRPr lang="en-US" altLang="en-US" sz="1400" baseline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6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035" name="Straight Connector 16"/>
          <p:cNvCxnSpPr>
            <a:cxnSpLocks noChangeShapeType="1"/>
          </p:cNvCxnSpPr>
          <p:nvPr/>
        </p:nvCxnSpPr>
        <p:spPr bwMode="auto">
          <a:xfrm>
            <a:off x="6513513" y="-263525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6" name="Straight Connector 17"/>
          <p:cNvCxnSpPr>
            <a:cxnSpLocks noChangeShapeType="1"/>
          </p:cNvCxnSpPr>
          <p:nvPr/>
        </p:nvCxnSpPr>
        <p:spPr bwMode="auto">
          <a:xfrm flipH="1">
            <a:off x="-287338" y="4646613"/>
            <a:ext cx="99456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" r="47957"/>
          <a:stretch/>
        </p:blipFill>
        <p:spPr>
          <a:xfrm>
            <a:off x="6807200" y="5083175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18">
            <a:extLst>
              <a:ext uri="{FF2B5EF4-FFF2-40B4-BE49-F238E27FC236}">
                <a16:creationId xmlns:a16="http://schemas.microsoft.com/office/drawing/2014/main" id="{9A2FCEBD-554B-4E84-B930-29760ABE2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200" y="477838"/>
            <a:ext cx="2508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baseline="0" dirty="0">
                <a:latin typeface="Calibri" panose="020F0502020204030204" pitchFamily="34" charset="0"/>
              </a:rPr>
              <a:t>PROJECT STATUS</a:t>
            </a:r>
            <a:endParaRPr lang="en-US" altLang="en-US" sz="1400" b="1" i="1" baseline="0" dirty="0"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BC5BB3-44FE-4DF8-9938-52490979BF5A}"/>
              </a:ext>
            </a:extLst>
          </p:cNvPr>
          <p:cNvSpPr txBox="1"/>
          <p:nvPr/>
        </p:nvSpPr>
        <p:spPr>
          <a:xfrm>
            <a:off x="275913" y="4693331"/>
            <a:ext cx="5913549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</a:rPr>
              <a:t>Revisions address feedback &amp; include brick color &amp; cladding options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</a:rPr>
              <a:t>Additional details requested by Staff meet Design Guidelines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</a:rPr>
              <a:t>BES &amp; Site Development support – </a:t>
            </a:r>
            <a:r>
              <a:rPr lang="en-US" dirty="0" err="1">
                <a:latin typeface="Calibri" panose="020F0502020204030204" pitchFamily="34" charset="0"/>
              </a:rPr>
              <a:t>stormwater</a:t>
            </a:r>
            <a:r>
              <a:rPr lang="en-US" dirty="0">
                <a:latin typeface="Calibri" panose="020F0502020204030204" pitchFamily="34" charset="0"/>
              </a:rPr>
              <a:t> issues resolved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</a:rPr>
              <a:t>Conditions recommended: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</a:rPr>
              <a:t>    -   Remove landscape planters under canopies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Calibri" panose="020F0502020204030204" pitchFamily="34" charset="0"/>
              </a:rPr>
              <a:t>    -   Type 2 Design Review for fountain element design 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FC649A-9077-43F1-9DF7-019115996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73" y="12087"/>
            <a:ext cx="5294231" cy="46104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D36F36-49D0-493A-8BE2-4555546C8B55}"/>
              </a:ext>
            </a:extLst>
          </p:cNvPr>
          <p:cNvSpPr/>
          <p:nvPr/>
        </p:nvSpPr>
        <p:spPr bwMode="auto">
          <a:xfrm rot="19304422">
            <a:off x="2190458" y="645785"/>
            <a:ext cx="2581339" cy="32777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F355025-0B59-40F5-B360-BFE9E22349DC}"/>
              </a:ext>
            </a:extLst>
          </p:cNvPr>
          <p:cNvSpPr/>
          <p:nvPr/>
        </p:nvSpPr>
        <p:spPr bwMode="auto">
          <a:xfrm>
            <a:off x="1031358" y="2690037"/>
            <a:ext cx="1839433" cy="1158949"/>
          </a:xfrm>
          <a:custGeom>
            <a:avLst/>
            <a:gdLst>
              <a:gd name="connsiteX0" fmla="*/ 10633 w 1839433"/>
              <a:gd name="connsiteY0" fmla="*/ 499730 h 1158949"/>
              <a:gd name="connsiteX1" fmla="*/ 0 w 1839433"/>
              <a:gd name="connsiteY1" fmla="*/ 1158949 h 1158949"/>
              <a:gd name="connsiteX2" fmla="*/ 1839433 w 1839433"/>
              <a:gd name="connsiteY2" fmla="*/ 1137684 h 1158949"/>
              <a:gd name="connsiteX3" fmla="*/ 1839433 w 1839433"/>
              <a:gd name="connsiteY3" fmla="*/ 0 h 1158949"/>
              <a:gd name="connsiteX4" fmla="*/ 10633 w 1839433"/>
              <a:gd name="connsiteY4" fmla="*/ 499730 h 115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9433" h="1158949">
                <a:moveTo>
                  <a:pt x="10633" y="499730"/>
                </a:moveTo>
                <a:lnTo>
                  <a:pt x="0" y="1158949"/>
                </a:lnTo>
                <a:lnTo>
                  <a:pt x="1839433" y="1137684"/>
                </a:lnTo>
                <a:lnTo>
                  <a:pt x="1839433" y="0"/>
                </a:lnTo>
                <a:lnTo>
                  <a:pt x="10633" y="49973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F19826-9561-4B18-A7A1-2CE4E89B9CDF}"/>
              </a:ext>
            </a:extLst>
          </p:cNvPr>
          <p:cNvSpPr/>
          <p:nvPr/>
        </p:nvSpPr>
        <p:spPr bwMode="auto">
          <a:xfrm>
            <a:off x="2966484" y="435935"/>
            <a:ext cx="1839432" cy="1541721"/>
          </a:xfrm>
          <a:custGeom>
            <a:avLst/>
            <a:gdLst>
              <a:gd name="connsiteX0" fmla="*/ 1573618 w 1839432"/>
              <a:gd name="connsiteY0" fmla="*/ 0 h 1541721"/>
              <a:gd name="connsiteX1" fmla="*/ 1839432 w 1839432"/>
              <a:gd name="connsiteY1" fmla="*/ 404037 h 1541721"/>
              <a:gd name="connsiteX2" fmla="*/ 31897 w 1839432"/>
              <a:gd name="connsiteY2" fmla="*/ 1541721 h 1541721"/>
              <a:gd name="connsiteX3" fmla="*/ 0 w 1839432"/>
              <a:gd name="connsiteY3" fmla="*/ 1307805 h 1541721"/>
              <a:gd name="connsiteX4" fmla="*/ 1573618 w 1839432"/>
              <a:gd name="connsiteY4" fmla="*/ 0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9432" h="1541721">
                <a:moveTo>
                  <a:pt x="1573618" y="0"/>
                </a:moveTo>
                <a:lnTo>
                  <a:pt x="1839432" y="404037"/>
                </a:lnTo>
                <a:lnTo>
                  <a:pt x="31897" y="1541721"/>
                </a:lnTo>
                <a:lnTo>
                  <a:pt x="0" y="1307805"/>
                </a:lnTo>
                <a:lnTo>
                  <a:pt x="1573618" y="0"/>
                </a:ln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1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035" name="Straight Connector 16"/>
          <p:cNvCxnSpPr>
            <a:cxnSpLocks noChangeShapeType="1"/>
          </p:cNvCxnSpPr>
          <p:nvPr/>
        </p:nvCxnSpPr>
        <p:spPr bwMode="auto">
          <a:xfrm>
            <a:off x="6513513" y="-263525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6" name="Straight Connector 17"/>
          <p:cNvCxnSpPr>
            <a:cxnSpLocks noChangeShapeType="1"/>
          </p:cNvCxnSpPr>
          <p:nvPr/>
        </p:nvCxnSpPr>
        <p:spPr bwMode="auto">
          <a:xfrm flipH="1">
            <a:off x="-287338" y="4646613"/>
            <a:ext cx="99456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" r="47957"/>
          <a:stretch/>
        </p:blipFill>
        <p:spPr>
          <a:xfrm>
            <a:off x="6807200" y="5083175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683009" y="5416720"/>
            <a:ext cx="2860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10" name="TextBox 18">
            <a:extLst>
              <a:ext uri="{FF2B5EF4-FFF2-40B4-BE49-F238E27FC236}">
                <a16:creationId xmlns:a16="http://schemas.microsoft.com/office/drawing/2014/main" id="{9A2FCEBD-554B-4E84-B930-29760ABE2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200" y="477838"/>
            <a:ext cx="250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baseline="0" dirty="0">
                <a:latin typeface="Calibri" panose="020F0502020204030204" pitchFamily="34" charset="0"/>
              </a:rPr>
              <a:t>STAFF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baseline="0" dirty="0">
                <a:latin typeface="Calibri" panose="020F0502020204030204" pitchFamily="34" charset="0"/>
              </a:rPr>
              <a:t>RECOMMENDATION</a:t>
            </a:r>
            <a:endParaRPr lang="en-US" altLang="en-US" sz="1400" b="1" i="1" baseline="0" dirty="0">
              <a:latin typeface="Calibri" panose="020F0502020204030204" pitchFamily="34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5327CAB4-4CE3-49D5-8ADC-4D46266B1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97" y="349779"/>
            <a:ext cx="5740400" cy="443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baseline="0" dirty="0">
                <a:latin typeface="Calibri" panose="020F0502020204030204" pitchFamily="34" charset="0"/>
              </a:rPr>
              <a:t>Recommending approval of Design Review </a:t>
            </a:r>
            <a:r>
              <a:rPr lang="en-US" altLang="en-US" sz="1800" i="1" baseline="0" dirty="0">
                <a:latin typeface="Calibri" panose="020F0502020204030204" pitchFamily="34" charset="0"/>
              </a:rPr>
              <a:t>pending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800" baseline="0" dirty="0">
                <a:latin typeface="Calibri" panose="020F0502020204030204" pitchFamily="34" charset="0"/>
              </a:rPr>
              <a:t>Brick color options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800" baseline="0" dirty="0">
                <a:latin typeface="Calibri" panose="020F0502020204030204" pitchFamily="34" charset="0"/>
              </a:rPr>
              <a:t>GF residential wall cladding options</a:t>
            </a:r>
          </a:p>
          <a:p>
            <a:pPr>
              <a:spcBef>
                <a:spcPct val="0"/>
              </a:spcBef>
              <a:buNone/>
            </a:pPr>
            <a:endParaRPr lang="en-US" altLang="en-US" sz="1800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baseline="0" dirty="0">
                <a:latin typeface="Calibri" panose="020F0502020204030204" pitchFamily="34" charset="0"/>
              </a:rPr>
              <a:t>Recommending approval of both Modifications </a:t>
            </a:r>
            <a:endParaRPr lang="en-US" altLang="en-US" sz="1800" baseline="0" dirty="0">
              <a:latin typeface="Calibri" panose="020F0502020204030204" pitchFamily="34" charset="0"/>
            </a:endParaRPr>
          </a:p>
          <a:p>
            <a:pPr marL="288925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en-US" sz="1800" baseline="0" dirty="0">
                <a:latin typeface="Calibri" panose="020F0502020204030204" pitchFamily="34" charset="0"/>
              </a:rPr>
              <a:t>Superblock Walkway Width</a:t>
            </a:r>
          </a:p>
          <a:p>
            <a:pPr marL="288925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800" baseline="0" dirty="0">
                <a:latin typeface="Calibri" panose="020F0502020204030204" pitchFamily="34" charset="0"/>
              </a:rPr>
              <a:t>bicycle parking width reduction </a:t>
            </a:r>
          </a:p>
          <a:p>
            <a:pPr marL="288925">
              <a:spcBef>
                <a:spcPct val="0"/>
              </a:spcBef>
              <a:buFontTx/>
              <a:buNone/>
            </a:pPr>
            <a:endParaRPr lang="en-US" altLang="en-US" sz="1800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baseline="0" dirty="0">
                <a:latin typeface="Calibri" panose="020F0502020204030204" pitchFamily="34" charset="0"/>
              </a:rPr>
              <a:t>Recommending Conditions of Approval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800" baseline="0" dirty="0">
                <a:latin typeface="Calibri" panose="020F0502020204030204" pitchFamily="34" charset="0"/>
              </a:rPr>
              <a:t>Remove landscape planters in front of live/work units fronting Neighborhood Passage on northern building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800" baseline="0" dirty="0">
                <a:latin typeface="Calibri" panose="020F0502020204030204" pitchFamily="34" charset="0"/>
              </a:rPr>
              <a:t>Type 2 Design Review to resolve fountain design elements in northern pocket park and plaza spaces.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baseline="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EAEAEA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3F3F3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10016</TotalTime>
  <Words>396</Words>
  <Application>Microsoft Office PowerPoint</Application>
  <PresentationFormat>On-screen Show (4:3)</PresentationFormat>
  <Paragraphs>71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Bureau of Buildings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Valued Customer</dc:creator>
  <cp:lastModifiedBy>Bradley, Shelia</cp:lastModifiedBy>
  <cp:revision>650</cp:revision>
  <cp:lastPrinted>2018-04-05T23:07:34Z</cp:lastPrinted>
  <dcterms:created xsi:type="dcterms:W3CDTF">2008-11-20T17:21:45Z</dcterms:created>
  <dcterms:modified xsi:type="dcterms:W3CDTF">2018-04-05T23:17:06Z</dcterms:modified>
</cp:coreProperties>
</file>