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311" r:id="rId2"/>
    <p:sldId id="376" r:id="rId3"/>
    <p:sldId id="382" r:id="rId4"/>
    <p:sldId id="373" r:id="rId5"/>
    <p:sldId id="375" r:id="rId6"/>
    <p:sldId id="400" r:id="rId7"/>
    <p:sldId id="398" r:id="rId8"/>
    <p:sldId id="402" r:id="rId9"/>
    <p:sldId id="401" r:id="rId10"/>
    <p:sldId id="396" r:id="rId11"/>
    <p:sldId id="397" r:id="rId12"/>
    <p:sldId id="399" r:id="rId13"/>
    <p:sldId id="337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C4D"/>
    <a:srgbClr val="FFFF99"/>
    <a:srgbClr val="FF9933"/>
    <a:srgbClr val="EAEAEA"/>
    <a:srgbClr val="339966"/>
    <a:srgbClr val="FFCC66"/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5910" autoAdjust="0"/>
  </p:normalViewPr>
  <p:slideViewPr>
    <p:cSldViewPr snapToGrid="0">
      <p:cViewPr varScale="1">
        <p:scale>
          <a:sx n="110" d="100"/>
          <a:sy n="110" d="100"/>
        </p:scale>
        <p:origin x="1752" y="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1962" y="-21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>
            <a:lvl1pPr defTabSz="928675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>
            <a:lvl1pPr algn="r" defTabSz="928675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511"/>
            <a:ext cx="5607050" cy="418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23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b" anchorCtr="0" compatLnSpc="1">
            <a:prstTxWarp prst="textNoShape">
              <a:avLst/>
            </a:prstTxWarp>
          </a:bodyPr>
          <a:lstStyle>
            <a:lvl1pPr defTabSz="928675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29823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b" anchorCtr="0" compatLnSpc="1">
            <a:prstTxWarp prst="textNoShape">
              <a:avLst/>
            </a:prstTxWarp>
          </a:bodyPr>
          <a:lstStyle>
            <a:lvl1pPr algn="r" defTabSz="928675">
              <a:defRPr sz="1200" baseline="0"/>
            </a:lvl1pPr>
          </a:lstStyle>
          <a:p>
            <a:pPr>
              <a:defRPr/>
            </a:pPr>
            <a:fld id="{6BC7FA9F-DDF2-49E9-8BF4-63D1D376A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348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dirty="0"/>
              <a:t>public comments rec’d – H.O.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Concerns &amp; considerations</a:t>
            </a:r>
            <a:r>
              <a:rPr lang="en-US" altLang="en-US" baseline="0" dirty="0"/>
              <a:t> highlighted </a:t>
            </a:r>
            <a:r>
              <a:rPr lang="en-US" altLang="en-US" baseline="0" dirty="0" err="1"/>
              <a:t>incl</a:t>
            </a:r>
            <a:r>
              <a:rPr lang="en-US" alt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Traffic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Parking &amp; loading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Utilities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View Corridors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Aesthetics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Amenities</a:t>
            </a:r>
            <a:r>
              <a:rPr lang="en-US" altLang="en-US" baseline="0" dirty="0"/>
              <a:t> needed w/increased density (library, police station, </a:t>
            </a:r>
            <a:r>
              <a:rPr lang="en-US" altLang="en-US" baseline="0" dirty="0" err="1"/>
              <a:t>etc</a:t>
            </a:r>
            <a:r>
              <a:rPr lang="en-US" altLang="en-US" baseline="0" dirty="0"/>
              <a:t>)</a:t>
            </a: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DD60BD-7B12-4A97-86D6-94299C29E974}" type="slidenum">
              <a:rPr lang="en-US" altLang="en-US" sz="1200" baseline="0" smtClean="0"/>
              <a:pPr/>
              <a:t>1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37036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10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206488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11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229354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12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172849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8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CAA01E-180A-409F-B086-B5244B3E851F}" type="slidenum">
              <a:rPr lang="en-US" altLang="en-US" sz="1200" baseline="0" smtClean="0"/>
              <a:pPr/>
              <a:t>2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86397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CAA01E-180A-409F-B086-B5244B3E851F}" type="slidenum">
              <a:rPr lang="en-US" altLang="en-US" sz="1200" baseline="0" smtClean="0"/>
              <a:pPr/>
              <a:t>3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339499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08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5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6728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6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261310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7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2035171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8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3434450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9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82332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C036-5DC5-416B-A7A2-D987AEE42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50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79D4-754B-4B0B-BB40-56797939B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99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F927-7A7F-4D57-A625-E0F964035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19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1257-4715-44F6-B8BB-D67470BF4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87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9655-A6A5-4D4D-8084-9DD98C18A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91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D1E4-1848-42D1-A005-2EBE6808B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63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D089-78BF-4EC1-B663-6CC063EDC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6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8BAA-345E-46E4-9CCA-0CCF3C6A3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0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8995-CA23-4E48-9298-4323A500A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19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8F29-EB56-4E01-B632-B8227C4E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8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D8AF-FAF5-44BD-BD78-B3558A808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38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8C93-1138-4B31-B3D8-C75E1BD18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94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7D48-43E1-4CE9-8D07-1D00DE1D5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59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B268FC58-F032-4B87-B134-5EAEEA893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925" y="0"/>
            <a:ext cx="9144000" cy="6858000"/>
          </a:xfrm>
          <a:prstGeom prst="rect">
            <a:avLst/>
          </a:prstGeom>
          <a:solidFill>
            <a:srgbClr val="F3F3F3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0443" y="2247325"/>
            <a:ext cx="4441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Staff Presentation to the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Portland Design Commission</a:t>
            </a:r>
            <a:endParaRPr lang="en-US" altLang="en-US" sz="28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3085305" y="6266170"/>
            <a:ext cx="283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1800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March 15, 2018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90875" y="103188"/>
            <a:ext cx="2620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CITY OF PORTLAND, OREGON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62" y="412690"/>
            <a:ext cx="2478588" cy="651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7591" y="4132838"/>
            <a:ext cx="9016409" cy="15799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1st Design Review Hearing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LU 16-291413 DZM</a:t>
            </a:r>
          </a:p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en-US" sz="2800" b="1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Lloyd Center Redevelopment – 2</a:t>
            </a:r>
            <a:r>
              <a:rPr lang="en-US" altLang="en-US" sz="28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nd</a:t>
            </a:r>
            <a:r>
              <a:rPr lang="en-US" altLang="en-US" sz="2800" b="1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Phase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DF305560-5776-4CAF-B0C8-1E11C29A1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587375"/>
            <a:ext cx="25130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OUTSANDING CONCERN</a:t>
            </a: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Northern Public Plaza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229DB-97DF-4391-AB77-25B61B0E1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32" y="-1"/>
            <a:ext cx="5289425" cy="4646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6ED02-C54A-41E2-A8DC-48678E5EEB56}"/>
              </a:ext>
            </a:extLst>
          </p:cNvPr>
          <p:cNvSpPr txBox="1"/>
          <p:nvPr/>
        </p:nvSpPr>
        <p:spPr>
          <a:xfrm>
            <a:off x="191386" y="4797425"/>
            <a:ext cx="6298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Deep landscape planter along retail – barrier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Unobstructed physical connections to both retail spaces ensure activation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As primary plaza could use an element to set it apart from other public spaces on site (art or unique lighting?)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E6D13FC-BEEA-4AE6-AFDD-E1E91D3A9158}"/>
              </a:ext>
            </a:extLst>
          </p:cNvPr>
          <p:cNvSpPr/>
          <p:nvPr/>
        </p:nvSpPr>
        <p:spPr bwMode="auto">
          <a:xfrm rot="20672022">
            <a:off x="1338952" y="2665561"/>
            <a:ext cx="1839432" cy="583116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ED256F-8AA0-4AB9-8D18-0D9A46420450}"/>
              </a:ext>
            </a:extLst>
          </p:cNvPr>
          <p:cNvSpPr/>
          <p:nvPr/>
        </p:nvSpPr>
        <p:spPr bwMode="auto">
          <a:xfrm rot="2747664">
            <a:off x="2925478" y="1295392"/>
            <a:ext cx="775730" cy="432233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1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C69EF9E7-0A0D-46FF-A1D8-D6F45B74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587375"/>
            <a:ext cx="25130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OUTSANDING CONCERN</a:t>
            </a: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Northern Public Plaza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A440F-6699-499F-AB12-B09178821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22" y="63798"/>
            <a:ext cx="5654492" cy="4515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65C528-802A-49D1-BF58-1118138827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85" r="12320"/>
          <a:stretch/>
        </p:blipFill>
        <p:spPr>
          <a:xfrm>
            <a:off x="0" y="1431131"/>
            <a:ext cx="1031359" cy="2038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0D576-11AF-4597-AB78-73EB54015517}"/>
              </a:ext>
            </a:extLst>
          </p:cNvPr>
          <p:cNvSpPr txBox="1"/>
          <p:nvPr/>
        </p:nvSpPr>
        <p:spPr>
          <a:xfrm>
            <a:off x="33966" y="4735544"/>
            <a:ext cx="640873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Ground floor residential units facing internal plaza &amp; passage </a:t>
            </a:r>
          </a:p>
          <a:p>
            <a:pPr marL="233363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Up &amp; back transition provides buffer but narrow public walkway </a:t>
            </a:r>
          </a:p>
          <a:p>
            <a:pPr marL="233363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Plaza highly used &amp; may be uncomfortable for pedestrians &amp; be defended by residents, physically (gate) or visually (blinds drawn) 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Live/work units – more successful activation-wise &amp; comfortable for those using space. </a:t>
            </a:r>
          </a:p>
        </p:txBody>
      </p:sp>
    </p:spTree>
    <p:extLst>
      <p:ext uri="{BB962C8B-B14F-4D97-AF65-F5344CB8AC3E}">
        <p14:creationId xmlns:p14="http://schemas.microsoft.com/office/powerpoint/2010/main" val="247764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26" y="4736268"/>
            <a:ext cx="642778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u="sng" dirty="0"/>
              <a:t>In areas highlighted</a:t>
            </a:r>
            <a:r>
              <a:rPr lang="en-US" dirty="0"/>
              <a:t>:</a:t>
            </a:r>
          </a:p>
          <a:p>
            <a:pPr marL="117475" lvl="0">
              <a:spcBef>
                <a:spcPts val="600"/>
              </a:spcBef>
            </a:pPr>
            <a:r>
              <a:rPr lang="en-US" dirty="0"/>
              <a:t>Overhang only a couple of feet deep </a:t>
            </a:r>
          </a:p>
          <a:p>
            <a:pPr marL="117475" lvl="0">
              <a:spcBef>
                <a:spcPts val="600"/>
              </a:spcBef>
            </a:pPr>
            <a:r>
              <a:rPr lang="en-US" dirty="0"/>
              <a:t>Does not occur over pedestrian areas (e.g. planters)</a:t>
            </a:r>
          </a:p>
          <a:p>
            <a:pPr marL="117475" lvl="0">
              <a:spcBef>
                <a:spcPts val="600"/>
              </a:spcBef>
            </a:pPr>
            <a:r>
              <a:rPr lang="en-US" dirty="0"/>
              <a:t>High up on the façade at 3rd floor level </a:t>
            </a:r>
          </a:p>
          <a:p>
            <a:pPr marL="117475" lvl="0">
              <a:spcBef>
                <a:spcPts val="600"/>
              </a:spcBef>
            </a:pPr>
            <a:r>
              <a:rPr lang="en-US" dirty="0"/>
              <a:t>Tapered façade of overhand provides minimal shelter </a:t>
            </a:r>
          </a:p>
          <a:p>
            <a:pPr marL="117475" lvl="0">
              <a:spcBef>
                <a:spcPts val="600"/>
              </a:spcBef>
            </a:pPr>
            <a:r>
              <a:rPr lang="en-US" dirty="0"/>
              <a:t>Western side of southern building &amp; southern retail end of middle building 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9B64D7B-199E-4BB0-B665-FE2DB0DC1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587375"/>
            <a:ext cx="25130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OUTSANDING CONCERN</a:t>
            </a: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Weather Protection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14E8E-1837-4826-9B02-6A141E65E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24796" y="1239827"/>
            <a:ext cx="4613198" cy="2200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463068-9054-4BA7-9967-1D809F7972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55"/>
          <a:stretch/>
        </p:blipFill>
        <p:spPr>
          <a:xfrm rot="5400000">
            <a:off x="2005645" y="630338"/>
            <a:ext cx="4613198" cy="3352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C6A1C-544A-45E3-8075-94DE8A6CA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099" y="3369575"/>
            <a:ext cx="1563764" cy="12436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B59049-D97D-451E-B6F0-3C826DB76EBD}"/>
              </a:ext>
            </a:extLst>
          </p:cNvPr>
          <p:cNvSpPr/>
          <p:nvPr/>
        </p:nvSpPr>
        <p:spPr bwMode="auto">
          <a:xfrm>
            <a:off x="2906998" y="89655"/>
            <a:ext cx="1175904" cy="4151352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3B8813-B58D-42A8-A56B-78F6581E0256}"/>
              </a:ext>
            </a:extLst>
          </p:cNvPr>
          <p:cNvSpPr/>
          <p:nvPr/>
        </p:nvSpPr>
        <p:spPr bwMode="auto">
          <a:xfrm rot="5400000">
            <a:off x="826785" y="2958688"/>
            <a:ext cx="953915" cy="2156494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5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6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83009" y="5416720"/>
            <a:ext cx="286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9A2FCEBD-554B-4E84-B930-29760ABE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477838"/>
            <a:ext cx="250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STAFF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RECOMMENDATION</a:t>
            </a:r>
            <a:endParaRPr lang="en-US" altLang="en-US" sz="1400" b="1" i="1" baseline="0" dirty="0">
              <a:latin typeface="Calibri" panose="020F050202020403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327CAB4-4CE3-49D5-8ADC-4D46266B1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97" y="349779"/>
            <a:ext cx="5740400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Not yet recommending approval of Design Review</a:t>
            </a:r>
          </a:p>
          <a:p>
            <a:pPr marL="288925">
              <a:spcBef>
                <a:spcPts val="1200"/>
              </a:spcBef>
              <a:buFontTx/>
              <a:buNone/>
            </a:pPr>
            <a:r>
              <a:rPr lang="en-US" altLang="en-US" sz="1800" u="sng" baseline="0" dirty="0">
                <a:latin typeface="Calibri" panose="020F0502020204030204" pitchFamily="34" charset="0"/>
              </a:rPr>
              <a:t>Outstanding Concerns:</a:t>
            </a:r>
          </a:p>
          <a:p>
            <a:pPr marL="288925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Design - Contextual Response</a:t>
            </a:r>
          </a:p>
          <a:p>
            <a:pPr marL="288925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Materials – Dark brick color</a:t>
            </a:r>
          </a:p>
          <a:p>
            <a:pPr marL="288925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Weather Protection</a:t>
            </a:r>
          </a:p>
          <a:p>
            <a:pPr marL="288925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Minor details needed</a:t>
            </a:r>
          </a:p>
          <a:p>
            <a:pPr marL="288925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BES &amp; Site Development</a:t>
            </a:r>
          </a:p>
          <a:p>
            <a:pPr marL="288925">
              <a:spcBef>
                <a:spcPts val="1200"/>
              </a:spcBef>
              <a:buFontTx/>
              <a:buNone/>
            </a:pPr>
            <a:r>
              <a:rPr lang="en-US" altLang="en-US" sz="1800" u="sng" baseline="0" dirty="0">
                <a:latin typeface="Calibri" panose="020F0502020204030204" pitchFamily="34" charset="0"/>
              </a:rPr>
              <a:t>Design Guidelines not met:</a:t>
            </a:r>
          </a:p>
          <a:p>
            <a:pPr marL="288925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B5, B6, B6-1, C3-2, C4, C6, C10-3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Recommending approval of both Modifications </a:t>
            </a:r>
            <a:endParaRPr lang="en-US" altLang="en-US" sz="1800" baseline="0" dirty="0">
              <a:latin typeface="Calibri" panose="020F0502020204030204" pitchFamily="34" charset="0"/>
            </a:endParaRPr>
          </a:p>
          <a:p>
            <a:pPr marL="288925">
              <a:spcBef>
                <a:spcPts val="60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Superblock Walkway Width</a:t>
            </a:r>
          </a:p>
          <a:p>
            <a:pPr marL="288925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bicycle parking width reduction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1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7334793" y="245934"/>
            <a:ext cx="10149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  <a:r>
              <a:rPr lang="en-US" altLang="en-US" sz="1800" b="1" baseline="0" dirty="0">
                <a:latin typeface="Calibri" panose="020F0502020204030204" pitchFamily="34" charset="0"/>
              </a:rPr>
              <a:t>Context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43" y="4712335"/>
            <a:ext cx="64126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aseline="0" dirty="0">
                <a:latin typeface="Calibri" panose="020F0502020204030204" pitchFamily="34" charset="0"/>
                <a:cs typeface="Arial" panose="020B0604020202020204" pitchFamily="34" charset="0"/>
              </a:rPr>
              <a:t>Street frontages: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NE Multnomah – 1 of 3 primary east-west thoroughfares through Lloyd District, Transit </a:t>
            </a:r>
            <a:r>
              <a:rPr lang="en-US" sz="1500" baseline="0" dirty="0" err="1">
                <a:latin typeface="Calibri" panose="020F0502020204030204" pitchFamily="34" charset="0"/>
                <a:cs typeface="Arial" panose="020B0604020202020204" pitchFamily="34" charset="0"/>
              </a:rPr>
              <a:t>Accessway</a:t>
            </a: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, City Bikeway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NE 16</a:t>
            </a:r>
            <a:r>
              <a:rPr lang="en-US" sz="1500" baseline="30000" dirty="0">
                <a:latin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 – Transit </a:t>
            </a:r>
            <a:r>
              <a:rPr lang="en-US" sz="1500" baseline="0" dirty="0" err="1">
                <a:latin typeface="Calibri" panose="020F0502020204030204" pitchFamily="34" charset="0"/>
                <a:cs typeface="Arial" panose="020B0604020202020204" pitchFamily="34" charset="0"/>
              </a:rPr>
              <a:t>Accessway</a:t>
            </a: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, City Bikeway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North – South driveway aligning with vacated NE 15</a:t>
            </a:r>
            <a:r>
              <a:rPr lang="en-US" sz="1500" baseline="30000" dirty="0">
                <a:latin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800" baseline="0" dirty="0"/>
          </a:p>
          <a:p>
            <a:endParaRPr lang="en-US" sz="1800" baseline="0" dirty="0"/>
          </a:p>
        </p:txBody>
      </p:sp>
      <p:sp>
        <p:nvSpPr>
          <p:cNvPr id="2" name="TextBox 1"/>
          <p:cNvSpPr txBox="1"/>
          <p:nvPr/>
        </p:nvSpPr>
        <p:spPr>
          <a:xfrm>
            <a:off x="6857699" y="1352541"/>
            <a:ext cx="2070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Calibri" panose="020F0502020204030204" pitchFamily="34" charset="0"/>
                <a:cs typeface="Arial" panose="020B0604020202020204" pitchFamily="34" charset="0"/>
              </a:rPr>
              <a:t>154,689 SF site</a:t>
            </a:r>
          </a:p>
          <a:p>
            <a:endParaRPr lang="en-US" sz="1600" baseline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Calibri" panose="020F0502020204030204" pitchFamily="34" charset="0"/>
                <a:cs typeface="Arial" panose="020B0604020202020204" pitchFamily="34" charset="0"/>
              </a:rPr>
              <a:t>Developed with surface parking for mall &amp; cinemas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" y="310260"/>
            <a:ext cx="6490964" cy="402142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4365523" y="855406"/>
            <a:ext cx="715296" cy="1504336"/>
          </a:xfrm>
          <a:custGeom>
            <a:avLst/>
            <a:gdLst>
              <a:gd name="connsiteX0" fmla="*/ 51619 w 715296"/>
              <a:gd name="connsiteY0" fmla="*/ 0 h 1504336"/>
              <a:gd name="connsiteX1" fmla="*/ 0 w 715296"/>
              <a:gd name="connsiteY1" fmla="*/ 1482213 h 1504336"/>
              <a:gd name="connsiteX2" fmla="*/ 685800 w 715296"/>
              <a:gd name="connsiteY2" fmla="*/ 1504336 h 1504336"/>
              <a:gd name="connsiteX3" fmla="*/ 715296 w 715296"/>
              <a:gd name="connsiteY3" fmla="*/ 619433 h 1504336"/>
              <a:gd name="connsiteX4" fmla="*/ 604683 w 715296"/>
              <a:gd name="connsiteY4" fmla="*/ 368710 h 1504336"/>
              <a:gd name="connsiteX5" fmla="*/ 479322 w 715296"/>
              <a:gd name="connsiteY5" fmla="*/ 221226 h 1504336"/>
              <a:gd name="connsiteX6" fmla="*/ 250722 w 715296"/>
              <a:gd name="connsiteY6" fmla="*/ 58994 h 1504336"/>
              <a:gd name="connsiteX7" fmla="*/ 199103 w 715296"/>
              <a:gd name="connsiteY7" fmla="*/ 7375 h 1504336"/>
              <a:gd name="connsiteX8" fmla="*/ 51619 w 715296"/>
              <a:gd name="connsiteY8" fmla="*/ 0 h 150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96" h="1504336">
                <a:moveTo>
                  <a:pt x="51619" y="0"/>
                </a:moveTo>
                <a:lnTo>
                  <a:pt x="0" y="1482213"/>
                </a:lnTo>
                <a:lnTo>
                  <a:pt x="685800" y="1504336"/>
                </a:lnTo>
                <a:lnTo>
                  <a:pt x="715296" y="619433"/>
                </a:lnTo>
                <a:lnTo>
                  <a:pt x="604683" y="368710"/>
                </a:lnTo>
                <a:lnTo>
                  <a:pt x="479322" y="221226"/>
                </a:lnTo>
                <a:lnTo>
                  <a:pt x="250722" y="58994"/>
                </a:lnTo>
                <a:lnTo>
                  <a:pt x="199103" y="7375"/>
                </a:lnTo>
                <a:lnTo>
                  <a:pt x="51619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328652" y="2529348"/>
            <a:ext cx="766916" cy="1283110"/>
          </a:xfrm>
          <a:custGeom>
            <a:avLst/>
            <a:gdLst>
              <a:gd name="connsiteX0" fmla="*/ 22122 w 766916"/>
              <a:gd name="connsiteY0" fmla="*/ 0 h 1283110"/>
              <a:gd name="connsiteX1" fmla="*/ 0 w 766916"/>
              <a:gd name="connsiteY1" fmla="*/ 1283110 h 1283110"/>
              <a:gd name="connsiteX2" fmla="*/ 486696 w 766916"/>
              <a:gd name="connsiteY2" fmla="*/ 951271 h 1283110"/>
              <a:gd name="connsiteX3" fmla="*/ 707922 w 766916"/>
              <a:gd name="connsiteY3" fmla="*/ 671052 h 1283110"/>
              <a:gd name="connsiteX4" fmla="*/ 766916 w 766916"/>
              <a:gd name="connsiteY4" fmla="*/ 398207 h 1283110"/>
              <a:gd name="connsiteX5" fmla="*/ 766916 w 766916"/>
              <a:gd name="connsiteY5" fmla="*/ 36871 h 1283110"/>
              <a:gd name="connsiteX6" fmla="*/ 22122 w 766916"/>
              <a:gd name="connsiteY6" fmla="*/ 0 h 128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916" h="1283110">
                <a:moveTo>
                  <a:pt x="22122" y="0"/>
                </a:moveTo>
                <a:lnTo>
                  <a:pt x="0" y="1283110"/>
                </a:lnTo>
                <a:lnTo>
                  <a:pt x="486696" y="951271"/>
                </a:lnTo>
                <a:lnTo>
                  <a:pt x="707922" y="671052"/>
                </a:lnTo>
                <a:lnTo>
                  <a:pt x="766916" y="398207"/>
                </a:lnTo>
                <a:lnTo>
                  <a:pt x="766916" y="36871"/>
                </a:lnTo>
                <a:lnTo>
                  <a:pt x="22122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1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7334793" y="245934"/>
            <a:ext cx="10149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  <a:r>
              <a:rPr lang="en-US" altLang="en-US" sz="1800" b="1" baseline="0" dirty="0">
                <a:latin typeface="Calibri" panose="020F0502020204030204" pitchFamily="34" charset="0"/>
              </a:rPr>
              <a:t>Context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696" y="4973945"/>
            <a:ext cx="63811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Calibri" panose="020F0502020204030204" pitchFamily="34" charset="0"/>
                <a:cs typeface="Arial" panose="020B0604020202020204" pitchFamily="34" charset="0"/>
              </a:rPr>
              <a:t>Lloyd Center – New plaza &amp; addition of retail along Multnomah, Nordstrom building &amp; plaza remodel, Sears building addition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Calibri" panose="020F0502020204030204" pitchFamily="34" charset="0"/>
                <a:cs typeface="Arial" panose="020B0604020202020204" pitchFamily="34" charset="0"/>
              </a:rPr>
              <a:t>AAT Phase I &amp; II – completed &amp; recently approved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Calibri" panose="020F0502020204030204" pitchFamily="34" charset="0"/>
                <a:cs typeface="Arial" panose="020B0604020202020204" pitchFamily="34" charset="0"/>
              </a:rPr>
              <a:t>OCCH block – under construction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7200" y="960957"/>
            <a:ext cx="220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Calibri" panose="020F0502020204030204" pitchFamily="34" charset="0"/>
                <a:cs typeface="Arial" panose="020B0604020202020204" pitchFamily="34" charset="0"/>
              </a:rPr>
              <a:t>Large projects in area</a:t>
            </a:r>
          </a:p>
          <a:p>
            <a:pPr marL="228600" lvl="1" indent="-228600">
              <a:buFont typeface="Wingdings" panose="05000000000000000000" pitchFamily="2" charset="2"/>
              <a:buChar char="§"/>
            </a:pPr>
            <a:endParaRPr lang="en-US" sz="1600" baseline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28600" lvl="1" indent="-228600"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Calibri" panose="020F0502020204030204" pitchFamily="34" charset="0"/>
                <a:cs typeface="Arial" panose="020B0604020202020204" pitchFamily="34" charset="0"/>
              </a:rPr>
              <a:t>All Superblocks &amp; include plazas and walkways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t="16230" r="11602" b="7990"/>
          <a:stretch/>
        </p:blipFill>
        <p:spPr>
          <a:xfrm>
            <a:off x="10274" y="531635"/>
            <a:ext cx="6503542" cy="3480670"/>
          </a:xfrm>
        </p:spPr>
      </p:pic>
      <p:sp>
        <p:nvSpPr>
          <p:cNvPr id="5" name="Rectangle 4"/>
          <p:cNvSpPr/>
          <p:nvPr/>
        </p:nvSpPr>
        <p:spPr bwMode="auto">
          <a:xfrm>
            <a:off x="2293089" y="1776546"/>
            <a:ext cx="554613" cy="566060"/>
          </a:xfrm>
          <a:prstGeom prst="rect">
            <a:avLst/>
          </a:prstGeom>
          <a:solidFill>
            <a:srgbClr val="FF9933">
              <a:alpha val="40000"/>
            </a:srgbClr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93089" y="2485187"/>
            <a:ext cx="554613" cy="583304"/>
          </a:xfrm>
          <a:prstGeom prst="rect">
            <a:avLst/>
          </a:prstGeom>
          <a:solidFill>
            <a:srgbClr val="FF9933">
              <a:alpha val="40000"/>
            </a:srgbClr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92434" y="1352540"/>
            <a:ext cx="461554" cy="304659"/>
          </a:xfrm>
          <a:custGeom>
            <a:avLst/>
            <a:gdLst>
              <a:gd name="connsiteX0" fmla="*/ 588397 w 596348"/>
              <a:gd name="connsiteY0" fmla="*/ 421419 h 500932"/>
              <a:gd name="connsiteX1" fmla="*/ 596348 w 596348"/>
              <a:gd name="connsiteY1" fmla="*/ 492981 h 500932"/>
              <a:gd name="connsiteX2" fmla="*/ 7952 w 596348"/>
              <a:gd name="connsiteY2" fmla="*/ 500932 h 500932"/>
              <a:gd name="connsiteX3" fmla="*/ 0 w 596348"/>
              <a:gd name="connsiteY3" fmla="*/ 0 h 500932"/>
              <a:gd name="connsiteX4" fmla="*/ 143124 w 596348"/>
              <a:gd name="connsiteY4" fmla="*/ 7952 h 500932"/>
              <a:gd name="connsiteX5" fmla="*/ 143124 w 596348"/>
              <a:gd name="connsiteY5" fmla="*/ 421419 h 500932"/>
              <a:gd name="connsiteX6" fmla="*/ 588397 w 596348"/>
              <a:gd name="connsiteY6" fmla="*/ 421419 h 500932"/>
              <a:gd name="connsiteX0" fmla="*/ 588397 w 596348"/>
              <a:gd name="connsiteY0" fmla="*/ 421419 h 500933"/>
              <a:gd name="connsiteX1" fmla="*/ 596348 w 596348"/>
              <a:gd name="connsiteY1" fmla="*/ 500933 h 500933"/>
              <a:gd name="connsiteX2" fmla="*/ 7952 w 596348"/>
              <a:gd name="connsiteY2" fmla="*/ 500932 h 500933"/>
              <a:gd name="connsiteX3" fmla="*/ 0 w 596348"/>
              <a:gd name="connsiteY3" fmla="*/ 0 h 500933"/>
              <a:gd name="connsiteX4" fmla="*/ 143124 w 596348"/>
              <a:gd name="connsiteY4" fmla="*/ 7952 h 500933"/>
              <a:gd name="connsiteX5" fmla="*/ 143124 w 596348"/>
              <a:gd name="connsiteY5" fmla="*/ 421419 h 500933"/>
              <a:gd name="connsiteX6" fmla="*/ 588397 w 596348"/>
              <a:gd name="connsiteY6" fmla="*/ 421419 h 50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348" h="500933">
                <a:moveTo>
                  <a:pt x="588397" y="421419"/>
                </a:moveTo>
                <a:lnTo>
                  <a:pt x="596348" y="500933"/>
                </a:lnTo>
                <a:lnTo>
                  <a:pt x="7952" y="500932"/>
                </a:lnTo>
                <a:lnTo>
                  <a:pt x="0" y="0"/>
                </a:lnTo>
                <a:lnTo>
                  <a:pt x="143124" y="7952"/>
                </a:lnTo>
                <a:lnTo>
                  <a:pt x="143124" y="421419"/>
                </a:lnTo>
                <a:lnTo>
                  <a:pt x="588397" y="421419"/>
                </a:lnTo>
                <a:close/>
              </a:path>
            </a:pathLst>
          </a:custGeom>
          <a:solidFill>
            <a:srgbClr val="2BCC4D">
              <a:alpha val="40000"/>
            </a:srgbClr>
          </a:solidFill>
          <a:ln w="9525" cap="flat" cmpd="sng" algn="ctr">
            <a:solidFill>
              <a:srgbClr val="2BCC4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65463" y="1776549"/>
            <a:ext cx="1001486" cy="609600"/>
          </a:xfrm>
          <a:custGeom>
            <a:avLst/>
            <a:gdLst>
              <a:gd name="connsiteX0" fmla="*/ 17417 w 1001486"/>
              <a:gd name="connsiteY0" fmla="*/ 322217 h 609600"/>
              <a:gd name="connsiteX1" fmla="*/ 409303 w 1001486"/>
              <a:gd name="connsiteY1" fmla="*/ 330925 h 609600"/>
              <a:gd name="connsiteX2" fmla="*/ 862148 w 1001486"/>
              <a:gd name="connsiteY2" fmla="*/ 43542 h 609600"/>
              <a:gd name="connsiteX3" fmla="*/ 984068 w 1001486"/>
              <a:gd name="connsiteY3" fmla="*/ 0 h 609600"/>
              <a:gd name="connsiteX4" fmla="*/ 1001486 w 1001486"/>
              <a:gd name="connsiteY4" fmla="*/ 609600 h 609600"/>
              <a:gd name="connsiteX5" fmla="*/ 0 w 1001486"/>
              <a:gd name="connsiteY5" fmla="*/ 592182 h 609600"/>
              <a:gd name="connsiteX6" fmla="*/ 17417 w 1001486"/>
              <a:gd name="connsiteY6" fmla="*/ 32221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486" h="609600">
                <a:moveTo>
                  <a:pt x="17417" y="322217"/>
                </a:moveTo>
                <a:lnTo>
                  <a:pt x="409303" y="330925"/>
                </a:lnTo>
                <a:lnTo>
                  <a:pt x="862148" y="43542"/>
                </a:lnTo>
                <a:lnTo>
                  <a:pt x="984068" y="0"/>
                </a:lnTo>
                <a:lnTo>
                  <a:pt x="1001486" y="609600"/>
                </a:lnTo>
                <a:lnTo>
                  <a:pt x="0" y="592182"/>
                </a:lnTo>
                <a:lnTo>
                  <a:pt x="17417" y="322217"/>
                </a:lnTo>
                <a:close/>
              </a:path>
            </a:pathLst>
          </a:custGeom>
          <a:solidFill>
            <a:srgbClr val="0070C0">
              <a:alpha val="40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278147" y="1789697"/>
            <a:ext cx="627228" cy="583304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953000" y="1009650"/>
            <a:ext cx="295275" cy="1323975"/>
          </a:xfrm>
          <a:custGeom>
            <a:avLst/>
            <a:gdLst>
              <a:gd name="connsiteX0" fmla="*/ 0 w 295275"/>
              <a:gd name="connsiteY0" fmla="*/ 0 h 1323975"/>
              <a:gd name="connsiteX1" fmla="*/ 0 w 295275"/>
              <a:gd name="connsiteY1" fmla="*/ 1323975 h 1323975"/>
              <a:gd name="connsiteX2" fmla="*/ 228600 w 295275"/>
              <a:gd name="connsiteY2" fmla="*/ 1114425 h 1323975"/>
              <a:gd name="connsiteX3" fmla="*/ 295275 w 295275"/>
              <a:gd name="connsiteY3" fmla="*/ 990600 h 1323975"/>
              <a:gd name="connsiteX4" fmla="*/ 295275 w 295275"/>
              <a:gd name="connsiteY4" fmla="*/ 657225 h 1323975"/>
              <a:gd name="connsiteX5" fmla="*/ 295275 w 295275"/>
              <a:gd name="connsiteY5" fmla="*/ 228600 h 1323975"/>
              <a:gd name="connsiteX6" fmla="*/ 152400 w 295275"/>
              <a:gd name="connsiteY6" fmla="*/ 76200 h 1323975"/>
              <a:gd name="connsiteX7" fmla="*/ 0 w 295275"/>
              <a:gd name="connsiteY7" fmla="*/ 0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275" h="1323975">
                <a:moveTo>
                  <a:pt x="0" y="0"/>
                </a:moveTo>
                <a:lnTo>
                  <a:pt x="0" y="1323975"/>
                </a:lnTo>
                <a:lnTo>
                  <a:pt x="228600" y="1114425"/>
                </a:lnTo>
                <a:lnTo>
                  <a:pt x="295275" y="990600"/>
                </a:lnTo>
                <a:lnTo>
                  <a:pt x="295275" y="657225"/>
                </a:lnTo>
                <a:lnTo>
                  <a:pt x="295275" y="228600"/>
                </a:lnTo>
                <a:lnTo>
                  <a:pt x="152400" y="762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63778" y="1133476"/>
            <a:ext cx="246148" cy="523724"/>
          </a:xfrm>
          <a:prstGeom prst="rect">
            <a:avLst/>
          </a:prstGeom>
          <a:solidFill>
            <a:srgbClr val="2BCC4D">
              <a:alpha val="40000"/>
            </a:srgbClr>
          </a:solidFill>
          <a:ln w="9525" cap="flat" cmpd="sng" algn="ctr">
            <a:solidFill>
              <a:srgbClr val="2BCC4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07921" y="1155390"/>
            <a:ext cx="297454" cy="497188"/>
          </a:xfrm>
          <a:prstGeom prst="rect">
            <a:avLst/>
          </a:prstGeom>
          <a:solidFill>
            <a:srgbClr val="2BCC4D">
              <a:alpha val="40000"/>
            </a:srgbClr>
          </a:solidFill>
          <a:ln w="9525" cap="flat" cmpd="sng" algn="ctr">
            <a:solidFill>
              <a:srgbClr val="2BCC4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" grpId="0" animBg="1"/>
      <p:bldP spid="11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Straight Connector 2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1" name="Straight Connector 11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7368064" y="409851"/>
            <a:ext cx="9483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Zoning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586373" y="1029478"/>
            <a:ext cx="2486108" cy="28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</a:pPr>
            <a:r>
              <a:rPr lang="en-US" sz="1600" baseline="0" dirty="0" err="1">
                <a:latin typeface="Calibri" panose="020F0502020204030204" pitchFamily="34" charset="0"/>
              </a:rPr>
              <a:t>CXd</a:t>
            </a:r>
            <a:r>
              <a:rPr lang="en-US" sz="1600" baseline="0" dirty="0">
                <a:latin typeface="Calibri" panose="020F0502020204030204" pitchFamily="34" charset="0"/>
              </a:rPr>
              <a:t> - Central Commercial zone w/a Design Overlay</a:t>
            </a:r>
          </a:p>
          <a:p>
            <a:pPr marL="228600" indent="-228600">
              <a:spcBef>
                <a:spcPts val="1200"/>
              </a:spcBef>
            </a:pPr>
            <a:r>
              <a:rPr lang="en-US" sz="1600" baseline="0" dirty="0">
                <a:latin typeface="Calibri" panose="020F0502020204030204" pitchFamily="34" charset="0"/>
              </a:rPr>
              <a:t>Central City plan district</a:t>
            </a:r>
          </a:p>
          <a:p>
            <a:pPr marL="228600" indent="-228600">
              <a:spcBef>
                <a:spcPts val="1200"/>
              </a:spcBef>
            </a:pPr>
            <a:r>
              <a:rPr lang="en-US" sz="1600" baseline="0" dirty="0">
                <a:latin typeface="Calibri" panose="020F0502020204030204" pitchFamily="34" charset="0"/>
              </a:rPr>
              <a:t>Lloyd sub district</a:t>
            </a:r>
          </a:p>
          <a:p>
            <a:pPr marL="228600" indent="-228600">
              <a:spcBef>
                <a:spcPts val="1200"/>
              </a:spcBef>
            </a:pPr>
            <a:r>
              <a:rPr lang="en-US" sz="1600" baseline="0" dirty="0">
                <a:latin typeface="Calibri" panose="020F0502020204030204" pitchFamily="34" charset="0"/>
              </a:rPr>
              <a:t>Lloyd Pedestrian District</a:t>
            </a:r>
          </a:p>
          <a:p>
            <a:pPr marL="228600" indent="-228600">
              <a:spcBef>
                <a:spcPts val="1200"/>
              </a:spcBef>
            </a:pPr>
            <a:r>
              <a:rPr lang="en-US" sz="1600" baseline="0" dirty="0">
                <a:latin typeface="Calibri" panose="020F0502020204030204" pitchFamily="34" charset="0"/>
              </a:rPr>
              <a:t>Superblocks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407" y="4751430"/>
            <a:ext cx="654279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baseline="0" dirty="0">
                <a:latin typeface="Calibri" panose="020F0502020204030204" pitchFamily="34" charset="0"/>
                <a:cs typeface="Arial" panose="020B0604020202020204" pitchFamily="34" charset="0"/>
              </a:rPr>
              <a:t>FAR: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4:1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Up to 3:1 additional FAR thru bonus options – 7:1 potential</a:t>
            </a:r>
          </a:p>
          <a:p>
            <a:pPr defTabSz="228600">
              <a:spcBef>
                <a:spcPts val="600"/>
              </a:spcBef>
            </a:pPr>
            <a:r>
              <a:rPr lang="en-US" sz="1600" b="1" baseline="0" dirty="0">
                <a:latin typeface="Calibri" panose="020F0502020204030204" pitchFamily="34" charset="0"/>
                <a:cs typeface="Arial" panose="020B0604020202020204" pitchFamily="34" charset="0"/>
              </a:rPr>
              <a:t>Height:</a:t>
            </a:r>
          </a:p>
          <a:p>
            <a:pPr marL="514350" indent="-28575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150’ max </a:t>
            </a:r>
          </a:p>
          <a:p>
            <a:pPr marL="514350" indent="-28575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Up to 75’ height bonuses allowed – 225’ potential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80" y="-4880"/>
            <a:ext cx="4662295" cy="46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009163" y="612775"/>
            <a:ext cx="1812805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Project History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2800" dirty="0">
                <a:latin typeface="Calibri" panose="020F0502020204030204" pitchFamily="34" charset="0"/>
              </a:rPr>
              <a:t>DAR 2/16/17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158" r="5276"/>
          <a:stretch/>
        </p:blipFill>
        <p:spPr>
          <a:xfrm>
            <a:off x="-1" y="766662"/>
            <a:ext cx="6495677" cy="344338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233916" y="2434856"/>
            <a:ext cx="5762847" cy="1499191"/>
          </a:xfrm>
          <a:custGeom>
            <a:avLst/>
            <a:gdLst>
              <a:gd name="connsiteX0" fmla="*/ 0 w 5847907"/>
              <a:gd name="connsiteY0" fmla="*/ 1477925 h 1499191"/>
              <a:gd name="connsiteX1" fmla="*/ 5847907 w 5847907"/>
              <a:gd name="connsiteY1" fmla="*/ 1446028 h 1499191"/>
              <a:gd name="connsiteX2" fmla="*/ 5369442 w 5847907"/>
              <a:gd name="connsiteY2" fmla="*/ 744279 h 1499191"/>
              <a:gd name="connsiteX3" fmla="*/ 5114260 w 5847907"/>
              <a:gd name="connsiteY3" fmla="*/ 478465 h 1499191"/>
              <a:gd name="connsiteX4" fmla="*/ 4657060 w 5847907"/>
              <a:gd name="connsiteY4" fmla="*/ 180753 h 1499191"/>
              <a:gd name="connsiteX5" fmla="*/ 4157330 w 5847907"/>
              <a:gd name="connsiteY5" fmla="*/ 0 h 1499191"/>
              <a:gd name="connsiteX6" fmla="*/ 1073888 w 5847907"/>
              <a:gd name="connsiteY6" fmla="*/ 21265 h 1499191"/>
              <a:gd name="connsiteX7" fmla="*/ 563525 w 5847907"/>
              <a:gd name="connsiteY7" fmla="*/ 223284 h 1499191"/>
              <a:gd name="connsiteX8" fmla="*/ 244549 w 5847907"/>
              <a:gd name="connsiteY8" fmla="*/ 478465 h 1499191"/>
              <a:gd name="connsiteX9" fmla="*/ 85060 w 5847907"/>
              <a:gd name="connsiteY9" fmla="*/ 701749 h 1499191"/>
              <a:gd name="connsiteX10" fmla="*/ 265814 w 5847907"/>
              <a:gd name="connsiteY10" fmla="*/ 1499191 h 1499191"/>
              <a:gd name="connsiteX0" fmla="*/ 191386 w 5762847"/>
              <a:gd name="connsiteY0" fmla="*/ 1477925 h 1499191"/>
              <a:gd name="connsiteX1" fmla="*/ 5762847 w 5762847"/>
              <a:gd name="connsiteY1" fmla="*/ 1446028 h 1499191"/>
              <a:gd name="connsiteX2" fmla="*/ 5284382 w 5762847"/>
              <a:gd name="connsiteY2" fmla="*/ 744279 h 1499191"/>
              <a:gd name="connsiteX3" fmla="*/ 5029200 w 5762847"/>
              <a:gd name="connsiteY3" fmla="*/ 478465 h 1499191"/>
              <a:gd name="connsiteX4" fmla="*/ 4572000 w 5762847"/>
              <a:gd name="connsiteY4" fmla="*/ 180753 h 1499191"/>
              <a:gd name="connsiteX5" fmla="*/ 4072270 w 5762847"/>
              <a:gd name="connsiteY5" fmla="*/ 0 h 1499191"/>
              <a:gd name="connsiteX6" fmla="*/ 988828 w 5762847"/>
              <a:gd name="connsiteY6" fmla="*/ 21265 h 1499191"/>
              <a:gd name="connsiteX7" fmla="*/ 478465 w 5762847"/>
              <a:gd name="connsiteY7" fmla="*/ 223284 h 1499191"/>
              <a:gd name="connsiteX8" fmla="*/ 159489 w 5762847"/>
              <a:gd name="connsiteY8" fmla="*/ 478465 h 1499191"/>
              <a:gd name="connsiteX9" fmla="*/ 0 w 5762847"/>
              <a:gd name="connsiteY9" fmla="*/ 701749 h 1499191"/>
              <a:gd name="connsiteX10" fmla="*/ 180754 w 5762847"/>
              <a:gd name="connsiteY10" fmla="*/ 1499191 h 149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2847" h="1499191">
                <a:moveTo>
                  <a:pt x="191386" y="1477925"/>
                </a:moveTo>
                <a:lnTo>
                  <a:pt x="5762847" y="1446028"/>
                </a:lnTo>
                <a:lnTo>
                  <a:pt x="5284382" y="744279"/>
                </a:lnTo>
                <a:lnTo>
                  <a:pt x="5029200" y="478465"/>
                </a:lnTo>
                <a:lnTo>
                  <a:pt x="4572000" y="180753"/>
                </a:lnTo>
                <a:lnTo>
                  <a:pt x="4072270" y="0"/>
                </a:lnTo>
                <a:lnTo>
                  <a:pt x="988828" y="21265"/>
                </a:lnTo>
                <a:lnTo>
                  <a:pt x="478465" y="223284"/>
                </a:lnTo>
                <a:lnTo>
                  <a:pt x="159489" y="478465"/>
                </a:lnTo>
                <a:lnTo>
                  <a:pt x="0" y="701749"/>
                </a:lnTo>
                <a:lnTo>
                  <a:pt x="180754" y="1499191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58" y="4646613"/>
            <a:ext cx="6522380" cy="248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500" dirty="0">
                <a:latin typeface="Calibri" panose="020F0502020204030204" pitchFamily="34" charset="0"/>
              </a:rPr>
              <a:t>Break up 5/1 massing - more variety in height &amp; articulation</a:t>
            </a:r>
          </a:p>
          <a:p>
            <a:pPr>
              <a:spcBef>
                <a:spcPts val="1200"/>
              </a:spcBef>
            </a:pPr>
            <a:r>
              <a:rPr lang="en-US" sz="2500" dirty="0">
                <a:latin typeface="Calibri" panose="020F0502020204030204" pitchFamily="34" charset="0"/>
              </a:rPr>
              <a:t>Proximity to Sullivan’s Gulch - inform massing, design &amp; pedestrian realm</a:t>
            </a:r>
          </a:p>
          <a:p>
            <a:pPr>
              <a:spcBef>
                <a:spcPts val="1200"/>
              </a:spcBef>
            </a:pPr>
            <a:r>
              <a:rPr lang="en-US" sz="2500" dirty="0">
                <a:latin typeface="Calibri" panose="020F0502020204030204" pitchFamily="34" charset="0"/>
              </a:rPr>
              <a:t>A lot of sameness in the architecture -  3 separate blocks &amp; buildings</a:t>
            </a:r>
          </a:p>
          <a:p>
            <a:pPr>
              <a:spcBef>
                <a:spcPts val="1200"/>
              </a:spcBef>
            </a:pPr>
            <a:r>
              <a:rPr lang="en-US" sz="2500" dirty="0">
                <a:latin typeface="Calibri" panose="020F0502020204030204" pitchFamily="34" charset="0"/>
              </a:rPr>
              <a:t>Ground floor of all buildings need attention for active frontages</a:t>
            </a:r>
          </a:p>
          <a:p>
            <a:pPr>
              <a:spcBef>
                <a:spcPts val="1200"/>
              </a:spcBef>
            </a:pPr>
            <a:r>
              <a:rPr lang="en-US" sz="2500" dirty="0">
                <a:latin typeface="Calibri" panose="020F0502020204030204" pitchFamily="34" charset="0"/>
              </a:rPr>
              <a:t>Pedestrian circulation &amp; open space configuration needs more clarity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0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814830-967D-4106-AB6C-C14D16E89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6" r="5088"/>
          <a:stretch/>
        </p:blipFill>
        <p:spPr>
          <a:xfrm>
            <a:off x="-8867" y="289751"/>
            <a:ext cx="6522380" cy="4158632"/>
          </a:xfrm>
          <a:prstGeom prst="rect">
            <a:avLst/>
          </a:prstGeom>
        </p:spPr>
      </p:pic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454105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009163" y="612775"/>
            <a:ext cx="1812805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Project History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2800" dirty="0">
                <a:latin typeface="Calibri" panose="020F0502020204030204" pitchFamily="34" charset="0"/>
              </a:rPr>
              <a:t>DAR 11/30/17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88EC8-9160-49FB-9DF3-3E7A2FCE3A0A}"/>
              </a:ext>
            </a:extLst>
          </p:cNvPr>
          <p:cNvSpPr txBox="1"/>
          <p:nvPr/>
        </p:nvSpPr>
        <p:spPr>
          <a:xfrm>
            <a:off x="89558" y="4499408"/>
            <a:ext cx="65223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aseline="0" dirty="0">
                <a:latin typeface="Calibri" panose="020F0502020204030204" pitchFamily="34" charset="0"/>
              </a:rPr>
              <a:t>Design concept strong, knits two disparate neighborhoods together well.</a:t>
            </a:r>
          </a:p>
          <a:p>
            <a:pPr>
              <a:spcBef>
                <a:spcPts val="600"/>
              </a:spcBef>
            </a:pPr>
            <a:r>
              <a:rPr lang="en-US" sz="1400" baseline="0" dirty="0">
                <a:latin typeface="Calibri" panose="020F0502020204030204" pitchFamily="34" charset="0"/>
              </a:rPr>
              <a:t>Ground floor program works well. </a:t>
            </a:r>
          </a:p>
          <a:p>
            <a:pPr>
              <a:spcBef>
                <a:spcPts val="600"/>
              </a:spcBef>
            </a:pPr>
            <a:r>
              <a:rPr lang="en-US" sz="1400" baseline="0" dirty="0">
                <a:latin typeface="Calibri" panose="020F0502020204030204" pitchFamily="34" charset="0"/>
              </a:rPr>
              <a:t>Success of northern plaza is key.  Focus on public vs. private nature (defensible &amp; comfortable), articulation, use of public art, etc. </a:t>
            </a:r>
          </a:p>
          <a:p>
            <a:pPr>
              <a:spcBef>
                <a:spcPts val="600"/>
              </a:spcBef>
            </a:pPr>
            <a:r>
              <a:rPr lang="en-US" sz="1400" baseline="0" dirty="0">
                <a:latin typeface="Calibri" panose="020F0502020204030204" pitchFamily="34" charset="0"/>
              </a:rPr>
              <a:t>Support for “cousin” design concept, but, flexible design allows for distant cousins. </a:t>
            </a:r>
          </a:p>
          <a:p>
            <a:pPr>
              <a:spcBef>
                <a:spcPts val="600"/>
              </a:spcBef>
            </a:pPr>
            <a:r>
              <a:rPr lang="en-US" sz="1400" baseline="0" dirty="0">
                <a:latin typeface="Calibri" panose="020F0502020204030204" pitchFamily="34" charset="0"/>
              </a:rPr>
              <a:t>Shifting materials from south to north buildings would respond to change in context.</a:t>
            </a:r>
          </a:p>
          <a:p>
            <a:pPr>
              <a:spcBef>
                <a:spcPts val="600"/>
              </a:spcBef>
            </a:pPr>
            <a:r>
              <a:rPr lang="en-US" sz="1400" baseline="0" dirty="0">
                <a:latin typeface="Calibri" panose="020F0502020204030204" pitchFamily="34" charset="0"/>
              </a:rPr>
              <a:t>Materials identified are appropriate and supported. Detailing will be key. </a:t>
            </a:r>
          </a:p>
          <a:p>
            <a:pPr>
              <a:spcBef>
                <a:spcPts val="600"/>
              </a:spcBef>
            </a:pPr>
            <a:r>
              <a:rPr lang="en-US" sz="1400" baseline="0" dirty="0">
                <a:latin typeface="Calibri" panose="020F0502020204030204" pitchFamily="34" charset="0"/>
              </a:rPr>
              <a:t>Design concept is rich for accepting balconies &amp; </a:t>
            </a:r>
            <a:r>
              <a:rPr lang="en-US" sz="1400" baseline="0" dirty="0" err="1">
                <a:latin typeface="Calibri" panose="020F0502020204030204" pitchFamily="34" charset="0"/>
              </a:rPr>
              <a:t>Juliettes</a:t>
            </a:r>
            <a:r>
              <a:rPr lang="en-US" sz="1400" baseline="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47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48230-821D-43D3-9FB6-B422372C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127"/>
            <a:ext cx="6513513" cy="4249848"/>
          </a:xfrm>
          <a:prstGeom prst="rect">
            <a:avLst/>
          </a:prstGeom>
        </p:spPr>
      </p:pic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598485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009163" y="612775"/>
            <a:ext cx="1812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Current Proposal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9" y="4598487"/>
            <a:ext cx="648970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aseline="0" dirty="0">
                <a:latin typeface="Calibri" panose="020F0502020204030204" pitchFamily="34" charset="0"/>
              </a:rPr>
              <a:t>Three, 7-story buildings, 85’ height </a:t>
            </a:r>
          </a:p>
          <a:p>
            <a:pPr>
              <a:spcBef>
                <a:spcPts val="600"/>
              </a:spcBef>
            </a:pPr>
            <a:r>
              <a:rPr lang="en-US" sz="1600" baseline="0" dirty="0">
                <a:latin typeface="Calibri" panose="020F0502020204030204" pitchFamily="34" charset="0"/>
              </a:rPr>
              <a:t>3.75:1 FAR proposed across site </a:t>
            </a:r>
          </a:p>
          <a:p>
            <a:pPr>
              <a:spcBef>
                <a:spcPts val="600"/>
              </a:spcBef>
            </a:pPr>
            <a:r>
              <a:rPr lang="en-US" sz="1600" baseline="0" dirty="0">
                <a:latin typeface="Calibri" panose="020F0502020204030204" pitchFamily="34" charset="0"/>
              </a:rPr>
              <a:t>668 residential units on upper floors &amp; 20 residential walk-up units </a:t>
            </a:r>
          </a:p>
          <a:p>
            <a:pPr>
              <a:spcBef>
                <a:spcPts val="600"/>
              </a:spcBef>
            </a:pPr>
            <a:r>
              <a:rPr lang="en-US" sz="1600" baseline="0" dirty="0">
                <a:latin typeface="Calibri" panose="020F0502020204030204" pitchFamily="34" charset="0"/>
              </a:rPr>
              <a:t>34,300 SF of retail &amp; 9 live/work units on ground floor </a:t>
            </a:r>
          </a:p>
          <a:p>
            <a:pPr>
              <a:spcBef>
                <a:spcPts val="600"/>
              </a:spcBef>
            </a:pPr>
            <a:r>
              <a:rPr lang="en-US" sz="1600" baseline="0" dirty="0">
                <a:latin typeface="Calibri" panose="020F0502020204030204" pitchFamily="34" charset="0"/>
              </a:rPr>
              <a:t>252 spaces of below-grade parking in northern buildings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aseline="0" dirty="0">
                <a:latin typeface="Calibri" panose="020F0502020204030204" pitchFamily="34" charset="0"/>
              </a:rPr>
              <a:t>Several plaza &amp; open spaces on ground floor &amp; rooftop amenity decks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aseline="0" dirty="0">
                <a:latin typeface="Calibri" panose="020F0502020204030204" pitchFamily="34" charset="0"/>
              </a:rPr>
              <a:t>Modifications to bike space width &amp; Superblock walkway width 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9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598485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760871" y="612775"/>
            <a:ext cx="235931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Modifications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Bike Space Width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Superblock Walkway Width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9" y="4598487"/>
            <a:ext cx="6489701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="1" baseline="0" dirty="0">
                <a:latin typeface="Calibri" panose="020F0502020204030204" pitchFamily="34" charset="0"/>
              </a:rPr>
              <a:t>Superblock walkway width </a:t>
            </a:r>
            <a:r>
              <a:rPr lang="en-US" sz="1600" baseline="0" dirty="0">
                <a:latin typeface="Calibri" panose="020F0502020204030204" pitchFamily="34" charset="0"/>
              </a:rPr>
              <a:t>- </a:t>
            </a:r>
            <a:r>
              <a:rPr lang="en-US" sz="1600" b="1" baseline="0" dirty="0">
                <a:latin typeface="Calibri" panose="020F0502020204030204" pitchFamily="34" charset="0"/>
              </a:rPr>
              <a:t>SUPPORTED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aseline="0" dirty="0">
                <a:latin typeface="Calibri" panose="020F0502020204030204" pitchFamily="34" charset="0"/>
              </a:rPr>
              <a:t>Walkway through Superblocks that are at least 12’ wide &amp; unobstructed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aseline="0" dirty="0">
                <a:latin typeface="Calibri" panose="020F0502020204030204" pitchFamily="34" charset="0"/>
              </a:rPr>
              <a:t>Reduced to 8’-7” in one area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aseline="0" dirty="0">
                <a:latin typeface="Calibri" panose="020F0502020204030204" pitchFamily="34" charset="0"/>
              </a:rPr>
              <a:t>Reduction varies where pedestrian lights &amp; trees occur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aseline="0" dirty="0">
                <a:latin typeface="Calibri" panose="020F0502020204030204" pitchFamily="34" charset="0"/>
              </a:rPr>
              <a:t>Consistent with ROW conditions along street frontage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aseline="0" dirty="0">
                <a:latin typeface="Calibri" panose="020F0502020204030204" pitchFamily="34" charset="0"/>
              </a:rPr>
              <a:t>Only occurs at moments along the walkway not entire length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aseline="0" dirty="0">
                <a:latin typeface="Calibri" panose="020F0502020204030204" pitchFamily="34" charset="0"/>
              </a:rPr>
              <a:t>Plazas along walkway allow additional space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600" baseline="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83D05-5040-40A5-988F-6A089FE62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747"/>
          <a:stretch/>
        </p:blipFill>
        <p:spPr>
          <a:xfrm>
            <a:off x="187172" y="0"/>
            <a:ext cx="1481903" cy="4598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48BAAA-0B06-41D7-BC4E-4499BEC6BE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06" t="4099" r="40481" b="7944"/>
          <a:stretch/>
        </p:blipFill>
        <p:spPr>
          <a:xfrm>
            <a:off x="4389312" y="37929"/>
            <a:ext cx="1843214" cy="45308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2460DA-C2CA-4787-9DCD-0C3B23DC90CF}"/>
              </a:ext>
            </a:extLst>
          </p:cNvPr>
          <p:cNvSpPr/>
          <p:nvPr/>
        </p:nvSpPr>
        <p:spPr bwMode="auto">
          <a:xfrm>
            <a:off x="448870" y="392195"/>
            <a:ext cx="224897" cy="388168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76519-AFBE-4079-87D0-00AF2CFA3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095" y="37929"/>
            <a:ext cx="2126748" cy="45308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01D5F7-1556-4365-927F-D54CE79119E1}"/>
              </a:ext>
            </a:extLst>
          </p:cNvPr>
          <p:cNvSpPr/>
          <p:nvPr/>
        </p:nvSpPr>
        <p:spPr bwMode="auto">
          <a:xfrm>
            <a:off x="5419725" y="2714625"/>
            <a:ext cx="628650" cy="1038225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93B07F-32B4-41AC-807A-83103FA2459D}"/>
              </a:ext>
            </a:extLst>
          </p:cNvPr>
          <p:cNvSpPr/>
          <p:nvPr/>
        </p:nvSpPr>
        <p:spPr bwMode="auto">
          <a:xfrm>
            <a:off x="2343150" y="200026"/>
            <a:ext cx="1142999" cy="140970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10411"/>
            <a:ext cx="642778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latin typeface="Calibri" panose="020F0502020204030204" pitchFamily="34" charset="0"/>
              </a:rPr>
              <a:t>Volume &amp; material distinction of prior design very clear &amp; contextually responsive to both neighborhoods – supported by Commission at 2</a:t>
            </a:r>
            <a:r>
              <a:rPr lang="en-US" sz="1400" baseline="30000" dirty="0">
                <a:latin typeface="Calibri" panose="020F0502020204030204" pitchFamily="34" charset="0"/>
              </a:rPr>
              <a:t>nd</a:t>
            </a:r>
            <a:r>
              <a:rPr lang="en-US" sz="1400" baseline="0" dirty="0">
                <a:latin typeface="Calibri" panose="020F0502020204030204" pitchFamily="34" charset="0"/>
              </a:rPr>
              <a:t> DAR</a:t>
            </a:r>
          </a:p>
          <a:p>
            <a:endParaRPr lang="en-US" sz="1400" baseline="0" dirty="0">
              <a:latin typeface="Calibri" panose="020F0502020204030204" pitchFamily="34" charset="0"/>
            </a:endParaRPr>
          </a:p>
          <a:p>
            <a:r>
              <a:rPr lang="en-US" sz="1400" baseline="0" dirty="0">
                <a:latin typeface="Calibri" panose="020F0502020204030204" pitchFamily="34" charset="0"/>
              </a:rPr>
              <a:t>Current design that blends the materials and design elements muddle the distinct massing and form, which is fairly strong on its own. </a:t>
            </a:r>
          </a:p>
          <a:p>
            <a:endParaRPr lang="en-US" sz="1400" baseline="0" dirty="0">
              <a:latin typeface="Calibri" panose="020F0502020204030204" pitchFamily="34" charset="0"/>
            </a:endParaRPr>
          </a:p>
          <a:p>
            <a:r>
              <a:rPr lang="en-US" sz="1400" baseline="0" dirty="0">
                <a:latin typeface="Calibri" panose="020F0502020204030204" pitchFamily="34" charset="0"/>
              </a:rPr>
              <a:t>Buildings are all very similar - some variation in color or material respond to context of south and north </a:t>
            </a:r>
            <a:r>
              <a:rPr lang="en-US" sz="1400" baseline="0" dirty="0" err="1">
                <a:latin typeface="Calibri" panose="020F0502020204030204" pitchFamily="34" charset="0"/>
              </a:rPr>
              <a:t>propertiesdifferent</a:t>
            </a:r>
            <a:r>
              <a:rPr lang="en-US" sz="1400" baseline="0" dirty="0">
                <a:latin typeface="Calibri" panose="020F0502020204030204" pitchFamily="34" charset="0"/>
              </a:rPr>
              <a:t> adjacent context of the north and south properties. </a:t>
            </a:r>
          </a:p>
          <a:p>
            <a:endParaRPr lang="en-US" dirty="0"/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C69EF9E7-0A0D-46FF-A1D8-D6F45B74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587375"/>
            <a:ext cx="25130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OUTSANDING CONCERN</a:t>
            </a: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Design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3973E4-546F-4E2D-AFC0-23955BD41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428" y="0"/>
            <a:ext cx="5293697" cy="2598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18BE38-AC1A-4F32-B13E-5603B85DE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9" y="2598517"/>
            <a:ext cx="4347260" cy="20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18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EAEAEA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3F3F3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9975</TotalTime>
  <Words>832</Words>
  <Application>Microsoft Office PowerPoint</Application>
  <PresentationFormat>On-screen Show (4:3)</PresentationFormat>
  <Paragraphs>159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Buildings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Customer</dc:creator>
  <cp:lastModifiedBy>Bradley, Shelia</cp:lastModifiedBy>
  <cp:revision>641</cp:revision>
  <cp:lastPrinted>2015-07-30T20:14:37Z</cp:lastPrinted>
  <dcterms:created xsi:type="dcterms:W3CDTF">2008-11-20T17:21:45Z</dcterms:created>
  <dcterms:modified xsi:type="dcterms:W3CDTF">2018-03-15T21:17:15Z</dcterms:modified>
</cp:coreProperties>
</file>